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1" r:id="rId7"/>
    <p:sldId id="262" r:id="rId8"/>
    <p:sldId id="263" r:id="rId9"/>
    <p:sldId id="264" r:id="rId10"/>
    <p:sldId id="265" r:id="rId11"/>
    <p:sldId id="266" r:id="rId12"/>
    <p:sldId id="269" r:id="rId13"/>
    <p:sldId id="270" r:id="rId14"/>
    <p:sldId id="273" r:id="rId15"/>
    <p:sldId id="294" r:id="rId16"/>
    <p:sldId id="274" r:id="rId17"/>
    <p:sldId id="275" r:id="rId18"/>
    <p:sldId id="276" r:id="rId19"/>
    <p:sldId id="272" r:id="rId20"/>
    <p:sldId id="278" r:id="rId21"/>
    <p:sldId id="282" r:id="rId22"/>
    <p:sldId id="279" r:id="rId23"/>
    <p:sldId id="283" r:id="rId24"/>
    <p:sldId id="280" r:id="rId25"/>
    <p:sldId id="284" r:id="rId26"/>
    <p:sldId id="285" r:id="rId27"/>
    <p:sldId id="286" r:id="rId28"/>
    <p:sldId id="281" r:id="rId29"/>
    <p:sldId id="289" r:id="rId30"/>
    <p:sldId id="287" r:id="rId31"/>
    <p:sldId id="290" r:id="rId32"/>
    <p:sldId id="291"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55153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15058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61917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28581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12148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5CA62C-761C-4B40-BDFD-820C955B9875}"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7542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5CA62C-761C-4B40-BDFD-820C955B9875}" type="datetimeFigureOut">
              <a:rPr lang="en-IN" smtClean="0"/>
              <a:t>30-12-2022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97330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5CA62C-761C-4B40-BDFD-820C955B9875}" type="datetimeFigureOut">
              <a:rPr lang="en-IN" smtClean="0"/>
              <a:t>30-12-2022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94854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A62C-761C-4B40-BDFD-820C955B9875}" type="datetimeFigureOut">
              <a:rPr lang="en-IN" smtClean="0"/>
              <a:t>30-12-2022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67824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30131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2164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CA62C-761C-4B40-BDFD-820C955B9875}" type="datetimeFigureOut">
              <a:rPr lang="en-IN" smtClean="0"/>
              <a:t>30-12-2022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A9C32-0DB1-4F2E-B327-0AA7A1F66447}" type="slidenum">
              <a:rPr lang="en-IN" smtClean="0"/>
              <a:t>‹#›</a:t>
            </a:fld>
            <a:endParaRPr lang="en-IN"/>
          </a:p>
        </p:txBody>
      </p:sp>
    </p:spTree>
    <p:extLst>
      <p:ext uri="{BB962C8B-B14F-4D97-AF65-F5344CB8AC3E}">
        <p14:creationId xmlns:p14="http://schemas.microsoft.com/office/powerpoint/2010/main" val="1264031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752733" y="2781300"/>
            <a:ext cx="7589002" cy="87630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b="1" dirty="0">
                <a:latin typeface="Times New Roman" panose="02020603050405020304" pitchFamily="18" charset="0"/>
                <a:cs typeface="Times New Roman" panose="02020603050405020304" pitchFamily="18" charset="0"/>
              </a:rPr>
              <a:t>Photography  Website</a:t>
            </a:r>
            <a:endParaRPr lang="en-IN" dirty="0">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258820" y="311017"/>
            <a:ext cx="2655254" cy="6548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Java</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40960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90230"/>
            <a:ext cx="8911687" cy="541332"/>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6" name="TextBox 5"/>
          <p:cNvSpPr txBox="1"/>
          <p:nvPr/>
        </p:nvSpPr>
        <p:spPr>
          <a:xfrm>
            <a:off x="3946477" y="6205751"/>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2" name="Picture 1">
            <a:extLst>
              <a:ext uri="{FF2B5EF4-FFF2-40B4-BE49-F238E27FC236}">
                <a16:creationId xmlns:a16="http://schemas.microsoft.com/office/drawing/2014/main" id="{AEDCC531-3D0D-0424-CB42-4CC4ACF23031}"/>
              </a:ext>
            </a:extLst>
          </p:cNvPr>
          <p:cNvPicPr>
            <a:picLocks noChangeAspect="1"/>
          </p:cNvPicPr>
          <p:nvPr/>
        </p:nvPicPr>
        <p:blipFill>
          <a:blip r:embed="rId3"/>
          <a:stretch>
            <a:fillRect/>
          </a:stretch>
        </p:blipFill>
        <p:spPr>
          <a:xfrm>
            <a:off x="3690620" y="1080770"/>
            <a:ext cx="4810760" cy="4696460"/>
          </a:xfrm>
          <a:prstGeom prst="rect">
            <a:avLst/>
          </a:prstGeom>
        </p:spPr>
      </p:pic>
    </p:spTree>
    <p:extLst>
      <p:ext uri="{BB962C8B-B14F-4D97-AF65-F5344CB8AC3E}">
        <p14:creationId xmlns:p14="http://schemas.microsoft.com/office/powerpoint/2010/main" val="186392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854" y="811767"/>
            <a:ext cx="8911687" cy="695061"/>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IMPLEMENTATION</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7338" y="1873523"/>
            <a:ext cx="7151665" cy="2196201"/>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Install the required packages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Defining the problem association.</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Runs</a:t>
            </a:r>
            <a:r>
              <a:rPr lang="en-US" sz="2000" dirty="0">
                <a:latin typeface="Times New Roman" panose="02020603050405020304" pitchFamily="18" charset="0"/>
                <a:cs typeface="Times New Roman" panose="02020603050405020304" pitchFamily="18" charset="0"/>
              </a:rPr>
              <a:t> admin and user</a:t>
            </a:r>
            <a:r>
              <a:rPr lang="en-US" sz="2000" dirty="0">
                <a:solidFill>
                  <a:schemeClr val="tx1"/>
                </a:solidFill>
                <a:latin typeface="Times New Roman" panose="02020603050405020304" pitchFamily="18" charset="0"/>
                <a:cs typeface="Times New Roman" panose="02020603050405020304" pitchFamily="18" charset="0"/>
              </a:rPr>
              <a:t> modules.</a:t>
            </a:r>
          </a:p>
          <a:p>
            <a:pPr marL="0" indent="0">
              <a:buNone/>
            </a:pPr>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48834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133" y="232727"/>
            <a:ext cx="8911687" cy="46273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8" name="TextBox 7"/>
          <p:cNvSpPr txBox="1"/>
          <p:nvPr/>
        </p:nvSpPr>
        <p:spPr>
          <a:xfrm>
            <a:off x="3245413" y="5936844"/>
            <a:ext cx="545985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Architecture diagram of proposed method</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89491D-9FA2-EFDA-AD8A-77D375BA08D4}"/>
              </a:ext>
            </a:extLst>
          </p:cNvPr>
          <p:cNvPicPr>
            <a:picLocks noChangeAspect="1"/>
          </p:cNvPicPr>
          <p:nvPr/>
        </p:nvPicPr>
        <p:blipFill>
          <a:blip r:embed="rId3"/>
          <a:stretch>
            <a:fillRect/>
          </a:stretch>
        </p:blipFill>
        <p:spPr>
          <a:xfrm>
            <a:off x="3714432" y="1666875"/>
            <a:ext cx="4763135" cy="3524250"/>
          </a:xfrm>
          <a:prstGeom prst="rect">
            <a:avLst/>
          </a:prstGeom>
        </p:spPr>
      </p:pic>
    </p:spTree>
    <p:extLst>
      <p:ext uri="{BB962C8B-B14F-4D97-AF65-F5344CB8AC3E}">
        <p14:creationId xmlns:p14="http://schemas.microsoft.com/office/powerpoint/2010/main" val="300539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1561571" y="1698798"/>
            <a:ext cx="9148104" cy="3785652"/>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SOFTWARE AND HARDWARE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Operating system		:  Windows 7 or 7+</a:t>
            </a:r>
          </a:p>
          <a:p>
            <a:pPr>
              <a:lnSpc>
                <a:spcPct val="150000"/>
              </a:lnSpc>
            </a:pPr>
            <a:r>
              <a:rPr lang="en-IN" sz="2000" dirty="0">
                <a:latin typeface="Times New Roman" panose="02020603050405020304" pitchFamily="18" charset="0"/>
                <a:cs typeface="Times New Roman" panose="02020603050405020304" pitchFamily="18" charset="0"/>
              </a:rPr>
              <a:t>Ram			:  8 GB</a:t>
            </a:r>
          </a:p>
          <a:p>
            <a:pPr>
              <a:lnSpc>
                <a:spcPct val="150000"/>
              </a:lnSpc>
            </a:pPr>
            <a:r>
              <a:rPr lang="en-IN" sz="2000" dirty="0">
                <a:latin typeface="Times New Roman" panose="02020603050405020304" pitchFamily="18" charset="0"/>
                <a:cs typeface="Times New Roman" panose="02020603050405020304" pitchFamily="18" charset="0"/>
              </a:rPr>
              <a:t>Hard disc or SSD		:  More than 500 GB</a:t>
            </a:r>
          </a:p>
          <a:p>
            <a:pPr>
              <a:lnSpc>
                <a:spcPct val="150000"/>
              </a:lnSpc>
            </a:pPr>
            <a:r>
              <a:rPr lang="en-IN" sz="2000" dirty="0">
                <a:latin typeface="Times New Roman" panose="02020603050405020304" pitchFamily="18" charset="0"/>
                <a:cs typeface="Times New Roman" panose="02020603050405020304" pitchFamily="18" charset="0"/>
              </a:rPr>
              <a:t>Processor		:  Intel 3rd generation or high with 8 GB Ram</a:t>
            </a:r>
          </a:p>
          <a:p>
            <a:pPr>
              <a:lnSpc>
                <a:spcPct val="150000"/>
              </a:lnSpc>
            </a:pPr>
            <a:r>
              <a:rPr lang="en-IN" sz="2000" dirty="0">
                <a:latin typeface="Times New Roman" panose="02020603050405020304" pitchFamily="18" charset="0"/>
                <a:cs typeface="Times New Roman" panose="02020603050405020304" pitchFamily="18" charset="0"/>
              </a:rPr>
              <a:t>Software’s		:  Java 8 or high version, Eclipse.</a:t>
            </a: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95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This project contains four modules as mentioned in below are:</a:t>
            </a:r>
          </a:p>
          <a:p>
            <a:pPr marL="457200" lvl="0" indent="-457200">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Admin:  </a:t>
            </a:r>
            <a:endParaRPr lang="en-IN" sz="2000" dirty="0">
              <a:latin typeface="Times New Roman" panose="02020603050405020304" pitchFamily="18" charset="0"/>
              <a:cs typeface="Times New Roman" panose="02020603050405020304" pitchFamily="18" charset="0"/>
            </a:endParaRPr>
          </a:p>
          <a:p>
            <a:pPr marL="228600">
              <a:lnSpc>
                <a:spcPct val="150000"/>
              </a:lnSpc>
              <a:spcAft>
                <a:spcPts val="800"/>
              </a:spcAft>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must login with valid default credentials, Admin will add the photographers with their personals details later on admin view all the photographers, all registered users and all bookings by user.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50000"/>
              </a:lnSpc>
              <a:buFont typeface="+mj-lt"/>
              <a:buAutoNum type="arabicPeriod" startAt="2"/>
            </a:pPr>
            <a:r>
              <a:rPr lang="en-IN" sz="2000" b="1" dirty="0">
                <a:latin typeface="Times New Roman" panose="02020603050405020304" pitchFamily="18" charset="0"/>
                <a:cs typeface="Times New Roman" panose="02020603050405020304" pitchFamily="18" charset="0"/>
              </a:rPr>
              <a:t>User:</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register with their own details and login with required details and user can view all photographers were admin added photographers. User can book photographer with their choice and he can check their status whether photographer accepted or not.</a:t>
            </a:r>
          </a:p>
        </p:txBody>
      </p:sp>
    </p:spTree>
    <p:extLst>
      <p:ext uri="{BB962C8B-B14F-4D97-AF65-F5344CB8AC3E}">
        <p14:creationId xmlns:p14="http://schemas.microsoft.com/office/powerpoint/2010/main" val="182505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BF739-160C-AFD3-80EA-636E787E0251}"/>
              </a:ext>
            </a:extLst>
          </p:cNvPr>
          <p:cNvSpPr>
            <a:spLocks noGrp="1"/>
          </p:cNvSpPr>
          <p:nvPr>
            <p:ph type="title"/>
          </p:nvPr>
        </p:nvSpPr>
        <p:spPr>
          <a:xfrm>
            <a:off x="1274618" y="365125"/>
            <a:ext cx="10079182" cy="590839"/>
          </a:xfrm>
        </p:spPr>
        <p:txBody>
          <a:bodyPr>
            <a:normAutofit/>
          </a:bodyPr>
          <a:lstStyle/>
          <a:p>
            <a:r>
              <a:rPr lang="en-US" sz="2000" b="1" dirty="0">
                <a:solidFill>
                  <a:srgbClr val="7030A0"/>
                </a:solidFill>
                <a:latin typeface="Times New Roman" panose="02020603050405020304" pitchFamily="18" charset="0"/>
                <a:cs typeface="Times New Roman" panose="02020603050405020304" pitchFamily="18" charset="0"/>
              </a:rPr>
              <a:t>                                                                 MODULES</a:t>
            </a:r>
            <a:endParaRPr lang="en-IN" sz="2000" dirty="0"/>
          </a:p>
        </p:txBody>
      </p:sp>
      <p:sp>
        <p:nvSpPr>
          <p:cNvPr id="3" name="Content Placeholder 2">
            <a:extLst>
              <a:ext uri="{FF2B5EF4-FFF2-40B4-BE49-F238E27FC236}">
                <a16:creationId xmlns:a16="http://schemas.microsoft.com/office/drawing/2014/main" id="{A4951D71-19E3-1935-8C3F-52C3E47DB4A2}"/>
              </a:ext>
            </a:extLst>
          </p:cNvPr>
          <p:cNvSpPr>
            <a:spLocks noGrp="1"/>
          </p:cNvSpPr>
          <p:nvPr>
            <p:ph idx="1"/>
          </p:nvPr>
        </p:nvSpPr>
        <p:spPr/>
        <p:txBody>
          <a:bodyPr/>
          <a:lstStyle/>
          <a:p>
            <a:pPr marL="0" lvl="0" indent="0" algn="just">
              <a:lnSpc>
                <a:spcPct val="150000"/>
              </a:lnSpc>
              <a:buNone/>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IN" sz="20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Photographer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Photographer can login with their details which are added by admin. Photographer can view all requests which are sent by particular user and can accept that request.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0256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a:bodyPr>
          <a:lstStyle/>
          <a:p>
            <a:pPr algn="ctr"/>
            <a:r>
              <a:rPr lang="en-US" sz="2700" b="1" dirty="0">
                <a:solidFill>
                  <a:srgbClr val="7030A0"/>
                </a:solidFill>
                <a:latin typeface="Times New Roman" panose="02020603050405020304" pitchFamily="18" charset="0"/>
                <a:cs typeface="Times New Roman" panose="02020603050405020304" pitchFamily="18" charset="0"/>
              </a:rPr>
              <a:t>UML DIAGRAMS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6229" y="723331"/>
            <a:ext cx="10508776" cy="6134669"/>
          </a:xfrm>
        </p:spPr>
        <p:txBody>
          <a:bodyPr>
            <a:noAutofit/>
          </a:bodyPr>
          <a:lstStyle/>
          <a:p>
            <a:pPr algn="just">
              <a:lnSpc>
                <a:spcPct val="150000"/>
              </a:lnSpc>
              <a:buFont typeface="Wingdings" panose="05000000000000000000" pitchFamily="2" charset="2"/>
              <a:buChar char="ü"/>
            </a:pP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stands for unified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a standardized general-purpose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in the field of object-oriented software engineering. The standard is managed, and was created by, the object management group.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goal is for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to become a common language for creating models of object oriented computer software. In its current form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comprised of two major components: a meta-model and a notation. In the future, some form of method or process may also be added to; or associated with,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unified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is a standard language for specifying, visualization, constructing and documenting the </a:t>
            </a:r>
            <a:r>
              <a:rPr lang="en-IN" sz="2000" dirty="0" err="1">
                <a:solidFill>
                  <a:schemeClr val="tx1"/>
                </a:solidFill>
                <a:latin typeface="Times New Roman" panose="02020603050405020304" pitchFamily="18" charset="0"/>
                <a:cs typeface="Times New Roman" panose="02020603050405020304" pitchFamily="18" charset="0"/>
              </a:rPr>
              <a:t>artifacts</a:t>
            </a:r>
            <a:r>
              <a:rPr lang="en-IN" sz="2000" dirty="0">
                <a:solidFill>
                  <a:schemeClr val="tx1"/>
                </a:solidFill>
                <a:latin typeface="Times New Roman" panose="02020603050405020304" pitchFamily="18" charset="0"/>
                <a:cs typeface="Times New Roman" panose="02020603050405020304" pitchFamily="18" charset="0"/>
              </a:rPr>
              <a:t> of software system, as well as for business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and other non-software systems.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represents a collection of best engineering practices that have proven successful in the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of large and complex systems.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592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462" y="141801"/>
            <a:ext cx="10367493" cy="6500306"/>
          </a:xfrm>
          <a:prstGeom prst="rect">
            <a:avLst/>
          </a:prstGeom>
        </p:spPr>
        <p:txBody>
          <a:bodyPr wrap="square">
            <a:spAutoFit/>
          </a:bodyPr>
          <a:lstStyle/>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a very important part of developing objects oriented software and the software development process. 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uses mostly graphical notations to express the design of software projects.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b="1" dirty="0">
                <a:solidFill>
                  <a:srgbClr val="7030A0"/>
                </a:solidFill>
                <a:latin typeface="Times New Roman" panose="02020603050405020304" pitchFamily="18" charset="0"/>
                <a:cs typeface="Times New Roman" panose="02020603050405020304" pitchFamily="18" charset="0"/>
              </a:rPr>
              <a:t>GOALS:</a:t>
            </a:r>
            <a:endParaRPr lang="en-IN" sz="2000"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The Primary goals in the design of the UML are as follows: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users a ready-to-use, expressive visual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 so that they can develop and exchange meaningful models.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extendibility and specialization mechanisms to extend the core concepts.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Be independent of particular programming languages and development process.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a formal basis for understanding the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Encourage the growth of OO tools market.</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Support higher level development concepts such as collaborations, frameworks, patterns and components.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Integrate best practices.</a:t>
            </a:r>
          </a:p>
        </p:txBody>
      </p:sp>
    </p:spTree>
    <p:extLst>
      <p:ext uri="{BB962C8B-B14F-4D97-AF65-F5344CB8AC3E}">
        <p14:creationId xmlns:p14="http://schemas.microsoft.com/office/powerpoint/2010/main" val="758371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7688" y="978794"/>
            <a:ext cx="9140413" cy="4326826"/>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kern="150" dirty="0">
              <a:solidFill>
                <a:srgbClr val="000000"/>
              </a:solidFill>
              <a:latin typeface="Times New Roman" panose="02020603050405020304" pitchFamily="18" charset="0"/>
              <a:ea typeface="DejaVu Sans"/>
              <a:cs typeface="DejaVu Sans"/>
            </a:endParaRPr>
          </a:p>
          <a:p>
            <a:pPr algn="just">
              <a:lnSpc>
                <a:spcPct val="150000"/>
              </a:lnSpc>
            </a:pPr>
            <a:endParaRPr lang="en-US" kern="150" dirty="0">
              <a:effectLst/>
              <a:latin typeface="Liberation Serif"/>
              <a:ea typeface="DejaVu Sans"/>
              <a:cs typeface="DejaVu Sans"/>
            </a:endParaRPr>
          </a:p>
        </p:txBody>
      </p:sp>
    </p:spTree>
    <p:extLst>
      <p:ext uri="{BB962C8B-B14F-4D97-AF65-F5344CB8AC3E}">
        <p14:creationId xmlns:p14="http://schemas.microsoft.com/office/powerpoint/2010/main" val="349458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AB8892-918F-0A88-B20E-1FDD006541B9}"/>
              </a:ext>
            </a:extLst>
          </p:cNvPr>
          <p:cNvPicPr>
            <a:picLocks noChangeAspect="1"/>
          </p:cNvPicPr>
          <p:nvPr/>
        </p:nvPicPr>
        <p:blipFill>
          <a:blip r:embed="rId2"/>
          <a:stretch>
            <a:fillRect/>
          </a:stretch>
        </p:blipFill>
        <p:spPr>
          <a:xfrm>
            <a:off x="1995056" y="877381"/>
            <a:ext cx="7763856" cy="4830691"/>
          </a:xfrm>
          <a:prstGeom prst="rect">
            <a:avLst/>
          </a:prstGeom>
        </p:spPr>
      </p:pic>
    </p:spTree>
    <p:extLst>
      <p:ext uri="{BB962C8B-B14F-4D97-AF65-F5344CB8AC3E}">
        <p14:creationId xmlns:p14="http://schemas.microsoft.com/office/powerpoint/2010/main" val="238787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541846"/>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313370" y="991673"/>
            <a:ext cx="8607913" cy="5534391"/>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Abstract</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Literature review</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Existing Method</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Drawbacks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Proposed method			</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Advantages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Implementation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Architecture</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Modules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3202330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0127" y="258526"/>
            <a:ext cx="10072048" cy="3090590"/>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EC5FC2F8-143C-BC83-9371-CEA5228CBB27}"/>
              </a:ext>
            </a:extLst>
          </p:cNvPr>
          <p:cNvPicPr>
            <a:picLocks noChangeAspect="1"/>
          </p:cNvPicPr>
          <p:nvPr/>
        </p:nvPicPr>
        <p:blipFill>
          <a:blip r:embed="rId2"/>
          <a:stretch>
            <a:fillRect/>
          </a:stretch>
        </p:blipFill>
        <p:spPr>
          <a:xfrm>
            <a:off x="1828962" y="3508885"/>
            <a:ext cx="8332105" cy="2365441"/>
          </a:xfrm>
          <a:prstGeom prst="rect">
            <a:avLst/>
          </a:prstGeom>
        </p:spPr>
      </p:pic>
    </p:spTree>
    <p:extLst>
      <p:ext uri="{BB962C8B-B14F-4D97-AF65-F5344CB8AC3E}">
        <p14:creationId xmlns:p14="http://schemas.microsoft.com/office/powerpoint/2010/main" val="360516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2240" y="1985978"/>
            <a:ext cx="8999545" cy="3090590"/>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9762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962DBE-8EED-D1F1-3828-7AB18A9F1302}"/>
              </a:ext>
            </a:extLst>
          </p:cNvPr>
          <p:cNvPicPr>
            <a:picLocks noChangeAspect="1"/>
          </p:cNvPicPr>
          <p:nvPr/>
        </p:nvPicPr>
        <p:blipFill>
          <a:blip r:embed="rId2"/>
          <a:stretch>
            <a:fillRect/>
          </a:stretch>
        </p:blipFill>
        <p:spPr>
          <a:xfrm>
            <a:off x="2743200" y="876394"/>
            <a:ext cx="6510100" cy="4956369"/>
          </a:xfrm>
          <a:prstGeom prst="rect">
            <a:avLst/>
          </a:prstGeom>
        </p:spPr>
      </p:pic>
    </p:spTree>
    <p:extLst>
      <p:ext uri="{BB962C8B-B14F-4D97-AF65-F5344CB8AC3E}">
        <p14:creationId xmlns:p14="http://schemas.microsoft.com/office/powerpoint/2010/main" val="968720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49" y="1120461"/>
            <a:ext cx="9418493" cy="3495829"/>
          </a:xfrm>
          <a:prstGeom prst="rect">
            <a:avLst/>
          </a:prstGeom>
        </p:spPr>
        <p:txBody>
          <a:bodyPr wrap="square">
            <a:spAutoFit/>
          </a:bodyPr>
          <a:lstStyle/>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9054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9532F1-E01A-A6A4-5090-99F36733AD51}"/>
              </a:ext>
            </a:extLst>
          </p:cNvPr>
          <p:cNvPicPr>
            <a:picLocks noChangeAspect="1"/>
          </p:cNvPicPr>
          <p:nvPr/>
        </p:nvPicPr>
        <p:blipFill>
          <a:blip r:embed="rId2"/>
          <a:stretch>
            <a:fillRect/>
          </a:stretch>
        </p:blipFill>
        <p:spPr>
          <a:xfrm>
            <a:off x="3200400" y="668078"/>
            <a:ext cx="6055958" cy="5774285"/>
          </a:xfrm>
          <a:prstGeom prst="rect">
            <a:avLst/>
          </a:prstGeom>
        </p:spPr>
      </p:pic>
    </p:spTree>
    <p:extLst>
      <p:ext uri="{BB962C8B-B14F-4D97-AF65-F5344CB8AC3E}">
        <p14:creationId xmlns:p14="http://schemas.microsoft.com/office/powerpoint/2010/main" val="3000497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926" y="395785"/>
            <a:ext cx="9453351" cy="2572499"/>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574213C3-0538-91D7-F9A7-1A1A9AA51F59}"/>
              </a:ext>
            </a:extLst>
          </p:cNvPr>
          <p:cNvPicPr>
            <a:picLocks noChangeAspect="1"/>
          </p:cNvPicPr>
          <p:nvPr/>
        </p:nvPicPr>
        <p:blipFill>
          <a:blip r:embed="rId2"/>
          <a:stretch>
            <a:fillRect/>
          </a:stretch>
        </p:blipFill>
        <p:spPr>
          <a:xfrm>
            <a:off x="2356571" y="4028209"/>
            <a:ext cx="7272338" cy="2099868"/>
          </a:xfrm>
          <a:prstGeom prst="rect">
            <a:avLst/>
          </a:prstGeom>
        </p:spPr>
      </p:pic>
    </p:spTree>
    <p:extLst>
      <p:ext uri="{BB962C8B-B14F-4D97-AF65-F5344CB8AC3E}">
        <p14:creationId xmlns:p14="http://schemas.microsoft.com/office/powerpoint/2010/main" val="2893070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337" y="424304"/>
            <a:ext cx="10176681" cy="3393237"/>
          </a:xfrm>
          <a:prstGeom prst="rect">
            <a:avLst/>
          </a:prstGeom>
        </p:spPr>
        <p:txBody>
          <a:bodyPr wrap="square">
            <a:spAutoFit/>
          </a:bodyPr>
          <a:lstStyle/>
          <a:p>
            <a:pPr algn="just">
              <a:lnSpc>
                <a:spcPct val="150000"/>
              </a:lnSpc>
            </a:pPr>
            <a:r>
              <a:rPr lang="en-US" sz="2300" b="1" dirty="0">
                <a:solidFill>
                  <a:srgbClr val="7030A0"/>
                </a:solidFill>
                <a:latin typeface="Times New Roman" panose="02020603050405020304" pitchFamily="18" charset="0"/>
                <a:ea typeface="Times New Roman" panose="02020603050405020304" pitchFamily="18" charset="0"/>
              </a:rPr>
              <a:t>Component diagram:</a:t>
            </a: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solidFill>
                  <a:srgbClr val="000000"/>
                </a:solidFill>
                <a:latin typeface="Times New Roman" panose="02020603050405020304" pitchFamily="18" charset="0"/>
                <a:ea typeface="Times New Roman" panose="02020603050405020304" pitchFamily="18" charset="0"/>
              </a:rPr>
              <a:t>uml</a:t>
            </a:r>
            <a:r>
              <a:rPr lang="en-US" sz="2000" dirty="0">
                <a:solidFill>
                  <a:srgbClr val="000000"/>
                </a:solidFill>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FE3D06FF-F24B-4F7C-04FE-DC29DB769C32}"/>
              </a:ext>
            </a:extLst>
          </p:cNvPr>
          <p:cNvPicPr>
            <a:picLocks noChangeAspect="1"/>
          </p:cNvPicPr>
          <p:nvPr/>
        </p:nvPicPr>
        <p:blipFill>
          <a:blip r:embed="rId2"/>
          <a:stretch>
            <a:fillRect/>
          </a:stretch>
        </p:blipFill>
        <p:spPr>
          <a:xfrm>
            <a:off x="2201678" y="4217379"/>
            <a:ext cx="8216940" cy="2031021"/>
          </a:xfrm>
          <a:prstGeom prst="rect">
            <a:avLst/>
          </a:prstGeom>
        </p:spPr>
      </p:pic>
    </p:spTree>
    <p:extLst>
      <p:ext uri="{BB962C8B-B14F-4D97-AF65-F5344CB8AC3E}">
        <p14:creationId xmlns:p14="http://schemas.microsoft.com/office/powerpoint/2010/main" val="3766763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277" y="1259043"/>
            <a:ext cx="8666328" cy="3034164"/>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450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ADC61A-45BE-1B0B-7A26-89256F03D615}"/>
              </a:ext>
            </a:extLst>
          </p:cNvPr>
          <p:cNvPicPr>
            <a:picLocks noChangeAspect="1"/>
          </p:cNvPicPr>
          <p:nvPr/>
        </p:nvPicPr>
        <p:blipFill>
          <a:blip r:embed="rId2"/>
          <a:stretch>
            <a:fillRect/>
          </a:stretch>
        </p:blipFill>
        <p:spPr>
          <a:xfrm>
            <a:off x="3600132" y="520621"/>
            <a:ext cx="5266777" cy="5528072"/>
          </a:xfrm>
          <a:prstGeom prst="rect">
            <a:avLst/>
          </a:prstGeom>
        </p:spPr>
      </p:pic>
    </p:spTree>
    <p:extLst>
      <p:ext uri="{BB962C8B-B14F-4D97-AF65-F5344CB8AC3E}">
        <p14:creationId xmlns:p14="http://schemas.microsoft.com/office/powerpoint/2010/main" val="1166206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575" y="175536"/>
            <a:ext cx="10067499" cy="5501506"/>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800"/>
              </a:spcAft>
            </a:pPr>
            <a:r>
              <a:rPr lang="en-IN"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a:p>
            <a:pPr algn="just">
              <a:lnSpc>
                <a:spcPct val="150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77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86" y="240562"/>
            <a:ext cx="8911687" cy="47859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8640" y="719152"/>
            <a:ext cx="10396519" cy="6138848"/>
          </a:xfrm>
        </p:spPr>
        <p:txBody>
          <a:bodyPr>
            <a:noAutofit/>
          </a:bodyPr>
          <a:lstStyle/>
          <a:p>
            <a:pPr marL="0" indent="0" algn="just">
              <a:lnSpc>
                <a:spcPct val="150000"/>
              </a:lnSpc>
              <a:spcAft>
                <a:spcPts val="800"/>
              </a:spcAft>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amazing developments in science and technology have raised the bar for human living standards. Without these improvements, the entire planet will be physically congested. Compared to other projects now in existence, this project is innovative in that it simplifies the process of booking photographer. Java has been used to implement this project. The project's goal is to create an application software to lessen the human labour involved in keeping track of the photographers and booking photographers based on whether they are individual (house) , outside the home or different places. It shows photographer information. Here user can book photographers by through this project. Users need not to go directly to the photographers, here we are added the feature of admin like adding all the photographers, user can check photographers directly he/she can get access through the details.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Shadowgraphy</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Photographer, Booking history,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Userbooking</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Type of photographs(Portrait, Fashion, Natural, Sports etc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174860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9E6A5D-81F6-E787-1812-3049110F0658}"/>
              </a:ext>
            </a:extLst>
          </p:cNvPr>
          <p:cNvPicPr>
            <a:picLocks noChangeAspect="1"/>
          </p:cNvPicPr>
          <p:nvPr/>
        </p:nvPicPr>
        <p:blipFill>
          <a:blip r:embed="rId2"/>
          <a:stretch>
            <a:fillRect/>
          </a:stretch>
        </p:blipFill>
        <p:spPr>
          <a:xfrm>
            <a:off x="1888198" y="1704109"/>
            <a:ext cx="8584592" cy="3519055"/>
          </a:xfrm>
          <a:prstGeom prst="rect">
            <a:avLst/>
          </a:prstGeom>
        </p:spPr>
      </p:pic>
    </p:spTree>
    <p:extLst>
      <p:ext uri="{BB962C8B-B14F-4D97-AF65-F5344CB8AC3E}">
        <p14:creationId xmlns:p14="http://schemas.microsoft.com/office/powerpoint/2010/main" val="3279504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583" y="215261"/>
            <a:ext cx="10487887" cy="3957494"/>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2DF27F8-AFEC-93EE-9BEF-65546BB5AB91}"/>
              </a:ext>
            </a:extLst>
          </p:cNvPr>
          <p:cNvPicPr>
            <a:picLocks noChangeAspect="1"/>
          </p:cNvPicPr>
          <p:nvPr/>
        </p:nvPicPr>
        <p:blipFill>
          <a:blip r:embed="rId2"/>
          <a:stretch>
            <a:fillRect/>
          </a:stretch>
        </p:blipFill>
        <p:spPr>
          <a:xfrm>
            <a:off x="3315248" y="4391025"/>
            <a:ext cx="4896485" cy="2466975"/>
          </a:xfrm>
          <a:prstGeom prst="rect">
            <a:avLst/>
          </a:prstGeom>
        </p:spPr>
      </p:pic>
    </p:spTree>
    <p:extLst>
      <p:ext uri="{BB962C8B-B14F-4D97-AF65-F5344CB8AC3E}">
        <p14:creationId xmlns:p14="http://schemas.microsoft.com/office/powerpoint/2010/main" val="849910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04FF7F-C68E-7CE2-A08D-B88113859CA3}"/>
              </a:ext>
            </a:extLst>
          </p:cNvPr>
          <p:cNvPicPr>
            <a:picLocks noChangeAspect="1"/>
          </p:cNvPicPr>
          <p:nvPr/>
        </p:nvPicPr>
        <p:blipFill>
          <a:blip r:embed="rId2"/>
          <a:stretch>
            <a:fillRect/>
          </a:stretch>
        </p:blipFill>
        <p:spPr>
          <a:xfrm>
            <a:off x="2729345" y="647202"/>
            <a:ext cx="6812352" cy="5628907"/>
          </a:xfrm>
          <a:prstGeom prst="rect">
            <a:avLst/>
          </a:prstGeom>
        </p:spPr>
      </p:pic>
    </p:spTree>
    <p:extLst>
      <p:ext uri="{BB962C8B-B14F-4D97-AF65-F5344CB8AC3E}">
        <p14:creationId xmlns:p14="http://schemas.microsoft.com/office/powerpoint/2010/main" val="4137439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00EA64-B2BB-65F3-46CD-9843B313C6CC}"/>
              </a:ext>
            </a:extLst>
          </p:cNvPr>
          <p:cNvPicPr>
            <a:picLocks noChangeAspect="1"/>
          </p:cNvPicPr>
          <p:nvPr/>
        </p:nvPicPr>
        <p:blipFill>
          <a:blip r:embed="rId2"/>
          <a:stretch>
            <a:fillRect/>
          </a:stretch>
        </p:blipFill>
        <p:spPr>
          <a:xfrm>
            <a:off x="2729344" y="451379"/>
            <a:ext cx="6622473" cy="5857212"/>
          </a:xfrm>
          <a:prstGeom prst="rect">
            <a:avLst/>
          </a:prstGeom>
        </p:spPr>
      </p:pic>
    </p:spTree>
    <p:extLst>
      <p:ext uri="{BB962C8B-B14F-4D97-AF65-F5344CB8AC3E}">
        <p14:creationId xmlns:p14="http://schemas.microsoft.com/office/powerpoint/2010/main" val="420469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511" y="78453"/>
            <a:ext cx="8911687" cy="644878"/>
          </a:xfrm>
        </p:spPr>
        <p:txBody>
          <a:bodyPr>
            <a:normAutofit/>
          </a:bodyPr>
          <a:lstStyle/>
          <a:p>
            <a:pPr algn="ctr"/>
            <a:r>
              <a:rPr lang="en-US" sz="2700"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828025" y="723331"/>
            <a:ext cx="10609509" cy="6134669"/>
          </a:xfrm>
        </p:spPr>
        <p:txBody>
          <a:bodyPr>
            <a:noAutofit/>
          </a:bodyPr>
          <a:lstStyle/>
          <a:p>
            <a:pPr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new concept booking photographers using Java, where the other existing methods of booking photographers use Java, PHP, Python, C#, MS Access server. This system is made to keep the records about the bills of the customers. The administrator can manage all the accounts; the registered users like individual customers, commercial customers can only manage their own accounts and they cannot see any details of other customers. This system helps in maintaining the photographers. There are four modules namely Registration, Login, Admin and Photographers screen.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SOFTWARE DESCRIPTION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 JAVA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a:latin typeface="Times New Roman" panose="02020603050405020304" pitchFamily="18" charset="0"/>
                <a:cs typeface="Times New Roman" panose="02020603050405020304" pitchFamily="18" charset="0"/>
              </a:rPr>
              <a:t>Java is one of the computer languages which is purely object oriented. It has having many features of C++. This language can be used for doing web-based programs. Java supports </a:t>
            </a:r>
          </a:p>
          <a:p>
            <a:pPr marL="0" indent="0" algn="just">
              <a:lnSpc>
                <a:spcPct val="150000"/>
              </a:lnSpc>
              <a:buNone/>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Data abstraction and encapsulation. </a:t>
            </a:r>
          </a:p>
          <a:p>
            <a:pPr marL="0" indent="0" algn="just">
              <a:lnSpc>
                <a:spcPct val="150000"/>
              </a:lnSpc>
              <a:buNone/>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Inheritance.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287440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DB50099-528F-464C-BB03-DA246C334E1E}"/>
              </a:ext>
            </a:extLst>
          </p:cNvPr>
          <p:cNvSpPr txBox="1"/>
          <p:nvPr/>
        </p:nvSpPr>
        <p:spPr>
          <a:xfrm>
            <a:off x="913651" y="470945"/>
            <a:ext cx="10211359" cy="5576014"/>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Polymorphism.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Dynamic binding. </a:t>
            </a:r>
          </a:p>
          <a:p>
            <a:pPr algn="just">
              <a:lnSpc>
                <a:spcPct val="150000"/>
              </a:lnSpc>
            </a:pPr>
            <a:r>
              <a:rPr lang="en-IN" sz="2000" b="1" dirty="0">
                <a:latin typeface="Times New Roman" panose="02020603050405020304" pitchFamily="18" charset="0"/>
                <a:cs typeface="Times New Roman" panose="02020603050405020304" pitchFamily="18" charset="0"/>
              </a:rPr>
              <a:t>B. BENEFITS AND APPLICATION OF OOPS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Since oops supports inheritance and polymorphism, it eliminates redundant codes and extend the use of existing classes. Therefore, we can build the programs on a classic working model. This ensures high productivity. Data hiding helps the programmer to build secure applications. It is easy to have multiple objects to co-exist and better possibility of upgradation. Software complexity can easily manage. Following are the features of Java,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Compiled and interpreted.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Platform independent and portable.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Object oriented.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Robust and secure.</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Tree>
    <p:extLst>
      <p:ext uri="{BB962C8B-B14F-4D97-AF65-F5344CB8AC3E}">
        <p14:creationId xmlns:p14="http://schemas.microsoft.com/office/powerpoint/2010/main" val="155351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795" y="251063"/>
            <a:ext cx="10586433" cy="6606937"/>
          </a:xfrm>
          <a:prstGeom prst="rect">
            <a:avLst/>
          </a:prstGeom>
        </p:spPr>
        <p:txBody>
          <a:bodyPr wrap="square">
            <a:spAutoFit/>
          </a:bodyPr>
          <a:lstStyle/>
          <a:p>
            <a:pPr marL="34290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Familiar, simple and small. </a:t>
            </a:r>
          </a:p>
          <a:p>
            <a:pPr marL="342900" indent="-342900" algn="just">
              <a:lnSpc>
                <a:spcPct val="150000"/>
              </a:lnSpc>
              <a:spcAft>
                <a:spcPts val="8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Distributed. </a:t>
            </a:r>
          </a:p>
          <a:p>
            <a:pPr marL="34290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Multithreaded and interactive. </a:t>
            </a:r>
          </a:p>
          <a:p>
            <a:pPr marL="34290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High performance. </a:t>
            </a:r>
          </a:p>
          <a:p>
            <a:pPr marL="34290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Dynamic and extensible.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Java compiler compiles and interprets the source code and generates machine code that can be directly run by the Java Runtime Environment. Since this code is platform independent it can be ported to any system we use or work on. This features enables the programmer to develop browser programs. Actually, java provides unlimited number of cacheable applets and applications. Each and every thing in java is represented in objects. All the data and objects are resets inside the objects and classes. Java provides many safeguards, it has strict run time and compile time checking. Java provides safeguards to code written it is designed as a garbage collected language relieving the programmers virtually all memory management problems.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70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111878"/>
            <a:ext cx="8802955" cy="628346"/>
          </a:xfrm>
        </p:spPr>
        <p:txBody>
          <a:bodyPr>
            <a:normAutofit/>
          </a:bodyPr>
          <a:lstStyle/>
          <a:p>
            <a:pPr algn="ctr"/>
            <a:r>
              <a:rPr lang="en-US" sz="2700" b="1" dirty="0">
                <a:latin typeface="Times New Roman" panose="02020603050405020304" pitchFamily="18" charset="0"/>
                <a:cs typeface="Times New Roman" panose="02020603050405020304" pitchFamily="18" charset="0"/>
              </a:rPr>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1898684"/>
              </p:ext>
            </p:extLst>
          </p:nvPr>
        </p:nvGraphicFramePr>
        <p:xfrm>
          <a:off x="923610" y="740224"/>
          <a:ext cx="10342367" cy="579982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1919189">
                  <a:extLst>
                    <a:ext uri="{9D8B030D-6E8A-4147-A177-3AD203B41FA5}">
                      <a16:colId xmlns:a16="http://schemas.microsoft.com/office/drawing/2014/main" val="20001"/>
                    </a:ext>
                  </a:extLst>
                </a:gridCol>
                <a:gridCol w="2099257">
                  <a:extLst>
                    <a:ext uri="{9D8B030D-6E8A-4147-A177-3AD203B41FA5}">
                      <a16:colId xmlns:a16="http://schemas.microsoft.com/office/drawing/2014/main" val="20002"/>
                    </a:ext>
                  </a:extLst>
                </a:gridCol>
                <a:gridCol w="2498501">
                  <a:extLst>
                    <a:ext uri="{9D8B030D-6E8A-4147-A177-3AD203B41FA5}">
                      <a16:colId xmlns:a16="http://schemas.microsoft.com/office/drawing/2014/main" val="20003"/>
                    </a:ext>
                  </a:extLst>
                </a:gridCol>
                <a:gridCol w="3262298">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SIIT,</a:t>
                      </a:r>
                      <a:r>
                        <a:rPr lang="en-US" sz="1400" b="0" kern="1200" baseline="0" dirty="0">
                          <a:solidFill>
                            <a:schemeClr val="tx1"/>
                          </a:solidFill>
                          <a:effectLst/>
                          <a:latin typeface="Times New Roman" panose="02020603050405020304" pitchFamily="18" charset="0"/>
                          <a:ea typeface="+mn-ea"/>
                          <a:cs typeface="Times New Roman" panose="02020603050405020304" pitchFamily="18" charset="0"/>
                        </a:rPr>
                        <a:t> 1973</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Spencer</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The Focal Dictionary of Photographic Technologies</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Online Photoshoot Booking Service is a bunch of benefits from the various point of views. As this online application enables the end user to register to the system online.</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1269526">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IJSRP,</a:t>
                      </a:r>
                      <a:r>
                        <a:rPr lang="en-US" sz="1400" b="0" kern="1200" baseline="0" dirty="0">
                          <a:solidFill>
                            <a:schemeClr val="tx1"/>
                          </a:solidFill>
                          <a:effectLst/>
                          <a:latin typeface="Times New Roman" panose="02020603050405020304" pitchFamily="18" charset="0"/>
                          <a:ea typeface="+mn-ea"/>
                          <a:cs typeface="Times New Roman" panose="02020603050405020304" pitchFamily="18" charset="0"/>
                        </a:rPr>
                        <a:t> 1945</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Eder</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dirty="0">
                          <a:latin typeface="Times New Roman" panose="02020603050405020304" pitchFamily="18" charset="0"/>
                          <a:cs typeface="Times New Roman" panose="02020603050405020304" pitchFamily="18" charset="0"/>
                        </a:rPr>
                        <a:t>History of Photography</a:t>
                      </a:r>
                    </a:p>
                  </a:txBody>
                  <a:tcPr anchor="ct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Photo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Phactory</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is a website designed primarily for use in the Photography industry. This system will allow all categories of Photographers to increase scope of business by promoting themselves</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ISSN, 2010</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E.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Moni</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Silviya</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K.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Meena</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Vinodhini</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Museums Association of Saskatchewan</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This technology reduced the man power, reading collection time, theft of electricity also avoids late book photographer.</a:t>
                      </a:r>
                    </a:p>
                  </a:txBody>
                  <a:tcPr anchor="ctr"/>
                </a:tc>
                <a:extLst>
                  <a:ext uri="{0D108BD9-81ED-4DB2-BD59-A6C34878D82A}">
                    <a16:rowId xmlns:a16="http://schemas.microsoft.com/office/drawing/2014/main" val="10003"/>
                  </a:ext>
                </a:extLst>
              </a:tr>
              <a:tr h="1265561">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Journal, 1839</a:t>
                      </a:r>
                    </a:p>
                  </a:txBody>
                  <a:tcPr anchor="ctr"/>
                </a:tc>
                <a:tc>
                  <a:txBody>
                    <a:bodyPr/>
                    <a:lstStyle/>
                    <a:p>
                      <a:pPr algn="ct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Vossische</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Zeitung</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Photography</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kern="1200" dirty="0">
                          <a:solidFill>
                            <a:schemeClr val="tx1"/>
                          </a:solidFill>
                          <a:effectLst/>
                          <a:latin typeface="Times New Roman" panose="02020603050405020304" pitchFamily="18" charset="0"/>
                          <a:ea typeface="+mn-ea"/>
                          <a:cs typeface="Times New Roman" panose="02020603050405020304" pitchFamily="18" charset="0"/>
                        </a:rPr>
                        <a:t>With an electronic image sensor, this produces an </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electrical charge </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at each </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pixel</a:t>
                      </a:r>
                      <a:r>
                        <a:rPr lang="en-IN" sz="1400" u="sng"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which is electronically processed and stored in a </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digital image file </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for subsequent display or processing. </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84790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00" y="349831"/>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264555"/>
            <a:ext cx="9889052" cy="5593445"/>
          </a:xfrm>
        </p:spPr>
        <p:txBody>
          <a:bodyPr>
            <a:normAutofit/>
          </a:bodyPr>
          <a:lstStyle/>
          <a:p>
            <a:pPr marL="0" indent="0" algn="just">
              <a:lnSpc>
                <a:spcPct val="150000"/>
              </a:lnSpc>
              <a:spcBef>
                <a:spcPts val="0"/>
              </a:spcBef>
              <a:buNone/>
            </a:pPr>
            <a:r>
              <a:rPr lang="en-IN" sz="2000" spc="20" dirty="0">
                <a:solidFill>
                  <a:srgbClr val="141617"/>
                </a:solidFill>
                <a:effectLst/>
                <a:latin typeface="Times New Roman" panose="02020603050405020304" pitchFamily="18" charset="0"/>
                <a:ea typeface="Calibri" panose="020F0502020204030204" pitchFamily="34" charset="0"/>
                <a:cs typeface="Times New Roman" panose="02020603050405020304" pitchFamily="18" charset="0"/>
              </a:rPr>
              <a:t>In the existing system process of booking photography session was done manually by phone calls or drop by at their place. It is hard to track the availability of the photographer and to manage all the bookings made by customers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They are reluctant to change their current process since it will be an extra effort. The Photography border cannot invest a huge amount of money for a new solution. However, the customers face immense problems with the current procedure of using this manual process to booking photographer.</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Dis 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Required Manual efforts</a:t>
            </a:r>
          </a:p>
          <a:p>
            <a:pPr lvl="0" algn="just">
              <a:lnSpc>
                <a:spcPct val="150000"/>
              </a:lnSpc>
            </a:pPr>
            <a:r>
              <a:rPr lang="en-IN" sz="2000" dirty="0">
                <a:latin typeface="Times New Roman" panose="02020603050405020304" pitchFamily="18" charset="0"/>
                <a:cs typeface="Times New Roman" panose="02020603050405020304" pitchFamily="18" charset="0"/>
              </a:rPr>
              <a:t>Requires more time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95409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457997" y="1365353"/>
            <a:ext cx="9539786" cy="4636202"/>
          </a:xfrm>
        </p:spPr>
        <p:txBody>
          <a:bodyPr>
            <a:noAutofit/>
          </a:bodyPr>
          <a:lstStyle/>
          <a:p>
            <a:pPr marL="0" indent="0" algn="just">
              <a:lnSpc>
                <a:spcPct val="150000"/>
              </a:lnSpc>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overcome the problem with an existing system, we are implementing an application called online photography website system using java.</a:t>
            </a:r>
            <a:r>
              <a:rPr lang="en-IN" sz="2000" spc="20" dirty="0">
                <a:solidFill>
                  <a:srgbClr val="141617"/>
                </a:solidFill>
                <a:effectLst/>
                <a:latin typeface="Times New Roman" panose="02020603050405020304" pitchFamily="18" charset="0"/>
                <a:ea typeface="Calibri" panose="020F0502020204030204" pitchFamily="34" charset="0"/>
                <a:cs typeface="Times New Roman" panose="02020603050405020304" pitchFamily="18" charset="0"/>
              </a:rPr>
              <a:t> In the proposed system all the data is maintained in the database which is safe and easy to retrieve. Users can book the photographer anytime and anywhere. User can know the location of the photo shoot.</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Manual process not required</a:t>
            </a:r>
          </a:p>
          <a:p>
            <a:pPr lvl="0" algn="just">
              <a:lnSpc>
                <a:spcPct val="150000"/>
              </a:lnSpc>
            </a:pPr>
            <a:r>
              <a:rPr lang="en-IN" sz="2000" dirty="0">
                <a:latin typeface="Times New Roman" panose="02020603050405020304" pitchFamily="18" charset="0"/>
                <a:cs typeface="Times New Roman" panose="02020603050405020304" pitchFamily="18" charset="0"/>
              </a:rPr>
              <a:t>Requires less time</a:t>
            </a:r>
          </a:p>
        </p:txBody>
      </p:sp>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69658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5080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2216</Words>
  <Application>Microsoft Office PowerPoint</Application>
  <PresentationFormat>Widescreen</PresentationFormat>
  <Paragraphs>133</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Liberation Serif</vt:lpstr>
      <vt:lpstr>Symbol</vt:lpstr>
      <vt:lpstr>Times New Roman</vt:lpstr>
      <vt:lpstr>Wingdings</vt:lpstr>
      <vt:lpstr>Office Theme</vt:lpstr>
      <vt:lpstr>PowerPoint Presentation</vt:lpstr>
      <vt:lpstr>INDEX </vt:lpstr>
      <vt:lpstr>ABSTRACT</vt:lpstr>
      <vt:lpstr>INTRODUCTION</vt:lpstr>
      <vt:lpstr>PowerPoint Presentation</vt:lpstr>
      <vt:lpstr>PowerPoint Presentation</vt:lpstr>
      <vt:lpstr>LITERATURE REVIEW</vt:lpstr>
      <vt:lpstr>EXISTING METHOD </vt:lpstr>
      <vt:lpstr>PROPOSED METHOD</vt:lpstr>
      <vt:lpstr>PROPOSED METHOD</vt:lpstr>
      <vt:lpstr>IMPLEMENTATION</vt:lpstr>
      <vt:lpstr>ARCHITECTURE</vt:lpstr>
      <vt:lpstr>PowerPoint Presentation</vt:lpstr>
      <vt:lpstr>MODULES</vt:lpstr>
      <vt:lpstr>                                                                 MODULES</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NARASIMHULU</cp:lastModifiedBy>
  <cp:revision>58</cp:revision>
  <dcterms:created xsi:type="dcterms:W3CDTF">2022-10-12T07:00:24Z</dcterms:created>
  <dcterms:modified xsi:type="dcterms:W3CDTF">2022-12-30T09:46:55Z</dcterms:modified>
</cp:coreProperties>
</file>