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4" r:id="rId1"/>
  </p:sldMasterIdLst>
  <p:sldIdLst>
    <p:sldId id="259" r:id="rId2"/>
    <p:sldId id="260" r:id="rId3"/>
    <p:sldId id="261" r:id="rId4"/>
    <p:sldId id="275" r:id="rId5"/>
    <p:sldId id="276" r:id="rId6"/>
    <p:sldId id="264" r:id="rId7"/>
    <p:sldId id="277" r:id="rId8"/>
    <p:sldId id="265" r:id="rId9"/>
    <p:sldId id="287" r:id="rId10"/>
    <p:sldId id="288" r:id="rId11"/>
    <p:sldId id="289" r:id="rId12"/>
    <p:sldId id="285" r:id="rId13"/>
    <p:sldId id="278" r:id="rId14"/>
    <p:sldId id="266" r:id="rId15"/>
    <p:sldId id="267" r:id="rId16"/>
    <p:sldId id="268" r:id="rId17"/>
    <p:sldId id="280" r:id="rId18"/>
    <p:sldId id="281" r:id="rId19"/>
    <p:sldId id="269" r:id="rId20"/>
    <p:sldId id="270" r:id="rId21"/>
    <p:sldId id="282" r:id="rId22"/>
    <p:sldId id="283" r:id="rId23"/>
    <p:sldId id="284" r:id="rId24"/>
    <p:sldId id="274"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6" r:id="rId44"/>
    <p:sldId id="325" r:id="rId45"/>
    <p:sldId id="328" r:id="rId46"/>
    <p:sldId id="329" r:id="rId47"/>
    <p:sldId id="330" r:id="rId48"/>
    <p:sldId id="331" r:id="rId49"/>
    <p:sldId id="332" r:id="rId50"/>
    <p:sldId id="333" r:id="rId51"/>
    <p:sldId id="344" r:id="rId52"/>
    <p:sldId id="345" r:id="rId53"/>
    <p:sldId id="336" r:id="rId54"/>
    <p:sldId id="337" r:id="rId55"/>
    <p:sldId id="273" r:id="rId56"/>
    <p:sldId id="290"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6/24/2023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0AE3085-DAF0-4F9D-B196-6B0FE55CC83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851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6883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452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697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141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656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6/24/2023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196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6/24/2023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2563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6/24/2023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49992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24FB319-408F-4B57-95FC-213113A36553}" type="datetimeFigureOut">
              <a:rPr lang="en-US" smtClean="0"/>
              <a:t>6/24/2023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9030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4FB319-408F-4B57-95FC-213113A36553}" type="datetimeFigureOut">
              <a:rPr lang="en-US" smtClean="0"/>
              <a:t>6/24/2023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0AE3085-DAF0-4F9D-B196-6B0FE55CC83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869124"/>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7745" y="2905138"/>
            <a:ext cx="4431662" cy="468077"/>
          </a:xfrm>
          <a:prstGeom prst="rect">
            <a:avLst/>
          </a:prstGeom>
        </p:spPr>
        <p:txBody>
          <a:bodyPr wrap="none">
            <a:spAutoFit/>
          </a:bodyPr>
          <a:lstStyle/>
          <a:p>
            <a:pPr algn="ctr">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TIME SHEET OF EMPLOYEE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31994596"/>
              </p:ext>
            </p:extLst>
          </p:nvPr>
        </p:nvGraphicFramePr>
        <p:xfrm>
          <a:off x="955591" y="1148034"/>
          <a:ext cx="10186021" cy="6215508"/>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16765">
                  <a:extLst>
                    <a:ext uri="{9D8B030D-6E8A-4147-A177-3AD203B41FA5}">
                      <a16:colId xmlns:a16="http://schemas.microsoft.com/office/drawing/2014/main" val="20002"/>
                    </a:ext>
                  </a:extLst>
                </a:gridCol>
                <a:gridCol w="1817267">
                  <a:extLst>
                    <a:ext uri="{9D8B030D-6E8A-4147-A177-3AD203B41FA5}">
                      <a16:colId xmlns:a16="http://schemas.microsoft.com/office/drawing/2014/main" val="20003"/>
                    </a:ext>
                  </a:extLst>
                </a:gridCol>
                <a:gridCol w="4386585">
                  <a:extLst>
                    <a:ext uri="{9D8B030D-6E8A-4147-A177-3AD203B41FA5}">
                      <a16:colId xmlns:a16="http://schemas.microsoft.com/office/drawing/2014/main" val="20004"/>
                    </a:ext>
                  </a:extLst>
                </a:gridCol>
              </a:tblGrid>
              <a:tr h="370840">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2020</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Chen, H., Li, Q., Wang, Y</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0" kern="1200" dirty="0">
                          <a:solidFill>
                            <a:schemeClr val="dk1"/>
                          </a:solidFill>
                          <a:effectLst/>
                          <a:latin typeface="+mn-lt"/>
                          <a:ea typeface="+mn-ea"/>
                          <a:cs typeface="+mn-cs"/>
                        </a:rPr>
                        <a:t>Exploring Employee Self-Service Features in Employee Management Systems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kern="1200" dirty="0">
                          <a:solidFill>
                            <a:schemeClr val="dk1"/>
                          </a:solidFill>
                          <a:effectLst/>
                          <a:latin typeface="+mn-lt"/>
                          <a:ea typeface="+mn-ea"/>
                          <a:cs typeface="+mn-cs"/>
                        </a:rPr>
                        <a:t>Focusing on the self-service aspect of employee management systems, this study explores how self-service features influence employee engagement and satisfaction.</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2021</a:t>
                      </a:r>
                      <a:r>
                        <a:rPr lang="en-US" sz="1600" dirty="0">
                          <a:latin typeface="Times New Roman" panose="02020603050405020304" pitchFamily="18" charset="0"/>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Gupta, R., Sharma, S., Kumar, A</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Implementation Strategies for Employee Management Systems: A Case Study Analysis</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mn-lt"/>
                          <a:ea typeface="+mn-ea"/>
                          <a:cs typeface="+mn-cs"/>
                        </a:rPr>
                        <a:t>This case study analysis examines the implementation strategies employed by organizations while adopting employee management systems</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49991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20361023"/>
              </p:ext>
            </p:extLst>
          </p:nvPr>
        </p:nvGraphicFramePr>
        <p:xfrm>
          <a:off x="786778" y="1359244"/>
          <a:ext cx="10206679" cy="5068571"/>
        </p:xfrm>
        <a:graphic>
          <a:graphicData uri="http://schemas.openxmlformats.org/drawingml/2006/table">
            <a:tbl>
              <a:tblPr firstRow="1" bandRow="1">
                <a:tableStyleId>{5C22544A-7EE6-4342-B048-85BDC9FD1C3A}</a:tableStyleId>
              </a:tblPr>
              <a:tblGrid>
                <a:gridCol w="642551">
                  <a:extLst>
                    <a:ext uri="{9D8B030D-6E8A-4147-A177-3AD203B41FA5}">
                      <a16:colId xmlns:a16="http://schemas.microsoft.com/office/drawing/2014/main" val="20000"/>
                    </a:ext>
                  </a:extLst>
                </a:gridCol>
                <a:gridCol w="1128583">
                  <a:extLst>
                    <a:ext uri="{9D8B030D-6E8A-4147-A177-3AD203B41FA5}">
                      <a16:colId xmlns:a16="http://schemas.microsoft.com/office/drawing/2014/main" val="20001"/>
                    </a:ext>
                  </a:extLst>
                </a:gridCol>
                <a:gridCol w="1485058">
                  <a:extLst>
                    <a:ext uri="{9D8B030D-6E8A-4147-A177-3AD203B41FA5}">
                      <a16:colId xmlns:a16="http://schemas.microsoft.com/office/drawing/2014/main" val="20002"/>
                    </a:ext>
                  </a:extLst>
                </a:gridCol>
                <a:gridCol w="1929859">
                  <a:extLst>
                    <a:ext uri="{9D8B030D-6E8A-4147-A177-3AD203B41FA5}">
                      <a16:colId xmlns:a16="http://schemas.microsoft.com/office/drawing/2014/main" val="20003"/>
                    </a:ext>
                  </a:extLst>
                </a:gridCol>
                <a:gridCol w="5020628">
                  <a:extLst>
                    <a:ext uri="{9D8B030D-6E8A-4147-A177-3AD203B41FA5}">
                      <a16:colId xmlns:a16="http://schemas.microsoft.com/office/drawing/2014/main" val="20004"/>
                    </a:ext>
                  </a:extLst>
                </a:gridCol>
              </a:tblGrid>
              <a:tr h="554846">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2142491">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2022</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Lee, E., Park, S., Kim, J</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b="0" kern="1200" dirty="0">
                          <a:solidFill>
                            <a:schemeClr val="dk1"/>
                          </a:solidFill>
                          <a:effectLst/>
                          <a:latin typeface="+mn-lt"/>
                          <a:ea typeface="+mn-ea"/>
                          <a:cs typeface="+mn-cs"/>
                        </a:rPr>
                        <a:t>Security and Privacy Considerations in Employee Management Systems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kern="1200" dirty="0">
                          <a:solidFill>
                            <a:schemeClr val="dk1"/>
                          </a:solidFill>
                          <a:effectLst/>
                          <a:latin typeface="+mn-lt"/>
                          <a:ea typeface="+mn-ea"/>
                          <a:cs typeface="+mn-cs"/>
                        </a:rPr>
                        <a:t>This research paper addresses the critical security and privacy concerns associated with employee management systems. . It discusses potential vulnerabilities and threats, along with best practices and security measures to protect sensitive employee data</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846975">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6</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2019</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Mitchell, L., Turner, K., Parker, S,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400" b="0" kern="1200" dirty="0">
                          <a:solidFill>
                            <a:schemeClr val="dk1"/>
                          </a:solidFill>
                          <a:effectLst/>
                          <a:latin typeface="+mn-lt"/>
                          <a:ea typeface="+mn-ea"/>
                          <a:cs typeface="+mn-cs"/>
                        </a:rPr>
                        <a:t> </a:t>
                      </a:r>
                      <a:r>
                        <a:rPr lang="en-US" sz="1800" b="0" kern="1200" dirty="0">
                          <a:solidFill>
                            <a:schemeClr val="dk1"/>
                          </a:solidFill>
                          <a:effectLst/>
                          <a:latin typeface="+mn-lt"/>
                          <a:ea typeface="+mn-ea"/>
                          <a:cs typeface="+mn-cs"/>
                        </a:rPr>
                        <a:t>The Role of Employee Management Systems in Talent Development and Succession Planning</a:t>
                      </a:r>
                      <a:endParaRPr lang="en-US" sz="1400" b="0" kern="1200" dirty="0">
                        <a:solidFill>
                          <a:schemeClr val="dk1"/>
                        </a:solidFill>
                        <a:effectLst/>
                        <a:latin typeface="+mn-lt"/>
                        <a:ea typeface="+mn-ea"/>
                        <a:cs typeface="+mn-cs"/>
                      </a:endParaRPr>
                    </a:p>
                  </a:txBody>
                  <a:tcPr/>
                </a:tc>
                <a:tc>
                  <a:txBody>
                    <a:bodyPr/>
                    <a:lstStyle/>
                    <a:p>
                      <a:pPr algn="just">
                        <a:lnSpc>
                          <a:spcPct val="100000"/>
                        </a:lnSpc>
                      </a:pPr>
                      <a:r>
                        <a:rPr lang="en-US" sz="1800" kern="1200" dirty="0">
                          <a:solidFill>
                            <a:schemeClr val="dk1"/>
                          </a:solidFill>
                          <a:effectLst/>
                          <a:latin typeface="+mn-lt"/>
                          <a:ea typeface="+mn-ea"/>
                          <a:cs typeface="+mn-cs"/>
                        </a:rPr>
                        <a:t>It discusses the role of performance evaluation, training modules, and career development planning within the system</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7117" y="42836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37860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409331" cy="3469155"/>
          </a:xfrm>
          <a:prstGeom prst="rect">
            <a:avLst/>
          </a:prstGeom>
        </p:spPr>
        <p:txBody>
          <a:bodyPr wrap="square">
            <a:spAutoFit/>
          </a:bodyPr>
          <a:lstStyle/>
          <a:p>
            <a:pPr marL="285750" indent="-285750" algn="just">
              <a:lnSpc>
                <a:spcPct val="150000"/>
              </a:lnSpc>
              <a:spcAft>
                <a:spcPts val="8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study proposes an integrated framework for time sheet of employee that combines various modules such as attendance tracking, performance evaluation, and employee engagement. The framework aims to enhance productivity and employee satisfaction by providing a comprehensive solution for managing employees. This review paper examines the current practices and trends in time sheet of employee. It provides an overview of the key features and functionalities offered by modern systems, such as HRIS (Human Resource Information Systems), talent management, and employee self-service portals. The study also discusses the potential benefits and challenges associated with implementing these systems.</a:t>
            </a:r>
          </a:p>
          <a:p>
            <a:pPr marL="285750" indent="-285750" algn="just">
              <a:lnSpc>
                <a:spcPct val="150000"/>
              </a:lnSpc>
              <a:spcAft>
                <a:spcPts val="800"/>
              </a:spcAf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9155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1167618" y="2530126"/>
            <a:ext cx="8487127" cy="2540888"/>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existing system for time sheet </a:t>
            </a:r>
            <a:r>
              <a:rPr lang="en-US" dirty="0">
                <a:latin typeface="Times New Roman" panose="02020603050405020304" pitchFamily="18" charset="0"/>
                <a:ea typeface="Calibri" panose="020F0502020204030204" pitchFamily="34" charset="0"/>
                <a:cs typeface="Times New Roman" panose="02020603050405020304" pitchFamily="18" charset="0"/>
              </a:rPr>
              <a:t>of employee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often relies on manual processes, spreadsheets, and disjointed software solutions. It involves maintaining physical records, manually tracking attendance and leave, conducting performance evaluations using paper-based forms, and manually processing payroll. This traditional approach is time-consuming, error-prone, and lacks efficiency and data accuracy. It also hampers effective decision-making and limits the ability to adapt to changing work dynamics.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427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337625"/>
            <a:ext cx="8596668" cy="68931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271247" y="1892963"/>
            <a:ext cx="10215903" cy="3535391"/>
          </a:xfrm>
          <a:prstGeom prst="rect">
            <a:avLst/>
          </a:prstGeom>
        </p:spPr>
        <p:txBody>
          <a:bodyPr wrap="square">
            <a:spAutoFit/>
          </a:bodyPr>
          <a:lstStyle/>
          <a:p>
            <a:pPr marL="457200"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Not User Friendly: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existing system is not user friendly because the retrieval of data is very slow and data is not maintained efficiently.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Difficulty in report generating: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can’t able see the all the tourism places information. And the people not get at the time of searching for tour.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Manual control: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people may be get some wrong information from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diffrent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resources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Time consuming: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Every work is done manually so we cannot get the information in the middle of the tour or as per the requirement because it is very time consuming.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4618380"/>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an Time Sheet of Employee, which is a comprehensive software solution designed to automate and streamline employee management processes. It integrates various modules and functionalities to centralize employee data, automate attendance tracking, leave management, performance evaluations, and payroll processing. The proposed system aims to provide a user-friendly interface, efficient data management, and real-time access to employee information. It offers features like self-service portals for employees, advanced reporting and analytics capabilities, and compliance management tools. The proposed system improves data accuracy, reduces administrative workload, enhances productivity, and enables organizations to make informed decisions based on actionable insights. It also supports remote work arrangements, provides mobile access, and offers scalability and adaptability to meet evolving HR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6"/>
            <a:ext cx="9117202" cy="2227982"/>
          </a:xfrm>
          <a:prstGeom prst="rect">
            <a:avLst/>
          </a:prstGeom>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User Friendly: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The proposed system is user friendly because the retrieval and storing of data is fast and data is maintained efficiently. Moreover the graphical user interface is provided in the proposed system, which provides user to deal with the system very easily.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Reports are easily generated: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reports can be easily generated in the proposed system so user can get information at anytime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998780" y="2059459"/>
            <a:ext cx="8422086" cy="2643481"/>
          </a:xfrm>
          <a:prstGeom prst="rect">
            <a:avLst/>
          </a:prstGeom>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Very less work: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proposed system requires very less work. All the data is fetched into the computer immediately and reports can be generated through computers. Moreover work becomes very easy because there is no need to keep data on papers.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Computer operator control: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Computer operator control will be there so no chance of errors. Moreover storing and retrieving of information is easy. So work can be done speedily and in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4251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05B40F2-662B-0740-A369-942EFEFD18AB}"/>
              </a:ext>
            </a:extLst>
          </p:cNvPr>
          <p:cNvPicPr>
            <a:picLocks noChangeAspect="1"/>
          </p:cNvPicPr>
          <p:nvPr/>
        </p:nvPicPr>
        <p:blipFill>
          <a:blip r:embed="rId2"/>
          <a:stretch>
            <a:fillRect/>
          </a:stretch>
        </p:blipFill>
        <p:spPr>
          <a:xfrm>
            <a:off x="4629150" y="1547812"/>
            <a:ext cx="2933700" cy="3762375"/>
          </a:xfrm>
          <a:prstGeom prst="rect">
            <a:avLst/>
          </a:prstGeom>
        </p:spPr>
      </p:pic>
    </p:spTree>
    <p:extLst>
      <p:ext uri="{BB962C8B-B14F-4D97-AF65-F5344CB8AC3E}">
        <p14:creationId xmlns:p14="http://schemas.microsoft.com/office/powerpoint/2010/main" val="156534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JAVA</a:t>
            </a:r>
          </a:p>
          <a:p>
            <a:pPr algn="just">
              <a:lnSpc>
                <a:spcPct val="150000"/>
              </a:lnSpc>
            </a:pPr>
            <a:r>
              <a:rPr lang="en-US" sz="2000" dirty="0">
                <a:latin typeface="Times New Roman" panose="02020603050405020304" pitchFamily="18" charset="0"/>
                <a:cs typeface="Times New Roman" panose="02020603050405020304" pitchFamily="18" charset="0"/>
              </a:rPr>
              <a:t>Libraries/Framework		:  Spring Boot</a:t>
            </a:r>
          </a:p>
          <a:p>
            <a:pPr algn="just">
              <a:lnSpc>
                <a:spcPct val="150000"/>
              </a:lnSpc>
            </a:pPr>
            <a:r>
              <a:rPr lang="en-US" sz="2000" dirty="0">
                <a:latin typeface="Times New Roman" panose="02020603050405020304" pitchFamily="18" charset="0"/>
                <a:cs typeface="Times New Roman" panose="02020603050405020304" pitchFamily="18" charset="0"/>
              </a:rPr>
              <a:t>IDE/Workbench			:  </a:t>
            </a:r>
            <a:r>
              <a:rPr lang="en-US" sz="2000" dirty="0" err="1">
                <a:latin typeface="Times New Roman" panose="02020603050405020304" pitchFamily="18" charset="0"/>
                <a:cs typeface="Times New Roman" panose="02020603050405020304" pitchFamily="18" charset="0"/>
              </a:rPr>
              <a:t>Intellij</a:t>
            </a:r>
            <a:r>
              <a:rPr lang="en-US" sz="2000" dirty="0">
                <a:latin typeface="Times New Roman" panose="02020603050405020304" pitchFamily="18" charset="0"/>
                <a:cs typeface="Times New Roman" panose="02020603050405020304" pitchFamily="18" charset="0"/>
              </a:rPr>
              <a:t> IDEA</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394622" y="148585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Java </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Tomacat</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 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1453216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236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990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2" name="Picture 1">
            <a:extLst>
              <a:ext uri="{FF2B5EF4-FFF2-40B4-BE49-F238E27FC236}">
                <a16:creationId xmlns:a16="http://schemas.microsoft.com/office/drawing/2014/main" id="{C9469F80-55F0-A8DB-3ED9-45F2570883BC}"/>
              </a:ext>
            </a:extLst>
          </p:cNvPr>
          <p:cNvPicPr>
            <a:picLocks noChangeAspect="1"/>
          </p:cNvPicPr>
          <p:nvPr/>
        </p:nvPicPr>
        <p:blipFill>
          <a:blip r:embed="rId2"/>
          <a:stretch>
            <a:fillRect/>
          </a:stretch>
        </p:blipFill>
        <p:spPr>
          <a:xfrm>
            <a:off x="3362178" y="2024062"/>
            <a:ext cx="4391172" cy="372240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3784600"/>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Use Case Diagram:</a:t>
            </a:r>
          </a:p>
          <a:p>
            <a:pPr marL="342900" lvl="0" indent="-342900" algn="just">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 Box 1"/>
          <p:cNvSpPr txBox="1"/>
          <p:nvPr/>
        </p:nvSpPr>
        <p:spPr>
          <a:xfrm>
            <a:off x="4534535" y="5790565"/>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pic>
        <p:nvPicPr>
          <p:cNvPr id="5" name="Picture 4">
            <a:extLst>
              <a:ext uri="{FF2B5EF4-FFF2-40B4-BE49-F238E27FC236}">
                <a16:creationId xmlns:a16="http://schemas.microsoft.com/office/drawing/2014/main" id="{6A01014C-F2FB-8869-8983-6E94D5066D37}"/>
              </a:ext>
            </a:extLst>
          </p:cNvPr>
          <p:cNvPicPr>
            <a:picLocks noChangeAspect="1"/>
          </p:cNvPicPr>
          <p:nvPr/>
        </p:nvPicPr>
        <p:blipFill>
          <a:blip r:embed="rId2"/>
          <a:stretch>
            <a:fillRect/>
          </a:stretch>
        </p:blipFill>
        <p:spPr>
          <a:xfrm>
            <a:off x="4295775" y="1609725"/>
            <a:ext cx="3600450" cy="36385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Class Diagram:</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1878164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094205" y="4654378"/>
            <a:ext cx="297386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Class diagram</a:t>
            </a:r>
          </a:p>
        </p:txBody>
      </p:sp>
      <p:pic>
        <p:nvPicPr>
          <p:cNvPr id="5" name="Picture 4">
            <a:extLst>
              <a:ext uri="{FF2B5EF4-FFF2-40B4-BE49-F238E27FC236}">
                <a16:creationId xmlns:a16="http://schemas.microsoft.com/office/drawing/2014/main" id="{8D038784-19A8-702E-FE48-9BD8EFB13D76}"/>
              </a:ext>
            </a:extLst>
          </p:cNvPr>
          <p:cNvPicPr>
            <a:picLocks noChangeAspect="1"/>
          </p:cNvPicPr>
          <p:nvPr/>
        </p:nvPicPr>
        <p:blipFill>
          <a:blip r:embed="rId2"/>
          <a:stretch>
            <a:fillRect/>
          </a:stretch>
        </p:blipFill>
        <p:spPr>
          <a:xfrm>
            <a:off x="2968283" y="1792825"/>
            <a:ext cx="4775542" cy="2498188"/>
          </a:xfrm>
          <a:prstGeom prst="rect">
            <a:avLst/>
          </a:prstGeom>
        </p:spPr>
      </p:pic>
    </p:spTree>
    <p:extLst>
      <p:ext uri="{BB962C8B-B14F-4D97-AF65-F5344CB8AC3E}">
        <p14:creationId xmlns:p14="http://schemas.microsoft.com/office/powerpoint/2010/main" val="3424151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3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211016"/>
            <a:ext cx="8596668" cy="56270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623062" y="998807"/>
            <a:ext cx="9377873" cy="5551969"/>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time sheet is an essential tool used by organizations to track and manage employee working hours. It serves as a record of the time spent by employees on different tasks, projects, or activities, facilitating accurate and efficient payroll processing, project management, and resource allocation. This abstract provides an overview of the key aspects and benefits of implementing a time sheet system. The time sheet system enables employees to log their work hours, including start and end times, breaks, and overtime, providing a comprehensive view of their daily or weekly activities. This data serves as a reliable source for calculating wages, ensuring fair compensation for the hours worked. By automating this process, organizations can minimize errors and disputes related to time and attendance, improving transparency and trust between employees and employers. Moreover, time sheets offer valuable insights into resource allocation and project management. By analyzing the recorded data, organizations can assess the time spent on different tasks or projects, identify bottlenecks, and optimize workflows. </a:t>
            </a: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Employee,  Time, Work, salary , Attendance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99006" y="546146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Sequence diagram</a:t>
            </a:r>
          </a:p>
        </p:txBody>
      </p:sp>
      <p:pic>
        <p:nvPicPr>
          <p:cNvPr id="5" name="Picture 4">
            <a:extLst>
              <a:ext uri="{FF2B5EF4-FFF2-40B4-BE49-F238E27FC236}">
                <a16:creationId xmlns:a16="http://schemas.microsoft.com/office/drawing/2014/main" id="{82189120-AE06-79AE-78D7-420145835369}"/>
              </a:ext>
            </a:extLst>
          </p:cNvPr>
          <p:cNvPicPr>
            <a:picLocks noChangeAspect="1"/>
          </p:cNvPicPr>
          <p:nvPr/>
        </p:nvPicPr>
        <p:blipFill>
          <a:blip r:embed="rId2"/>
          <a:stretch>
            <a:fillRect/>
          </a:stretch>
        </p:blipFill>
        <p:spPr>
          <a:xfrm>
            <a:off x="3488788" y="1349832"/>
            <a:ext cx="4488399" cy="3579356"/>
          </a:xfrm>
          <a:prstGeom prst="rect">
            <a:avLst/>
          </a:prstGeom>
        </p:spPr>
      </p:pic>
    </p:spTree>
    <p:extLst>
      <p:ext uri="{BB962C8B-B14F-4D97-AF65-F5344CB8AC3E}">
        <p14:creationId xmlns:p14="http://schemas.microsoft.com/office/powerpoint/2010/main" val="2260238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096335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Collaboration diagram</a:t>
            </a:r>
          </a:p>
        </p:txBody>
      </p:sp>
      <p:pic>
        <p:nvPicPr>
          <p:cNvPr id="5" name="Picture 4">
            <a:extLst>
              <a:ext uri="{FF2B5EF4-FFF2-40B4-BE49-F238E27FC236}">
                <a16:creationId xmlns:a16="http://schemas.microsoft.com/office/drawing/2014/main" id="{04F8ADAE-2A84-277F-E638-EDFAF7B8DA5D}"/>
              </a:ext>
            </a:extLst>
          </p:cNvPr>
          <p:cNvPicPr>
            <a:picLocks noChangeAspect="1"/>
          </p:cNvPicPr>
          <p:nvPr/>
        </p:nvPicPr>
        <p:blipFill>
          <a:blip r:embed="rId2"/>
          <a:stretch>
            <a:fillRect/>
          </a:stretch>
        </p:blipFill>
        <p:spPr>
          <a:xfrm>
            <a:off x="3756074" y="1466721"/>
            <a:ext cx="3844876" cy="3224342"/>
          </a:xfrm>
          <a:prstGeom prst="rect">
            <a:avLst/>
          </a:prstGeom>
        </p:spPr>
      </p:pic>
    </p:spTree>
    <p:extLst>
      <p:ext uri="{BB962C8B-B14F-4D97-AF65-F5344CB8AC3E}">
        <p14:creationId xmlns:p14="http://schemas.microsoft.com/office/powerpoint/2010/main" val="986984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582438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Deployment diagram</a:t>
            </a:r>
          </a:p>
        </p:txBody>
      </p:sp>
      <p:pic>
        <p:nvPicPr>
          <p:cNvPr id="5" name="Picture 4">
            <a:extLst>
              <a:ext uri="{FF2B5EF4-FFF2-40B4-BE49-F238E27FC236}">
                <a16:creationId xmlns:a16="http://schemas.microsoft.com/office/drawing/2014/main" id="{F1368543-C392-3DD9-8A85-59925EA2AC0D}"/>
              </a:ext>
            </a:extLst>
          </p:cNvPr>
          <p:cNvPicPr>
            <a:picLocks noChangeAspect="1"/>
          </p:cNvPicPr>
          <p:nvPr/>
        </p:nvPicPr>
        <p:blipFill>
          <a:blip r:embed="rId2"/>
          <a:stretch>
            <a:fillRect/>
          </a:stretch>
        </p:blipFill>
        <p:spPr>
          <a:xfrm>
            <a:off x="3038622" y="2164146"/>
            <a:ext cx="6092245" cy="2520396"/>
          </a:xfrm>
          <a:prstGeom prst="rect">
            <a:avLst/>
          </a:prstGeom>
        </p:spPr>
      </p:pic>
    </p:spTree>
    <p:extLst>
      <p:ext uri="{BB962C8B-B14F-4D97-AF65-F5344CB8AC3E}">
        <p14:creationId xmlns:p14="http://schemas.microsoft.com/office/powerpoint/2010/main" val="1599839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72022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a:t>
            </a:r>
          </a:p>
        </p:txBody>
      </p:sp>
      <p:pic>
        <p:nvPicPr>
          <p:cNvPr id="5" name="Picture 4">
            <a:extLst>
              <a:ext uri="{FF2B5EF4-FFF2-40B4-BE49-F238E27FC236}">
                <a16:creationId xmlns:a16="http://schemas.microsoft.com/office/drawing/2014/main" id="{8C0A2BE3-628A-5B68-D9CC-FF4CB11035B6}"/>
              </a:ext>
            </a:extLst>
          </p:cNvPr>
          <p:cNvPicPr>
            <a:picLocks noChangeAspect="1"/>
          </p:cNvPicPr>
          <p:nvPr/>
        </p:nvPicPr>
        <p:blipFill>
          <a:blip r:embed="rId2"/>
          <a:stretch>
            <a:fillRect/>
          </a:stretch>
        </p:blipFill>
        <p:spPr>
          <a:xfrm>
            <a:off x="3852862" y="1528762"/>
            <a:ext cx="4486275" cy="3800475"/>
          </a:xfrm>
          <a:prstGeom prst="rect">
            <a:avLst/>
          </a:prstGeom>
        </p:spPr>
      </p:pic>
    </p:spTree>
    <p:extLst>
      <p:ext uri="{BB962C8B-B14F-4D97-AF65-F5344CB8AC3E}">
        <p14:creationId xmlns:p14="http://schemas.microsoft.com/office/powerpoint/2010/main" val="538859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142774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Component diagram</a:t>
            </a:r>
          </a:p>
        </p:txBody>
      </p:sp>
      <p:pic>
        <p:nvPicPr>
          <p:cNvPr id="5" name="Picture 4">
            <a:extLst>
              <a:ext uri="{FF2B5EF4-FFF2-40B4-BE49-F238E27FC236}">
                <a16:creationId xmlns:a16="http://schemas.microsoft.com/office/drawing/2014/main" id="{5DA4D39F-3A9C-6082-EB03-7FC310811347}"/>
              </a:ext>
            </a:extLst>
          </p:cNvPr>
          <p:cNvPicPr>
            <a:picLocks noChangeAspect="1"/>
          </p:cNvPicPr>
          <p:nvPr/>
        </p:nvPicPr>
        <p:blipFill>
          <a:blip r:embed="rId2"/>
          <a:stretch>
            <a:fillRect/>
          </a:stretch>
        </p:blipFill>
        <p:spPr>
          <a:xfrm>
            <a:off x="4057650" y="2805112"/>
            <a:ext cx="4076700" cy="1247775"/>
          </a:xfrm>
          <a:prstGeom prst="rect">
            <a:avLst/>
          </a:prstGeom>
        </p:spPr>
      </p:pic>
    </p:spTree>
    <p:extLst>
      <p:ext uri="{BB962C8B-B14F-4D97-AF65-F5344CB8AC3E}">
        <p14:creationId xmlns:p14="http://schemas.microsoft.com/office/powerpoint/2010/main" val="2099159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127316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1294393"/>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objective of an Time sheet of employee is to streamline and automate various aspects of human resource management, ultimately improving operational efficiency, enhancing employee productivity, and facilitating effective decision-making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4072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ER diagram</a:t>
            </a:r>
          </a:p>
        </p:txBody>
      </p:sp>
      <p:pic>
        <p:nvPicPr>
          <p:cNvPr id="5" name="Picture 4">
            <a:extLst>
              <a:ext uri="{FF2B5EF4-FFF2-40B4-BE49-F238E27FC236}">
                <a16:creationId xmlns:a16="http://schemas.microsoft.com/office/drawing/2014/main" id="{D5DBC446-55A5-87FE-FF28-F96A27A34027}"/>
              </a:ext>
            </a:extLst>
          </p:cNvPr>
          <p:cNvPicPr>
            <a:picLocks noChangeAspect="1"/>
          </p:cNvPicPr>
          <p:nvPr/>
        </p:nvPicPr>
        <p:blipFill>
          <a:blip r:embed="rId2"/>
          <a:stretch>
            <a:fillRect/>
          </a:stretch>
        </p:blipFill>
        <p:spPr>
          <a:xfrm>
            <a:off x="3124200" y="2220912"/>
            <a:ext cx="5943600" cy="2416175"/>
          </a:xfrm>
          <a:prstGeom prst="rect">
            <a:avLst/>
          </a:prstGeom>
        </p:spPr>
      </p:pic>
    </p:spTree>
    <p:extLst>
      <p:ext uri="{BB962C8B-B14F-4D97-AF65-F5344CB8AC3E}">
        <p14:creationId xmlns:p14="http://schemas.microsoft.com/office/powerpoint/2010/main" val="1712003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1963628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Context Level diagram</a:t>
            </a:r>
          </a:p>
        </p:txBody>
      </p:sp>
      <p:pic>
        <p:nvPicPr>
          <p:cNvPr id="4" name="Picture 3">
            <a:extLst>
              <a:ext uri="{FF2B5EF4-FFF2-40B4-BE49-F238E27FC236}">
                <a16:creationId xmlns:a16="http://schemas.microsoft.com/office/drawing/2014/main" id="{C34DAC99-8E33-8358-2F23-771614CB87BC}"/>
              </a:ext>
            </a:extLst>
          </p:cNvPr>
          <p:cNvPicPr>
            <a:picLocks noChangeAspect="1"/>
          </p:cNvPicPr>
          <p:nvPr/>
        </p:nvPicPr>
        <p:blipFill>
          <a:blip r:embed="rId2"/>
          <a:stretch>
            <a:fillRect/>
          </a:stretch>
        </p:blipFill>
        <p:spPr>
          <a:xfrm>
            <a:off x="4005262" y="2743200"/>
            <a:ext cx="4181475" cy="1371600"/>
          </a:xfrm>
          <a:prstGeom prst="rect">
            <a:avLst/>
          </a:prstGeom>
        </p:spPr>
      </p:pic>
    </p:spTree>
    <p:extLst>
      <p:ext uri="{BB962C8B-B14F-4D97-AF65-F5344CB8AC3E}">
        <p14:creationId xmlns:p14="http://schemas.microsoft.com/office/powerpoint/2010/main" val="1886962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5" name="Picture 4">
            <a:extLst>
              <a:ext uri="{FF2B5EF4-FFF2-40B4-BE49-F238E27FC236}">
                <a16:creationId xmlns:a16="http://schemas.microsoft.com/office/drawing/2014/main" id="{84D99A32-AB35-99AC-AAE1-BF51C087A166}"/>
              </a:ext>
            </a:extLst>
          </p:cNvPr>
          <p:cNvPicPr>
            <a:picLocks noChangeAspect="1"/>
          </p:cNvPicPr>
          <p:nvPr/>
        </p:nvPicPr>
        <p:blipFill>
          <a:blip r:embed="rId2"/>
          <a:stretch>
            <a:fillRect/>
          </a:stretch>
        </p:blipFill>
        <p:spPr>
          <a:xfrm>
            <a:off x="3124200" y="1418907"/>
            <a:ext cx="5943600" cy="4020185"/>
          </a:xfrm>
          <a:prstGeom prst="rect">
            <a:avLst/>
          </a:prstGeom>
        </p:spPr>
      </p:pic>
    </p:spTree>
    <p:extLst>
      <p:ext uri="{BB962C8B-B14F-4D97-AF65-F5344CB8AC3E}">
        <p14:creationId xmlns:p14="http://schemas.microsoft.com/office/powerpoint/2010/main" val="1666793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5" name="Picture 4">
            <a:extLst>
              <a:ext uri="{FF2B5EF4-FFF2-40B4-BE49-F238E27FC236}">
                <a16:creationId xmlns:a16="http://schemas.microsoft.com/office/drawing/2014/main" id="{F7E4F4DF-6708-890C-2EA4-99DE5F5E78E7}"/>
              </a:ext>
            </a:extLst>
          </p:cNvPr>
          <p:cNvPicPr>
            <a:picLocks noChangeAspect="1"/>
          </p:cNvPicPr>
          <p:nvPr/>
        </p:nvPicPr>
        <p:blipFill>
          <a:blip r:embed="rId2"/>
          <a:stretch>
            <a:fillRect/>
          </a:stretch>
        </p:blipFill>
        <p:spPr>
          <a:xfrm>
            <a:off x="3124200" y="1420770"/>
            <a:ext cx="5943600" cy="4276132"/>
          </a:xfrm>
          <a:prstGeom prst="rect">
            <a:avLst/>
          </a:prstGeom>
        </p:spPr>
      </p:pic>
    </p:spTree>
    <p:extLst>
      <p:ext uri="{BB962C8B-B14F-4D97-AF65-F5344CB8AC3E}">
        <p14:creationId xmlns:p14="http://schemas.microsoft.com/office/powerpoint/2010/main" val="1179235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4" name="TextBox 3"/>
          <p:cNvSpPr txBox="1"/>
          <p:nvPr/>
        </p:nvSpPr>
        <p:spPr>
          <a:xfrm>
            <a:off x="1276865" y="1692618"/>
            <a:ext cx="9737124" cy="463397"/>
          </a:xfrm>
          <a:prstGeom prst="rect">
            <a:avLst/>
          </a:prstGeom>
          <a:noFill/>
        </p:spPr>
        <p:txBody>
          <a:bodyPr wrap="square" rtlCol="0">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Home page: This is the home page.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BF9405A-091E-C01D-B08B-89C638420943}"/>
              </a:ext>
            </a:extLst>
          </p:cNvPr>
          <p:cNvPicPr>
            <a:picLocks noChangeAspect="1"/>
          </p:cNvPicPr>
          <p:nvPr/>
        </p:nvPicPr>
        <p:blipFill>
          <a:blip r:embed="rId2"/>
          <a:stretch>
            <a:fillRect/>
          </a:stretch>
        </p:blipFill>
        <p:spPr>
          <a:xfrm>
            <a:off x="2280138" y="2517970"/>
            <a:ext cx="6568440" cy="3692642"/>
          </a:xfrm>
          <a:prstGeom prst="rect">
            <a:avLst/>
          </a:prstGeom>
        </p:spPr>
      </p:pic>
    </p:spTree>
    <p:extLst>
      <p:ext uri="{BB962C8B-B14F-4D97-AF65-F5344CB8AC3E}">
        <p14:creationId xmlns:p14="http://schemas.microsoft.com/office/powerpoint/2010/main" val="3389703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4" name="TextBox 3"/>
          <p:cNvSpPr txBox="1"/>
          <p:nvPr/>
        </p:nvSpPr>
        <p:spPr>
          <a:xfrm>
            <a:off x="778101" y="1492563"/>
            <a:ext cx="9737124" cy="375552"/>
          </a:xfrm>
          <a:prstGeom prst="rect">
            <a:avLst/>
          </a:prstGeom>
          <a:noFill/>
        </p:spPr>
        <p:txBody>
          <a:bodyPr wrap="square" rtlCol="0">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Register Page: This is the registration page for employee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A15A50D-61E7-87BD-EF3A-AFC7B87EC3F4}"/>
              </a:ext>
            </a:extLst>
          </p:cNvPr>
          <p:cNvPicPr>
            <a:picLocks noChangeAspect="1"/>
          </p:cNvPicPr>
          <p:nvPr/>
        </p:nvPicPr>
        <p:blipFill>
          <a:blip r:embed="rId2"/>
          <a:stretch>
            <a:fillRect/>
          </a:stretch>
        </p:blipFill>
        <p:spPr>
          <a:xfrm>
            <a:off x="2181663" y="2278820"/>
            <a:ext cx="7006837" cy="3939100"/>
          </a:xfrm>
          <a:prstGeom prst="rect">
            <a:avLst/>
          </a:prstGeom>
        </p:spPr>
      </p:pic>
    </p:spTree>
    <p:extLst>
      <p:ext uri="{BB962C8B-B14F-4D97-AF65-F5344CB8AC3E}">
        <p14:creationId xmlns:p14="http://schemas.microsoft.com/office/powerpoint/2010/main" val="3499711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4" name="TextBox 3"/>
          <p:cNvSpPr txBox="1"/>
          <p:nvPr/>
        </p:nvSpPr>
        <p:spPr>
          <a:xfrm>
            <a:off x="1276865" y="1692618"/>
            <a:ext cx="9737124" cy="463397"/>
          </a:xfrm>
          <a:prstGeom prst="rect">
            <a:avLst/>
          </a:prstGeom>
          <a:noFill/>
        </p:spPr>
        <p:txBody>
          <a:bodyPr wrap="square" rtlCol="0">
            <a:spAutoFit/>
          </a:bodyPr>
          <a:lstStyle/>
          <a:p>
            <a:pPr algn="just">
              <a:lnSpc>
                <a:spcPct val="150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Login Page: This is the login page for both employee and admin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4B0DB41A-1B63-24B0-7877-F265E28027B4}"/>
              </a:ext>
            </a:extLst>
          </p:cNvPr>
          <p:cNvPicPr>
            <a:picLocks noChangeAspect="1"/>
          </p:cNvPicPr>
          <p:nvPr/>
        </p:nvPicPr>
        <p:blipFill>
          <a:blip r:embed="rId2"/>
          <a:stretch>
            <a:fillRect/>
          </a:stretch>
        </p:blipFill>
        <p:spPr>
          <a:xfrm>
            <a:off x="1745566" y="2378436"/>
            <a:ext cx="6920132" cy="3890356"/>
          </a:xfrm>
          <a:prstGeom prst="rect">
            <a:avLst/>
          </a:prstGeom>
        </p:spPr>
      </p:pic>
    </p:spTree>
    <p:extLst>
      <p:ext uri="{BB962C8B-B14F-4D97-AF65-F5344CB8AC3E}">
        <p14:creationId xmlns:p14="http://schemas.microsoft.com/office/powerpoint/2010/main" val="15434065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4" name="TextBox 3"/>
          <p:cNvSpPr txBox="1"/>
          <p:nvPr/>
        </p:nvSpPr>
        <p:spPr>
          <a:xfrm>
            <a:off x="1227438" y="1650415"/>
            <a:ext cx="9737124" cy="375552"/>
          </a:xfrm>
          <a:prstGeom prst="rect">
            <a:avLst/>
          </a:prstGeom>
          <a:noFill/>
        </p:spPr>
        <p:txBody>
          <a:bodyPr wrap="square" rtlCol="0">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Employee Home :This is the home page for employee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8D74C76-42BE-28B9-0B48-1DAAF8CD57C3}"/>
              </a:ext>
            </a:extLst>
          </p:cNvPr>
          <p:cNvPicPr>
            <a:picLocks noChangeAspect="1"/>
          </p:cNvPicPr>
          <p:nvPr/>
        </p:nvPicPr>
        <p:blipFill>
          <a:blip r:embed="rId2"/>
          <a:stretch>
            <a:fillRect/>
          </a:stretch>
        </p:blipFill>
        <p:spPr>
          <a:xfrm>
            <a:off x="1540530" y="2475767"/>
            <a:ext cx="7490927" cy="4211245"/>
          </a:xfrm>
          <a:prstGeom prst="rect">
            <a:avLst/>
          </a:prstGeom>
        </p:spPr>
      </p:pic>
    </p:spTree>
    <p:extLst>
      <p:ext uri="{BB962C8B-B14F-4D97-AF65-F5344CB8AC3E}">
        <p14:creationId xmlns:p14="http://schemas.microsoft.com/office/powerpoint/2010/main" val="2348006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4" name="TextBox 3"/>
          <p:cNvSpPr txBox="1"/>
          <p:nvPr/>
        </p:nvSpPr>
        <p:spPr>
          <a:xfrm>
            <a:off x="1403474" y="1748317"/>
            <a:ext cx="9737124" cy="375552"/>
          </a:xfrm>
          <a:prstGeom prst="rect">
            <a:avLst/>
          </a:prstGeom>
          <a:noFill/>
        </p:spPr>
        <p:txBody>
          <a:bodyPr wrap="square" rtlCol="0">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View Work Sheet: Employee can view their work sheet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4115A133-7A0D-BC3B-ED0F-DEB0F1F6471B}"/>
              </a:ext>
            </a:extLst>
          </p:cNvPr>
          <p:cNvPicPr>
            <a:picLocks noChangeAspect="1"/>
          </p:cNvPicPr>
          <p:nvPr/>
        </p:nvPicPr>
        <p:blipFill>
          <a:blip r:embed="rId2"/>
          <a:stretch>
            <a:fillRect/>
          </a:stretch>
        </p:blipFill>
        <p:spPr>
          <a:xfrm>
            <a:off x="1689295" y="2489834"/>
            <a:ext cx="7046741" cy="3961533"/>
          </a:xfrm>
          <a:prstGeom prst="rect">
            <a:avLst/>
          </a:prstGeom>
        </p:spPr>
      </p:pic>
    </p:spTree>
    <p:extLst>
      <p:ext uri="{BB962C8B-B14F-4D97-AF65-F5344CB8AC3E}">
        <p14:creationId xmlns:p14="http://schemas.microsoft.com/office/powerpoint/2010/main" val="931889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573427" y="1762898"/>
            <a:ext cx="9045146" cy="2540888"/>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Traditional Time sheet of employee , often reliant on manual processes and outdated technologies, pose numerous challenges and limitations for organizations. These systems are often characterized by cumbersome paperwork, time-consuming administrative tasks, data inconsistencies, and lack of real-time insights. This statement highlights the problems associated with traditional employee management systems and emphasizes the need for a more efficient and streamlined approach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70362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4" name="TextBox 3"/>
          <p:cNvSpPr txBox="1"/>
          <p:nvPr/>
        </p:nvSpPr>
        <p:spPr>
          <a:xfrm>
            <a:off x="1025235" y="1692618"/>
            <a:ext cx="9670473" cy="375552"/>
          </a:xfrm>
          <a:prstGeom prst="rect">
            <a:avLst/>
          </a:prstGeom>
          <a:noFill/>
        </p:spPr>
        <p:txBody>
          <a:bodyPr wrap="square" rtlCol="0">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View Work Sheet: Employee can view their work sheet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671F0352-B8DD-F02E-4AED-17332595F7BF}"/>
              </a:ext>
            </a:extLst>
          </p:cNvPr>
          <p:cNvPicPr>
            <a:picLocks noChangeAspect="1"/>
          </p:cNvPicPr>
          <p:nvPr/>
        </p:nvPicPr>
        <p:blipFill>
          <a:blip r:embed="rId2"/>
          <a:stretch>
            <a:fillRect/>
          </a:stretch>
        </p:blipFill>
        <p:spPr>
          <a:xfrm>
            <a:off x="1801836" y="2560172"/>
            <a:ext cx="7426569" cy="4175065"/>
          </a:xfrm>
          <a:prstGeom prst="rect">
            <a:avLst/>
          </a:prstGeom>
        </p:spPr>
      </p:pic>
    </p:spTree>
    <p:extLst>
      <p:ext uri="{BB962C8B-B14F-4D97-AF65-F5344CB8AC3E}">
        <p14:creationId xmlns:p14="http://schemas.microsoft.com/office/powerpoint/2010/main" val="2306199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80358" y="7782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CONCLUSION</a:t>
            </a:r>
          </a:p>
        </p:txBody>
      </p:sp>
      <p:sp>
        <p:nvSpPr>
          <p:cNvPr id="4" name="TextBox 3"/>
          <p:cNvSpPr txBox="1"/>
          <p:nvPr/>
        </p:nvSpPr>
        <p:spPr>
          <a:xfrm>
            <a:off x="1301578" y="2005656"/>
            <a:ext cx="9737124" cy="1709892"/>
          </a:xfrm>
          <a:prstGeom prst="rect">
            <a:avLst/>
          </a:prstGeom>
          <a:noFill/>
        </p:spPr>
        <p:txBody>
          <a:bodyPr wrap="square" rtlCol="0">
            <a:spAutoFit/>
          </a:bodyPr>
          <a:lstStyle/>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Employee management system is the way for </a:t>
            </a:r>
            <a:r>
              <a:rPr lang="en-US" dirty="0">
                <a:effectLst/>
                <a:latin typeface="Times New Roman" panose="02020603050405020304" pitchFamily="18" charset="0"/>
                <a:ea typeface="Calibri" panose="020F0502020204030204" pitchFamily="34" charset="0"/>
                <a:cs typeface="Times New Roman" panose="02020603050405020304" pitchFamily="18" charset="0"/>
              </a:rPr>
              <a:t>today's dynamic and competitive business landscape, managing employees effectively is crucial for the success of any organization. As companies grow in size and complexity, traditional manual approaches to employee management become increasingly challenging and time-consuming. This is where an Employee Management System comes into play.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44589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80358" y="7782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FUTURE ENHANCEMENT</a:t>
            </a:r>
          </a:p>
        </p:txBody>
      </p:sp>
      <p:sp>
        <p:nvSpPr>
          <p:cNvPr id="4" name="TextBox 3"/>
          <p:cNvSpPr txBox="1"/>
          <p:nvPr/>
        </p:nvSpPr>
        <p:spPr>
          <a:xfrm>
            <a:off x="1639202" y="1963453"/>
            <a:ext cx="9737124" cy="4421339"/>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future, employee management systems are likely to incorporate several enhancements to improve efficiency, productivity, and employee satisfaction. Here are some potential future enhancements for an employee management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(AI) Integration: AI can be utilized to automate repetitive tasks, such as data entry, leave management, and timesheet tracking. It can also provide insights and recommendations for performance management, employee engagement, and training needs.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Predictive Analytics: By leveraging historical data and AI algorithms, employee management systems can predict trends and patterns related to employee performance, turnover, and engagement. This information can help organizations proactively address potential issues and make data-driven decisions.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767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80358" y="7782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CONCLUSION</a:t>
            </a:r>
          </a:p>
        </p:txBody>
      </p:sp>
      <p:sp>
        <p:nvSpPr>
          <p:cNvPr id="4" name="TextBox 3"/>
          <p:cNvSpPr txBox="1"/>
          <p:nvPr/>
        </p:nvSpPr>
        <p:spPr>
          <a:xfrm>
            <a:off x="1301578" y="2005656"/>
            <a:ext cx="9737124" cy="3371885"/>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conclusion, employee time sheets play a crucial role in tracking and managing work hours, ensuring accurate compensation, and providing valuable insights into productivity and resource allocation. By leveraging technology and implementing future enhancements, organizations can improve the efficiency, accuracy, and user experience of time sheet systems. Ultimately, a user-friendly interface is essential for a successful time sheet system, allowing employees to easily record their hours and reducing the likelihood of errors. By implementing these future enhancements, organizations can optimize their time tracking processes, improve accuracy, and enhance overall productivity and efficiency in managing employee work hours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8207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80358" y="7782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FUTURE ENHANCEMENT</a:t>
            </a:r>
          </a:p>
        </p:txBody>
      </p:sp>
      <p:sp>
        <p:nvSpPr>
          <p:cNvPr id="4" name="TextBox 3"/>
          <p:cNvSpPr txBox="1"/>
          <p:nvPr/>
        </p:nvSpPr>
        <p:spPr>
          <a:xfrm>
            <a:off x="1639202" y="1963453"/>
            <a:ext cx="9737124" cy="3992568"/>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future, there are several possible enhancements that could be implemented for employee time sheets to improve efficiency, accuracy, and overall user experience. Here are a few potential ideas: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Automated Time Tracking: Introduce automated time tracking systems that use advanced technologies like biometric recognition, location tracking, or activity monitoring to capture and record employees' work hours accurately. This reduces the reliance on manual input and minimizes errors or intentional manipulation.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Mobile and Wearable Integration: Develop dedicated mobile applications or integrate time tracking features into wearable devices, such as smartwatches or fitness trackers. This enables employees to easily track their work hours on the go, increasing flexibility and accessibility.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59489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509" y="1367481"/>
            <a:ext cx="9933334" cy="5068054"/>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Smith, J., Johnson, A., Williams, L., "A Systematic Review of Employee Management Systems: Features, Challenges, and Benefits", Journal of Human Resources Management,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Brown, M., Davis, R., Thompson, S, "The Impact of Employee Management Systems on Organizational Performance" ,International Journal of Business Studies, 2018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 Chen, H., Li, Q., Wang, Y, "Exploring Employee Self-Service Features in Employee Management Systems", Information Systems Research, 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Gupta, R., Sharma, S., Kumar, A, "Implementation Strategies for Employee Management Systems: A Case Study Analysis", Journal of Strategic HR Management,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Lee, E., Park, S., Kim, J, "Security and Privacy Considerations in Employee Management Systems", International Journal of Information Security, 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9366" y="1367481"/>
            <a:ext cx="9533268" cy="5028749"/>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Mitchell, L., Turner, K., Parker, S, "The Role of Employee Management Systems in Talent Development and Succession Planning", Journal of Organizational Development,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Begg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Carolyn, Connolly Thomas, Database systems (a Practical approach to Design, Implementation, and Management), Addison-Wesley, an imprint of Pearson Education, University of Paisley (U.K.), Fourth edition 2005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[8] – Bodnar George /Duquesne University/, Hopwood William /Florida Atlantic University/, Accounting Information systems, Eighth Edition, Prentice Hall, Upper Saddle River, New Jersey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[9] – Andersen Virginia, Access 2000: The Complete Reference, Blacklick, OH, USA: McGraw-Hill Professional Book Group, 2001, http://site.ebrary.com/lib/vaxjo/Doc?id=5002842 (2006-05-25).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[10] – Andersson Tobias, [DAB744] C# Course Lectures, School of Mathematics and System Engineering, Växjö University.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66519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6" y="2045977"/>
            <a:ext cx="8607380" cy="4705391"/>
          </a:xfrm>
          <a:prstGeom prst="rect">
            <a:avLst/>
          </a:prstGeom>
        </p:spPr>
        <p:txBody>
          <a:bodyPr wrap="square">
            <a:spAutoFit/>
          </a:bodyPr>
          <a:lstStyle/>
          <a:p>
            <a:pPr algn="just">
              <a:lnSpc>
                <a:spcPct val="150000"/>
              </a:lnSpc>
              <a:spcAft>
                <a:spcPts val="800"/>
              </a:spcAft>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Motivation</a:t>
            </a:r>
            <a:r>
              <a:rPr lang="en-US" sz="20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motivation behind implementing an Time sheet of employee is to optimize HR processes, enhance data accuracy, comply with legal requirements, improve employee engagement, and drive organizational success through effective talent management. Streamlining Administrative Tasks: An employee management system can automate and streamline various administrative tasks such as employee data management, attendance tracking, leave management, and payroll processing.</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Scope</a:t>
            </a:r>
            <a:r>
              <a:rPr lang="en-US" sz="20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The scope of an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Time sheet of employee </a:t>
            </a:r>
            <a:r>
              <a:rPr lang="en-US" sz="1800" dirty="0">
                <a:effectLst/>
                <a:latin typeface="Times New Roman" panose="02020603050405020304" pitchFamily="18" charset="0"/>
                <a:ea typeface="Calibri" panose="020F0502020204030204" pitchFamily="34" charset="0"/>
              </a:rPr>
              <a:t>encompasses various aspects of human resource management within an organization. It includes a wide range of functionalities and modules designed to streamline and automate processes related to employee data management, performance evaluation, attendance tracking, leave management, payroll processing, and more.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4823565"/>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Introduction to the " Time sheet of employee "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Effective time management is crucial for the smooth functioning of any organization. It involves accurately tracking and managing employee working hours to ensure fair compensation, streamline payroll processes, and optimize resource allocation. A time sheet is a valuable tool that allows organizations to record and monitor the time spent by employees on various tasks, projects, or activities. This introduction provides an overview of the importance and benefits of using a time sheet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primary purpose of a time sheet is to provide a detailed account of the hours worked by employees. It serves as a reliable source of information for calculating wages and ensuring compliance with labor regulations. By accurately documenting work hours, including regular hours, overtime, breaks, and leave, organizations can confidently process payroll, reducing errors and disputes related to employee compensation.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0162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025449" cy="4720972"/>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Time sheets also play a crucial role in project management. By tracking the time spent on different tasks or projects, organizations gain insights into resource utilization, productivity levels, and project timelines. This information helps in identifying areas of improvement, optimizing workflows, and making informed decisions regarding resource allocation. It enables managers to allocate resources effectively, avoid bottlenecks, and ensure that projects are completed within deadlines.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Implementing a digital time sheet system offers additional benefits over traditional paper-based methods. Digital systems provide a user-friendly interface that simplifies the process of recording time. They often offer features such as automatic reminders, real-time tracking, and reporting capabilities, making it easier for employees to accurately log their hours and for managers to monitor and analyze the data. Digital systems also enable seamless integration with other organizational systems, such as payroll or project management software, streamlining processes and reducing administrative overhead.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1084473"/>
              </p:ext>
            </p:extLst>
          </p:nvPr>
        </p:nvGraphicFramePr>
        <p:xfrm>
          <a:off x="955591" y="1148034"/>
          <a:ext cx="10165490" cy="5677853"/>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70840">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2019</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Smith, J., Johnson, A., Williams, L., </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A Systematic Review of Employee Management Systems: Features, Challenges, and Benefits</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mn-lt"/>
                          <a:ea typeface="+mn-ea"/>
                          <a:cs typeface="+mn-cs"/>
                        </a:rPr>
                        <a:t>This comprehensive review examines various employee management systems and their features. It explores the challenges faced during implementation and provides insights into the benefits organizations can achieve by adopting such systems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 </a:t>
                      </a:r>
                      <a:r>
                        <a:rPr lang="en-US" sz="1800" b="1" kern="1200" dirty="0">
                          <a:solidFill>
                            <a:schemeClr val="dk1"/>
                          </a:solidFill>
                          <a:effectLst/>
                          <a:latin typeface="+mn-lt"/>
                          <a:ea typeface="+mn-ea"/>
                          <a:cs typeface="+mn-cs"/>
                        </a:rPr>
                        <a:t>2018</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Brown, M., Davis, R., Thompson, </a:t>
                      </a:r>
                      <a:r>
                        <a:rPr lang="en-US" sz="1800" b="1" kern="1200" dirty="0" err="1">
                          <a:solidFill>
                            <a:schemeClr val="dk1"/>
                          </a:solidFill>
                          <a:effectLst/>
                          <a:latin typeface="+mn-lt"/>
                          <a:ea typeface="+mn-ea"/>
                          <a:cs typeface="+mn-cs"/>
                        </a:rPr>
                        <a:t>SSonit</a:t>
                      </a:r>
                      <a:r>
                        <a:rPr lang="en-US" sz="1800" b="1" kern="1200" dirty="0">
                          <a:solidFill>
                            <a:schemeClr val="dk1"/>
                          </a:solidFill>
                          <a:effectLst/>
                          <a:latin typeface="+mn-lt"/>
                          <a:ea typeface="+mn-ea"/>
                          <a:cs typeface="+mn-cs"/>
                        </a:rPr>
                        <a:t> Singh</a:t>
                      </a:r>
                      <a:endParaRPr lang="en-US" sz="12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400" b="1" kern="1200" dirty="0">
                          <a:solidFill>
                            <a:schemeClr val="dk1"/>
                          </a:solidFill>
                          <a:effectLst/>
                          <a:latin typeface="+mn-lt"/>
                          <a:ea typeface="+mn-ea"/>
                          <a:cs typeface="+mn-cs"/>
                        </a:rPr>
                        <a:t>The Impact of Employee Management Systems on Organizational Performance</a:t>
                      </a:r>
                      <a:endParaRPr lang="en-US" sz="14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This study investigates the relationship between the implementation of employee management systems and organizational performance. </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0676171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932</TotalTime>
  <Words>3753</Words>
  <Application>Microsoft Office PowerPoint</Application>
  <PresentationFormat>Widescreen</PresentationFormat>
  <Paragraphs>221</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Gill Sans MT</vt:lpstr>
      <vt:lpstr>Times New Roman</vt:lpstr>
      <vt:lpstr>Wingdings</vt:lpstr>
      <vt:lpstr>Wingdings 3</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Kailasam Jayalakshmi</cp:lastModifiedBy>
  <cp:revision>100</cp:revision>
  <dcterms:created xsi:type="dcterms:W3CDTF">2022-11-19T11:35:00Z</dcterms:created>
  <dcterms:modified xsi:type="dcterms:W3CDTF">2023-06-24T12:22:46Z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1033-11.2.0.11380</vt:lpwstr>
  </property>
</Properties>
</file>