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6BEF10B-4170-4449-96BA-4724B6E81153}">
  <a:tblStyle styleId="{26BEF10B-4170-4449-96BA-4724B6E8115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8" name="Shape 17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4" name="Shape 18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0" name="Shape 1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Shape 9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 name="Shape 9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 name="Shape 12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 name="Shape 13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 name="Shape 13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Shape 1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Shape 13"/>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4" name="Shape 1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Shape 69"/>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Shape 70"/>
          <p:cNvSpPr txBox="1"/>
          <p:nvPr>
            <p:ph idx="1" type="body"/>
          </p:nvPr>
        </p:nvSpPr>
        <p:spPr>
          <a:xfrm rot="5400000">
            <a:off x="2309018" y="-251619"/>
            <a:ext cx="4525963"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Shape 75"/>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Shape 76"/>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Shape 18"/>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Shape 19"/>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Shape 24"/>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lvl="0" marR="0" rtl="0" algn="l">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Shape 25"/>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Shape 30"/>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Shape 31"/>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Shape 37"/>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Shape 38"/>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Shape 46"/>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Shape 4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Shape 55"/>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Shape 56"/>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Shape 62"/>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Shape 63"/>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Shape 7"/>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chemeClr val="lt1"/>
        </a:solidFill>
      </p:bgPr>
    </p:bg>
    <p:spTree>
      <p:nvGrpSpPr>
        <p:cNvPr id="83" name="Shape 83"/>
        <p:cNvGrpSpPr/>
        <p:nvPr/>
      </p:nvGrpSpPr>
      <p:grpSpPr>
        <a:xfrm>
          <a:off x="0" y="0"/>
          <a:ext cx="0" cy="0"/>
          <a:chOff x="0" y="0"/>
          <a:chExt cx="0" cy="0"/>
        </a:xfrm>
      </p:grpSpPr>
      <p:pic>
        <p:nvPicPr>
          <p:cNvPr id="84" name="Shape 84"/>
          <p:cNvPicPr preferRelativeResize="0"/>
          <p:nvPr/>
        </p:nvPicPr>
        <p:blipFill rotWithShape="1">
          <a:blip r:embed="rId3">
            <a:alphaModFix/>
          </a:blip>
          <a:srcRect b="0" l="0" r="0" t="0"/>
          <a:stretch/>
        </p:blipFill>
        <p:spPr>
          <a:xfrm>
            <a:off x="3923928" y="2924944"/>
            <a:ext cx="1367342" cy="1440160"/>
          </a:xfrm>
          <a:prstGeom prst="rect">
            <a:avLst/>
          </a:prstGeom>
          <a:noFill/>
          <a:ln>
            <a:noFill/>
          </a:ln>
        </p:spPr>
      </p:pic>
      <p:sp>
        <p:nvSpPr>
          <p:cNvPr id="85" name="Shape 85"/>
          <p:cNvSpPr txBox="1"/>
          <p:nvPr/>
        </p:nvSpPr>
        <p:spPr>
          <a:xfrm>
            <a:off x="1692548" y="116632"/>
            <a:ext cx="5666872" cy="150810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IN" sz="1800" u="none" cap="none" strike="noStrike">
                <a:solidFill>
                  <a:schemeClr val="dk1"/>
                </a:solidFill>
                <a:latin typeface="Times New Roman"/>
                <a:ea typeface="Times New Roman"/>
                <a:cs typeface="Times New Roman"/>
                <a:sym typeface="Times New Roman"/>
              </a:rPr>
              <a:t>A project presentation </a:t>
            </a:r>
            <a:endParaRPr/>
          </a:p>
          <a:p>
            <a:pPr indent="0" lvl="0" marL="0" marR="0" rtl="0" algn="ctr">
              <a:spcBef>
                <a:spcPts val="0"/>
              </a:spcBef>
              <a:spcAft>
                <a:spcPts val="0"/>
              </a:spcAft>
              <a:buNone/>
            </a:pPr>
            <a:r>
              <a:rPr b="0" i="0" lang="en-IN" sz="1800" u="none" cap="none" strike="noStrike">
                <a:solidFill>
                  <a:schemeClr val="dk1"/>
                </a:solidFill>
                <a:latin typeface="Times New Roman"/>
                <a:ea typeface="Times New Roman"/>
                <a:cs typeface="Times New Roman"/>
                <a:sym typeface="Times New Roman"/>
              </a:rPr>
              <a:t>on </a:t>
            </a:r>
            <a:endParaRPr/>
          </a:p>
          <a:p>
            <a:pPr indent="0" lvl="0" marL="0" marR="0" rtl="0" algn="ctr">
              <a:spcBef>
                <a:spcPts val="0"/>
              </a:spcBef>
              <a:spcAft>
                <a:spcPts val="0"/>
              </a:spcAft>
              <a:buNone/>
            </a:pPr>
            <a:r>
              <a:rPr b="1" i="0" lang="en-IN" sz="2800" u="none" cap="none" strike="noStrike">
                <a:solidFill>
                  <a:schemeClr val="dk1"/>
                </a:solidFill>
                <a:latin typeface="Times New Roman"/>
                <a:ea typeface="Times New Roman"/>
                <a:cs typeface="Times New Roman"/>
                <a:sym typeface="Times New Roman"/>
              </a:rPr>
              <a:t>   </a:t>
            </a:r>
            <a:r>
              <a:rPr b="1" lang="en-IN" sz="2800">
                <a:solidFill>
                  <a:schemeClr val="dk1"/>
                </a:solidFill>
                <a:latin typeface="Times New Roman"/>
                <a:ea typeface="Times New Roman"/>
                <a:cs typeface="Times New Roman"/>
                <a:sym typeface="Times New Roman"/>
              </a:rPr>
              <a:t>Verilog Implementation of</a:t>
            </a:r>
            <a:r>
              <a:rPr b="1" i="0" lang="en-IN" sz="2800" u="none" cap="none" strike="noStrike">
                <a:solidFill>
                  <a:schemeClr val="dk1"/>
                </a:solidFill>
                <a:latin typeface="Times New Roman"/>
                <a:ea typeface="Times New Roman"/>
                <a:cs typeface="Times New Roman"/>
                <a:sym typeface="Times New Roman"/>
              </a:rPr>
              <a:t> </a:t>
            </a:r>
            <a:endParaRPr b="1" i="0" sz="28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lang="en-IN" sz="2800">
                <a:solidFill>
                  <a:schemeClr val="dk1"/>
                </a:solidFill>
                <a:latin typeface="Times New Roman"/>
                <a:ea typeface="Times New Roman"/>
                <a:cs typeface="Times New Roman"/>
                <a:sym typeface="Times New Roman"/>
              </a:rPr>
              <a:t>8-Bit Ternary Multiplier</a:t>
            </a:r>
            <a:endParaRPr b="1" i="0" sz="2800" u="none" cap="none" strike="noStrike">
              <a:solidFill>
                <a:schemeClr val="dk1"/>
              </a:solidFill>
              <a:latin typeface="Times New Roman"/>
              <a:ea typeface="Times New Roman"/>
              <a:cs typeface="Times New Roman"/>
              <a:sym typeface="Times New Roman"/>
            </a:endParaRPr>
          </a:p>
        </p:txBody>
      </p:sp>
      <p:sp>
        <p:nvSpPr>
          <p:cNvPr id="86" name="Shape 86"/>
          <p:cNvSpPr txBox="1"/>
          <p:nvPr/>
        </p:nvSpPr>
        <p:spPr>
          <a:xfrm>
            <a:off x="3429709" y="1624737"/>
            <a:ext cx="2304256" cy="120032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IN" sz="1800" u="none" cap="none" strike="noStrike">
                <a:solidFill>
                  <a:schemeClr val="dk1"/>
                </a:solidFill>
                <a:latin typeface="Times New Roman"/>
                <a:ea typeface="Times New Roman"/>
                <a:cs typeface="Times New Roman"/>
                <a:sym typeface="Times New Roman"/>
              </a:rPr>
              <a:t>Presented by</a:t>
            </a:r>
            <a:endParaRPr/>
          </a:p>
          <a:p>
            <a:pPr indent="0" lvl="0" marL="0" marR="0" rtl="0" algn="ctr">
              <a:spcBef>
                <a:spcPts val="0"/>
              </a:spcBef>
              <a:spcAft>
                <a:spcPts val="0"/>
              </a:spcAft>
              <a:buNone/>
            </a:pPr>
            <a:r>
              <a:rPr b="1" lang="en-IN" sz="1800">
                <a:solidFill>
                  <a:schemeClr val="dk1"/>
                </a:solidFill>
                <a:latin typeface="Times New Roman"/>
                <a:ea typeface="Times New Roman"/>
                <a:cs typeface="Times New Roman"/>
                <a:sym typeface="Times New Roman"/>
              </a:rPr>
              <a:t>J.Narasimha Rao</a:t>
            </a:r>
            <a:endParaRPr b="1" i="0" sz="18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lang="en-IN" sz="1800">
                <a:solidFill>
                  <a:schemeClr val="dk1"/>
                </a:solidFill>
                <a:latin typeface="Times New Roman"/>
                <a:ea typeface="Times New Roman"/>
                <a:cs typeface="Times New Roman"/>
                <a:sym typeface="Times New Roman"/>
              </a:rPr>
              <a:t>Gyanendra Vimal</a:t>
            </a:r>
            <a:endParaRPr/>
          </a:p>
          <a:p>
            <a:pPr indent="0" lvl="0" marL="0" marR="0" rtl="0" algn="ctr">
              <a:spcBef>
                <a:spcPts val="0"/>
              </a:spcBef>
              <a:spcAft>
                <a:spcPts val="0"/>
              </a:spcAft>
              <a:buNone/>
            </a:pPr>
            <a:r>
              <a:rPr b="1" lang="en-IN" sz="1800">
                <a:solidFill>
                  <a:schemeClr val="dk1"/>
                </a:solidFill>
                <a:latin typeface="Times New Roman"/>
                <a:ea typeface="Times New Roman"/>
                <a:cs typeface="Times New Roman"/>
                <a:sym typeface="Times New Roman"/>
              </a:rPr>
              <a:t>Hardik Garg</a:t>
            </a:r>
            <a:endParaRPr b="1" i="0" sz="1800" u="none" cap="none" strike="noStrike">
              <a:solidFill>
                <a:schemeClr val="dk1"/>
              </a:solidFill>
              <a:latin typeface="Times New Roman"/>
              <a:ea typeface="Times New Roman"/>
              <a:cs typeface="Times New Roman"/>
              <a:sym typeface="Times New Roman"/>
            </a:endParaRPr>
          </a:p>
        </p:txBody>
      </p:sp>
      <p:sp>
        <p:nvSpPr>
          <p:cNvPr id="87" name="Shape 87"/>
          <p:cNvSpPr txBox="1"/>
          <p:nvPr/>
        </p:nvSpPr>
        <p:spPr>
          <a:xfrm>
            <a:off x="3584401" y="4515414"/>
            <a:ext cx="2046394"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0" i="0" lang="en-IN" sz="1800" u="none" cap="none" strike="noStrike">
                <a:solidFill>
                  <a:schemeClr val="dk1"/>
                </a:solidFill>
                <a:latin typeface="Times New Roman"/>
                <a:ea typeface="Times New Roman"/>
                <a:cs typeface="Times New Roman"/>
                <a:sym typeface="Times New Roman"/>
              </a:rPr>
              <a:t>Presented to</a:t>
            </a:r>
            <a:endParaRPr b="1" i="0" sz="18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i="0" lang="en-IN" sz="1800" u="none" cap="none" strike="noStrike">
                <a:solidFill>
                  <a:schemeClr val="dk1"/>
                </a:solidFill>
                <a:latin typeface="Times New Roman"/>
                <a:ea typeface="Times New Roman"/>
                <a:cs typeface="Times New Roman"/>
                <a:sym typeface="Times New Roman"/>
              </a:rPr>
              <a:t>Dr. </a:t>
            </a:r>
            <a:r>
              <a:rPr b="1" lang="en-IN" sz="1800">
                <a:solidFill>
                  <a:schemeClr val="dk1"/>
                </a:solidFill>
                <a:latin typeface="Times New Roman"/>
                <a:ea typeface="Times New Roman"/>
                <a:cs typeface="Times New Roman"/>
                <a:sym typeface="Times New Roman"/>
              </a:rPr>
              <a:t>Sanjeev Rai</a:t>
            </a:r>
            <a:endParaRPr b="1" i="0" sz="1800" u="none" cap="none" strike="noStrike">
              <a:solidFill>
                <a:schemeClr val="dk1"/>
              </a:solidFill>
              <a:latin typeface="Times New Roman"/>
              <a:ea typeface="Times New Roman"/>
              <a:cs typeface="Times New Roman"/>
              <a:sym typeface="Times New Roman"/>
            </a:endParaRPr>
          </a:p>
        </p:txBody>
      </p:sp>
      <p:sp>
        <p:nvSpPr>
          <p:cNvPr id="88" name="Shape 88"/>
          <p:cNvSpPr txBox="1"/>
          <p:nvPr/>
        </p:nvSpPr>
        <p:spPr>
          <a:xfrm>
            <a:off x="709281" y="5445224"/>
            <a:ext cx="7977505"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IN" sz="1800" u="none" cap="none" strike="noStrike">
                <a:solidFill>
                  <a:schemeClr val="dk1"/>
                </a:solidFill>
                <a:latin typeface="Times New Roman"/>
                <a:ea typeface="Times New Roman"/>
                <a:cs typeface="Times New Roman"/>
                <a:sym typeface="Times New Roman"/>
              </a:rPr>
              <a:t>DEPARTMENT OF ELECTRONICS AND COMMUNICATION ENGINEERING</a:t>
            </a:r>
            <a:endParaRPr/>
          </a:p>
          <a:p>
            <a:pPr indent="0" lvl="0" marL="0" marR="0" rtl="0" algn="ctr">
              <a:spcBef>
                <a:spcPts val="0"/>
              </a:spcBef>
              <a:spcAft>
                <a:spcPts val="0"/>
              </a:spcAft>
              <a:buNone/>
            </a:pPr>
            <a:r>
              <a:rPr b="0" i="0" lang="en-IN" sz="1800" u="none" cap="none" strike="noStrike">
                <a:solidFill>
                  <a:schemeClr val="dk1"/>
                </a:solidFill>
                <a:latin typeface="Times New Roman"/>
                <a:ea typeface="Times New Roman"/>
                <a:cs typeface="Times New Roman"/>
                <a:sym typeface="Times New Roman"/>
              </a:rPr>
              <a:t>MOTILAL NEHRU NATIONAL INSTITUTE OF TECHNOLOGY</a:t>
            </a:r>
            <a:endParaRPr b="0" i="0" sz="18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0" i="0" lang="en-IN" sz="1800" u="none" cap="none" strike="noStrike">
                <a:solidFill>
                  <a:schemeClr val="dk1"/>
                </a:solidFill>
                <a:latin typeface="Times New Roman"/>
                <a:ea typeface="Times New Roman"/>
                <a:cs typeface="Times New Roman"/>
                <a:sym typeface="Times New Roman"/>
              </a:rPr>
              <a:t>ALLAHABAD-211004, INDIA</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Times New Roman"/>
              <a:buNone/>
            </a:pPr>
            <a:r>
              <a:rPr b="0" i="0" lang="en-IN" sz="4400" u="none" cap="none" strike="noStrike">
                <a:solidFill>
                  <a:schemeClr val="dk1"/>
                </a:solidFill>
                <a:latin typeface="Times New Roman"/>
                <a:ea typeface="Times New Roman"/>
                <a:cs typeface="Times New Roman"/>
                <a:sym typeface="Times New Roman"/>
              </a:rPr>
              <a:t>Simulation and Results</a:t>
            </a:r>
            <a:endParaRPr b="0" i="0" sz="4400" u="none" cap="none" strike="noStrike">
              <a:solidFill>
                <a:schemeClr val="dk1"/>
              </a:solidFill>
              <a:latin typeface="Times New Roman"/>
              <a:ea typeface="Times New Roman"/>
              <a:cs typeface="Times New Roman"/>
              <a:sym typeface="Times New Roman"/>
            </a:endParaRPr>
          </a:p>
        </p:txBody>
      </p:sp>
      <p:sp>
        <p:nvSpPr>
          <p:cNvPr id="153" name="Shape 153"/>
          <p:cNvSpPr txBox="1"/>
          <p:nvPr>
            <p:ph idx="1" type="body"/>
          </p:nvPr>
        </p:nvSpPr>
        <p:spPr>
          <a:xfrm>
            <a:off x="453985" y="1412776"/>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1900"/>
              <a:buFont typeface="Arial"/>
              <a:buChar char="•"/>
            </a:pPr>
            <a:r>
              <a:rPr lang="en-IN" sz="1900">
                <a:latin typeface="Times New Roman"/>
                <a:ea typeface="Times New Roman"/>
                <a:cs typeface="Times New Roman"/>
                <a:sym typeface="Times New Roman"/>
              </a:rPr>
              <a:t>8-bit Ternary Multiplier</a:t>
            </a:r>
            <a:r>
              <a:rPr b="0" i="0" lang="en-IN" sz="1900" u="none" cap="none" strike="noStrike">
                <a:solidFill>
                  <a:schemeClr val="dk1"/>
                </a:solidFill>
                <a:latin typeface="Times New Roman"/>
                <a:ea typeface="Times New Roman"/>
                <a:cs typeface="Times New Roman"/>
                <a:sym typeface="Times New Roman"/>
              </a:rPr>
              <a:t> has been synthesized using the Xilinx ISE design suite 14.7 and the simulation results are shown below in figures respectively: </a:t>
            </a:r>
            <a:endParaRPr sz="1900">
              <a:latin typeface="Times New Roman"/>
              <a:ea typeface="Times New Roman"/>
              <a:cs typeface="Times New Roman"/>
              <a:sym typeface="Times New Roman"/>
            </a:endParaRPr>
          </a:p>
          <a:p>
            <a:pPr indent="0" lvl="0" marL="0" marR="0" rtl="0" algn="just">
              <a:spcBef>
                <a:spcPts val="0"/>
              </a:spcBef>
              <a:spcAft>
                <a:spcPts val="0"/>
              </a:spcAft>
              <a:buNone/>
            </a:pPr>
            <a:r>
              <a:t/>
            </a:r>
            <a:endParaRPr sz="1900">
              <a:latin typeface="Times New Roman"/>
              <a:ea typeface="Times New Roman"/>
              <a:cs typeface="Times New Roman"/>
              <a:sym typeface="Times New Roman"/>
            </a:endParaRPr>
          </a:p>
        </p:txBody>
      </p:sp>
      <p:sp>
        <p:nvSpPr>
          <p:cNvPr id="154" name="Shape 154"/>
          <p:cNvSpPr txBox="1"/>
          <p:nvPr/>
        </p:nvSpPr>
        <p:spPr>
          <a:xfrm>
            <a:off x="1868485" y="6454988"/>
            <a:ext cx="5400600" cy="27699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IN" sz="1200">
                <a:solidFill>
                  <a:schemeClr val="dk1"/>
                </a:solidFill>
                <a:latin typeface="Times New Roman"/>
                <a:ea typeface="Times New Roman"/>
                <a:cs typeface="Times New Roman"/>
                <a:sym typeface="Times New Roman"/>
              </a:rPr>
              <a:t>Ternary Multiplier  RTL Schematic of Top Module</a:t>
            </a:r>
            <a:endParaRPr sz="1200">
              <a:solidFill>
                <a:schemeClr val="dk1"/>
              </a:solidFill>
              <a:latin typeface="Times New Roman"/>
              <a:ea typeface="Times New Roman"/>
              <a:cs typeface="Times New Roman"/>
              <a:sym typeface="Times New Roman"/>
            </a:endParaRPr>
          </a:p>
        </p:txBody>
      </p:sp>
      <p:pic>
        <p:nvPicPr>
          <p:cNvPr id="155" name="Shape 155"/>
          <p:cNvPicPr preferRelativeResize="0"/>
          <p:nvPr/>
        </p:nvPicPr>
        <p:blipFill>
          <a:blip r:embed="rId3">
            <a:alphaModFix/>
          </a:blip>
          <a:stretch>
            <a:fillRect/>
          </a:stretch>
        </p:blipFill>
        <p:spPr>
          <a:xfrm>
            <a:off x="404825" y="2167625"/>
            <a:ext cx="8334375" cy="4191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463097" y="0"/>
            <a:ext cx="8229600" cy="1143000"/>
          </a:xfrm>
          <a:prstGeom prst="rect">
            <a:avLst/>
          </a:prstGeom>
          <a:noFill/>
          <a:ln>
            <a:noFill/>
          </a:ln>
        </p:spPr>
        <p:txBody>
          <a:bodyPr anchorCtr="0" anchor="ctr" bIns="45700" lIns="91425" spcFirstLastPara="1" rIns="91425" wrap="square" tIns="45700">
            <a:noAutofit/>
          </a:bodyPr>
          <a:lstStyle/>
          <a:p>
            <a:pPr indent="-342900" lvl="0" marL="342900" marR="0" rtl="0" algn="l">
              <a:spcBef>
                <a:spcPts val="0"/>
              </a:spcBef>
              <a:spcAft>
                <a:spcPts val="0"/>
              </a:spcAft>
              <a:buClr>
                <a:schemeClr val="dk1"/>
              </a:buClr>
              <a:buSzPts val="1900"/>
              <a:buFont typeface="Arial"/>
              <a:buChar char="•"/>
            </a:pPr>
            <a:r>
              <a:rPr b="1" lang="en-IN" sz="1900">
                <a:latin typeface="Times New Roman"/>
                <a:ea typeface="Times New Roman"/>
                <a:cs typeface="Times New Roman"/>
                <a:sym typeface="Times New Roman"/>
              </a:rPr>
              <a:t>Multiplication result</a:t>
            </a:r>
            <a:r>
              <a:rPr b="1" i="0" lang="en-IN" sz="1900" u="none" cap="none" strike="noStrike">
                <a:solidFill>
                  <a:schemeClr val="dk1"/>
                </a:solidFill>
                <a:latin typeface="Times New Roman"/>
                <a:ea typeface="Times New Roman"/>
                <a:cs typeface="Times New Roman"/>
                <a:sym typeface="Times New Roman"/>
              </a:rPr>
              <a:t> for different inputs:</a:t>
            </a:r>
            <a:endParaRPr b="1" i="0" sz="1900" u="none" cap="none" strike="noStrike">
              <a:solidFill>
                <a:schemeClr val="dk1"/>
              </a:solidFill>
              <a:latin typeface="Times New Roman"/>
              <a:ea typeface="Times New Roman"/>
              <a:cs typeface="Times New Roman"/>
              <a:sym typeface="Times New Roman"/>
            </a:endParaRPr>
          </a:p>
          <a:p>
            <a:pPr indent="0" lvl="0" marL="457200" marR="0" rtl="0" algn="l">
              <a:spcBef>
                <a:spcPts val="0"/>
              </a:spcBef>
              <a:spcAft>
                <a:spcPts val="0"/>
              </a:spcAft>
              <a:buNone/>
            </a:pPr>
            <a:r>
              <a:rPr lang="en-IN" sz="1900">
                <a:latin typeface="Times New Roman"/>
                <a:ea typeface="Times New Roman"/>
                <a:cs typeface="Times New Roman"/>
                <a:sym typeface="Times New Roman"/>
              </a:rPr>
              <a:t>0: logic 0(low level); Z: logic 1(intermediate level); 1: logic 2(high level)</a:t>
            </a:r>
            <a:endParaRPr sz="1900">
              <a:latin typeface="Times New Roman"/>
              <a:ea typeface="Times New Roman"/>
              <a:cs typeface="Times New Roman"/>
              <a:sym typeface="Times New Roman"/>
            </a:endParaRPr>
          </a:p>
        </p:txBody>
      </p:sp>
      <p:sp>
        <p:nvSpPr>
          <p:cNvPr id="161" name="Shape 161"/>
          <p:cNvSpPr txBox="1"/>
          <p:nvPr>
            <p:ph idx="1" type="body"/>
          </p:nvPr>
        </p:nvSpPr>
        <p:spPr>
          <a:xfrm>
            <a:off x="457200" y="1124744"/>
            <a:ext cx="8229600" cy="5544616"/>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i="0" sz="1900" u="none" cap="none" strike="noStrike">
              <a:solidFill>
                <a:schemeClr val="dk1"/>
              </a:solidFill>
              <a:latin typeface="Times New Roman"/>
              <a:ea typeface="Times New Roman"/>
              <a:cs typeface="Times New Roman"/>
              <a:sym typeface="Times New Roman"/>
            </a:endParaRPr>
          </a:p>
          <a:p>
            <a:pPr indent="-139700" lvl="0" marL="342900" marR="0" rtl="0" algn="l">
              <a:spcBef>
                <a:spcPts val="640"/>
              </a:spcBef>
              <a:spcAft>
                <a:spcPts val="0"/>
              </a:spcAft>
              <a:buClr>
                <a:schemeClr val="dk1"/>
              </a:buClr>
              <a:buSzPts val="3200"/>
              <a:buFont typeface="Arial"/>
              <a:buNone/>
            </a:pPr>
            <a:r>
              <a:t/>
            </a:r>
            <a:endParaRPr/>
          </a:p>
          <a:p>
            <a:pPr indent="-139700" lvl="0" marL="342900" marR="0" rtl="0" algn="l">
              <a:spcBef>
                <a:spcPts val="640"/>
              </a:spcBef>
              <a:spcAft>
                <a:spcPts val="0"/>
              </a:spcAft>
              <a:buClr>
                <a:schemeClr val="dk1"/>
              </a:buClr>
              <a:buSzPts val="3200"/>
              <a:buFont typeface="Arial"/>
              <a:buNone/>
            </a:pPr>
            <a:r>
              <a:rPr lang="en-IN" sz="1900">
                <a:latin typeface="Times New Roman"/>
                <a:ea typeface="Times New Roman"/>
                <a:cs typeface="Times New Roman"/>
                <a:sym typeface="Times New Roman"/>
              </a:rPr>
              <a:t>input 1 : </a:t>
            </a:r>
            <a:r>
              <a:rPr lang="en-IN" sz="1900">
                <a:latin typeface="Times New Roman"/>
                <a:ea typeface="Times New Roman"/>
                <a:cs typeface="Times New Roman"/>
                <a:sym typeface="Times New Roman"/>
              </a:rPr>
              <a:t>22220000(base 3) = 6480(base 10)</a:t>
            </a:r>
            <a:endParaRPr sz="1900">
              <a:latin typeface="Times New Roman"/>
              <a:ea typeface="Times New Roman"/>
              <a:cs typeface="Times New Roman"/>
              <a:sym typeface="Times New Roman"/>
            </a:endParaRPr>
          </a:p>
          <a:p>
            <a:pPr indent="-139700" lvl="0" marL="342900" marR="0" rtl="0" algn="l">
              <a:spcBef>
                <a:spcPts val="640"/>
              </a:spcBef>
              <a:spcAft>
                <a:spcPts val="0"/>
              </a:spcAft>
              <a:buClr>
                <a:schemeClr val="dk1"/>
              </a:buClr>
              <a:buSzPts val="3200"/>
              <a:buFont typeface="Arial"/>
              <a:buNone/>
            </a:pPr>
            <a:r>
              <a:rPr lang="en-IN" sz="1900">
                <a:latin typeface="Times New Roman"/>
                <a:ea typeface="Times New Roman"/>
                <a:cs typeface="Times New Roman"/>
                <a:sym typeface="Times New Roman"/>
              </a:rPr>
              <a:t>input 2 : </a:t>
            </a:r>
            <a:r>
              <a:rPr lang="en-IN" sz="1900">
                <a:latin typeface="Times New Roman"/>
                <a:ea typeface="Times New Roman"/>
                <a:cs typeface="Times New Roman"/>
                <a:sym typeface="Times New Roman"/>
              </a:rPr>
              <a:t>20202020(base 3) = 4920(base 10)</a:t>
            </a:r>
            <a:endParaRPr sz="1900">
              <a:latin typeface="Times New Roman"/>
              <a:ea typeface="Times New Roman"/>
              <a:cs typeface="Times New Roman"/>
              <a:sym typeface="Times New Roman"/>
            </a:endParaRPr>
          </a:p>
          <a:p>
            <a:pPr indent="-139700" lvl="0" marL="342900" marR="0" rtl="0" algn="l">
              <a:spcBef>
                <a:spcPts val="640"/>
              </a:spcBef>
              <a:spcAft>
                <a:spcPts val="0"/>
              </a:spcAft>
              <a:buClr>
                <a:schemeClr val="dk1"/>
              </a:buClr>
              <a:buSzPts val="3200"/>
              <a:buFont typeface="Arial"/>
              <a:buNone/>
            </a:pPr>
            <a:r>
              <a:rPr lang="en-IN" sz="1900">
                <a:latin typeface="Times New Roman"/>
                <a:ea typeface="Times New Roman"/>
                <a:cs typeface="Times New Roman"/>
                <a:sym typeface="Times New Roman"/>
              </a:rPr>
              <a:t>output  : 4920*6480 = 31,881,600(base 10) = </a:t>
            </a:r>
            <a:r>
              <a:rPr lang="en-IN" sz="1900">
                <a:latin typeface="Times New Roman"/>
                <a:ea typeface="Times New Roman"/>
                <a:cs typeface="Times New Roman"/>
                <a:sym typeface="Times New Roman"/>
              </a:rPr>
              <a:t>2012222202100000(base 3)</a:t>
            </a:r>
            <a:endParaRPr sz="1900">
              <a:latin typeface="Times New Roman"/>
              <a:ea typeface="Times New Roman"/>
              <a:cs typeface="Times New Roman"/>
              <a:sym typeface="Times New Roman"/>
            </a:endParaRPr>
          </a:p>
          <a:p>
            <a:pPr indent="-139700" lvl="0" marL="342900" marR="0" rtl="0" algn="l">
              <a:spcBef>
                <a:spcPts val="640"/>
              </a:spcBef>
              <a:spcAft>
                <a:spcPts val="0"/>
              </a:spcAft>
              <a:buClr>
                <a:schemeClr val="dk1"/>
              </a:buClr>
              <a:buSzPts val="3200"/>
              <a:buFont typeface="Arial"/>
              <a:buNone/>
            </a:pPr>
            <a:r>
              <a:t/>
            </a:r>
            <a:endParaRPr sz="1900">
              <a:latin typeface="Times New Roman"/>
              <a:ea typeface="Times New Roman"/>
              <a:cs typeface="Times New Roman"/>
              <a:sym typeface="Times New Roman"/>
            </a:endParaRPr>
          </a:p>
          <a:p>
            <a:pPr indent="-139700" lvl="0" marL="342900" marR="0" rtl="0" algn="l">
              <a:spcBef>
                <a:spcPts val="640"/>
              </a:spcBef>
              <a:spcAft>
                <a:spcPts val="0"/>
              </a:spcAft>
              <a:buClr>
                <a:schemeClr val="dk1"/>
              </a:buClr>
              <a:buSzPts val="3200"/>
              <a:buFont typeface="Arial"/>
              <a:buNone/>
            </a:pPr>
            <a:r>
              <a:t/>
            </a:r>
            <a:endParaRPr sz="1900">
              <a:latin typeface="Times New Roman"/>
              <a:ea typeface="Times New Roman"/>
              <a:cs typeface="Times New Roman"/>
              <a:sym typeface="Times New Roman"/>
            </a:endParaRPr>
          </a:p>
          <a:p>
            <a:pPr indent="-139700" lvl="0" marL="342900" marR="0" rtl="0" algn="l">
              <a:spcBef>
                <a:spcPts val="640"/>
              </a:spcBef>
              <a:spcAft>
                <a:spcPts val="0"/>
              </a:spcAft>
              <a:buClr>
                <a:schemeClr val="dk1"/>
              </a:buClr>
              <a:buSzPts val="3200"/>
              <a:buFont typeface="Arial"/>
              <a:buNone/>
            </a:pPr>
            <a:r>
              <a:t/>
            </a:r>
            <a:endParaRPr sz="1900">
              <a:latin typeface="Times New Roman"/>
              <a:ea typeface="Times New Roman"/>
              <a:cs typeface="Times New Roman"/>
              <a:sym typeface="Times New Roman"/>
            </a:endParaRPr>
          </a:p>
          <a:p>
            <a:pPr indent="-139700" lvl="0" marL="342900" marR="0" rtl="0" algn="l">
              <a:spcBef>
                <a:spcPts val="640"/>
              </a:spcBef>
              <a:spcAft>
                <a:spcPts val="0"/>
              </a:spcAft>
              <a:buClr>
                <a:schemeClr val="dk1"/>
              </a:buClr>
              <a:buSzPts val="3200"/>
              <a:buFont typeface="Arial"/>
              <a:buNone/>
            </a:pPr>
            <a:r>
              <a:t/>
            </a:r>
            <a:endParaRPr sz="1900">
              <a:latin typeface="Times New Roman"/>
              <a:ea typeface="Times New Roman"/>
              <a:cs typeface="Times New Roman"/>
              <a:sym typeface="Times New Roman"/>
            </a:endParaRPr>
          </a:p>
          <a:p>
            <a:pPr indent="-139700" lvl="0" marL="342900" rtl="0">
              <a:spcBef>
                <a:spcPts val="640"/>
              </a:spcBef>
              <a:spcAft>
                <a:spcPts val="0"/>
              </a:spcAft>
              <a:buClr>
                <a:schemeClr val="dk1"/>
              </a:buClr>
              <a:buSzPts val="3200"/>
              <a:buFont typeface="Arial"/>
              <a:buNone/>
            </a:pPr>
            <a:r>
              <a:rPr lang="en-IN" sz="1900">
                <a:latin typeface="Times New Roman"/>
                <a:ea typeface="Times New Roman"/>
                <a:cs typeface="Times New Roman"/>
                <a:sym typeface="Times New Roman"/>
              </a:rPr>
              <a:t>input 1 : 21212121(base 3) = 5740(base 10)</a:t>
            </a:r>
            <a:endParaRPr sz="1900">
              <a:latin typeface="Times New Roman"/>
              <a:ea typeface="Times New Roman"/>
              <a:cs typeface="Times New Roman"/>
              <a:sym typeface="Times New Roman"/>
            </a:endParaRPr>
          </a:p>
          <a:p>
            <a:pPr indent="-139700" lvl="0" marL="342900" rtl="0">
              <a:spcBef>
                <a:spcPts val="640"/>
              </a:spcBef>
              <a:spcAft>
                <a:spcPts val="0"/>
              </a:spcAft>
              <a:buClr>
                <a:schemeClr val="dk1"/>
              </a:buClr>
              <a:buSzPts val="3200"/>
              <a:buFont typeface="Arial"/>
              <a:buNone/>
            </a:pPr>
            <a:r>
              <a:rPr lang="en-IN" sz="1900">
                <a:latin typeface="Times New Roman"/>
                <a:ea typeface="Times New Roman"/>
                <a:cs typeface="Times New Roman"/>
                <a:sym typeface="Times New Roman"/>
              </a:rPr>
              <a:t>input 2 : 20202020(base 3) = 4920(base 10)</a:t>
            </a:r>
            <a:endParaRPr sz="1900">
              <a:latin typeface="Times New Roman"/>
              <a:ea typeface="Times New Roman"/>
              <a:cs typeface="Times New Roman"/>
              <a:sym typeface="Times New Roman"/>
            </a:endParaRPr>
          </a:p>
          <a:p>
            <a:pPr indent="-139700" lvl="0" marL="342900" rtl="0">
              <a:spcBef>
                <a:spcPts val="640"/>
              </a:spcBef>
              <a:spcAft>
                <a:spcPts val="0"/>
              </a:spcAft>
              <a:buClr>
                <a:schemeClr val="dk1"/>
              </a:buClr>
              <a:buSzPts val="3200"/>
              <a:buFont typeface="Arial"/>
              <a:buNone/>
            </a:pPr>
            <a:r>
              <a:rPr lang="en-IN" sz="1900">
                <a:latin typeface="Times New Roman"/>
                <a:ea typeface="Times New Roman"/>
                <a:cs typeface="Times New Roman"/>
                <a:sym typeface="Times New Roman"/>
              </a:rPr>
              <a:t>output  : 4920*6480 = 28,240,800(base 10) = 1222010210002120(base 3)</a:t>
            </a:r>
            <a:endParaRPr sz="1900">
              <a:latin typeface="Times New Roman"/>
              <a:ea typeface="Times New Roman"/>
              <a:cs typeface="Times New Roman"/>
              <a:sym typeface="Times New Roman"/>
            </a:endParaRPr>
          </a:p>
        </p:txBody>
      </p:sp>
      <p:pic>
        <p:nvPicPr>
          <p:cNvPr id="162" name="Shape 162"/>
          <p:cNvPicPr preferRelativeResize="0"/>
          <p:nvPr/>
        </p:nvPicPr>
        <p:blipFill>
          <a:blip r:embed="rId3">
            <a:alphaModFix/>
          </a:blip>
          <a:stretch>
            <a:fillRect/>
          </a:stretch>
        </p:blipFill>
        <p:spPr>
          <a:xfrm>
            <a:off x="1079250" y="1142988"/>
            <a:ext cx="7010400" cy="923925"/>
          </a:xfrm>
          <a:prstGeom prst="rect">
            <a:avLst/>
          </a:prstGeom>
          <a:noFill/>
          <a:ln>
            <a:noFill/>
          </a:ln>
        </p:spPr>
      </p:pic>
      <p:pic>
        <p:nvPicPr>
          <p:cNvPr id="163" name="Shape 163"/>
          <p:cNvPicPr preferRelativeResize="0"/>
          <p:nvPr/>
        </p:nvPicPr>
        <p:blipFill>
          <a:blip r:embed="rId4">
            <a:alphaModFix/>
          </a:blip>
          <a:stretch>
            <a:fillRect/>
          </a:stretch>
        </p:blipFill>
        <p:spPr>
          <a:xfrm>
            <a:off x="1103050" y="3613425"/>
            <a:ext cx="6962775" cy="933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IN"/>
              <a:t>Why Ternary Logic ?</a:t>
            </a:r>
            <a:endParaRPr/>
          </a:p>
        </p:txBody>
      </p:sp>
      <p:sp>
        <p:nvSpPr>
          <p:cNvPr id="169" name="Shape 169"/>
          <p:cNvSpPr txBox="1"/>
          <p:nvPr>
            <p:ph idx="1" type="body"/>
          </p:nvPr>
        </p:nvSpPr>
        <p:spPr>
          <a:xfrm>
            <a:off x="457200" y="1600200"/>
            <a:ext cx="8229600" cy="4526100"/>
          </a:xfrm>
          <a:prstGeom prst="rect">
            <a:avLst/>
          </a:prstGeom>
        </p:spPr>
        <p:txBody>
          <a:bodyPr anchorCtr="0" anchor="t" bIns="91425" lIns="91425" spcFirstLastPara="1" rIns="91425" wrap="square" tIns="91425">
            <a:noAutofit/>
          </a:bodyPr>
          <a:lstStyle/>
          <a:p>
            <a:pPr indent="0" lvl="0" marL="0">
              <a:spcBef>
                <a:spcPts val="640"/>
              </a:spcBef>
              <a:spcAft>
                <a:spcPts val="0"/>
              </a:spcAft>
              <a:buNone/>
            </a:pPr>
            <a:r>
              <a:rPr lang="en-IN" sz="1900">
                <a:latin typeface="Times New Roman"/>
                <a:ea typeface="Times New Roman"/>
                <a:cs typeface="Times New Roman"/>
                <a:sym typeface="Times New Roman"/>
              </a:rPr>
              <a:t>Among all MVL systems ternary logic has some advantages as given below</a:t>
            </a:r>
            <a:endParaRPr sz="1900">
              <a:latin typeface="Times New Roman"/>
              <a:ea typeface="Times New Roman"/>
              <a:cs typeface="Times New Roman"/>
              <a:sym typeface="Times New Roman"/>
            </a:endParaRPr>
          </a:p>
          <a:p>
            <a:pPr indent="0" lvl="0" marL="0">
              <a:spcBef>
                <a:spcPts val="640"/>
              </a:spcBef>
              <a:spcAft>
                <a:spcPts val="0"/>
              </a:spcAft>
              <a:buClr>
                <a:schemeClr val="dk1"/>
              </a:buClr>
              <a:buSzPts val="1100"/>
              <a:buFont typeface="Arial"/>
              <a:buNone/>
            </a:pPr>
            <a:r>
              <a:t/>
            </a:r>
            <a:endParaRPr sz="1900">
              <a:latin typeface="Times New Roman"/>
              <a:ea typeface="Times New Roman"/>
              <a:cs typeface="Times New Roman"/>
              <a:sym typeface="Times New Roman"/>
            </a:endParaRPr>
          </a:p>
          <a:p>
            <a:pPr indent="0" lvl="0" marL="0">
              <a:spcBef>
                <a:spcPts val="640"/>
              </a:spcBef>
              <a:spcAft>
                <a:spcPts val="0"/>
              </a:spcAft>
              <a:buNone/>
            </a:pPr>
            <a:r>
              <a:rPr lang="en-IN" sz="1900">
                <a:latin typeface="Times New Roman"/>
                <a:ea typeface="Times New Roman"/>
                <a:cs typeface="Times New Roman"/>
                <a:sym typeface="Times New Roman"/>
              </a:rPr>
              <a:t>1. Since 3 is the smallest radix higher than binary, ternary functions and circuits have the simpler form and construction. They can be studied and discussed easily, yet they still display the characteristics of multivalued elements.</a:t>
            </a:r>
            <a:endParaRPr sz="1900">
              <a:latin typeface="Times New Roman"/>
              <a:ea typeface="Times New Roman"/>
              <a:cs typeface="Times New Roman"/>
              <a:sym typeface="Times New Roman"/>
            </a:endParaRPr>
          </a:p>
          <a:p>
            <a:pPr indent="0" lvl="0" marL="0">
              <a:spcBef>
                <a:spcPts val="640"/>
              </a:spcBef>
              <a:spcAft>
                <a:spcPts val="0"/>
              </a:spcAft>
              <a:buClr>
                <a:schemeClr val="dk1"/>
              </a:buClr>
              <a:buSzPts val="1100"/>
              <a:buFont typeface="Arial"/>
              <a:buNone/>
            </a:pPr>
            <a:r>
              <a:t/>
            </a:r>
            <a:endParaRPr sz="1900">
              <a:latin typeface="Times New Roman"/>
              <a:ea typeface="Times New Roman"/>
              <a:cs typeface="Times New Roman"/>
              <a:sym typeface="Times New Roman"/>
            </a:endParaRPr>
          </a:p>
          <a:p>
            <a:pPr indent="0" lvl="0" marL="0">
              <a:spcBef>
                <a:spcPts val="640"/>
              </a:spcBef>
              <a:spcAft>
                <a:spcPts val="0"/>
              </a:spcAft>
              <a:buNone/>
            </a:pPr>
            <a:r>
              <a:rPr lang="en-IN" sz="1900">
                <a:latin typeface="Times New Roman"/>
                <a:ea typeface="Times New Roman"/>
                <a:cs typeface="Times New Roman"/>
                <a:sym typeface="Times New Roman"/>
              </a:rPr>
              <a:t>2. Since 3 is the digit nearest to e = 2.718, ternary circuits will be more economical according to this measure.</a:t>
            </a:r>
            <a:endParaRPr sz="1900">
              <a:latin typeface="Times New Roman"/>
              <a:ea typeface="Times New Roman"/>
              <a:cs typeface="Times New Roman"/>
              <a:sym typeface="Times New Roman"/>
            </a:endParaRPr>
          </a:p>
          <a:p>
            <a:pPr indent="0" lvl="0" marL="0">
              <a:spcBef>
                <a:spcPts val="640"/>
              </a:spcBef>
              <a:spcAft>
                <a:spcPts val="0"/>
              </a:spcAft>
              <a:buClr>
                <a:schemeClr val="dk1"/>
              </a:buClr>
              <a:buSzPts val="1100"/>
              <a:buFont typeface="Arial"/>
              <a:buNone/>
            </a:pPr>
            <a:r>
              <a:t/>
            </a:r>
            <a:endParaRPr sz="1900">
              <a:latin typeface="Times New Roman"/>
              <a:ea typeface="Times New Roman"/>
              <a:cs typeface="Times New Roman"/>
              <a:sym typeface="Times New Roman"/>
            </a:endParaRPr>
          </a:p>
          <a:p>
            <a:pPr indent="0" lvl="0" marL="0">
              <a:spcBef>
                <a:spcPts val="640"/>
              </a:spcBef>
              <a:spcAft>
                <a:spcPts val="0"/>
              </a:spcAft>
              <a:buClr>
                <a:schemeClr val="dk1"/>
              </a:buClr>
              <a:buSzPts val="1100"/>
              <a:buFont typeface="Arial"/>
              <a:buNone/>
            </a:pPr>
            <a:r>
              <a:rPr lang="en-IN" sz="1900">
                <a:latin typeface="Times New Roman"/>
                <a:ea typeface="Times New Roman"/>
                <a:cs typeface="Times New Roman"/>
                <a:sym typeface="Times New Roman"/>
              </a:rPr>
              <a:t>3. Since 3 is not an integral power of 2, research on ternary logic may disclose design techniques that are overlooked in the study of binary or quaternary logic.</a:t>
            </a:r>
            <a:endParaRPr sz="1900">
              <a:latin typeface="Times New Roman"/>
              <a:ea typeface="Times New Roman"/>
              <a:cs typeface="Times New Roman"/>
              <a:sym typeface="Times New Roman"/>
            </a:endParaRPr>
          </a:p>
          <a:p>
            <a:pPr indent="0" lvl="0" marL="0">
              <a:spcBef>
                <a:spcPts val="64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Times New Roman"/>
              <a:buNone/>
            </a:pPr>
            <a:r>
              <a:rPr b="0" i="0" lang="en-IN" sz="4400" u="none" cap="none" strike="noStrike">
                <a:solidFill>
                  <a:schemeClr val="dk1"/>
                </a:solidFill>
                <a:latin typeface="Times New Roman"/>
                <a:ea typeface="Times New Roman"/>
                <a:cs typeface="Times New Roman"/>
                <a:sym typeface="Times New Roman"/>
              </a:rPr>
              <a:t>Conclusion</a:t>
            </a:r>
            <a:endParaRPr b="0" i="0" sz="4400" u="none" cap="none" strike="noStrike">
              <a:solidFill>
                <a:schemeClr val="dk1"/>
              </a:solidFill>
              <a:latin typeface="Times New Roman"/>
              <a:ea typeface="Times New Roman"/>
              <a:cs typeface="Times New Roman"/>
              <a:sym typeface="Times New Roman"/>
            </a:endParaRPr>
          </a:p>
        </p:txBody>
      </p:sp>
      <p:sp>
        <p:nvSpPr>
          <p:cNvPr id="175" name="Shape 175"/>
          <p:cNvSpPr txBox="1"/>
          <p:nvPr>
            <p:ph idx="1" type="body"/>
          </p:nvPr>
        </p:nvSpPr>
        <p:spPr>
          <a:xfrm>
            <a:off x="467544" y="1556792"/>
            <a:ext cx="8229600" cy="506916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1900"/>
              <a:buFont typeface="Arial"/>
              <a:buChar char="•"/>
            </a:pPr>
            <a:r>
              <a:rPr b="0" i="0" lang="en-IN" sz="1900" u="none" cap="none" strike="noStrike">
                <a:solidFill>
                  <a:schemeClr val="dk1"/>
                </a:solidFill>
                <a:latin typeface="Times New Roman"/>
                <a:ea typeface="Times New Roman"/>
                <a:cs typeface="Times New Roman"/>
                <a:sym typeface="Times New Roman"/>
              </a:rPr>
              <a:t>A design scheme for </a:t>
            </a:r>
            <a:r>
              <a:rPr lang="en-IN" sz="1900">
                <a:latin typeface="Times New Roman"/>
                <a:ea typeface="Times New Roman"/>
                <a:cs typeface="Times New Roman"/>
                <a:sym typeface="Times New Roman"/>
              </a:rPr>
              <a:t>Ternary Multiplication</a:t>
            </a:r>
            <a:r>
              <a:rPr b="0" i="0" lang="en-IN" sz="1900" u="none" cap="none" strike="noStrike">
                <a:solidFill>
                  <a:schemeClr val="dk1"/>
                </a:solidFill>
                <a:latin typeface="Times New Roman"/>
                <a:ea typeface="Times New Roman"/>
                <a:cs typeface="Times New Roman"/>
                <a:sym typeface="Times New Roman"/>
              </a:rPr>
              <a:t>, it’s implementation and verification has been presented here. </a:t>
            </a:r>
            <a:endParaRPr/>
          </a:p>
          <a:p>
            <a:pPr indent="0" lvl="0" marL="0" marR="0" rtl="0" algn="just">
              <a:spcBef>
                <a:spcPts val="0"/>
              </a:spcBef>
              <a:spcAft>
                <a:spcPts val="0"/>
              </a:spcAft>
              <a:buNone/>
            </a:pPr>
            <a:r>
              <a:t/>
            </a:r>
            <a:endParaRPr/>
          </a:p>
          <a:p>
            <a:pPr indent="-342900" lvl="0" marL="342900" marR="0" rtl="0" algn="just">
              <a:spcBef>
                <a:spcPts val="380"/>
              </a:spcBef>
              <a:spcAft>
                <a:spcPts val="0"/>
              </a:spcAft>
              <a:buClr>
                <a:schemeClr val="dk1"/>
              </a:buClr>
              <a:buSzPts val="1900"/>
              <a:buFont typeface="Arial"/>
              <a:buChar char="•"/>
            </a:pPr>
            <a:r>
              <a:rPr lang="en-IN" sz="1900">
                <a:latin typeface="Times New Roman"/>
                <a:ea typeface="Times New Roman"/>
                <a:cs typeface="Times New Roman"/>
                <a:sym typeface="Times New Roman"/>
              </a:rPr>
              <a:t>8-bit Ternary Multiplier</a:t>
            </a:r>
            <a:r>
              <a:rPr b="0" i="0" lang="en-IN" sz="1900" u="none" cap="none" strike="noStrike">
                <a:solidFill>
                  <a:schemeClr val="dk1"/>
                </a:solidFill>
                <a:latin typeface="Times New Roman"/>
                <a:ea typeface="Times New Roman"/>
                <a:cs typeface="Times New Roman"/>
                <a:sym typeface="Times New Roman"/>
              </a:rPr>
              <a:t> using verilog HDL on Xilinx ISE 14.7 software and ISIM was used for simulation. </a:t>
            </a:r>
            <a:endParaRPr sz="1900">
              <a:latin typeface="Times New Roman"/>
              <a:ea typeface="Times New Roman"/>
              <a:cs typeface="Times New Roman"/>
              <a:sym typeface="Times New Roman"/>
            </a:endParaRPr>
          </a:p>
          <a:p>
            <a:pPr indent="0" lvl="0" marL="0" marR="0" rtl="0" algn="just">
              <a:spcBef>
                <a:spcPts val="380"/>
              </a:spcBef>
              <a:spcAft>
                <a:spcPts val="0"/>
              </a:spcAft>
              <a:buNone/>
            </a:pPr>
            <a:r>
              <a:t/>
            </a:r>
            <a:endParaRPr sz="1900">
              <a:latin typeface="Times New Roman"/>
              <a:ea typeface="Times New Roman"/>
              <a:cs typeface="Times New Roman"/>
              <a:sym typeface="Times New Roman"/>
            </a:endParaRPr>
          </a:p>
          <a:p>
            <a:pPr indent="-342900" lvl="0" marL="342900" marR="0" rtl="0" algn="just">
              <a:spcBef>
                <a:spcPts val="380"/>
              </a:spcBef>
              <a:spcAft>
                <a:spcPts val="0"/>
              </a:spcAft>
              <a:buClr>
                <a:schemeClr val="dk1"/>
              </a:buClr>
              <a:buSzPts val="1900"/>
              <a:buFont typeface="Arial"/>
              <a:buChar char="•"/>
            </a:pPr>
            <a:r>
              <a:rPr b="0" i="0" lang="en-IN" sz="1900" u="none" cap="none" strike="noStrike">
                <a:solidFill>
                  <a:schemeClr val="dk1"/>
                </a:solidFill>
                <a:latin typeface="Times New Roman"/>
                <a:ea typeface="Times New Roman"/>
                <a:cs typeface="Times New Roman"/>
                <a:sym typeface="Times New Roman"/>
              </a:rPr>
              <a:t>A complete software based model for designing of </a:t>
            </a:r>
            <a:r>
              <a:rPr lang="en-IN" sz="1900">
                <a:latin typeface="Times New Roman"/>
                <a:ea typeface="Times New Roman"/>
                <a:cs typeface="Times New Roman"/>
                <a:sym typeface="Times New Roman"/>
              </a:rPr>
              <a:t>Ternary Multiplier</a:t>
            </a:r>
            <a:r>
              <a:rPr b="0" i="0" lang="en-IN" sz="1900" u="none" cap="none" strike="noStrike">
                <a:solidFill>
                  <a:schemeClr val="dk1"/>
                </a:solidFill>
                <a:latin typeface="Times New Roman"/>
                <a:ea typeface="Times New Roman"/>
                <a:cs typeface="Times New Roman"/>
                <a:sym typeface="Times New Roman"/>
              </a:rPr>
              <a:t> has been done. After carrying out the Register Transfer Level modelling, implementation (i.e. functional verification) is done using test bench parameters and results viewed using ISIM simulator environment. </a:t>
            </a:r>
            <a:endParaRPr b="0" i="0" sz="19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Times New Roman"/>
              <a:buNone/>
            </a:pPr>
            <a:r>
              <a:rPr b="0" i="0" lang="en-IN" sz="4400" u="none" cap="none" strike="noStrike">
                <a:solidFill>
                  <a:schemeClr val="dk1"/>
                </a:solidFill>
                <a:latin typeface="Times New Roman"/>
                <a:ea typeface="Times New Roman"/>
                <a:cs typeface="Times New Roman"/>
                <a:sym typeface="Times New Roman"/>
              </a:rPr>
              <a:t>Future Scope</a:t>
            </a:r>
            <a:endParaRPr b="0" i="0" sz="4400" u="none" cap="none" strike="noStrike">
              <a:solidFill>
                <a:schemeClr val="dk1"/>
              </a:solidFill>
              <a:latin typeface="Times New Roman"/>
              <a:ea typeface="Times New Roman"/>
              <a:cs typeface="Times New Roman"/>
              <a:sym typeface="Times New Roman"/>
            </a:endParaRPr>
          </a:p>
        </p:txBody>
      </p:sp>
      <p:sp>
        <p:nvSpPr>
          <p:cNvPr id="181" name="Shape 18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900"/>
              <a:buFont typeface="Arial"/>
              <a:buChar char="•"/>
            </a:pPr>
            <a:r>
              <a:rPr b="0" i="0" lang="en-IN" sz="1900" u="none" cap="none" strike="noStrike">
                <a:solidFill>
                  <a:schemeClr val="dk1"/>
                </a:solidFill>
                <a:latin typeface="Times New Roman"/>
                <a:ea typeface="Times New Roman"/>
                <a:cs typeface="Times New Roman"/>
                <a:sym typeface="Times New Roman"/>
              </a:rPr>
              <a:t>For future development, after carrying out the Register Transfer Level modelling, the functional model can be implemented using </a:t>
            </a:r>
            <a:r>
              <a:rPr lang="en-IN" sz="1900">
                <a:latin typeface="Times New Roman"/>
                <a:ea typeface="Times New Roman"/>
                <a:cs typeface="Times New Roman"/>
                <a:sym typeface="Times New Roman"/>
              </a:rPr>
              <a:t>QDGFET Inverters as the basic building blocks.</a:t>
            </a:r>
            <a:endParaRPr b="0" i="0" sz="1900" u="none" cap="none" strike="noStrike">
              <a:solidFill>
                <a:schemeClr val="dk1"/>
              </a:solidFill>
              <a:latin typeface="Times New Roman"/>
              <a:ea typeface="Times New Roman"/>
              <a:cs typeface="Times New Roman"/>
              <a:sym typeface="Times New Roman"/>
            </a:endParaRPr>
          </a:p>
          <a:p>
            <a:pPr indent="0" lvl="0" marL="0" marR="0" rtl="0" algn="l">
              <a:spcBef>
                <a:spcPts val="380"/>
              </a:spcBef>
              <a:spcAft>
                <a:spcPts val="0"/>
              </a:spcAft>
              <a:buClr>
                <a:schemeClr val="dk1"/>
              </a:buClr>
              <a:buSzPts val="1900"/>
              <a:buFont typeface="Arial"/>
              <a:buNone/>
            </a:pPr>
            <a:r>
              <a:t/>
            </a:r>
            <a:endParaRPr b="0" i="0" sz="1900" u="none" cap="none" strike="noStrike">
              <a:solidFill>
                <a:schemeClr val="dk1"/>
              </a:solidFill>
              <a:latin typeface="Times New Roman"/>
              <a:ea typeface="Times New Roman"/>
              <a:cs typeface="Times New Roman"/>
              <a:sym typeface="Times New Roman"/>
            </a:endParaRPr>
          </a:p>
          <a:p>
            <a:pPr indent="-342900" lvl="0" marL="342900" marR="0" rtl="0" algn="l">
              <a:spcBef>
                <a:spcPts val="380"/>
              </a:spcBef>
              <a:spcAft>
                <a:spcPts val="0"/>
              </a:spcAft>
              <a:buClr>
                <a:schemeClr val="dk1"/>
              </a:buClr>
              <a:buSzPts val="1900"/>
              <a:buFont typeface="Arial"/>
              <a:buChar char="•"/>
            </a:pPr>
            <a:r>
              <a:rPr lang="en-IN" sz="1900">
                <a:latin typeface="Times New Roman"/>
                <a:ea typeface="Times New Roman"/>
                <a:cs typeface="Times New Roman"/>
                <a:sym typeface="Times New Roman"/>
              </a:rPr>
              <a:t>Developing a synthesis tool that supports ternary logic. The existing FPGA and CPLD are compatible with binary logic. Availability of synthesis tool supporting ternary logic will provide detail information for the hardwire realization.</a:t>
            </a:r>
            <a:endParaRPr b="0" i="0" sz="19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Times New Roman"/>
              <a:buNone/>
            </a:pPr>
            <a:r>
              <a:rPr b="0" i="0" lang="en-IN" sz="4400" u="none" cap="none" strike="noStrike">
                <a:solidFill>
                  <a:schemeClr val="dk1"/>
                </a:solidFill>
                <a:latin typeface="Times New Roman"/>
                <a:ea typeface="Times New Roman"/>
                <a:cs typeface="Times New Roman"/>
                <a:sym typeface="Times New Roman"/>
              </a:rPr>
              <a:t>References</a:t>
            </a:r>
            <a:endParaRPr b="0" i="0" sz="4400" u="none" cap="none" strike="noStrike">
              <a:solidFill>
                <a:schemeClr val="dk1"/>
              </a:solidFill>
              <a:latin typeface="Times New Roman"/>
              <a:ea typeface="Times New Roman"/>
              <a:cs typeface="Times New Roman"/>
              <a:sym typeface="Times New Roman"/>
            </a:endParaRPr>
          </a:p>
        </p:txBody>
      </p:sp>
      <p:sp>
        <p:nvSpPr>
          <p:cNvPr id="187" name="Shape 18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200"/>
              <a:buFont typeface="Arial"/>
              <a:buChar char="•"/>
            </a:pPr>
            <a:r>
              <a:rPr lang="en-IN" sz="2200">
                <a:latin typeface="Times New Roman"/>
                <a:ea typeface="Times New Roman"/>
                <a:cs typeface="Times New Roman"/>
                <a:sym typeface="Times New Roman"/>
              </a:rPr>
              <a:t>Subrata Das</a:t>
            </a:r>
            <a:r>
              <a:rPr b="0" i="0" lang="en-IN" sz="2200" u="none" cap="none" strike="noStrike">
                <a:solidFill>
                  <a:schemeClr val="dk1"/>
                </a:solidFill>
                <a:latin typeface="Times New Roman"/>
                <a:ea typeface="Times New Roman"/>
                <a:cs typeface="Times New Roman"/>
                <a:sym typeface="Times New Roman"/>
              </a:rPr>
              <a:t>, </a:t>
            </a:r>
            <a:r>
              <a:rPr lang="en-IN" sz="2200">
                <a:latin typeface="Times New Roman"/>
                <a:ea typeface="Times New Roman"/>
                <a:cs typeface="Times New Roman"/>
                <a:sym typeface="Times New Roman"/>
              </a:rPr>
              <a:t>Parthasarathi Dasgupta, Samar Sensarma</a:t>
            </a:r>
            <a:r>
              <a:rPr b="0" i="0" lang="en-IN" sz="2200" u="none" cap="none" strike="noStrike">
                <a:solidFill>
                  <a:schemeClr val="dk1"/>
                </a:solidFill>
                <a:latin typeface="Times New Roman"/>
                <a:ea typeface="Times New Roman"/>
                <a:cs typeface="Times New Roman"/>
                <a:sym typeface="Times New Roman"/>
              </a:rPr>
              <a:t>-</a:t>
            </a:r>
            <a:endParaRPr b="0" i="0" sz="2200" u="none" cap="none" strike="noStrike">
              <a:solidFill>
                <a:schemeClr val="dk1"/>
              </a:solidFill>
              <a:latin typeface="Times New Roman"/>
              <a:ea typeface="Times New Roman"/>
              <a:cs typeface="Times New Roman"/>
              <a:sym typeface="Times New Roman"/>
            </a:endParaRPr>
          </a:p>
          <a:p>
            <a:pPr indent="0" lvl="0" marL="0" marR="0" rtl="0" algn="l">
              <a:spcBef>
                <a:spcPts val="440"/>
              </a:spcBef>
              <a:spcAft>
                <a:spcPts val="0"/>
              </a:spcAft>
              <a:buClr>
                <a:schemeClr val="dk1"/>
              </a:buClr>
              <a:buSzPts val="2200"/>
              <a:buFont typeface="Arial"/>
              <a:buNone/>
            </a:pPr>
            <a:r>
              <a:rPr b="0" i="0" lang="en-IN" sz="2200" u="none" cap="none" strike="noStrike">
                <a:solidFill>
                  <a:schemeClr val="dk1"/>
                </a:solidFill>
                <a:latin typeface="Times New Roman"/>
                <a:ea typeface="Times New Roman"/>
                <a:cs typeface="Times New Roman"/>
                <a:sym typeface="Times New Roman"/>
              </a:rPr>
              <a:t>     “</a:t>
            </a:r>
            <a:r>
              <a:rPr lang="en-IN" sz="2200">
                <a:latin typeface="Times New Roman"/>
                <a:ea typeface="Times New Roman"/>
                <a:cs typeface="Times New Roman"/>
                <a:sym typeface="Times New Roman"/>
              </a:rPr>
              <a:t>Arithmetic Algorithms for Ternary Number System</a:t>
            </a:r>
            <a:r>
              <a:rPr b="0" i="0" lang="en-IN" sz="2200" u="none" cap="none" strike="noStrike">
                <a:solidFill>
                  <a:schemeClr val="dk1"/>
                </a:solidFill>
                <a:latin typeface="Times New Roman"/>
                <a:ea typeface="Times New Roman"/>
                <a:cs typeface="Times New Roman"/>
                <a:sym typeface="Times New Roman"/>
              </a:rPr>
              <a:t>”         </a:t>
            </a:r>
            <a:endParaRPr/>
          </a:p>
          <a:p>
            <a:pPr indent="0" lvl="0" marL="0" marR="0" rtl="0" algn="l">
              <a:spcBef>
                <a:spcPts val="440"/>
              </a:spcBef>
              <a:spcAft>
                <a:spcPts val="0"/>
              </a:spcAft>
              <a:buClr>
                <a:schemeClr val="dk1"/>
              </a:buClr>
              <a:buSzPts val="2200"/>
              <a:buFont typeface="Arial"/>
              <a:buNone/>
            </a:pPr>
            <a:r>
              <a:rPr b="0" i="0" lang="en-IN" sz="2200" u="none" cap="none" strike="noStrike">
                <a:solidFill>
                  <a:schemeClr val="dk1"/>
                </a:solidFill>
                <a:latin typeface="Times New Roman"/>
                <a:ea typeface="Times New Roman"/>
                <a:cs typeface="Times New Roman"/>
                <a:sym typeface="Times New Roman"/>
              </a:rPr>
              <a:t>      (2012)</a:t>
            </a:r>
            <a:endParaRPr b="0" i="0" sz="2200" u="none" cap="none" strike="noStrike">
              <a:solidFill>
                <a:schemeClr val="dk1"/>
              </a:solidFill>
              <a:latin typeface="Times New Roman"/>
              <a:ea typeface="Times New Roman"/>
              <a:cs typeface="Times New Roman"/>
              <a:sym typeface="Times New Roman"/>
            </a:endParaRPr>
          </a:p>
          <a:p>
            <a:pPr indent="0" lvl="0" marL="0" marR="0" rtl="0" algn="l">
              <a:spcBef>
                <a:spcPts val="440"/>
              </a:spcBef>
              <a:spcAft>
                <a:spcPts val="0"/>
              </a:spcAft>
              <a:buClr>
                <a:schemeClr val="dk1"/>
              </a:buClr>
              <a:buSzPts val="2200"/>
              <a:buFont typeface="Arial"/>
              <a:buNone/>
            </a:pPr>
            <a:r>
              <a:t/>
            </a:r>
            <a:endParaRPr b="0" i="0" sz="2200" u="none" cap="none" strike="noStrike">
              <a:solidFill>
                <a:schemeClr val="dk1"/>
              </a:solidFill>
              <a:latin typeface="Times New Roman"/>
              <a:ea typeface="Times New Roman"/>
              <a:cs typeface="Times New Roman"/>
              <a:sym typeface="Times New Roman"/>
            </a:endParaRPr>
          </a:p>
          <a:p>
            <a:pPr indent="-342900" lvl="0" marL="342900" marR="0" rtl="0" algn="l">
              <a:spcBef>
                <a:spcPts val="440"/>
              </a:spcBef>
              <a:spcAft>
                <a:spcPts val="0"/>
              </a:spcAft>
              <a:buClr>
                <a:schemeClr val="dk1"/>
              </a:buClr>
              <a:buSzPts val="2200"/>
              <a:buFont typeface="Arial"/>
              <a:buChar char="•"/>
            </a:pPr>
            <a:r>
              <a:rPr lang="en-IN" sz="2200">
                <a:latin typeface="Times New Roman"/>
                <a:ea typeface="Times New Roman"/>
                <a:cs typeface="Times New Roman"/>
                <a:sym typeface="Times New Roman"/>
              </a:rPr>
              <a:t>Ravi Kishore.A, Sandhya Rani M.H</a:t>
            </a:r>
            <a:r>
              <a:rPr b="0" i="0" lang="en-IN" sz="2200" u="none" cap="none" strike="noStrike">
                <a:solidFill>
                  <a:schemeClr val="dk1"/>
                </a:solidFill>
                <a:latin typeface="Times New Roman"/>
                <a:ea typeface="Times New Roman"/>
                <a:cs typeface="Times New Roman"/>
                <a:sym typeface="Times New Roman"/>
              </a:rPr>
              <a:t>-</a:t>
            </a:r>
            <a:endParaRPr sz="2200">
              <a:latin typeface="Times New Roman"/>
              <a:ea typeface="Times New Roman"/>
              <a:cs typeface="Times New Roman"/>
              <a:sym typeface="Times New Roman"/>
            </a:endParaRPr>
          </a:p>
          <a:p>
            <a:pPr indent="0" lvl="0" marL="457200" marR="0" rtl="0" algn="l">
              <a:spcBef>
                <a:spcPts val="440"/>
              </a:spcBef>
              <a:spcAft>
                <a:spcPts val="0"/>
              </a:spcAft>
              <a:buNone/>
            </a:pPr>
            <a:r>
              <a:rPr b="0" i="0" lang="en-IN" sz="2200" u="none" cap="none" strike="noStrike">
                <a:solidFill>
                  <a:schemeClr val="dk1"/>
                </a:solidFill>
                <a:latin typeface="Times New Roman"/>
                <a:ea typeface="Times New Roman"/>
                <a:cs typeface="Times New Roman"/>
                <a:sym typeface="Times New Roman"/>
              </a:rPr>
              <a:t>“</a:t>
            </a:r>
            <a:r>
              <a:rPr lang="en-IN" sz="2200">
                <a:latin typeface="Times New Roman"/>
                <a:ea typeface="Times New Roman"/>
                <a:cs typeface="Times New Roman"/>
                <a:sym typeface="Times New Roman"/>
              </a:rPr>
              <a:t>Design of Ternary Logic 8 Bit array multiplier based on QDGFET</a:t>
            </a:r>
            <a:r>
              <a:rPr b="0" i="0" lang="en-IN" sz="2200" u="none" cap="none" strike="noStrike">
                <a:solidFill>
                  <a:schemeClr val="dk1"/>
                </a:solidFill>
                <a:latin typeface="Times New Roman"/>
                <a:ea typeface="Times New Roman"/>
                <a:cs typeface="Times New Roman"/>
                <a:sym typeface="Times New Roman"/>
              </a:rPr>
              <a:t>”</a:t>
            </a:r>
            <a:r>
              <a:rPr lang="en-IN" sz="2200">
                <a:latin typeface="Times New Roman"/>
                <a:ea typeface="Times New Roman"/>
                <a:cs typeface="Times New Roman"/>
                <a:sym typeface="Times New Roman"/>
              </a:rPr>
              <a:t> </a:t>
            </a:r>
            <a:r>
              <a:rPr b="0" i="0" lang="en-IN" sz="2200" u="none" cap="none" strike="noStrike">
                <a:solidFill>
                  <a:schemeClr val="dk1"/>
                </a:solidFill>
                <a:latin typeface="Times New Roman"/>
                <a:ea typeface="Times New Roman"/>
                <a:cs typeface="Times New Roman"/>
                <a:sym typeface="Times New Roman"/>
              </a:rPr>
              <a:t>(201</a:t>
            </a:r>
            <a:r>
              <a:rPr lang="en-IN" sz="2200">
                <a:latin typeface="Times New Roman"/>
                <a:ea typeface="Times New Roman"/>
                <a:cs typeface="Times New Roman"/>
                <a:sym typeface="Times New Roman"/>
              </a:rPr>
              <a:t>4</a:t>
            </a:r>
            <a:r>
              <a:rPr b="0" i="0" lang="en-IN" sz="2200" u="none" cap="none" strike="noStrike">
                <a:solidFill>
                  <a:schemeClr val="dk1"/>
                </a:solidFill>
                <a:latin typeface="Times New Roman"/>
                <a:ea typeface="Times New Roman"/>
                <a:cs typeface="Times New Roman"/>
                <a:sym typeface="Times New Roman"/>
              </a:rPr>
              <a:t>) </a:t>
            </a:r>
            <a:endParaRPr b="0" i="0" sz="2200" u="none" cap="none" strike="noStrike">
              <a:solidFill>
                <a:schemeClr val="dk1"/>
              </a:solidFill>
              <a:latin typeface="Times New Roman"/>
              <a:ea typeface="Times New Roman"/>
              <a:cs typeface="Times New Roman"/>
              <a:sym typeface="Times New Roman"/>
            </a:endParaRPr>
          </a:p>
          <a:p>
            <a:pPr indent="0" lvl="0" marL="0" marR="0" rtl="0" algn="l">
              <a:spcBef>
                <a:spcPts val="440"/>
              </a:spcBef>
              <a:spcAft>
                <a:spcPts val="0"/>
              </a:spcAft>
              <a:buClr>
                <a:schemeClr val="dk1"/>
              </a:buClr>
              <a:buSzPts val="2200"/>
              <a:buFont typeface="Arial"/>
              <a:buNone/>
            </a:pPr>
            <a:r>
              <a:t/>
            </a:r>
            <a:endParaRPr b="0" i="0" sz="2200" u="none" cap="none" strike="noStrike">
              <a:solidFill>
                <a:schemeClr val="dk1"/>
              </a:solidFill>
              <a:latin typeface="Times New Roman"/>
              <a:ea typeface="Times New Roman"/>
              <a:cs typeface="Times New Roman"/>
              <a:sym typeface="Times New Roman"/>
            </a:endParaRPr>
          </a:p>
          <a:p>
            <a:pPr indent="-342900" lvl="0" marL="342900" marR="0" rtl="0" algn="l">
              <a:spcBef>
                <a:spcPts val="440"/>
              </a:spcBef>
              <a:spcAft>
                <a:spcPts val="0"/>
              </a:spcAft>
              <a:buClr>
                <a:schemeClr val="dk1"/>
              </a:buClr>
              <a:buSzPts val="2200"/>
              <a:buFont typeface="Arial"/>
              <a:buChar char="•"/>
            </a:pPr>
            <a:r>
              <a:rPr lang="en-IN" sz="2200">
                <a:latin typeface="Times New Roman"/>
                <a:ea typeface="Times New Roman"/>
                <a:cs typeface="Times New Roman"/>
                <a:sym typeface="Times New Roman"/>
              </a:rPr>
              <a:t>A.P.Dhande</a:t>
            </a:r>
            <a:r>
              <a:rPr b="0" i="0" lang="en-IN" sz="2200" u="none" cap="none" strike="noStrike">
                <a:solidFill>
                  <a:schemeClr val="dk1"/>
                </a:solidFill>
                <a:latin typeface="Times New Roman"/>
                <a:ea typeface="Times New Roman"/>
                <a:cs typeface="Times New Roman"/>
                <a:sym typeface="Times New Roman"/>
              </a:rPr>
              <a:t>, </a:t>
            </a:r>
            <a:r>
              <a:rPr lang="en-IN" sz="2200">
                <a:latin typeface="Times New Roman"/>
                <a:ea typeface="Times New Roman"/>
                <a:cs typeface="Times New Roman"/>
                <a:sym typeface="Times New Roman"/>
              </a:rPr>
              <a:t>R.C.Jaiswal, S.S.Dudam</a:t>
            </a:r>
            <a:r>
              <a:rPr b="0" i="0" lang="en-IN" sz="2200" u="none" cap="none" strike="noStrike">
                <a:solidFill>
                  <a:schemeClr val="dk1"/>
                </a:solidFill>
                <a:latin typeface="Times New Roman"/>
                <a:ea typeface="Times New Roman"/>
                <a:cs typeface="Times New Roman"/>
                <a:sym typeface="Times New Roman"/>
              </a:rPr>
              <a:t>-</a:t>
            </a:r>
            <a:endParaRPr b="0" i="0" sz="2200" u="none" cap="none" strike="noStrike">
              <a:solidFill>
                <a:schemeClr val="dk1"/>
              </a:solidFill>
              <a:latin typeface="Times New Roman"/>
              <a:ea typeface="Times New Roman"/>
              <a:cs typeface="Times New Roman"/>
              <a:sym typeface="Times New Roman"/>
            </a:endParaRPr>
          </a:p>
          <a:p>
            <a:pPr indent="0" lvl="0" marL="0" marR="0" rtl="0" algn="l">
              <a:spcBef>
                <a:spcPts val="440"/>
              </a:spcBef>
              <a:spcAft>
                <a:spcPts val="0"/>
              </a:spcAft>
              <a:buClr>
                <a:schemeClr val="dk1"/>
              </a:buClr>
              <a:buSzPts val="2200"/>
              <a:buFont typeface="Arial"/>
              <a:buNone/>
            </a:pPr>
            <a:r>
              <a:rPr b="0" i="0" lang="en-IN" sz="2200" u="none" cap="none" strike="noStrike">
                <a:solidFill>
                  <a:schemeClr val="dk1"/>
                </a:solidFill>
                <a:latin typeface="Times New Roman"/>
                <a:ea typeface="Times New Roman"/>
                <a:cs typeface="Times New Roman"/>
                <a:sym typeface="Times New Roman"/>
              </a:rPr>
              <a:t>     “</a:t>
            </a:r>
            <a:r>
              <a:rPr lang="en-IN" sz="2200">
                <a:latin typeface="Times New Roman"/>
                <a:ea typeface="Times New Roman"/>
                <a:cs typeface="Times New Roman"/>
                <a:sym typeface="Times New Roman"/>
              </a:rPr>
              <a:t>Ternary Logic Simulator Using VHDL</a:t>
            </a:r>
            <a:r>
              <a:rPr b="0" i="0" lang="en-IN" sz="2200" u="none" cap="none" strike="noStrike">
                <a:solidFill>
                  <a:schemeClr val="dk1"/>
                </a:solidFill>
                <a:latin typeface="Times New Roman"/>
                <a:ea typeface="Times New Roman"/>
                <a:cs typeface="Times New Roman"/>
                <a:sym typeface="Times New Roman"/>
              </a:rPr>
              <a:t>” (</a:t>
            </a:r>
            <a:r>
              <a:rPr lang="en-IN" sz="2200">
                <a:latin typeface="Times New Roman"/>
                <a:ea typeface="Times New Roman"/>
                <a:cs typeface="Times New Roman"/>
                <a:sym typeface="Times New Roman"/>
              </a:rPr>
              <a:t>2007</a:t>
            </a:r>
            <a:r>
              <a:rPr b="0" i="0" lang="en-IN" sz="2200" u="none" cap="none" strike="noStrike">
                <a:solidFill>
                  <a:schemeClr val="dk1"/>
                </a:solidFill>
                <a:latin typeface="Times New Roman"/>
                <a:ea typeface="Times New Roman"/>
                <a:cs typeface="Times New Roman"/>
                <a:sym typeface="Times New Roman"/>
              </a:rPr>
              <a:t>)</a:t>
            </a:r>
            <a:endParaRPr b="0" i="0" sz="2200" u="none" cap="none" strike="noStrike">
              <a:solidFill>
                <a:schemeClr val="dk1"/>
              </a:solidFill>
              <a:latin typeface="Times New Roman"/>
              <a:ea typeface="Times New Roman"/>
              <a:cs typeface="Times New Roman"/>
              <a:sym typeface="Times New Roman"/>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nvSpPr>
        <p:spPr>
          <a:xfrm>
            <a:off x="2825186" y="2852936"/>
            <a:ext cx="4752528" cy="769441"/>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IN" sz="4400">
                <a:solidFill>
                  <a:schemeClr val="dk1"/>
                </a:solidFill>
                <a:latin typeface="Times New Roman"/>
                <a:ea typeface="Times New Roman"/>
                <a:cs typeface="Times New Roman"/>
                <a:sym typeface="Times New Roman"/>
              </a:rPr>
              <a:t>THANK YOU</a:t>
            </a:r>
            <a:endParaRPr b="1" sz="44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Times New Roman"/>
              <a:buNone/>
            </a:pPr>
            <a:r>
              <a:rPr b="1" i="0" lang="en-IN" sz="4400" u="none" cap="none" strike="noStrike">
                <a:solidFill>
                  <a:schemeClr val="dk1"/>
                </a:solidFill>
                <a:latin typeface="Times New Roman"/>
                <a:ea typeface="Times New Roman"/>
                <a:cs typeface="Times New Roman"/>
                <a:sym typeface="Times New Roman"/>
              </a:rPr>
              <a:t>Contents</a:t>
            </a:r>
            <a:endParaRPr b="1" i="0" sz="4400" u="none" cap="none" strike="noStrike">
              <a:solidFill>
                <a:schemeClr val="dk1"/>
              </a:solidFill>
              <a:latin typeface="Times New Roman"/>
              <a:ea typeface="Times New Roman"/>
              <a:cs typeface="Times New Roman"/>
              <a:sym typeface="Times New Roman"/>
            </a:endParaRPr>
          </a:p>
        </p:txBody>
      </p:sp>
      <p:sp>
        <p:nvSpPr>
          <p:cNvPr id="94" name="Shape 94"/>
          <p:cNvSpPr txBox="1"/>
          <p:nvPr>
            <p:ph idx="1" type="body"/>
          </p:nvPr>
        </p:nvSpPr>
        <p:spPr>
          <a:xfrm>
            <a:off x="467544" y="1916832"/>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900"/>
              <a:buFont typeface="Arial"/>
              <a:buChar char="•"/>
            </a:pPr>
            <a:r>
              <a:rPr b="0" i="0" lang="en-IN" sz="1900" u="none" cap="none" strike="noStrike">
                <a:solidFill>
                  <a:schemeClr val="dk1"/>
                </a:solidFill>
                <a:latin typeface="Times New Roman"/>
                <a:ea typeface="Times New Roman"/>
                <a:cs typeface="Times New Roman"/>
                <a:sym typeface="Times New Roman"/>
              </a:rPr>
              <a:t>Introduction</a:t>
            </a:r>
            <a:endParaRPr b="0" i="0" sz="1900" u="none" cap="none" strike="noStrike">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1900"/>
              <a:buFont typeface="Times New Roman"/>
              <a:buChar char="•"/>
            </a:pPr>
            <a:r>
              <a:rPr lang="en-IN" sz="1900">
                <a:latin typeface="Times New Roman"/>
                <a:ea typeface="Times New Roman"/>
                <a:cs typeface="Times New Roman"/>
                <a:sym typeface="Times New Roman"/>
              </a:rPr>
              <a:t>Design Workflow</a:t>
            </a:r>
            <a:endParaRPr sz="1900">
              <a:latin typeface="Times New Roman"/>
              <a:ea typeface="Times New Roman"/>
              <a:cs typeface="Times New Roman"/>
              <a:sym typeface="Times New Roman"/>
            </a:endParaRPr>
          </a:p>
          <a:p>
            <a:pPr indent="-342900" lvl="0" marL="342900" marR="0" rtl="0" algn="l">
              <a:spcBef>
                <a:spcPts val="380"/>
              </a:spcBef>
              <a:spcAft>
                <a:spcPts val="0"/>
              </a:spcAft>
              <a:buClr>
                <a:schemeClr val="dk1"/>
              </a:buClr>
              <a:buSzPts val="1900"/>
              <a:buFont typeface="Arial"/>
              <a:buChar char="•"/>
            </a:pPr>
            <a:r>
              <a:rPr lang="en-IN" sz="1900">
                <a:latin typeface="Times New Roman"/>
                <a:ea typeface="Times New Roman"/>
                <a:cs typeface="Times New Roman"/>
                <a:sym typeface="Times New Roman"/>
              </a:rPr>
              <a:t>About Ternary Logic</a:t>
            </a:r>
            <a:endParaRPr/>
          </a:p>
          <a:p>
            <a:pPr indent="-342900" lvl="0" marL="342900" marR="0" rtl="0" algn="l">
              <a:spcBef>
                <a:spcPts val="380"/>
              </a:spcBef>
              <a:spcAft>
                <a:spcPts val="0"/>
              </a:spcAft>
              <a:buClr>
                <a:schemeClr val="dk1"/>
              </a:buClr>
              <a:buSzPts val="1900"/>
              <a:buFont typeface="Arial"/>
              <a:buChar char="•"/>
            </a:pPr>
            <a:r>
              <a:rPr lang="en-IN" sz="1900">
                <a:latin typeface="Times New Roman"/>
                <a:ea typeface="Times New Roman"/>
                <a:cs typeface="Times New Roman"/>
                <a:sym typeface="Times New Roman"/>
              </a:rPr>
              <a:t>Ternary logic ?</a:t>
            </a:r>
            <a:endParaRPr/>
          </a:p>
          <a:p>
            <a:pPr indent="-342900" lvl="0" marL="342900" marR="0" rtl="0" algn="l">
              <a:spcBef>
                <a:spcPts val="380"/>
              </a:spcBef>
              <a:spcAft>
                <a:spcPts val="0"/>
              </a:spcAft>
              <a:buClr>
                <a:schemeClr val="dk1"/>
              </a:buClr>
              <a:buSzPts val="1900"/>
              <a:buFont typeface="Arial"/>
              <a:buChar char="•"/>
            </a:pPr>
            <a:r>
              <a:rPr lang="en-IN" sz="1900">
                <a:latin typeface="Times New Roman"/>
                <a:ea typeface="Times New Roman"/>
                <a:cs typeface="Times New Roman"/>
                <a:sym typeface="Times New Roman"/>
              </a:rPr>
              <a:t>Ternary Inverter</a:t>
            </a:r>
            <a:endParaRPr/>
          </a:p>
          <a:p>
            <a:pPr indent="-342900" lvl="0" marL="342900" marR="0" rtl="0" algn="l">
              <a:spcBef>
                <a:spcPts val="380"/>
              </a:spcBef>
              <a:spcAft>
                <a:spcPts val="0"/>
              </a:spcAft>
              <a:buClr>
                <a:schemeClr val="dk1"/>
              </a:buClr>
              <a:buSzPts val="1900"/>
              <a:buFont typeface="Arial"/>
              <a:buChar char="•"/>
            </a:pPr>
            <a:r>
              <a:rPr b="0" i="0" lang="en-IN" sz="1900" u="none" cap="none" strike="noStrike">
                <a:solidFill>
                  <a:schemeClr val="dk1"/>
                </a:solidFill>
                <a:latin typeface="Times New Roman"/>
                <a:ea typeface="Times New Roman"/>
                <a:cs typeface="Times New Roman"/>
                <a:sym typeface="Times New Roman"/>
              </a:rPr>
              <a:t>Design of </a:t>
            </a:r>
            <a:r>
              <a:rPr lang="en-IN" sz="1900">
                <a:latin typeface="Times New Roman"/>
                <a:ea typeface="Times New Roman"/>
                <a:cs typeface="Times New Roman"/>
                <a:sym typeface="Times New Roman"/>
              </a:rPr>
              <a:t>Ternary Half Adder</a:t>
            </a:r>
            <a:endParaRPr/>
          </a:p>
          <a:p>
            <a:pPr indent="-342900" lvl="0" marL="342900" marR="0" rtl="0" algn="l">
              <a:spcBef>
                <a:spcPts val="380"/>
              </a:spcBef>
              <a:spcAft>
                <a:spcPts val="0"/>
              </a:spcAft>
              <a:buClr>
                <a:schemeClr val="dk1"/>
              </a:buClr>
              <a:buSzPts val="1900"/>
              <a:buFont typeface="Arial"/>
              <a:buChar char="•"/>
            </a:pPr>
            <a:r>
              <a:rPr b="0" i="0" lang="en-IN" sz="1900" u="none" cap="none" strike="noStrike">
                <a:solidFill>
                  <a:schemeClr val="dk1"/>
                </a:solidFill>
                <a:latin typeface="Times New Roman"/>
                <a:ea typeface="Times New Roman"/>
                <a:cs typeface="Times New Roman"/>
                <a:sym typeface="Times New Roman"/>
              </a:rPr>
              <a:t>Algorithm Used</a:t>
            </a:r>
            <a:endParaRPr/>
          </a:p>
          <a:p>
            <a:pPr indent="-342900" lvl="0" marL="342900" marR="0" rtl="0" algn="l">
              <a:spcBef>
                <a:spcPts val="380"/>
              </a:spcBef>
              <a:spcAft>
                <a:spcPts val="0"/>
              </a:spcAft>
              <a:buClr>
                <a:schemeClr val="dk1"/>
              </a:buClr>
              <a:buSzPts val="1900"/>
              <a:buFont typeface="Arial"/>
              <a:buChar char="•"/>
            </a:pPr>
            <a:r>
              <a:rPr b="0" i="0" lang="en-IN" sz="1900" u="none" cap="none" strike="noStrike">
                <a:solidFill>
                  <a:schemeClr val="dk1"/>
                </a:solidFill>
                <a:latin typeface="Times New Roman"/>
                <a:ea typeface="Times New Roman"/>
                <a:cs typeface="Times New Roman"/>
                <a:sym typeface="Times New Roman"/>
              </a:rPr>
              <a:t>Simulation and Results</a:t>
            </a:r>
            <a:endParaRPr b="0" i="0" sz="1900" u="none" cap="none" strike="noStrike">
              <a:solidFill>
                <a:schemeClr val="dk1"/>
              </a:solidFill>
              <a:latin typeface="Times New Roman"/>
              <a:ea typeface="Times New Roman"/>
              <a:cs typeface="Times New Roman"/>
              <a:sym typeface="Times New Roman"/>
            </a:endParaRPr>
          </a:p>
          <a:p>
            <a:pPr indent="-342900" lvl="0" marL="342900" marR="0" rtl="0" algn="l">
              <a:spcBef>
                <a:spcPts val="380"/>
              </a:spcBef>
              <a:spcAft>
                <a:spcPts val="0"/>
              </a:spcAft>
              <a:buClr>
                <a:schemeClr val="dk1"/>
              </a:buClr>
              <a:buSzPts val="1900"/>
              <a:buFont typeface="Times New Roman"/>
              <a:buChar char="•"/>
            </a:pPr>
            <a:r>
              <a:rPr lang="en-IN" sz="1900">
                <a:latin typeface="Times New Roman"/>
                <a:ea typeface="Times New Roman"/>
                <a:cs typeface="Times New Roman"/>
                <a:sym typeface="Times New Roman"/>
              </a:rPr>
              <a:t>Why Ternary Logic ?</a:t>
            </a:r>
            <a:endParaRPr sz="1900">
              <a:latin typeface="Times New Roman"/>
              <a:ea typeface="Times New Roman"/>
              <a:cs typeface="Times New Roman"/>
              <a:sym typeface="Times New Roman"/>
            </a:endParaRPr>
          </a:p>
          <a:p>
            <a:pPr indent="-342900" lvl="0" marL="342900" marR="0" rtl="0" algn="l">
              <a:spcBef>
                <a:spcPts val="380"/>
              </a:spcBef>
              <a:spcAft>
                <a:spcPts val="0"/>
              </a:spcAft>
              <a:buClr>
                <a:schemeClr val="dk1"/>
              </a:buClr>
              <a:buSzPts val="1900"/>
              <a:buFont typeface="Arial"/>
              <a:buChar char="•"/>
            </a:pPr>
            <a:r>
              <a:rPr b="0" i="0" lang="en-IN" sz="1900" u="none" cap="none" strike="noStrike">
                <a:solidFill>
                  <a:schemeClr val="dk1"/>
                </a:solidFill>
                <a:latin typeface="Times New Roman"/>
                <a:ea typeface="Times New Roman"/>
                <a:cs typeface="Times New Roman"/>
                <a:sym typeface="Times New Roman"/>
              </a:rPr>
              <a:t>Conclusion</a:t>
            </a:r>
            <a:endParaRPr/>
          </a:p>
          <a:p>
            <a:pPr indent="-342900" lvl="0" marL="342900" marR="0" rtl="0" algn="l">
              <a:spcBef>
                <a:spcPts val="380"/>
              </a:spcBef>
              <a:spcAft>
                <a:spcPts val="0"/>
              </a:spcAft>
              <a:buClr>
                <a:schemeClr val="dk1"/>
              </a:buClr>
              <a:buSzPts val="1900"/>
              <a:buFont typeface="Arial"/>
              <a:buChar char="•"/>
            </a:pPr>
            <a:r>
              <a:rPr b="0" i="0" lang="en-IN" sz="1900" u="none" cap="none" strike="noStrike">
                <a:solidFill>
                  <a:schemeClr val="dk1"/>
                </a:solidFill>
                <a:latin typeface="Times New Roman"/>
                <a:ea typeface="Times New Roman"/>
                <a:cs typeface="Times New Roman"/>
                <a:sym typeface="Times New Roman"/>
              </a:rPr>
              <a:t>Future Scope</a:t>
            </a:r>
            <a:endParaRPr/>
          </a:p>
          <a:p>
            <a:pPr indent="-342900" lvl="0" marL="342900" marR="0" rtl="0" algn="l">
              <a:spcBef>
                <a:spcPts val="380"/>
              </a:spcBef>
              <a:spcAft>
                <a:spcPts val="0"/>
              </a:spcAft>
              <a:buClr>
                <a:schemeClr val="dk1"/>
              </a:buClr>
              <a:buSzPts val="1900"/>
              <a:buFont typeface="Arial"/>
              <a:buChar char="•"/>
            </a:pPr>
            <a:r>
              <a:rPr b="0" i="0" lang="en-IN" sz="1900" u="none" cap="none" strike="noStrike">
                <a:solidFill>
                  <a:schemeClr val="dk1"/>
                </a:solidFill>
                <a:latin typeface="Times New Roman"/>
                <a:ea typeface="Times New Roman"/>
                <a:cs typeface="Times New Roman"/>
                <a:sym typeface="Times New Roman"/>
              </a:rPr>
              <a:t>References</a:t>
            </a:r>
            <a:endParaRPr/>
          </a:p>
          <a:p>
            <a:pPr indent="-222250" lvl="0" marL="342900" marR="0" rtl="0" algn="l">
              <a:spcBef>
                <a:spcPts val="380"/>
              </a:spcBef>
              <a:spcAft>
                <a:spcPts val="0"/>
              </a:spcAft>
              <a:buClr>
                <a:schemeClr val="dk1"/>
              </a:buClr>
              <a:buSzPts val="1900"/>
              <a:buFont typeface="Arial"/>
              <a:buNone/>
            </a:pPr>
            <a:r>
              <a:t/>
            </a:r>
            <a:endParaRPr b="0" i="0" sz="1900" u="none" cap="none" strike="noStrike">
              <a:solidFill>
                <a:schemeClr val="dk1"/>
              </a:solidFill>
              <a:latin typeface="Calibri"/>
              <a:ea typeface="Calibri"/>
              <a:cs typeface="Calibri"/>
              <a:sym typeface="Calibri"/>
            </a:endParaRPr>
          </a:p>
          <a:p>
            <a:pPr indent="-222250" lvl="0" marL="342900" marR="0" rtl="0" algn="l">
              <a:spcBef>
                <a:spcPts val="380"/>
              </a:spcBef>
              <a:spcAft>
                <a:spcPts val="0"/>
              </a:spcAft>
              <a:buClr>
                <a:schemeClr val="dk1"/>
              </a:buClr>
              <a:buSzPts val="1900"/>
              <a:buFont typeface="Arial"/>
              <a:buNone/>
            </a:pPr>
            <a:r>
              <a:t/>
            </a:r>
            <a:endParaRPr b="0" i="0" sz="19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Times New Roman"/>
              <a:buNone/>
            </a:pPr>
            <a:r>
              <a:rPr b="0" i="0" lang="en-IN" sz="4400" u="none" cap="none" strike="noStrike">
                <a:solidFill>
                  <a:schemeClr val="dk1"/>
                </a:solidFill>
                <a:latin typeface="Times New Roman"/>
                <a:ea typeface="Times New Roman"/>
                <a:cs typeface="Times New Roman"/>
                <a:sym typeface="Times New Roman"/>
              </a:rPr>
              <a:t>Introduction</a:t>
            </a:r>
            <a:endParaRPr b="0" i="0" sz="4400" u="none" cap="none" strike="noStrike">
              <a:solidFill>
                <a:schemeClr val="dk1"/>
              </a:solidFill>
              <a:latin typeface="Times New Roman"/>
              <a:ea typeface="Times New Roman"/>
              <a:cs typeface="Times New Roman"/>
              <a:sym typeface="Times New Roman"/>
            </a:endParaRPr>
          </a:p>
        </p:txBody>
      </p:sp>
      <p:sp>
        <p:nvSpPr>
          <p:cNvPr id="100" name="Shape 100"/>
          <p:cNvSpPr txBox="1"/>
          <p:nvPr>
            <p:ph idx="1" type="body"/>
          </p:nvPr>
        </p:nvSpPr>
        <p:spPr>
          <a:xfrm>
            <a:off x="467544" y="1556792"/>
            <a:ext cx="8229600" cy="4968552"/>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1900"/>
              <a:buFont typeface="Arial"/>
              <a:buChar char="•"/>
            </a:pPr>
            <a:r>
              <a:rPr lang="en-IN" sz="1900">
                <a:latin typeface="Times New Roman"/>
                <a:ea typeface="Times New Roman"/>
                <a:cs typeface="Times New Roman"/>
                <a:sym typeface="Times New Roman"/>
              </a:rPr>
              <a:t>A 8-bit Ternary Multiplier is a device which performs multiplication operation between two ternary numbers.</a:t>
            </a:r>
            <a:endParaRPr sz="1900">
              <a:latin typeface="Times New Roman"/>
              <a:ea typeface="Times New Roman"/>
              <a:cs typeface="Times New Roman"/>
              <a:sym typeface="Times New Roman"/>
            </a:endParaRPr>
          </a:p>
          <a:p>
            <a:pPr indent="0" lvl="0" marL="0" marR="0" rtl="0" algn="just">
              <a:spcBef>
                <a:spcPts val="0"/>
              </a:spcBef>
              <a:spcAft>
                <a:spcPts val="0"/>
              </a:spcAft>
              <a:buNone/>
            </a:pPr>
            <a:r>
              <a:t/>
            </a:r>
            <a:endParaRPr sz="1900">
              <a:latin typeface="Times New Roman"/>
              <a:ea typeface="Times New Roman"/>
              <a:cs typeface="Times New Roman"/>
              <a:sym typeface="Times New Roman"/>
            </a:endParaRPr>
          </a:p>
          <a:p>
            <a:pPr indent="-342900" lvl="0" marL="342900" marR="0" rtl="0" algn="just">
              <a:spcBef>
                <a:spcPts val="380"/>
              </a:spcBef>
              <a:spcAft>
                <a:spcPts val="0"/>
              </a:spcAft>
              <a:buClr>
                <a:schemeClr val="dk1"/>
              </a:buClr>
              <a:buSzPts val="1900"/>
              <a:buFont typeface="Arial"/>
              <a:buChar char="•"/>
            </a:pPr>
            <a:r>
              <a:rPr lang="en-IN" sz="1900">
                <a:latin typeface="Times New Roman"/>
                <a:ea typeface="Times New Roman"/>
                <a:cs typeface="Times New Roman"/>
                <a:sym typeface="Times New Roman"/>
              </a:rPr>
              <a:t>Multipliers play a very important role in today’s Digital signal processing and various applications.</a:t>
            </a:r>
            <a:endParaRPr sz="1900">
              <a:latin typeface="Times New Roman"/>
              <a:ea typeface="Times New Roman"/>
              <a:cs typeface="Times New Roman"/>
              <a:sym typeface="Times New Roman"/>
            </a:endParaRPr>
          </a:p>
          <a:p>
            <a:pPr indent="0" lvl="0" marL="0" marR="0" rtl="0" algn="just">
              <a:spcBef>
                <a:spcPts val="380"/>
              </a:spcBef>
              <a:spcAft>
                <a:spcPts val="0"/>
              </a:spcAft>
              <a:buNone/>
            </a:pPr>
            <a:r>
              <a:t/>
            </a:r>
            <a:endParaRPr sz="1900">
              <a:latin typeface="Times New Roman"/>
              <a:ea typeface="Times New Roman"/>
              <a:cs typeface="Times New Roman"/>
              <a:sym typeface="Times New Roman"/>
            </a:endParaRPr>
          </a:p>
          <a:p>
            <a:pPr indent="-342900" lvl="0" marL="342900" marR="0" rtl="0" algn="just">
              <a:spcBef>
                <a:spcPts val="380"/>
              </a:spcBef>
              <a:spcAft>
                <a:spcPts val="0"/>
              </a:spcAft>
              <a:buClr>
                <a:schemeClr val="dk1"/>
              </a:buClr>
              <a:buSzPts val="1900"/>
              <a:buFont typeface="Arial"/>
              <a:buChar char="•"/>
            </a:pPr>
            <a:r>
              <a:rPr lang="en-IN" sz="1900">
                <a:latin typeface="Times New Roman"/>
                <a:ea typeface="Times New Roman"/>
                <a:cs typeface="Times New Roman"/>
                <a:sym typeface="Times New Roman"/>
              </a:rPr>
              <a:t>With advances in technology, many researchers are trying to design multipliers which offer – high speed, low power consumption, less area. Making them suitable for various high speed, low power and compact VLSI implementation.</a:t>
            </a:r>
            <a:endParaRPr sz="1900">
              <a:latin typeface="Times New Roman"/>
              <a:ea typeface="Times New Roman"/>
              <a:cs typeface="Times New Roman"/>
              <a:sym typeface="Times New Roman"/>
            </a:endParaRPr>
          </a:p>
          <a:p>
            <a:pPr indent="0" lvl="0" marL="0" marR="0" rtl="0" algn="just">
              <a:spcBef>
                <a:spcPts val="380"/>
              </a:spcBef>
              <a:spcAft>
                <a:spcPts val="0"/>
              </a:spcAft>
              <a:buNone/>
            </a:pPr>
            <a:r>
              <a:t/>
            </a:r>
            <a:endParaRPr sz="1900">
              <a:latin typeface="Times New Roman"/>
              <a:ea typeface="Times New Roman"/>
              <a:cs typeface="Times New Roman"/>
              <a:sym typeface="Times New Roman"/>
            </a:endParaRPr>
          </a:p>
          <a:p>
            <a:pPr indent="-342900" lvl="0" marL="342900" marR="0" rtl="0" algn="just">
              <a:spcBef>
                <a:spcPts val="380"/>
              </a:spcBef>
              <a:spcAft>
                <a:spcPts val="0"/>
              </a:spcAft>
              <a:buClr>
                <a:schemeClr val="dk1"/>
              </a:buClr>
              <a:buSzPts val="1900"/>
              <a:buFont typeface="Times New Roman"/>
              <a:buChar char="•"/>
            </a:pPr>
            <a:r>
              <a:rPr lang="en-IN" sz="1900">
                <a:latin typeface="Times New Roman"/>
                <a:ea typeface="Times New Roman"/>
                <a:cs typeface="Times New Roman"/>
                <a:sym typeface="Times New Roman"/>
              </a:rPr>
              <a:t>The performance of multiplier is determined by the number of partial products that needs to be added. As the number of partial products that is added reduced the multiplier produces a better performance.</a:t>
            </a:r>
            <a:endParaRPr sz="19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Design Workflow</a:t>
            </a:r>
            <a:endParaRPr/>
          </a:p>
        </p:txBody>
      </p:sp>
      <p:sp>
        <p:nvSpPr>
          <p:cNvPr id="106" name="Shape 106"/>
          <p:cNvSpPr txBox="1"/>
          <p:nvPr>
            <p:ph idx="1" type="body"/>
          </p:nvPr>
        </p:nvSpPr>
        <p:spPr>
          <a:xfrm>
            <a:off x="457200" y="1600200"/>
            <a:ext cx="8229600" cy="4526100"/>
          </a:xfrm>
          <a:prstGeom prst="rect">
            <a:avLst/>
          </a:prstGeom>
        </p:spPr>
        <p:txBody>
          <a:bodyPr anchorCtr="0" anchor="t" bIns="91425" lIns="91425" spcFirstLastPara="1" rIns="91425" wrap="square" tIns="91425">
            <a:noAutofit/>
          </a:bodyPr>
          <a:lstStyle/>
          <a:p>
            <a:pPr indent="0" lvl="0" marL="0">
              <a:spcBef>
                <a:spcPts val="640"/>
              </a:spcBef>
              <a:spcAft>
                <a:spcPts val="0"/>
              </a:spcAft>
              <a:buNone/>
            </a:pPr>
            <a:r>
              <a:t/>
            </a:r>
            <a:endParaRPr/>
          </a:p>
        </p:txBody>
      </p:sp>
      <p:grpSp>
        <p:nvGrpSpPr>
          <p:cNvPr id="107" name="Shape 107"/>
          <p:cNvGrpSpPr/>
          <p:nvPr/>
        </p:nvGrpSpPr>
        <p:grpSpPr>
          <a:xfrm>
            <a:off x="395536" y="1484758"/>
            <a:ext cx="8424936" cy="5040518"/>
            <a:chOff x="0" y="-26"/>
            <a:chExt cx="8424936" cy="5040518"/>
          </a:xfrm>
        </p:grpSpPr>
        <p:sp>
          <p:nvSpPr>
            <p:cNvPr id="108" name="Shape 108"/>
            <p:cNvSpPr/>
            <p:nvPr/>
          </p:nvSpPr>
          <p:spPr>
            <a:xfrm>
              <a:off x="0" y="4149492"/>
              <a:ext cx="8424900" cy="891000"/>
            </a:xfrm>
            <a:prstGeom prst="rect">
              <a:avLst/>
            </a:prstGeom>
            <a:solidFill>
              <a:srgbClr val="FFFFFF"/>
            </a:solidFill>
            <a:ln cap="flat" cmpd="sng" w="254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txBox="1"/>
            <p:nvPr/>
          </p:nvSpPr>
          <p:spPr>
            <a:xfrm>
              <a:off x="0" y="4149492"/>
              <a:ext cx="8424900" cy="891000"/>
            </a:xfrm>
            <a:prstGeom prst="rect">
              <a:avLst/>
            </a:prstGeom>
            <a:noFill/>
            <a:ln>
              <a:noFill/>
            </a:ln>
          </p:spPr>
          <p:txBody>
            <a:bodyPr anchorCtr="0" anchor="ctr" bIns="135125" lIns="135125" spcFirstLastPara="1" rIns="135125" wrap="square" tIns="135125">
              <a:noAutofit/>
            </a:bodyPr>
            <a:lstStyle/>
            <a:p>
              <a:pPr indent="0" lvl="0" marL="0" marR="0" rtl="0" algn="ctr">
                <a:lnSpc>
                  <a:spcPct val="90000"/>
                </a:lnSpc>
                <a:spcBef>
                  <a:spcPts val="0"/>
                </a:spcBef>
                <a:spcAft>
                  <a:spcPts val="0"/>
                </a:spcAft>
                <a:buNone/>
              </a:pPr>
              <a:r>
                <a:rPr lang="en-IN" sz="1900">
                  <a:solidFill>
                    <a:srgbClr val="000000"/>
                  </a:solidFill>
                  <a:latin typeface="Times New Roman"/>
                  <a:ea typeface="Times New Roman"/>
                  <a:cs typeface="Times New Roman"/>
                  <a:sym typeface="Times New Roman"/>
                </a:rPr>
                <a:t>Preparation of the Test Bench to verify the working of </a:t>
              </a:r>
              <a:r>
                <a:rPr lang="en-IN" sz="1900">
                  <a:latin typeface="Times New Roman"/>
                  <a:ea typeface="Times New Roman"/>
                  <a:cs typeface="Times New Roman"/>
                  <a:sym typeface="Times New Roman"/>
                </a:rPr>
                <a:t>8-bit Ternary Multiplier</a:t>
              </a:r>
              <a:r>
                <a:rPr lang="en-IN" sz="1900">
                  <a:solidFill>
                    <a:srgbClr val="000000"/>
                  </a:solidFill>
                  <a:latin typeface="Times New Roman"/>
                  <a:ea typeface="Times New Roman"/>
                  <a:cs typeface="Times New Roman"/>
                  <a:sym typeface="Times New Roman"/>
                </a:rPr>
                <a:t>. (Functional Verification)</a:t>
              </a:r>
              <a:endParaRPr sz="1900">
                <a:solidFill>
                  <a:srgbClr val="000000"/>
                </a:solidFill>
                <a:latin typeface="Times New Roman"/>
                <a:ea typeface="Times New Roman"/>
                <a:cs typeface="Times New Roman"/>
                <a:sym typeface="Times New Roman"/>
              </a:endParaRPr>
            </a:p>
          </p:txBody>
        </p:sp>
        <p:sp>
          <p:nvSpPr>
            <p:cNvPr id="110" name="Shape 110"/>
            <p:cNvSpPr/>
            <p:nvPr/>
          </p:nvSpPr>
          <p:spPr>
            <a:xfrm rot="10800000">
              <a:off x="36" y="2835489"/>
              <a:ext cx="8424900" cy="1333800"/>
            </a:xfrm>
            <a:prstGeom prst="upArrowCallout">
              <a:avLst>
                <a:gd fmla="val 25000" name="adj1"/>
                <a:gd fmla="val 25000" name="adj2"/>
                <a:gd fmla="val 25000" name="adj3"/>
                <a:gd fmla="val 64977" name="adj4"/>
              </a:avLst>
            </a:prstGeom>
            <a:solidFill>
              <a:srgbClr val="FFFFFF"/>
            </a:solidFill>
            <a:ln cap="flat" cmpd="sng" w="254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txBox="1"/>
            <p:nvPr/>
          </p:nvSpPr>
          <p:spPr>
            <a:xfrm>
              <a:off x="0" y="2835560"/>
              <a:ext cx="8424900" cy="866700"/>
            </a:xfrm>
            <a:prstGeom prst="rect">
              <a:avLst/>
            </a:prstGeom>
            <a:noFill/>
            <a:ln>
              <a:noFill/>
            </a:ln>
          </p:spPr>
          <p:txBody>
            <a:bodyPr anchorCtr="0" anchor="ctr" bIns="135125" lIns="135125" spcFirstLastPara="1" rIns="135125" wrap="square" tIns="135125">
              <a:noAutofit/>
            </a:bodyPr>
            <a:lstStyle/>
            <a:p>
              <a:pPr indent="0" lvl="0" marL="0" marR="0" rtl="0" algn="ctr">
                <a:lnSpc>
                  <a:spcPct val="90000"/>
                </a:lnSpc>
                <a:spcBef>
                  <a:spcPts val="0"/>
                </a:spcBef>
                <a:spcAft>
                  <a:spcPts val="0"/>
                </a:spcAft>
                <a:buNone/>
              </a:pPr>
              <a:r>
                <a:rPr lang="en-IN" sz="1900">
                  <a:solidFill>
                    <a:srgbClr val="000000"/>
                  </a:solidFill>
                  <a:latin typeface="Times New Roman"/>
                  <a:ea typeface="Times New Roman"/>
                  <a:cs typeface="Times New Roman"/>
                  <a:sym typeface="Times New Roman"/>
                </a:rPr>
                <a:t>Integration of the </a:t>
              </a:r>
              <a:r>
                <a:rPr lang="en-IN" sz="1900">
                  <a:latin typeface="Times New Roman"/>
                  <a:ea typeface="Times New Roman"/>
                  <a:cs typeface="Times New Roman"/>
                  <a:sym typeface="Times New Roman"/>
                </a:rPr>
                <a:t>parallel adder</a:t>
              </a:r>
              <a:r>
                <a:rPr lang="en-IN" sz="1900">
                  <a:solidFill>
                    <a:srgbClr val="000000"/>
                  </a:solidFill>
                  <a:latin typeface="Times New Roman"/>
                  <a:ea typeface="Times New Roman"/>
                  <a:cs typeface="Times New Roman"/>
                  <a:sym typeface="Times New Roman"/>
                </a:rPr>
                <a:t> and </a:t>
              </a:r>
              <a:r>
                <a:rPr lang="en-IN" sz="1900">
                  <a:latin typeface="Times New Roman"/>
                  <a:ea typeface="Times New Roman"/>
                  <a:cs typeface="Times New Roman"/>
                  <a:sym typeface="Times New Roman"/>
                </a:rPr>
                <a:t>complementor</a:t>
              </a:r>
              <a:r>
                <a:rPr lang="en-IN" sz="1900">
                  <a:solidFill>
                    <a:srgbClr val="000000"/>
                  </a:solidFill>
                  <a:latin typeface="Times New Roman"/>
                  <a:ea typeface="Times New Roman"/>
                  <a:cs typeface="Times New Roman"/>
                  <a:sym typeface="Times New Roman"/>
                </a:rPr>
                <a:t> module</a:t>
              </a:r>
              <a:r>
                <a:rPr lang="en-IN" sz="1900">
                  <a:latin typeface="Times New Roman"/>
                  <a:ea typeface="Times New Roman"/>
                  <a:cs typeface="Times New Roman"/>
                  <a:sym typeface="Times New Roman"/>
                </a:rPr>
                <a:t>s</a:t>
              </a:r>
              <a:r>
                <a:rPr lang="en-IN" sz="1900">
                  <a:solidFill>
                    <a:srgbClr val="000000"/>
                  </a:solidFill>
                  <a:latin typeface="Times New Roman"/>
                  <a:ea typeface="Times New Roman"/>
                  <a:cs typeface="Times New Roman"/>
                  <a:sym typeface="Times New Roman"/>
                </a:rPr>
                <a:t> in Verilog to complete design of </a:t>
              </a:r>
              <a:r>
                <a:rPr lang="en-IN" sz="1900">
                  <a:latin typeface="Times New Roman"/>
                  <a:ea typeface="Times New Roman"/>
                  <a:cs typeface="Times New Roman"/>
                  <a:sym typeface="Times New Roman"/>
                </a:rPr>
                <a:t>multiplicative algorithm.</a:t>
              </a:r>
              <a:endParaRPr sz="1900">
                <a:solidFill>
                  <a:srgbClr val="000000"/>
                </a:solidFill>
                <a:latin typeface="Times New Roman"/>
                <a:ea typeface="Times New Roman"/>
                <a:cs typeface="Times New Roman"/>
                <a:sym typeface="Times New Roman"/>
              </a:endParaRPr>
            </a:p>
          </p:txBody>
        </p:sp>
        <p:sp>
          <p:nvSpPr>
            <p:cNvPr id="112" name="Shape 112"/>
            <p:cNvSpPr/>
            <p:nvPr/>
          </p:nvSpPr>
          <p:spPr>
            <a:xfrm rot="10800000">
              <a:off x="36" y="1426345"/>
              <a:ext cx="8424900" cy="1427100"/>
            </a:xfrm>
            <a:prstGeom prst="upArrowCallout">
              <a:avLst>
                <a:gd fmla="val 25000" name="adj1"/>
                <a:gd fmla="val 25000" name="adj2"/>
                <a:gd fmla="val 25000" name="adj3"/>
                <a:gd fmla="val 64977" name="adj4"/>
              </a:avLst>
            </a:prstGeom>
            <a:solidFill>
              <a:srgbClr val="FFFFFF"/>
            </a:solidFill>
            <a:ln cap="flat" cmpd="sng" w="254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txBox="1"/>
            <p:nvPr/>
          </p:nvSpPr>
          <p:spPr>
            <a:xfrm>
              <a:off x="0" y="1426371"/>
              <a:ext cx="8424900" cy="927300"/>
            </a:xfrm>
            <a:prstGeom prst="rect">
              <a:avLst/>
            </a:prstGeom>
            <a:noFill/>
            <a:ln>
              <a:noFill/>
            </a:ln>
          </p:spPr>
          <p:txBody>
            <a:bodyPr anchorCtr="0" anchor="ctr" bIns="135125" lIns="135125" spcFirstLastPara="1" rIns="135125" wrap="square" tIns="135125">
              <a:noAutofit/>
            </a:bodyPr>
            <a:lstStyle/>
            <a:p>
              <a:pPr indent="0" lvl="0" marL="0" marR="0" rtl="0" algn="ctr">
                <a:lnSpc>
                  <a:spcPct val="90000"/>
                </a:lnSpc>
                <a:spcBef>
                  <a:spcPts val="0"/>
                </a:spcBef>
                <a:spcAft>
                  <a:spcPts val="0"/>
                </a:spcAft>
                <a:buNone/>
              </a:pPr>
              <a:r>
                <a:rPr lang="en-IN" sz="1900">
                  <a:solidFill>
                    <a:srgbClr val="000000"/>
                  </a:solidFill>
                  <a:latin typeface="Times New Roman"/>
                  <a:ea typeface="Times New Roman"/>
                  <a:cs typeface="Times New Roman"/>
                  <a:sym typeface="Times New Roman"/>
                </a:rPr>
                <a:t>Designing of </a:t>
              </a:r>
              <a:r>
                <a:rPr lang="en-IN" sz="1900">
                  <a:latin typeface="Times New Roman"/>
                  <a:ea typeface="Times New Roman"/>
                  <a:cs typeface="Times New Roman"/>
                  <a:sym typeface="Times New Roman"/>
                </a:rPr>
                <a:t>Ternary Complementor module</a:t>
              </a:r>
              <a:r>
                <a:rPr lang="en-IN" sz="1900">
                  <a:solidFill>
                    <a:srgbClr val="000000"/>
                  </a:solidFill>
                  <a:latin typeface="Times New Roman"/>
                  <a:ea typeface="Times New Roman"/>
                  <a:cs typeface="Times New Roman"/>
                  <a:sym typeface="Times New Roman"/>
                </a:rPr>
                <a:t> using Verilog.</a:t>
              </a:r>
              <a:endParaRPr sz="1900">
                <a:solidFill>
                  <a:srgbClr val="000000"/>
                </a:solidFill>
                <a:latin typeface="Times New Roman"/>
                <a:ea typeface="Times New Roman"/>
                <a:cs typeface="Times New Roman"/>
                <a:sym typeface="Times New Roman"/>
              </a:endParaRPr>
            </a:p>
          </p:txBody>
        </p:sp>
        <p:sp>
          <p:nvSpPr>
            <p:cNvPr id="114" name="Shape 114"/>
            <p:cNvSpPr/>
            <p:nvPr/>
          </p:nvSpPr>
          <p:spPr>
            <a:xfrm rot="10800000">
              <a:off x="36" y="-26"/>
              <a:ext cx="8424900" cy="1427100"/>
            </a:xfrm>
            <a:prstGeom prst="upArrowCallout">
              <a:avLst>
                <a:gd fmla="val 25000" name="adj1"/>
                <a:gd fmla="val 25000" name="adj2"/>
                <a:gd fmla="val 25000" name="adj3"/>
                <a:gd fmla="val 64977" name="adj4"/>
              </a:avLst>
            </a:prstGeom>
            <a:solidFill>
              <a:srgbClr val="FFFFFF"/>
            </a:solidFill>
            <a:ln cap="flat" cmpd="sng" w="254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txBox="1"/>
            <p:nvPr/>
          </p:nvSpPr>
          <p:spPr>
            <a:xfrm>
              <a:off x="0" y="0"/>
              <a:ext cx="8424900" cy="927300"/>
            </a:xfrm>
            <a:prstGeom prst="rect">
              <a:avLst/>
            </a:prstGeom>
            <a:noFill/>
            <a:ln>
              <a:noFill/>
            </a:ln>
          </p:spPr>
          <p:txBody>
            <a:bodyPr anchorCtr="0" anchor="ctr" bIns="142225" lIns="142225" spcFirstLastPara="1" rIns="142225" wrap="square" tIns="142225">
              <a:noAutofit/>
            </a:bodyPr>
            <a:lstStyle/>
            <a:p>
              <a:pPr indent="0" lvl="0" marL="0" marR="0" rtl="0" algn="ctr">
                <a:lnSpc>
                  <a:spcPct val="90000"/>
                </a:lnSpc>
                <a:spcBef>
                  <a:spcPts val="0"/>
                </a:spcBef>
                <a:spcAft>
                  <a:spcPts val="0"/>
                </a:spcAft>
                <a:buNone/>
              </a:pPr>
              <a:r>
                <a:rPr lang="en-IN" sz="2000">
                  <a:solidFill>
                    <a:srgbClr val="000000"/>
                  </a:solidFill>
                  <a:latin typeface="Calibri"/>
                  <a:ea typeface="Calibri"/>
                  <a:cs typeface="Calibri"/>
                  <a:sym typeface="Calibri"/>
                </a:rPr>
                <a:t>Des</a:t>
              </a:r>
              <a:r>
                <a:rPr lang="en-IN" sz="1900">
                  <a:solidFill>
                    <a:srgbClr val="000000"/>
                  </a:solidFill>
                  <a:latin typeface="Times New Roman"/>
                  <a:ea typeface="Times New Roman"/>
                  <a:cs typeface="Times New Roman"/>
                  <a:sym typeface="Times New Roman"/>
                </a:rPr>
                <a:t>igning of </a:t>
              </a:r>
              <a:r>
                <a:rPr lang="en-IN" sz="1900">
                  <a:latin typeface="Times New Roman"/>
                  <a:ea typeface="Times New Roman"/>
                  <a:cs typeface="Times New Roman"/>
                  <a:sym typeface="Times New Roman"/>
                </a:rPr>
                <a:t>Ternary Parallel adder with full adder</a:t>
              </a:r>
              <a:r>
                <a:rPr lang="en-IN" sz="1900">
                  <a:solidFill>
                    <a:srgbClr val="000000"/>
                  </a:solidFill>
                  <a:latin typeface="Times New Roman"/>
                  <a:ea typeface="Times New Roman"/>
                  <a:cs typeface="Times New Roman"/>
                  <a:sym typeface="Times New Roman"/>
                </a:rPr>
                <a:t> using Verilog</a:t>
              </a:r>
              <a:endParaRPr sz="1900">
                <a:solidFill>
                  <a:srgbClr val="000000"/>
                </a:solidFill>
                <a:latin typeface="Times New Roman"/>
                <a:ea typeface="Times New Roman"/>
                <a:cs typeface="Times New Roman"/>
                <a:sym typeface="Times New Roman"/>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467544" y="18864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Ternary logic ?</a:t>
            </a:r>
            <a:endParaRPr b="0" i="0" sz="4400" u="none" cap="none" strike="noStrike">
              <a:solidFill>
                <a:schemeClr val="dk1"/>
              </a:solidFill>
              <a:latin typeface="Times New Roman"/>
              <a:ea typeface="Times New Roman"/>
              <a:cs typeface="Times New Roman"/>
              <a:sym typeface="Times New Roman"/>
            </a:endParaRPr>
          </a:p>
        </p:txBody>
      </p:sp>
      <p:sp>
        <p:nvSpPr>
          <p:cNvPr id="121" name="Shape 121"/>
          <p:cNvSpPr txBox="1"/>
          <p:nvPr/>
        </p:nvSpPr>
        <p:spPr>
          <a:xfrm>
            <a:off x="913650" y="1664575"/>
            <a:ext cx="7337400" cy="4694100"/>
          </a:xfrm>
          <a:prstGeom prst="rect">
            <a:avLst/>
          </a:prstGeom>
          <a:noFill/>
          <a:ln>
            <a:noFill/>
          </a:ln>
        </p:spPr>
        <p:txBody>
          <a:bodyPr anchorCtr="0" anchor="t" bIns="91425" lIns="91425" spcFirstLastPara="1" rIns="91425" wrap="square" tIns="91425">
            <a:noAutofit/>
          </a:bodyPr>
          <a:lstStyle/>
          <a:p>
            <a:pPr indent="-349250" lvl="0" marL="457200" rtl="0">
              <a:spcBef>
                <a:spcPts val="0"/>
              </a:spcBef>
              <a:spcAft>
                <a:spcPts val="0"/>
              </a:spcAft>
              <a:buSzPts val="1900"/>
              <a:buFont typeface="Times New Roman"/>
              <a:buChar char="●"/>
            </a:pPr>
            <a:r>
              <a:rPr lang="en-IN" sz="1900">
                <a:latin typeface="Times New Roman"/>
                <a:ea typeface="Times New Roman"/>
                <a:cs typeface="Times New Roman"/>
                <a:sym typeface="Times New Roman"/>
              </a:rPr>
              <a:t>Ternary logic is 3-valued switching digital system.Three different symbols 0,1,2 are used to represent ternary number system.In ternary system the term trit is used to represent ternary digit.</a:t>
            </a:r>
            <a:endParaRPr sz="1900">
              <a:latin typeface="Times New Roman"/>
              <a:ea typeface="Times New Roman"/>
              <a:cs typeface="Times New Roman"/>
              <a:sym typeface="Times New Roman"/>
            </a:endParaRPr>
          </a:p>
          <a:p>
            <a:pPr indent="0" lvl="0" marL="0" rtl="0">
              <a:spcBef>
                <a:spcPts val="0"/>
              </a:spcBef>
              <a:spcAft>
                <a:spcPts val="0"/>
              </a:spcAft>
              <a:buNone/>
            </a:pPr>
            <a:r>
              <a:t/>
            </a:r>
            <a:endParaRPr sz="1900">
              <a:latin typeface="Times New Roman"/>
              <a:ea typeface="Times New Roman"/>
              <a:cs typeface="Times New Roman"/>
              <a:sym typeface="Times New Roman"/>
            </a:endParaRPr>
          </a:p>
          <a:p>
            <a:pPr indent="-349250" lvl="0" marL="457200" rtl="0">
              <a:spcBef>
                <a:spcPts val="0"/>
              </a:spcBef>
              <a:spcAft>
                <a:spcPts val="0"/>
              </a:spcAft>
              <a:buSzPts val="1900"/>
              <a:buFont typeface="Times New Roman"/>
              <a:buChar char="●"/>
            </a:pPr>
            <a:r>
              <a:rPr lang="en-IN" sz="1900">
                <a:latin typeface="Times New Roman"/>
                <a:ea typeface="Times New Roman"/>
                <a:cs typeface="Times New Roman"/>
                <a:sym typeface="Times New Roman"/>
              </a:rPr>
              <a:t> For supply voltage of 5 v, 3 levels of ternary system are defined as: </a:t>
            </a:r>
            <a:endParaRPr sz="1900">
              <a:latin typeface="Times New Roman"/>
              <a:ea typeface="Times New Roman"/>
              <a:cs typeface="Times New Roman"/>
              <a:sym typeface="Times New Roman"/>
            </a:endParaRPr>
          </a:p>
          <a:p>
            <a:pPr indent="0" lvl="0" marL="0" rtl="0">
              <a:spcBef>
                <a:spcPts val="0"/>
              </a:spcBef>
              <a:spcAft>
                <a:spcPts val="0"/>
              </a:spcAft>
              <a:buNone/>
            </a:pPr>
            <a:r>
              <a:rPr lang="en-IN" sz="1900">
                <a:latin typeface="Times New Roman"/>
                <a:ea typeface="Times New Roman"/>
                <a:cs typeface="Times New Roman"/>
                <a:sym typeface="Times New Roman"/>
              </a:rPr>
              <a:t>        logic 0 = ground potential, logic 1 as 2.5V and logic 2 as 5v.</a:t>
            </a:r>
            <a:endParaRPr sz="1900">
              <a:latin typeface="Times New Roman"/>
              <a:ea typeface="Times New Roman"/>
              <a:cs typeface="Times New Roman"/>
              <a:sym typeface="Times New Roman"/>
            </a:endParaRPr>
          </a:p>
          <a:p>
            <a:pPr indent="0" lvl="0" marL="0" rtl="0">
              <a:spcBef>
                <a:spcPts val="0"/>
              </a:spcBef>
              <a:spcAft>
                <a:spcPts val="0"/>
              </a:spcAft>
              <a:buNone/>
            </a:pPr>
            <a:r>
              <a:t/>
            </a:r>
            <a:endParaRPr sz="1900">
              <a:latin typeface="Times New Roman"/>
              <a:ea typeface="Times New Roman"/>
              <a:cs typeface="Times New Roman"/>
              <a:sym typeface="Times New Roman"/>
            </a:endParaRPr>
          </a:p>
          <a:p>
            <a:pPr indent="-349250" lvl="0" marL="457200" rtl="0">
              <a:spcBef>
                <a:spcPts val="0"/>
              </a:spcBef>
              <a:spcAft>
                <a:spcPts val="0"/>
              </a:spcAft>
              <a:buSzPts val="1900"/>
              <a:buFont typeface="Times New Roman"/>
              <a:buChar char="●"/>
            </a:pPr>
            <a:r>
              <a:rPr lang="en-IN" sz="1900">
                <a:latin typeface="Times New Roman"/>
                <a:ea typeface="Times New Roman"/>
                <a:cs typeface="Times New Roman"/>
                <a:sym typeface="Times New Roman"/>
              </a:rPr>
              <a:t>The decimal value 628 is expressed in ternary as 212021</a:t>
            </a:r>
            <a:endParaRPr sz="1900">
              <a:latin typeface="Times New Roman"/>
              <a:ea typeface="Times New Roman"/>
              <a:cs typeface="Times New Roman"/>
              <a:sym typeface="Times New Roman"/>
            </a:endParaRPr>
          </a:p>
        </p:txBody>
      </p:sp>
      <p:pic>
        <p:nvPicPr>
          <p:cNvPr id="122" name="Shape 122"/>
          <p:cNvPicPr preferRelativeResize="0"/>
          <p:nvPr/>
        </p:nvPicPr>
        <p:blipFill>
          <a:blip r:embed="rId3">
            <a:alphaModFix/>
          </a:blip>
          <a:stretch>
            <a:fillRect/>
          </a:stretch>
        </p:blipFill>
        <p:spPr>
          <a:xfrm>
            <a:off x="2190750" y="4211350"/>
            <a:ext cx="4762500" cy="1989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Ternary Inverter</a:t>
            </a:r>
            <a:endParaRPr b="0" i="0" sz="4400" u="none" cap="none" strike="noStrike">
              <a:solidFill>
                <a:schemeClr val="dk1"/>
              </a:solidFill>
              <a:latin typeface="Times New Roman"/>
              <a:ea typeface="Times New Roman"/>
              <a:cs typeface="Times New Roman"/>
              <a:sym typeface="Times New Roman"/>
            </a:endParaRPr>
          </a:p>
        </p:txBody>
      </p:sp>
      <p:sp>
        <p:nvSpPr>
          <p:cNvPr id="128" name="Shape 128"/>
          <p:cNvSpPr txBox="1"/>
          <p:nvPr>
            <p:ph idx="1" type="body"/>
          </p:nvPr>
        </p:nvSpPr>
        <p:spPr>
          <a:xfrm>
            <a:off x="457200" y="1600200"/>
            <a:ext cx="8435400" cy="50691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900"/>
              <a:buFont typeface="Arial"/>
              <a:buChar char="•"/>
            </a:pPr>
            <a:r>
              <a:rPr lang="en-IN" sz="1900">
                <a:latin typeface="Times New Roman"/>
                <a:ea typeface="Times New Roman"/>
                <a:cs typeface="Times New Roman"/>
                <a:sym typeface="Times New Roman"/>
              </a:rPr>
              <a:t>Ternary Inverter is a b</a:t>
            </a:r>
            <a:r>
              <a:rPr lang="en-IN" sz="1900">
                <a:latin typeface="Times New Roman"/>
                <a:ea typeface="Times New Roman"/>
                <a:cs typeface="Times New Roman"/>
                <a:sym typeface="Times New Roman"/>
              </a:rPr>
              <a:t>asic ternary gates, which is used for constructing ternary AND/NAND, ternary OR/NOR etc which are the basic building blocks of any ternary circuits.</a:t>
            </a:r>
            <a:endParaRPr sz="1900">
              <a:latin typeface="Times New Roman"/>
              <a:ea typeface="Times New Roman"/>
              <a:cs typeface="Times New Roman"/>
              <a:sym typeface="Times New Roman"/>
            </a:endParaRPr>
          </a:p>
          <a:p>
            <a:pPr indent="-342900" lvl="0" marL="342900" marR="0" rtl="0" algn="l">
              <a:spcBef>
                <a:spcPts val="380"/>
              </a:spcBef>
              <a:spcAft>
                <a:spcPts val="0"/>
              </a:spcAft>
              <a:buClr>
                <a:schemeClr val="dk1"/>
              </a:buClr>
              <a:buSzPts val="1900"/>
              <a:buFont typeface="Arial"/>
              <a:buChar char="•"/>
            </a:pPr>
            <a:r>
              <a:rPr lang="en-IN" sz="1900">
                <a:latin typeface="Times New Roman"/>
                <a:ea typeface="Times New Roman"/>
                <a:cs typeface="Times New Roman"/>
                <a:sym typeface="Times New Roman"/>
              </a:rPr>
              <a:t>The implementation of ternary inverters requires three inverters: negative ternary inverter (NTI), standard ternary inverter (STI), and positive ternary inverter (PTI).</a:t>
            </a:r>
            <a:endParaRPr b="0" i="0" sz="1900" u="none" cap="none" strike="noStrike">
              <a:solidFill>
                <a:schemeClr val="dk1"/>
              </a:solidFill>
              <a:latin typeface="Times New Roman"/>
              <a:ea typeface="Times New Roman"/>
              <a:cs typeface="Times New Roman"/>
              <a:sym typeface="Times New Roman"/>
            </a:endParaRPr>
          </a:p>
          <a:p>
            <a:pPr indent="-342900" lvl="0" marL="342900" marR="0" rtl="0" algn="l">
              <a:spcBef>
                <a:spcPts val="380"/>
              </a:spcBef>
              <a:spcAft>
                <a:spcPts val="0"/>
              </a:spcAft>
              <a:buClr>
                <a:schemeClr val="dk1"/>
              </a:buClr>
              <a:buSzPts val="1900"/>
              <a:buFont typeface="Arial"/>
              <a:buChar char="•"/>
            </a:pPr>
            <a:r>
              <a:rPr lang="en-IN" sz="1900">
                <a:latin typeface="Times New Roman"/>
                <a:ea typeface="Times New Roman"/>
                <a:cs typeface="Times New Roman"/>
                <a:sym typeface="Times New Roman"/>
              </a:rPr>
              <a:t>STI circuit is the same as a conventional CMOS inverter, except that the transistors have been replaced by QDGFETs.</a:t>
            </a:r>
            <a:endParaRPr sz="1900">
              <a:latin typeface="Times New Roman"/>
              <a:ea typeface="Times New Roman"/>
              <a:cs typeface="Times New Roman"/>
              <a:sym typeface="Times New Roman"/>
            </a:endParaRPr>
          </a:p>
          <a:p>
            <a:pPr indent="0" lvl="0" marL="0" marR="0" rtl="0" algn="ctr">
              <a:spcBef>
                <a:spcPts val="380"/>
              </a:spcBef>
              <a:spcAft>
                <a:spcPts val="0"/>
              </a:spcAft>
              <a:buNone/>
            </a:pPr>
            <a:r>
              <a:rPr lang="en-IN" sz="1900">
                <a:latin typeface="Times New Roman"/>
                <a:ea typeface="Times New Roman"/>
                <a:cs typeface="Times New Roman"/>
                <a:sym typeface="Times New Roman"/>
              </a:rPr>
              <a:t>Inverter Truth Table</a:t>
            </a:r>
            <a:endParaRPr sz="1900">
              <a:latin typeface="Times New Roman"/>
              <a:ea typeface="Times New Roman"/>
              <a:cs typeface="Times New Roman"/>
              <a:sym typeface="Times New Roman"/>
            </a:endParaRPr>
          </a:p>
        </p:txBody>
      </p:sp>
      <p:graphicFrame>
        <p:nvGraphicFramePr>
          <p:cNvPr id="129" name="Shape 129"/>
          <p:cNvGraphicFramePr/>
          <p:nvPr/>
        </p:nvGraphicFramePr>
        <p:xfrm>
          <a:off x="2873938" y="4436975"/>
          <a:ext cx="3000000" cy="3000000"/>
        </p:xfrm>
        <a:graphic>
          <a:graphicData uri="http://schemas.openxmlformats.org/drawingml/2006/table">
            <a:tbl>
              <a:tblPr>
                <a:noFill/>
                <a:tableStyleId>{26BEF10B-4170-4449-96BA-4724B6E81153}</a:tableStyleId>
              </a:tblPr>
              <a:tblGrid>
                <a:gridCol w="801975"/>
                <a:gridCol w="976825"/>
                <a:gridCol w="935100"/>
                <a:gridCol w="888025"/>
              </a:tblGrid>
              <a:tr h="518550">
                <a:tc>
                  <a:txBody>
                    <a:bodyPr>
                      <a:noAutofit/>
                    </a:bodyPr>
                    <a:lstStyle/>
                    <a:p>
                      <a:pPr indent="0" lvl="0" marL="0" algn="ctr">
                        <a:spcBef>
                          <a:spcPts val="0"/>
                        </a:spcBef>
                        <a:spcAft>
                          <a:spcPts val="0"/>
                        </a:spcAft>
                        <a:buNone/>
                      </a:pPr>
                      <a:r>
                        <a:rPr lang="en-IN" sz="1900">
                          <a:latin typeface="Times New Roman"/>
                          <a:ea typeface="Times New Roman"/>
                          <a:cs typeface="Times New Roman"/>
                          <a:sym typeface="Times New Roman"/>
                        </a:rPr>
                        <a:t>Input</a:t>
                      </a:r>
                      <a:endParaRPr sz="1900">
                        <a:latin typeface="Times New Roman"/>
                        <a:ea typeface="Times New Roman"/>
                        <a:cs typeface="Times New Roman"/>
                        <a:sym typeface="Times New Roman"/>
                      </a:endParaRPr>
                    </a:p>
                  </a:txBody>
                  <a:tcPr marT="91425" marB="91425" marR="91425" marL="91425"/>
                </a:tc>
                <a:tc>
                  <a:txBody>
                    <a:bodyPr>
                      <a:noAutofit/>
                    </a:bodyPr>
                    <a:lstStyle/>
                    <a:p>
                      <a:pPr indent="0" lvl="0" marL="0" algn="ctr">
                        <a:spcBef>
                          <a:spcPts val="0"/>
                        </a:spcBef>
                        <a:spcAft>
                          <a:spcPts val="0"/>
                        </a:spcAft>
                        <a:buNone/>
                      </a:pPr>
                      <a:r>
                        <a:rPr lang="en-IN" sz="1900">
                          <a:latin typeface="Times New Roman"/>
                          <a:ea typeface="Times New Roman"/>
                          <a:cs typeface="Times New Roman"/>
                          <a:sym typeface="Times New Roman"/>
                        </a:rPr>
                        <a:t>STI</a:t>
                      </a:r>
                      <a:endParaRPr sz="1900">
                        <a:latin typeface="Times New Roman"/>
                        <a:ea typeface="Times New Roman"/>
                        <a:cs typeface="Times New Roman"/>
                        <a:sym typeface="Times New Roman"/>
                      </a:endParaRPr>
                    </a:p>
                  </a:txBody>
                  <a:tcPr marT="91425" marB="91425" marR="91425" marL="91425"/>
                </a:tc>
                <a:tc>
                  <a:txBody>
                    <a:bodyPr>
                      <a:noAutofit/>
                    </a:bodyPr>
                    <a:lstStyle/>
                    <a:p>
                      <a:pPr indent="0" lvl="0" marL="0" algn="ctr">
                        <a:spcBef>
                          <a:spcPts val="0"/>
                        </a:spcBef>
                        <a:spcAft>
                          <a:spcPts val="0"/>
                        </a:spcAft>
                        <a:buNone/>
                      </a:pPr>
                      <a:r>
                        <a:rPr lang="en-IN" sz="1900">
                          <a:latin typeface="Times New Roman"/>
                          <a:ea typeface="Times New Roman"/>
                          <a:cs typeface="Times New Roman"/>
                          <a:sym typeface="Times New Roman"/>
                        </a:rPr>
                        <a:t>PTI</a:t>
                      </a:r>
                      <a:endParaRPr sz="1900">
                        <a:latin typeface="Times New Roman"/>
                        <a:ea typeface="Times New Roman"/>
                        <a:cs typeface="Times New Roman"/>
                        <a:sym typeface="Times New Roman"/>
                      </a:endParaRPr>
                    </a:p>
                  </a:txBody>
                  <a:tcPr marT="91425" marB="91425" marR="91425" marL="91425"/>
                </a:tc>
                <a:tc>
                  <a:txBody>
                    <a:bodyPr>
                      <a:noAutofit/>
                    </a:bodyPr>
                    <a:lstStyle/>
                    <a:p>
                      <a:pPr indent="0" lvl="0" marL="0" algn="ctr">
                        <a:spcBef>
                          <a:spcPts val="0"/>
                        </a:spcBef>
                        <a:spcAft>
                          <a:spcPts val="0"/>
                        </a:spcAft>
                        <a:buNone/>
                      </a:pPr>
                      <a:r>
                        <a:rPr lang="en-IN" sz="1900">
                          <a:latin typeface="Times New Roman"/>
                          <a:ea typeface="Times New Roman"/>
                          <a:cs typeface="Times New Roman"/>
                          <a:sym typeface="Times New Roman"/>
                        </a:rPr>
                        <a:t>NTI</a:t>
                      </a:r>
                      <a:endParaRPr sz="1900">
                        <a:latin typeface="Times New Roman"/>
                        <a:ea typeface="Times New Roman"/>
                        <a:cs typeface="Times New Roman"/>
                        <a:sym typeface="Times New Roman"/>
                      </a:endParaRPr>
                    </a:p>
                  </a:txBody>
                  <a:tcPr marT="91425" marB="91425" marR="91425" marL="91425"/>
                </a:tc>
              </a:tr>
              <a:tr h="499825">
                <a:tc>
                  <a:txBody>
                    <a:bodyPr>
                      <a:noAutofit/>
                    </a:bodyPr>
                    <a:lstStyle/>
                    <a:p>
                      <a:pPr indent="0" lvl="0" marL="0" algn="ctr">
                        <a:spcBef>
                          <a:spcPts val="0"/>
                        </a:spcBef>
                        <a:spcAft>
                          <a:spcPts val="0"/>
                        </a:spcAft>
                        <a:buNone/>
                      </a:pPr>
                      <a:r>
                        <a:rPr lang="en-IN" sz="1900"/>
                        <a:t>0</a:t>
                      </a:r>
                      <a:endParaRPr sz="1900"/>
                    </a:p>
                  </a:txBody>
                  <a:tcPr marT="91425" marB="91425" marR="91425" marL="91425"/>
                </a:tc>
                <a:tc>
                  <a:txBody>
                    <a:bodyPr>
                      <a:noAutofit/>
                    </a:bodyPr>
                    <a:lstStyle/>
                    <a:p>
                      <a:pPr indent="0" lvl="0" marL="0" algn="ctr">
                        <a:spcBef>
                          <a:spcPts val="0"/>
                        </a:spcBef>
                        <a:spcAft>
                          <a:spcPts val="0"/>
                        </a:spcAft>
                        <a:buNone/>
                      </a:pPr>
                      <a:r>
                        <a:rPr lang="en-IN" sz="1900"/>
                        <a:t>2</a:t>
                      </a:r>
                      <a:endParaRPr sz="1900"/>
                    </a:p>
                  </a:txBody>
                  <a:tcPr marT="91425" marB="91425" marR="91425" marL="91425"/>
                </a:tc>
                <a:tc>
                  <a:txBody>
                    <a:bodyPr>
                      <a:noAutofit/>
                    </a:bodyPr>
                    <a:lstStyle/>
                    <a:p>
                      <a:pPr indent="0" lvl="0" marL="0" algn="ctr">
                        <a:spcBef>
                          <a:spcPts val="0"/>
                        </a:spcBef>
                        <a:spcAft>
                          <a:spcPts val="0"/>
                        </a:spcAft>
                        <a:buNone/>
                      </a:pPr>
                      <a:r>
                        <a:rPr lang="en-IN" sz="1900"/>
                        <a:t>2</a:t>
                      </a:r>
                      <a:endParaRPr sz="1900"/>
                    </a:p>
                  </a:txBody>
                  <a:tcPr marT="91425" marB="91425" marR="91425" marL="91425"/>
                </a:tc>
                <a:tc>
                  <a:txBody>
                    <a:bodyPr>
                      <a:noAutofit/>
                    </a:bodyPr>
                    <a:lstStyle/>
                    <a:p>
                      <a:pPr indent="0" lvl="0" marL="0" algn="ctr">
                        <a:spcBef>
                          <a:spcPts val="0"/>
                        </a:spcBef>
                        <a:spcAft>
                          <a:spcPts val="0"/>
                        </a:spcAft>
                        <a:buNone/>
                      </a:pPr>
                      <a:r>
                        <a:rPr lang="en-IN" sz="1900"/>
                        <a:t>2</a:t>
                      </a:r>
                      <a:endParaRPr sz="1900"/>
                    </a:p>
                  </a:txBody>
                  <a:tcPr marT="91425" marB="91425" marR="91425" marL="91425"/>
                </a:tc>
              </a:tr>
              <a:tr h="499825">
                <a:tc>
                  <a:txBody>
                    <a:bodyPr>
                      <a:noAutofit/>
                    </a:bodyPr>
                    <a:lstStyle/>
                    <a:p>
                      <a:pPr indent="0" lvl="0" marL="0" algn="ctr">
                        <a:spcBef>
                          <a:spcPts val="0"/>
                        </a:spcBef>
                        <a:spcAft>
                          <a:spcPts val="0"/>
                        </a:spcAft>
                        <a:buNone/>
                      </a:pPr>
                      <a:r>
                        <a:rPr lang="en-IN" sz="1900"/>
                        <a:t>1</a:t>
                      </a:r>
                      <a:endParaRPr sz="1900"/>
                    </a:p>
                  </a:txBody>
                  <a:tcPr marT="91425" marB="91425" marR="91425" marL="91425"/>
                </a:tc>
                <a:tc>
                  <a:txBody>
                    <a:bodyPr>
                      <a:noAutofit/>
                    </a:bodyPr>
                    <a:lstStyle/>
                    <a:p>
                      <a:pPr indent="0" lvl="0" marL="0" algn="ctr">
                        <a:spcBef>
                          <a:spcPts val="0"/>
                        </a:spcBef>
                        <a:spcAft>
                          <a:spcPts val="0"/>
                        </a:spcAft>
                        <a:buNone/>
                      </a:pPr>
                      <a:r>
                        <a:rPr lang="en-IN" sz="1900"/>
                        <a:t>1</a:t>
                      </a:r>
                      <a:endParaRPr sz="1900"/>
                    </a:p>
                  </a:txBody>
                  <a:tcPr marT="91425" marB="91425" marR="91425" marL="91425"/>
                </a:tc>
                <a:tc>
                  <a:txBody>
                    <a:bodyPr>
                      <a:noAutofit/>
                    </a:bodyPr>
                    <a:lstStyle/>
                    <a:p>
                      <a:pPr indent="0" lvl="0" marL="0" algn="ctr">
                        <a:spcBef>
                          <a:spcPts val="0"/>
                        </a:spcBef>
                        <a:spcAft>
                          <a:spcPts val="0"/>
                        </a:spcAft>
                        <a:buNone/>
                      </a:pPr>
                      <a:r>
                        <a:rPr lang="en-IN" sz="1900"/>
                        <a:t>2</a:t>
                      </a:r>
                      <a:endParaRPr sz="1900"/>
                    </a:p>
                  </a:txBody>
                  <a:tcPr marT="91425" marB="91425" marR="91425" marL="91425"/>
                </a:tc>
                <a:tc>
                  <a:txBody>
                    <a:bodyPr>
                      <a:noAutofit/>
                    </a:bodyPr>
                    <a:lstStyle/>
                    <a:p>
                      <a:pPr indent="0" lvl="0" marL="0" algn="ctr">
                        <a:spcBef>
                          <a:spcPts val="0"/>
                        </a:spcBef>
                        <a:spcAft>
                          <a:spcPts val="0"/>
                        </a:spcAft>
                        <a:buNone/>
                      </a:pPr>
                      <a:r>
                        <a:rPr lang="en-IN" sz="1900"/>
                        <a:t>0</a:t>
                      </a:r>
                      <a:endParaRPr sz="1900"/>
                    </a:p>
                  </a:txBody>
                  <a:tcPr marT="91425" marB="91425" marR="91425" marL="91425"/>
                </a:tc>
              </a:tr>
              <a:tr h="499825">
                <a:tc>
                  <a:txBody>
                    <a:bodyPr>
                      <a:noAutofit/>
                    </a:bodyPr>
                    <a:lstStyle/>
                    <a:p>
                      <a:pPr indent="0" lvl="0" marL="0" algn="ctr">
                        <a:spcBef>
                          <a:spcPts val="0"/>
                        </a:spcBef>
                        <a:spcAft>
                          <a:spcPts val="0"/>
                        </a:spcAft>
                        <a:buNone/>
                      </a:pPr>
                      <a:r>
                        <a:rPr lang="en-IN" sz="1900"/>
                        <a:t>2</a:t>
                      </a:r>
                      <a:endParaRPr sz="1900"/>
                    </a:p>
                  </a:txBody>
                  <a:tcPr marT="91425" marB="91425" marR="91425" marL="91425"/>
                </a:tc>
                <a:tc>
                  <a:txBody>
                    <a:bodyPr>
                      <a:noAutofit/>
                    </a:bodyPr>
                    <a:lstStyle/>
                    <a:p>
                      <a:pPr indent="0" lvl="0" marL="0" algn="ctr">
                        <a:spcBef>
                          <a:spcPts val="0"/>
                        </a:spcBef>
                        <a:spcAft>
                          <a:spcPts val="0"/>
                        </a:spcAft>
                        <a:buNone/>
                      </a:pPr>
                      <a:r>
                        <a:rPr lang="en-IN" sz="1900"/>
                        <a:t>0</a:t>
                      </a:r>
                      <a:endParaRPr sz="1900"/>
                    </a:p>
                  </a:txBody>
                  <a:tcPr marT="91425" marB="91425" marR="91425" marL="91425"/>
                </a:tc>
                <a:tc>
                  <a:txBody>
                    <a:bodyPr>
                      <a:noAutofit/>
                    </a:bodyPr>
                    <a:lstStyle/>
                    <a:p>
                      <a:pPr indent="0" lvl="0" marL="0" algn="ctr">
                        <a:spcBef>
                          <a:spcPts val="0"/>
                        </a:spcBef>
                        <a:spcAft>
                          <a:spcPts val="0"/>
                        </a:spcAft>
                        <a:buNone/>
                      </a:pPr>
                      <a:r>
                        <a:rPr lang="en-IN" sz="1900"/>
                        <a:t>0</a:t>
                      </a:r>
                      <a:endParaRPr sz="1900"/>
                    </a:p>
                  </a:txBody>
                  <a:tcPr marT="91425" marB="91425" marR="91425" marL="91425"/>
                </a:tc>
                <a:tc>
                  <a:txBody>
                    <a:bodyPr>
                      <a:noAutofit/>
                    </a:bodyPr>
                    <a:lstStyle/>
                    <a:p>
                      <a:pPr indent="0" lvl="0" marL="0" algn="ctr">
                        <a:spcBef>
                          <a:spcPts val="0"/>
                        </a:spcBef>
                        <a:spcAft>
                          <a:spcPts val="0"/>
                        </a:spcAft>
                        <a:buNone/>
                      </a:pPr>
                      <a:r>
                        <a:rPr lang="en-IN" sz="1900"/>
                        <a:t>0</a:t>
                      </a:r>
                      <a:endParaRPr sz="1900"/>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Times New Roman"/>
              <a:buNone/>
            </a:pPr>
            <a:r>
              <a:rPr b="0" i="0" lang="en-IN" sz="4400" u="none" cap="none" strike="noStrike">
                <a:solidFill>
                  <a:schemeClr val="dk1"/>
                </a:solidFill>
                <a:latin typeface="Times New Roman"/>
                <a:ea typeface="Times New Roman"/>
                <a:cs typeface="Times New Roman"/>
                <a:sym typeface="Times New Roman"/>
              </a:rPr>
              <a:t>Design</a:t>
            </a:r>
            <a:r>
              <a:rPr lang="en-IN">
                <a:latin typeface="Times New Roman"/>
                <a:ea typeface="Times New Roman"/>
                <a:cs typeface="Times New Roman"/>
                <a:sym typeface="Times New Roman"/>
              </a:rPr>
              <a:t> of Ternary Half Adder</a:t>
            </a:r>
            <a:endParaRPr b="0" i="0" sz="4400" u="none" cap="none" strike="noStrike">
              <a:solidFill>
                <a:schemeClr val="dk1"/>
              </a:solidFill>
              <a:latin typeface="Calibri"/>
              <a:ea typeface="Calibri"/>
              <a:cs typeface="Calibri"/>
              <a:sym typeface="Calibri"/>
            </a:endParaRPr>
          </a:p>
        </p:txBody>
      </p:sp>
      <p:sp>
        <p:nvSpPr>
          <p:cNvPr id="135" name="Shape 135"/>
          <p:cNvSpPr txBox="1"/>
          <p:nvPr>
            <p:ph idx="1" type="body"/>
          </p:nvPr>
        </p:nvSpPr>
        <p:spPr>
          <a:xfrm>
            <a:off x="457200" y="1600200"/>
            <a:ext cx="8219256" cy="506916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900"/>
              <a:buFont typeface="Arial"/>
              <a:buChar char="•"/>
            </a:pPr>
            <a:r>
              <a:rPr lang="en-IN" sz="1900">
                <a:latin typeface="Times New Roman"/>
                <a:ea typeface="Times New Roman"/>
                <a:cs typeface="Times New Roman"/>
                <a:sym typeface="Times New Roman"/>
              </a:rPr>
              <a:t>A ternary half adder adds two ternary numbers and generates ternary sum bits and carry bits.</a:t>
            </a:r>
            <a:endParaRPr sz="1900">
              <a:latin typeface="Times New Roman"/>
              <a:ea typeface="Times New Roman"/>
              <a:cs typeface="Times New Roman"/>
              <a:sym typeface="Times New Roman"/>
            </a:endParaRPr>
          </a:p>
          <a:p>
            <a:pPr indent="0" lvl="0" marL="0" marR="0" rtl="0" algn="l">
              <a:spcBef>
                <a:spcPts val="0"/>
              </a:spcBef>
              <a:spcAft>
                <a:spcPts val="0"/>
              </a:spcAft>
              <a:buNone/>
            </a:pPr>
            <a:r>
              <a:t/>
            </a:r>
            <a:endParaRPr sz="1900">
              <a:latin typeface="Times New Roman"/>
              <a:ea typeface="Times New Roman"/>
              <a:cs typeface="Times New Roman"/>
              <a:sym typeface="Times New Roman"/>
            </a:endParaRPr>
          </a:p>
          <a:p>
            <a:pPr indent="-342900" lvl="0" marL="342900" marR="0" rtl="0" algn="l">
              <a:spcBef>
                <a:spcPts val="380"/>
              </a:spcBef>
              <a:spcAft>
                <a:spcPts val="0"/>
              </a:spcAft>
              <a:buClr>
                <a:schemeClr val="dk1"/>
              </a:buClr>
              <a:buSzPts val="1900"/>
              <a:buFont typeface="Arial"/>
              <a:buChar char="•"/>
            </a:pPr>
            <a:r>
              <a:rPr lang="en-IN" sz="1900">
                <a:latin typeface="Times New Roman"/>
                <a:ea typeface="Times New Roman"/>
                <a:cs typeface="Times New Roman"/>
                <a:sym typeface="Times New Roman"/>
              </a:rPr>
              <a:t>Half Adder is used in building full adder which is building block of parallel adder.</a:t>
            </a:r>
            <a:endParaRPr sz="1900">
              <a:latin typeface="Times New Roman"/>
              <a:ea typeface="Times New Roman"/>
              <a:cs typeface="Times New Roman"/>
              <a:sym typeface="Times New Roman"/>
            </a:endParaRPr>
          </a:p>
          <a:p>
            <a:pPr indent="0" lvl="0" marL="0" marR="0" rtl="0" algn="ctr">
              <a:spcBef>
                <a:spcPts val="380"/>
              </a:spcBef>
              <a:spcAft>
                <a:spcPts val="0"/>
              </a:spcAft>
              <a:buNone/>
            </a:pPr>
            <a:r>
              <a:rPr lang="en-IN" sz="1900">
                <a:latin typeface="Times New Roman"/>
                <a:ea typeface="Times New Roman"/>
                <a:cs typeface="Times New Roman"/>
                <a:sym typeface="Times New Roman"/>
              </a:rPr>
              <a:t>Half Adder Truth Table.</a:t>
            </a:r>
            <a:endParaRPr sz="1900">
              <a:latin typeface="Times New Roman"/>
              <a:ea typeface="Times New Roman"/>
              <a:cs typeface="Times New Roman"/>
              <a:sym typeface="Times New Roman"/>
            </a:endParaRPr>
          </a:p>
        </p:txBody>
      </p:sp>
      <p:pic>
        <p:nvPicPr>
          <p:cNvPr id="136" name="Shape 136"/>
          <p:cNvPicPr preferRelativeResize="0"/>
          <p:nvPr/>
        </p:nvPicPr>
        <p:blipFill>
          <a:blip r:embed="rId3">
            <a:alphaModFix/>
          </a:blip>
          <a:stretch>
            <a:fillRect/>
          </a:stretch>
        </p:blipFill>
        <p:spPr>
          <a:xfrm>
            <a:off x="3338181" y="3528875"/>
            <a:ext cx="2366969" cy="2813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Times New Roman"/>
              <a:buNone/>
            </a:pPr>
            <a:r>
              <a:rPr b="0" i="0" lang="en-IN" sz="4400" u="none" cap="none" strike="noStrike">
                <a:solidFill>
                  <a:schemeClr val="dk1"/>
                </a:solidFill>
                <a:latin typeface="Times New Roman"/>
                <a:ea typeface="Times New Roman"/>
                <a:cs typeface="Times New Roman"/>
                <a:sym typeface="Times New Roman"/>
              </a:rPr>
              <a:t>Algorithm Used</a:t>
            </a:r>
            <a:endParaRPr b="0" i="0" sz="4400" u="none" cap="none" strike="noStrike">
              <a:solidFill>
                <a:schemeClr val="dk1"/>
              </a:solidFill>
              <a:latin typeface="Times New Roman"/>
              <a:ea typeface="Times New Roman"/>
              <a:cs typeface="Times New Roman"/>
              <a:sym typeface="Times New Roman"/>
            </a:endParaRPr>
          </a:p>
        </p:txBody>
      </p:sp>
      <p:pic>
        <p:nvPicPr>
          <p:cNvPr id="142" name="Shape 142"/>
          <p:cNvPicPr preferRelativeResize="0"/>
          <p:nvPr/>
        </p:nvPicPr>
        <p:blipFill>
          <a:blip r:embed="rId3">
            <a:alphaModFix/>
          </a:blip>
          <a:stretch>
            <a:fillRect/>
          </a:stretch>
        </p:blipFill>
        <p:spPr>
          <a:xfrm>
            <a:off x="2416987" y="1570075"/>
            <a:ext cx="4310025" cy="5135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idx="1" type="body"/>
          </p:nvPr>
        </p:nvSpPr>
        <p:spPr>
          <a:xfrm>
            <a:off x="457200" y="216400"/>
            <a:ext cx="8229600" cy="6358500"/>
          </a:xfrm>
          <a:prstGeom prst="rect">
            <a:avLst/>
          </a:prstGeom>
        </p:spPr>
        <p:txBody>
          <a:bodyPr anchorCtr="0" anchor="t" bIns="91425" lIns="91425" spcFirstLastPara="1" rIns="91425" wrap="square" tIns="91425">
            <a:noAutofit/>
          </a:bodyPr>
          <a:lstStyle/>
          <a:p>
            <a:pPr indent="-349250" lvl="0" marL="457200">
              <a:spcBef>
                <a:spcPts val="640"/>
              </a:spcBef>
              <a:spcAft>
                <a:spcPts val="0"/>
              </a:spcAft>
              <a:buSzPts val="1900"/>
              <a:buFont typeface="Times New Roman"/>
              <a:buChar char="•"/>
            </a:pPr>
            <a:r>
              <a:rPr lang="en-IN" sz="1900">
                <a:latin typeface="Times New Roman"/>
                <a:ea typeface="Times New Roman"/>
                <a:cs typeface="Times New Roman"/>
                <a:sym typeface="Times New Roman"/>
              </a:rPr>
              <a:t>A ternary number with a stream of 2 can be expressed as 3m+1 − 3k where k is the starting position of 2 and m is the ending position of 2 and counting is start from number 0.As for example 2220 = 34 − 31.and 2221 = 34 − 31 + 1.2022 = 34−33+32−30.2122 = 34−33+32×1+32−30.If the number contain only 0 and 1 as symbols then we take the usual expression; Arithmetic left shift of a number is three times the number. So at the time of multiplication if the multiplier contains stream of 2s we simply Arithmetically left shift the multiplicand.</a:t>
            </a:r>
            <a:endParaRPr sz="1900">
              <a:latin typeface="Times New Roman"/>
              <a:ea typeface="Times New Roman"/>
              <a:cs typeface="Times New Roman"/>
              <a:sym typeface="Times New Roman"/>
            </a:endParaRPr>
          </a:p>
          <a:p>
            <a:pPr indent="0" lvl="0" marL="0">
              <a:spcBef>
                <a:spcPts val="640"/>
              </a:spcBef>
              <a:spcAft>
                <a:spcPts val="0"/>
              </a:spcAft>
              <a:buClr>
                <a:schemeClr val="dk1"/>
              </a:buClr>
              <a:buSzPts val="1100"/>
              <a:buFont typeface="Arial"/>
              <a:buNone/>
            </a:pPr>
            <a:r>
              <a:rPr lang="en-IN" sz="1900">
                <a:latin typeface="Times New Roman"/>
                <a:ea typeface="Times New Roman"/>
                <a:cs typeface="Times New Roman"/>
                <a:sym typeface="Times New Roman"/>
              </a:rPr>
              <a:t>The multiplication algorithm is based on the following rules</a:t>
            </a:r>
            <a:endParaRPr sz="1900">
              <a:latin typeface="Times New Roman"/>
              <a:ea typeface="Times New Roman"/>
              <a:cs typeface="Times New Roman"/>
              <a:sym typeface="Times New Roman"/>
            </a:endParaRPr>
          </a:p>
          <a:p>
            <a:pPr indent="0" lvl="0" marL="0">
              <a:spcBef>
                <a:spcPts val="640"/>
              </a:spcBef>
              <a:spcAft>
                <a:spcPts val="0"/>
              </a:spcAft>
              <a:buClr>
                <a:schemeClr val="dk1"/>
              </a:buClr>
              <a:buSzPts val="1100"/>
              <a:buFont typeface="Arial"/>
              <a:buNone/>
            </a:pPr>
            <a:r>
              <a:rPr lang="en-IN" sz="1900">
                <a:latin typeface="Times New Roman"/>
                <a:ea typeface="Times New Roman"/>
                <a:cs typeface="Times New Roman"/>
                <a:sym typeface="Times New Roman"/>
              </a:rPr>
              <a:t>1) if QR[0]QR[−1] = 22 then partial product is arithmetically right shifted.</a:t>
            </a:r>
            <a:endParaRPr sz="1900">
              <a:latin typeface="Times New Roman"/>
              <a:ea typeface="Times New Roman"/>
              <a:cs typeface="Times New Roman"/>
              <a:sym typeface="Times New Roman"/>
            </a:endParaRPr>
          </a:p>
          <a:p>
            <a:pPr indent="0" lvl="0" marL="0">
              <a:spcBef>
                <a:spcPts val="640"/>
              </a:spcBef>
              <a:spcAft>
                <a:spcPts val="0"/>
              </a:spcAft>
              <a:buClr>
                <a:schemeClr val="dk1"/>
              </a:buClr>
              <a:buSzPts val="1100"/>
              <a:buFont typeface="Arial"/>
              <a:buNone/>
            </a:pPr>
            <a:r>
              <a:rPr lang="en-IN" sz="1900">
                <a:latin typeface="Times New Roman"/>
                <a:ea typeface="Times New Roman"/>
                <a:cs typeface="Times New Roman"/>
                <a:sym typeface="Times New Roman"/>
              </a:rPr>
              <a:t>2) QR[0]QR[−1] = 20 or 21 then multiplicand is subtracted from from the partial product followed by AShr.</a:t>
            </a:r>
            <a:endParaRPr sz="1900">
              <a:latin typeface="Times New Roman"/>
              <a:ea typeface="Times New Roman"/>
              <a:cs typeface="Times New Roman"/>
              <a:sym typeface="Times New Roman"/>
            </a:endParaRPr>
          </a:p>
          <a:p>
            <a:pPr indent="0" lvl="0" marL="0">
              <a:spcBef>
                <a:spcPts val="640"/>
              </a:spcBef>
              <a:spcAft>
                <a:spcPts val="0"/>
              </a:spcAft>
              <a:buClr>
                <a:schemeClr val="dk1"/>
              </a:buClr>
              <a:buSzPts val="1100"/>
              <a:buFont typeface="Arial"/>
              <a:buNone/>
            </a:pPr>
            <a:r>
              <a:rPr lang="en-IN" sz="1900">
                <a:latin typeface="Times New Roman"/>
                <a:ea typeface="Times New Roman"/>
                <a:cs typeface="Times New Roman"/>
                <a:sym typeface="Times New Roman"/>
              </a:rPr>
              <a:t>3) QR[0]QR[−1] = 00 or 01 then the partial product is simply right shifted.</a:t>
            </a:r>
            <a:endParaRPr sz="1900">
              <a:latin typeface="Times New Roman"/>
              <a:ea typeface="Times New Roman"/>
              <a:cs typeface="Times New Roman"/>
              <a:sym typeface="Times New Roman"/>
            </a:endParaRPr>
          </a:p>
          <a:p>
            <a:pPr indent="0" lvl="0" marL="0">
              <a:spcBef>
                <a:spcPts val="640"/>
              </a:spcBef>
              <a:spcAft>
                <a:spcPts val="0"/>
              </a:spcAft>
              <a:buClr>
                <a:schemeClr val="dk1"/>
              </a:buClr>
              <a:buSzPts val="1100"/>
              <a:buFont typeface="Arial"/>
              <a:buNone/>
            </a:pPr>
            <a:r>
              <a:rPr lang="en-IN" sz="1900">
                <a:latin typeface="Times New Roman"/>
                <a:ea typeface="Times New Roman"/>
                <a:cs typeface="Times New Roman"/>
                <a:sym typeface="Times New Roman"/>
              </a:rPr>
              <a:t>4) QR[0]QR[−1] = 02 then multiplicand is added with the partial product followed by AShr.</a:t>
            </a:r>
            <a:endParaRPr sz="1900">
              <a:latin typeface="Times New Roman"/>
              <a:ea typeface="Times New Roman"/>
              <a:cs typeface="Times New Roman"/>
              <a:sym typeface="Times New Roman"/>
            </a:endParaRPr>
          </a:p>
          <a:p>
            <a:pPr indent="0" lvl="0" marL="0">
              <a:spcBef>
                <a:spcPts val="640"/>
              </a:spcBef>
              <a:spcAft>
                <a:spcPts val="0"/>
              </a:spcAft>
              <a:buClr>
                <a:schemeClr val="dk1"/>
              </a:buClr>
              <a:buSzPts val="1100"/>
              <a:buFont typeface="Arial"/>
              <a:buNone/>
            </a:pPr>
            <a:r>
              <a:rPr lang="en-IN" sz="1900">
                <a:latin typeface="Times New Roman"/>
                <a:ea typeface="Times New Roman"/>
                <a:cs typeface="Times New Roman"/>
                <a:sym typeface="Times New Roman"/>
              </a:rPr>
              <a:t>5) QR[0]QR[−1] = 10 or 11 then multiplicand is added with the partial product followed by simple right shift.</a:t>
            </a:r>
            <a:endParaRPr sz="1900">
              <a:latin typeface="Times New Roman"/>
              <a:ea typeface="Times New Roman"/>
              <a:cs typeface="Times New Roman"/>
              <a:sym typeface="Times New Roman"/>
            </a:endParaRPr>
          </a:p>
          <a:p>
            <a:pPr indent="0" lvl="0" marL="0">
              <a:spcBef>
                <a:spcPts val="640"/>
              </a:spcBef>
              <a:spcAft>
                <a:spcPts val="0"/>
              </a:spcAft>
              <a:buClr>
                <a:schemeClr val="dk1"/>
              </a:buClr>
              <a:buSzPts val="1100"/>
              <a:buFont typeface="Arial"/>
              <a:buNone/>
            </a:pPr>
            <a:r>
              <a:rPr lang="en-IN" sz="1900">
                <a:latin typeface="Times New Roman"/>
                <a:ea typeface="Times New Roman"/>
                <a:cs typeface="Times New Roman"/>
                <a:sym typeface="Times New Roman"/>
              </a:rPr>
              <a:t>6) QR[0]QR[−1] = 12 then multiplicand is added twice to the partial product arithmetic right shift.</a:t>
            </a:r>
            <a:endParaRPr sz="1900">
              <a:latin typeface="Times New Roman"/>
              <a:ea typeface="Times New Roman"/>
              <a:cs typeface="Times New Roman"/>
              <a:sym typeface="Times New Roman"/>
            </a:endParaRPr>
          </a:p>
          <a:p>
            <a:pPr indent="0" lvl="0" marL="0">
              <a:spcBef>
                <a:spcPts val="64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