
<file path=[Content_Types].xml><?xml version="1.0" encoding="utf-8"?>
<Types xmlns="http://schemas.openxmlformats.org/package/2006/content-types">
  <Default Extension="emf" ContentType="image/x-emf"/>
  <Default Extension="jpg" ContentType="image/jpeg"/>
  <Default Extension="mp4" ContentType="video/mp4"/>
  <Default Extension="png" ContentType="image/png"/>
  <Default Extension="rels" ContentType="application/vnd.openxmlformats-package.relationships+xml"/>
  <Default Extension="vtt" ContentType="text/vt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handoutMasterIdLst>
    <p:handoutMasterId r:id="rId12"/>
  </p:handoutMasterIdLst>
  <p:sldIdLst>
    <p:sldId id="256" r:id="rId2"/>
    <p:sldId id="271" r:id="rId3"/>
    <p:sldId id="279" r:id="rId4"/>
    <p:sldId id="281" r:id="rId5"/>
    <p:sldId id="280" r:id="rId6"/>
    <p:sldId id="257" r:id="rId7"/>
    <p:sldId id="275" r:id="rId8"/>
    <p:sldId id="276" r:id="rId9"/>
    <p:sldId id="28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754" autoAdjust="0"/>
    <p:restoredTop sz="94241" autoAdjust="0"/>
  </p:normalViewPr>
  <p:slideViewPr>
    <p:cSldViewPr snapToGrid="0">
      <p:cViewPr>
        <p:scale>
          <a:sx n="125" d="100"/>
          <a:sy n="125" d="100"/>
        </p:scale>
        <p:origin x="-797" y="-167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gav Indukuri" userId="7696421fce42ec0a" providerId="LiveId" clId="{0B2E135C-BE99-4111-84B3-7392C8212A7B}"/>
    <pc:docChg chg="modSld">
      <pc:chgData name="Bhargav Indukuri" userId="7696421fce42ec0a" providerId="LiveId" clId="{0B2E135C-BE99-4111-84B3-7392C8212A7B}" dt="2022-07-21T11:18:01.045" v="93" actId="20577"/>
      <pc:docMkLst>
        <pc:docMk/>
      </pc:docMkLst>
      <pc:sldChg chg="modSp mod">
        <pc:chgData name="Bhargav Indukuri" userId="7696421fce42ec0a" providerId="LiveId" clId="{0B2E135C-BE99-4111-84B3-7392C8212A7B}" dt="2022-07-21T11:18:01.045" v="93" actId="20577"/>
        <pc:sldMkLst>
          <pc:docMk/>
          <pc:sldMk cId="2471807738" sldId="256"/>
        </pc:sldMkLst>
        <pc:spChg chg="mod">
          <ac:chgData name="Bhargav Indukuri" userId="7696421fce42ec0a" providerId="LiveId" clId="{0B2E135C-BE99-4111-84B3-7392C8212A7B}" dt="2022-07-21T11:18:01.045" v="93" actId="20577"/>
          <ac:spMkLst>
            <pc:docMk/>
            <pc:sldMk cId="2471807738" sldId="256"/>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7/21/2022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7/21/2022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7/21/2022</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7/21/2022</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fotonerd.it/foto-steve-jobs-sfond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4.png"/><Relationship Id="rId4" Type="http://schemas.microsoft.com/office/2017/04/relationships/track" Target="../media/track1.vtt"/></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go.microsoft.com/fwlink/?LinkId=617172" TargetMode="External"/><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hyperlink" Target="http://go.microsoft.com/fwlink/?LinkId=62332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39571"/>
            <a:ext cx="10515600" cy="1005135"/>
          </a:xfrm>
        </p:spPr>
        <p:txBody>
          <a:bodyPr anchor="ctr" anchorCtr="0">
            <a:normAutofit fontScale="90000"/>
          </a:bodyPr>
          <a:lstStyle/>
          <a:p>
            <a:r>
              <a:rPr lang="en-US" sz="4800" dirty="0">
                <a:solidFill>
                  <a:schemeClr val="bg1"/>
                </a:solidFill>
              </a:rPr>
              <a:t>Management and Working style of Steve Jobs</a:t>
            </a:r>
          </a:p>
        </p:txBody>
      </p:sp>
      <p:sp>
        <p:nvSpPr>
          <p:cNvPr id="3" name="Subtitle 2"/>
          <p:cNvSpPr>
            <a:spLocks noGrp="1"/>
          </p:cNvSpPr>
          <p:nvPr>
            <p:ph type="subTitle" idx="4294967295"/>
          </p:nvPr>
        </p:nvSpPr>
        <p:spPr>
          <a:xfrm>
            <a:off x="838200" y="1344706"/>
            <a:ext cx="11129682" cy="6479835"/>
          </a:xfrm>
        </p:spPr>
        <p:txBody>
          <a:bodyPr>
            <a:normAutofit fontScale="25000" lnSpcReduction="20000"/>
          </a:bodyPr>
          <a:lstStyle/>
          <a:p>
            <a:pPr marL="0" indent="0">
              <a:buNone/>
            </a:pPr>
            <a:r>
              <a:rPr lang="en-US" sz="8000" b="1" dirty="0">
                <a:latin typeface="+mj-lt"/>
              </a:rPr>
              <a:t>My Understanding of Steve Jobs.</a:t>
            </a:r>
          </a:p>
          <a:p>
            <a:pPr marL="0" indent="0">
              <a:buNone/>
            </a:pPr>
            <a:r>
              <a:rPr lang="en-US" sz="8000" b="0" i="0" dirty="0">
                <a:effectLst/>
                <a:latin typeface="Bahnschrift Light Condensed" panose="020B0502040204020203" pitchFamily="34" charset="0"/>
              </a:rPr>
              <a:t>Steve Jobs leadership style was </a:t>
            </a:r>
            <a:r>
              <a:rPr lang="en-US" sz="8000" i="0" dirty="0">
                <a:effectLst/>
                <a:latin typeface="Bahnschrift Light Condensed" panose="020B0502040204020203" pitchFamily="34" charset="0"/>
              </a:rPr>
              <a:t>autocratic</a:t>
            </a:r>
            <a:r>
              <a:rPr lang="en-US" sz="8000" dirty="0">
                <a:latin typeface="Bahnschrift Light Condensed" panose="020B0502040204020203" pitchFamily="34" charset="0"/>
              </a:rPr>
              <a:t>,</a:t>
            </a:r>
            <a:r>
              <a:rPr lang="en-US" sz="8000" b="0" i="0" dirty="0">
                <a:effectLst/>
                <a:latin typeface="Bahnschrift Light Condensed" panose="020B0502040204020203" pitchFamily="34" charset="0"/>
              </a:rPr>
              <a:t> he had a meticulous eye for detail, and surrounded himself with like-minded people to follow his lead. ' His creative awareness, his 'meticulous eye for detail', was clearly a driving force in Apple's success</a:t>
            </a:r>
            <a:r>
              <a:rPr lang="en-US" sz="9600" b="0" i="0" dirty="0">
                <a:effectLst/>
                <a:latin typeface="arial" panose="020B0604020202020204" pitchFamily="34" charset="0"/>
              </a:rPr>
              <a:t>.</a:t>
            </a:r>
            <a:endParaRPr lang="en-US" sz="8000" b="1" i="0" dirty="0">
              <a:effectLst/>
              <a:latin typeface="+mj-lt"/>
            </a:endParaRPr>
          </a:p>
          <a:p>
            <a:pPr marL="0" indent="0">
              <a:buNone/>
            </a:pPr>
            <a:r>
              <a:rPr lang="en-US" sz="7200" dirty="0">
                <a:latin typeface="Bahnschrift Light SemiCondensed" panose="020B0502040204020203" pitchFamily="34" charset="0"/>
              </a:rPr>
              <a:t>The leadership style of Steve Jobs was largely transformational. He sought to transform those under him so that they could perform better while discharging their roles. Through this type of leadership style, he imparted positive change to his subordinates. He equally applied his charismatic nature to motivate employees. As a transformational leader, he excelled very well in innovating new products for the company </a:t>
            </a:r>
          </a:p>
          <a:p>
            <a:pPr marL="0" indent="0">
              <a:buNone/>
            </a:pPr>
            <a:r>
              <a:rPr lang="en-US" sz="7200" dirty="0">
                <a:latin typeface="Bahnschrift Light SemiCondensed" panose="020B0502040204020203" pitchFamily="34" charset="0"/>
              </a:rPr>
              <a:t>He was also an unconventional leader. He never managed the company based on theoretical ideas published in books. He took a different and unique direction in his style of management and leadership. He was very blunt when criticizing members of staff. In other words, he never hid anything from the subordinates. Jobs demanded excellence in performance </a:t>
            </a:r>
            <a:r>
              <a:rPr lang="en-US" sz="7200">
                <a:latin typeface="Bahnschrift Light SemiCondensed" panose="020B0502040204020203" pitchFamily="34" charset="0"/>
              </a:rPr>
              <a:t>. .</a:t>
            </a:r>
            <a:endParaRPr lang="en-US" sz="7200" dirty="0">
              <a:latin typeface="Bahnschrift Light SemiCondensed" panose="020B0502040204020203" pitchFamily="34" charset="0"/>
            </a:endParaRPr>
          </a:p>
          <a:p>
            <a:pPr marL="0" indent="0">
              <a:buNone/>
            </a:pPr>
            <a:endParaRPr lang="en-US" sz="6400" dirty="0">
              <a:solidFill>
                <a:schemeClr val="bg1"/>
              </a:solidFill>
              <a:latin typeface="Berlin Sans FB" panose="020E0602020502020306" pitchFamily="34" charset="0"/>
            </a:endParaRPr>
          </a:p>
          <a:p>
            <a:pPr marL="0" indent="0">
              <a:buNone/>
            </a:pPr>
            <a:endParaRPr lang="en-US" sz="2400" dirty="0">
              <a:solidFill>
                <a:schemeClr val="bg1"/>
              </a:solidFill>
              <a:latin typeface="+mj-lt"/>
            </a:endParaRPr>
          </a:p>
        </p:txBody>
      </p:sp>
      <p:pic>
        <p:nvPicPr>
          <p:cNvPr id="6" name="Picture 5">
            <a:extLst>
              <a:ext uri="{FF2B5EF4-FFF2-40B4-BE49-F238E27FC236}">
                <a16:creationId xmlns:a16="http://schemas.microsoft.com/office/drawing/2014/main" id="{FE891BD0-F134-C82B-81DD-BB5BAFDA551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034182" y="842138"/>
            <a:ext cx="2160494" cy="1193018"/>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23E35DDA-93B8-089A-B159-7BB260DD9AD6}"/>
              </a:ext>
            </a:extLst>
          </p:cNvPr>
          <p:cNvSpPr>
            <a:spLocks noGrp="1"/>
          </p:cNvSpPr>
          <p:nvPr>
            <p:ph type="title"/>
          </p:nvPr>
        </p:nvSpPr>
        <p:spPr>
          <a:xfrm>
            <a:off x="521207" y="448056"/>
            <a:ext cx="6877119" cy="640080"/>
          </a:xfrm>
        </p:spPr>
        <p:txBody>
          <a:bodyPr/>
          <a:lstStyle/>
          <a:p>
            <a:endParaRPr lang="en-IN" dirty="0"/>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How to use PowerPoint Designer</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Start a new presentation by going to </a:t>
            </a:r>
            <a:r>
              <a:rPr lang="en-US" dirty="0">
                <a:solidFill>
                  <a:srgbClr val="D24726"/>
                </a:solidFill>
                <a:latin typeface="Segoe UI Semibold" panose="020B0702040204020203" pitchFamily="34" charset="0"/>
                <a:cs typeface="Segoe UI Semibold" panose="020B0702040204020203" pitchFamily="34" charset="0"/>
              </a:rPr>
              <a:t>File</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New</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Blank</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Presentation</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On the very first slide, add a picture: Go to</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or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Online</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a:t>
            </a:r>
            <a:r>
              <a:rPr lang="en-US" dirty="0">
                <a:solidFill>
                  <a:prstClr val="black">
                    <a:lumMod val="75000"/>
                    <a:lumOff val="25000"/>
                  </a:prstClr>
                </a:solidFill>
                <a:latin typeface="Segoe UI" panose="020B0502040204020203" pitchFamily="34" charset="0"/>
                <a:cs typeface="Segoe UI" panose="020B0502040204020203" pitchFamily="34" charset="0"/>
              </a:rPr>
              <a:t>and choose the picture.</a:t>
            </a:r>
            <a:br>
              <a:rPr lang="en-US" dirty="0">
                <a:solidFill>
                  <a:prstClr val="black">
                    <a:lumMod val="75000"/>
                    <a:lumOff val="25000"/>
                  </a:prstClr>
                </a:solidFill>
                <a:latin typeface="Segoe UI" panose="020B0502040204020203" pitchFamily="34" charset="0"/>
                <a:cs typeface="Segoe UI" panose="020B0502040204020203" pitchFamily="34" charset="0"/>
              </a:rPr>
            </a:br>
            <a:br>
              <a:rPr lang="en-US" dirty="0">
                <a:solidFill>
                  <a:prstClr val="black">
                    <a:lumMod val="75000"/>
                    <a:lumOff val="25000"/>
                  </a:prstClr>
                </a:solidFill>
                <a:cs typeface="Segoe UI"/>
              </a:rPr>
            </a:b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picture.</a:t>
            </a:r>
          </a:p>
        </p:txBody>
      </p:sp>
      <p:grpSp>
        <p:nvGrpSpPr>
          <p:cNvPr id="22" name="Group 21" descr="Small circle with number 3 inside  indicating step 3"/>
          <p:cNvGrpSpPr/>
          <p:nvPr/>
        </p:nvGrpSpPr>
        <p:grpSpPr bwMode="blackWhite">
          <a:xfrm>
            <a:off x="531552" y="420829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When PowerPoint asks your permission to get design ideas,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Let's Go</a:t>
            </a:r>
            <a:r>
              <a:rPr lang="en-US" dirty="0">
                <a:solidFill>
                  <a:prstClr val="black">
                    <a:lumMod val="75000"/>
                    <a:lumOff val="25000"/>
                  </a:prstClr>
                </a:solidFill>
                <a:cs typeface="Segoe UI"/>
              </a:rPr>
              <a:t>.</a:t>
            </a:r>
          </a:p>
        </p:txBody>
      </p:sp>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Choose a design you like from the </a:t>
            </a:r>
            <a:r>
              <a:rPr lang="en-US" dirty="0">
                <a:solidFill>
                  <a:srgbClr val="D24726"/>
                </a:solidFill>
                <a:latin typeface="Segoe UI Semibold" panose="020B0702040204020203" pitchFamily="34" charset="0"/>
                <a:cs typeface="Segoe UI Semibold" panose="020B0702040204020203" pitchFamily="34" charset="0"/>
              </a:rPr>
              <a:t>Design Ideas </a:t>
            </a:r>
            <a:r>
              <a:rPr lang="en-US" dirty="0">
                <a:solidFill>
                  <a:prstClr val="black">
                    <a:lumMod val="75000"/>
                    <a:lumOff val="25000"/>
                  </a:prstClr>
                </a:solidFill>
                <a:latin typeface="Segoe UI" panose="020B0502040204020203" pitchFamily="34" charset="0"/>
                <a:cs typeface="Segoe UI" panose="020B0502040204020203" pitchFamily="34" charset="0"/>
              </a:rPr>
              <a:t>task pane.</a:t>
            </a:r>
          </a:p>
        </p:txBody>
      </p:sp>
      <p:pic>
        <p:nvPicPr>
          <p:cNvPr id="29" name="Picture 28" descr="Insert tab with option to insert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200" y="1455791"/>
            <a:ext cx="2795082" cy="1592728"/>
          </a:xfrm>
          <a:prstGeom prst="rect">
            <a:avLst/>
          </a:prstGeom>
        </p:spPr>
      </p:pic>
      <p:pic>
        <p:nvPicPr>
          <p:cNvPr id="23" name="Picture 22" descr="Design ideas dialog box asking for user confirmation to get design idea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033" y="3067244"/>
            <a:ext cx="2900887" cy="3506681"/>
          </a:xfrm>
          <a:prstGeom prst="rect">
            <a:avLst/>
          </a:prstGeom>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Morph</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marL="0" indent="0">
              <a:lnSpc>
                <a:spcPts val="1800"/>
              </a:lnSpc>
              <a:spcBef>
                <a:spcPts val="1000"/>
              </a:spcBef>
              <a:spcAft>
                <a:spcPts val="600"/>
              </a:spcAft>
              <a:buNone/>
            </a:pPr>
            <a:r>
              <a:rPr lang="en-US" sz="1200" b="1" dirty="0">
                <a:solidFill>
                  <a:srgbClr val="D24726"/>
                </a:solidFill>
                <a:latin typeface="Segoe UI" panose="020B0502040204020203" pitchFamily="34" charset="0"/>
                <a:cs typeface="Segoe UI" panose="020B0502040204020203" pitchFamily="34" charset="0"/>
              </a:rPr>
              <a:t>Play</a:t>
            </a:r>
            <a:r>
              <a:rPr lang="en-US" sz="1200" dirty="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Morph video" descr="Video showing an example of the Morph feature which can be played or paused using the short-key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14:extLst>
                    <p:ext uri="{3AFAAA56-56D3-431D-BCD4-E75A35582382}">
                      <p173:tracksInfo xmlns:p173="http://schemas.microsoft.com/office/powerpoint/2017/3/main" displayLoc="media">
                        <p173:trackLst>
                          <p173:track id="{7D80394A-61EE-4513-90D2-E9A3DA581656}" label="caption" lang="" r:embed="rId4"/>
                        </p173:trackLst>
                      </p173:tracksInfo>
                    </p:ext>
                  </p14:extLst>
                </p14:media>
              </p:ext>
            </p:extLst>
          </p:nvPr>
        </p:nvPicPr>
        <p:blipFill>
          <a:blip r:embed="rId5"/>
          <a:stretch>
            <a:fillRect/>
          </a:stretch>
        </p:blipFill>
        <p:spPr>
          <a:xfrm>
            <a:off x="5418759" y="1540565"/>
            <a:ext cx="6110288" cy="3438525"/>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a:t>
            </a:r>
            <a:r>
              <a:rPr lang="en-US" dirty="0">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cxnSp>
        <p:nvCxnSpPr>
          <p:cNvPr id="20" name="Straight Connector 19">
            <a:extLst>
              <a:ext uri="{C183D7F6-B498-43B3-948B-1728B52AA6E4}">
                <adec:decorative xmlns:adec="http://schemas.microsoft.com/office/drawing/2017/decorative" val="1"/>
              </a:ext>
            </a:extLst>
          </p:cNvPr>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sz="1200" dirty="0">
                <a:solidFill>
                  <a:prstClr val="black">
                    <a:lumMod val="75000"/>
                    <a:lumOff val="25000"/>
                  </a:prstClr>
                </a:solidFill>
                <a:latin typeface="Segoe UI" panose="020B0502040204020203" pitchFamily="34" charset="0"/>
                <a:cs typeface="Segoe UI" panose="020B0502040204020203" pitchFamily="34" charset="0"/>
              </a:rPr>
            </a:b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D24726"/>
                </a:solidFill>
                <a:latin typeface="Segoe UI" panose="020B0502040204020203" pitchFamily="34" charset="0"/>
                <a:cs typeface="Segoe UI" panose="020B0502040204020203" pitchFamily="34" charset="0"/>
              </a:rPr>
              <a:t>Share</a:t>
            </a:r>
            <a:r>
              <a:rPr lang="en-US" dirty="0">
                <a:solidFill>
                  <a:prstClr val="black">
                    <a:lumMod val="75000"/>
                    <a:lumOff val="25000"/>
                  </a:prstClr>
                </a:solidFill>
                <a:latin typeface="Segoe UI" panose="020B0502040204020203" pitchFamily="34" charset="0"/>
                <a:cs typeface="Segoe UI" panose="020B0502040204020203" pitchFamily="34" charset="0"/>
              </a:rPr>
              <a:t> from above the ribbon, or by using </a:t>
            </a:r>
            <a:r>
              <a:rPr lang="en-US">
                <a:solidFill>
                  <a:prstClr val="black">
                    <a:lumMod val="75000"/>
                    <a:lumOff val="25000"/>
                  </a:prstClr>
                </a:solidFill>
                <a:latin typeface="Segoe UI" panose="020B0502040204020203" pitchFamily="34" charset="0"/>
                <a:cs typeface="Segoe UI" panose="020B0502040204020203" pitchFamily="34" charset="0"/>
              </a:rPr>
              <a:t>short-key </a:t>
            </a:r>
            <a:r>
              <a:rPr lang="en-US">
                <a:solidFill>
                  <a:srgbClr val="D24726"/>
                </a:solidFill>
                <a:latin typeface="Segoe UI" panose="020B0502040204020203" pitchFamily="34" charset="0"/>
                <a:cs typeface="Segoe UI" panose="020B0502040204020203" pitchFamily="34" charset="0"/>
              </a:rPr>
              <a:t>Alt-ZS</a:t>
            </a:r>
            <a:r>
              <a:rPr lang="en-US">
                <a:solidFill>
                  <a:prstClr val="black">
                    <a:lumMod val="75000"/>
                    <a:lumOff val="25000"/>
                  </a:prstClr>
                </a:solidFill>
                <a:latin typeface="Segoe UI" panose="020B0502040204020203" pitchFamily="34" charset="0"/>
                <a:cs typeface="Segoe UI" panose="020B0502040204020203" pitchFamily="34" charset="0"/>
              </a:rPr>
              <a:t>, </a:t>
            </a:r>
            <a:r>
              <a:rPr lang="en-US" dirty="0">
                <a:solidFill>
                  <a:prstClr val="black">
                    <a:lumMod val="75000"/>
                    <a:lumOff val="25000"/>
                  </a:prstClr>
                </a:solidFill>
                <a:latin typeface="Segoe UI" panose="020B0502040204020203" pitchFamily="34" charset="0"/>
                <a:cs typeface="Segoe UI" panose="020B0502040204020203" pitchFamily="34" charset="0"/>
              </a:rPr>
              <a:t>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404040"/>
                </a:solidFill>
                <a:latin typeface="Segoe UI" panose="020B0502040204020203" pitchFamily="34" charset="0"/>
                <a:cs typeface="Segoe UI" panose="020B0502040204020203" pitchFamily="34" charset="0"/>
              </a:rPr>
              <a:t>the Robot picture </a:t>
            </a:r>
            <a:r>
              <a:rPr lang="en-US" dirty="0">
                <a:solidFill>
                  <a:prstClr val="black">
                    <a:lumMod val="75000"/>
                    <a:lumOff val="25000"/>
                  </a:prstClr>
                </a:solidFill>
                <a:latin typeface="Segoe UI" panose="020B0502040204020203" pitchFamily="34" charset="0"/>
                <a:cs typeface="Segoe UI" panose="020B0502040204020203" pitchFamily="34" charset="0"/>
              </a:rPr>
              <a:t>on the right.</a:t>
            </a:r>
          </a:p>
        </p:txBody>
      </p:sp>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Type</a:t>
            </a:r>
            <a:r>
              <a:rPr lang="en-US" dirty="0">
                <a:solidFill>
                  <a:prstClr val="black">
                    <a:lumMod val="75000"/>
                    <a:lumOff val="25000"/>
                  </a:prstClr>
                </a:solidFill>
              </a:rPr>
              <a:t> </a:t>
            </a:r>
            <a:r>
              <a:rPr lang="en-US" i="1" dirty="0">
                <a:solidFill>
                  <a:srgbClr val="D24726"/>
                </a:solidFill>
                <a:latin typeface="Segoe UI" panose="020B0502040204020203" pitchFamily="34" charset="0"/>
                <a:cs typeface="Segoe UI" panose="020B0502040204020203" pitchFamily="34" charset="0"/>
              </a:rPr>
              <a:t>animation</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in the </a:t>
            </a:r>
            <a:r>
              <a:rPr lang="en-US" dirty="0">
                <a:solidFill>
                  <a:srgbClr val="D24726"/>
                </a:solidFill>
                <a:latin typeface="Segoe UI Semibold" panose="020B0702040204020203" pitchFamily="34" charset="0"/>
                <a:cs typeface="Segoe UI Semibold" panose="020B0702040204020203" pitchFamily="34" charset="0"/>
              </a:rPr>
              <a:t>Tell Me </a:t>
            </a:r>
            <a:r>
              <a:rPr lang="en-US"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dirty="0">
                <a:solidFill>
                  <a:srgbClr val="D24726"/>
                </a:solidFill>
                <a:latin typeface="Segoe UI Semibold" panose="020B0702040204020203" pitchFamily="34" charset="0"/>
                <a:cs typeface="Segoe UI Semibold" panose="020B0702040204020203" pitchFamily="34" charset="0"/>
              </a:rPr>
              <a:t>Add Animation</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dirty="0">
                <a:solidFill>
                  <a:srgbClr val="D24726"/>
                </a:solidFill>
                <a:latin typeface="Segoe UI Semibold" panose="020B0702040204020203" pitchFamily="34" charset="0"/>
                <a:cs typeface="Segoe UI Semibold" panose="020B0702040204020203" pitchFamily="34" charset="0"/>
              </a:rPr>
              <a:t>Zoom</a:t>
            </a:r>
            <a:r>
              <a:rPr lang="en-US" dirty="0">
                <a:solidFill>
                  <a:prstClr val="black">
                    <a:lumMod val="75000"/>
                    <a:lumOff val="25000"/>
                  </a:prstClr>
                </a:solidFill>
                <a:latin typeface="Segoe UI" panose="020B0502040204020203" pitchFamily="34" charset="0"/>
                <a:cs typeface="Segoe UI" panose="020B0502040204020203" pitchFamily="34" charset="0"/>
              </a:rPr>
              <a:t>, and watch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what happens.</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 xmlns:ma14="http://schemas.microsoft.com/office/mac/drawingml/2011/main"/>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5" name="Picture 4" descr="Tell Me box"/>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pic>
        <p:nvPicPr>
          <p:cNvPr id="7" name="Picture 6" descr="Animation tab showing zoom opt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pic>
        <p:nvPicPr>
          <p:cNvPr id="24" name="Picture 23">
            <a:extLst>
              <a:ext uri="{C183D7F6-B498-43B3-948B-1728B52AA6E4}">
                <adec:decorative xmlns:adec="http://schemas.microsoft.com/office/drawing/2017/decorative" val="1"/>
              </a:ext>
            </a:extLst>
          </p:cNvPr>
          <p:cNvPicPr/>
          <p:nvPr/>
        </p:nvPicPr>
        <p:blipFill>
          <a:blip r:embed="rId4"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5"/>
          <a:stretch>
            <a:fillRect/>
          </a:stretch>
        </p:blipFill>
        <p:spPr>
          <a:xfrm>
            <a:off x="7912741" y="1646170"/>
            <a:ext cx="2775459" cy="4531804"/>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Smart Lookup brings research directly in to PowerPoint.</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pic>
        <p:nvPicPr>
          <p:cNvPr id="18" name="Picture 17" descr="Three pictures showing the Smart Lookup fea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08" y="2144574"/>
            <a:ext cx="11129521" cy="3198055"/>
          </a:xfrm>
          <a:prstGeom prst="rect">
            <a:avLst/>
          </a:prstGeom>
        </p:spPr>
      </p:pic>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Right-click in the word </a:t>
            </a:r>
            <a:r>
              <a:rPr lang="en-US" i="1" dirty="0">
                <a:solidFill>
                  <a:srgbClr val="D24726"/>
                </a:solidFill>
                <a:latin typeface="Segoe UI" panose="020B0502040204020203" pitchFamily="34" charset="0"/>
                <a:cs typeface="Segoe UI" panose="020B0502040204020203" pitchFamily="34" charset="0"/>
              </a:rPr>
              <a:t>office</a:t>
            </a:r>
            <a:r>
              <a:rPr lang="en-US" dirty="0">
                <a:solidFill>
                  <a:prstClr val="black">
                    <a:lumMod val="75000"/>
                    <a:lumOff val="25000"/>
                  </a:prstClr>
                </a:solidFill>
                <a:latin typeface="Segoe UI" panose="020B0502040204020203" pitchFamily="34" charset="0"/>
                <a:cs typeface="Segoe UI" panose="020B0502040204020203" pitchFamily="34" charset="0"/>
              </a:rPr>
              <a:t> in the following phrase: </a:t>
            </a:r>
            <a:r>
              <a:rPr lang="en-US" sz="1800" dirty="0">
                <a:solidFill>
                  <a:prstClr val="black">
                    <a:lumMod val="75000"/>
                    <a:lumOff val="25000"/>
                  </a:prstClr>
                </a:solidFill>
                <a:latin typeface="Segoe UI" panose="020B0502040204020203" pitchFamily="34" charset="0"/>
                <a:cs typeface="Segoe UI" panose="020B0502040204020203" pitchFamily="34" charset="0"/>
              </a:rPr>
              <a:t>office furniture</a:t>
            </a: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t>
            </a:r>
            <a:r>
              <a:rPr lang="en-US" dirty="0">
                <a:solidFill>
                  <a:srgbClr val="D24726"/>
                </a:solidFill>
                <a:latin typeface="Segoe UI Semibold" panose="020B0702040204020203" pitchFamily="34" charset="0"/>
                <a:cs typeface="Segoe UI Semibold" panose="020B0702040204020203" pitchFamily="34" charset="0"/>
              </a:rPr>
              <a:t>Smart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Lookup</a:t>
            </a:r>
            <a:r>
              <a:rPr lang="en-US" dirty="0">
                <a:latin typeface="Segoe UI" panose="020B0502040204020203" pitchFamily="34" charset="0"/>
                <a:cs typeface="Segoe UI" panose="020B0502040204020203" pitchFamily="34" charset="0"/>
              </a:rPr>
              <a:t>, and notice that results are contextual for that phrase, not </a:t>
            </a:r>
            <a:r>
              <a:rPr lang="en-US" sz="1800" dirty="0">
                <a:latin typeface="Segoe UI" panose="020B0502040204020203" pitchFamily="34" charset="0"/>
                <a:cs typeface="Segoe UI" panose="020B0502040204020203" pitchFamily="34" charset="0"/>
              </a:rPr>
              <a:t>Microsoft Office apps</a:t>
            </a:r>
            <a:r>
              <a:rPr lang="en-US" dirty="0">
                <a:latin typeface="Segoe UI" panose="020B0502040204020203" pitchFamily="34" charset="0"/>
                <a:cs typeface="Segoe UI" panose="020B0502040204020203" pitchFamily="34" charset="0"/>
              </a:rPr>
              <a:t>.</a:t>
            </a:r>
            <a:endParaRPr lang="en-US"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Just for fun, try Smart Lookup again by right-clicking in the word </a:t>
            </a:r>
            <a:r>
              <a:rPr lang="en-US" i="1" dirty="0">
                <a:solidFill>
                  <a:srgbClr val="D24726"/>
                </a:solidFill>
                <a:latin typeface="Segoe UI" panose="020B0502040204020203" pitchFamily="34" charset="0"/>
                <a:cs typeface="Segoe UI" panose="020B0502040204020203" pitchFamily="34" charset="0"/>
              </a:rPr>
              <a:t>Office</a:t>
            </a:r>
            <a:r>
              <a:rPr lang="en-US" dirty="0"/>
              <a:t> </a:t>
            </a:r>
            <a:r>
              <a:rPr lang="en-US" dirty="0">
                <a:latin typeface="Segoe UI" panose="020B0502040204020203" pitchFamily="34" charset="0"/>
                <a:cs typeface="Segoe UI" panose="020B0502040204020203" pitchFamily="34" charset="0"/>
              </a:rPr>
              <a:t>in Step 2.</a:t>
            </a:r>
          </a:p>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13981" y="2350333"/>
            <a:ext cx="1269672" cy="1189747"/>
          </a:xfrm>
          <a:prstGeom prst="rect">
            <a:avLst/>
          </a:prstGeom>
        </p:spPr>
      </p:pic>
      <p:pic>
        <p:nvPicPr>
          <p:cNvPr id="8" name="Picture 7"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sp>
        <p:nvSpPr>
          <p:cNvPr id="9" name="TextBox 8"/>
          <p:cNvSpPr txBox="1"/>
          <p:nvPr/>
        </p:nvSpPr>
        <p:spPr>
          <a:xfrm>
            <a:off x="541611" y="5738132"/>
            <a:ext cx="6193971" cy="307777"/>
          </a:xfrm>
          <a:prstGeom prst="rect">
            <a:avLst/>
          </a:prstGeom>
          <a:noFill/>
        </p:spPr>
        <p:txBody>
          <a:bodyPr wrap="square" rtlCol="0">
            <a:spAutoFit/>
          </a:bodyPr>
          <a:lstStyle/>
          <a:p>
            <a:pPr algn="l"/>
            <a:r>
              <a:rPr lang="en-US" sz="1400" dirty="0">
                <a:latin typeface="Segoe UI Light" panose="020B0502040204020203" pitchFamily="34" charset="0"/>
                <a:cs typeface="Segoe UI Light" panose="020B0502040204020203" pitchFamily="34" charset="0"/>
              </a:rPr>
              <a:t>SELECT THE ARROW WHEN IN SLIDE SHOW MODE</a:t>
            </a:r>
          </a:p>
        </p:txBody>
      </p:sp>
      <p:pic>
        <p:nvPicPr>
          <p:cNvPr id="11" name="Picture 10" descr="Tell Me box suggestion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8066" y="2761488"/>
            <a:ext cx="2476156" cy="2001277"/>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Template>
  <TotalTime>122</TotalTime>
  <Words>735</Words>
  <Application>Microsoft Office PowerPoint</Application>
  <PresentationFormat>Widescreen</PresentationFormat>
  <Paragraphs>60</Paragraphs>
  <Slides>9</Slides>
  <Notes>2</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Arial</vt:lpstr>
      <vt:lpstr>Bahnschrift Light Condensed</vt:lpstr>
      <vt:lpstr>Bahnschrift Light SemiCondensed</vt:lpstr>
      <vt:lpstr>Berlin Sans FB</vt:lpstr>
      <vt:lpstr>Calibri</vt:lpstr>
      <vt:lpstr>Segoe UI</vt:lpstr>
      <vt:lpstr>Segoe UI Light</vt:lpstr>
      <vt:lpstr>Segoe UI Semibold</vt:lpstr>
      <vt:lpstr>WelcomeDoc</vt:lpstr>
      <vt:lpstr>Management and Working style of Steve Jobs</vt:lpstr>
      <vt:lpstr>PowerPoint Presentation</vt:lpstr>
      <vt:lpstr>How to use PowerPoint Designer</vt:lpstr>
      <vt:lpstr>Morph</vt:lpstr>
      <vt:lpstr>Setting up Morph</vt:lpstr>
      <vt:lpstr>Working together in real time</vt:lpstr>
      <vt:lpstr>You’re an expert with Tell Me</vt:lpstr>
      <vt:lpstr>Explore without leaving your slides</vt:lpstr>
      <vt:lpstr>More questions about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and Working style of Steve Jobs</dc:title>
  <dc:creator>Bhargav Indukuri</dc:creator>
  <cp:keywords/>
  <cp:lastModifiedBy>Bhargav Indukuri</cp:lastModifiedBy>
  <cp:revision>1</cp:revision>
  <dcterms:created xsi:type="dcterms:W3CDTF">2022-07-21T09:15:14Z</dcterms:created>
  <dcterms:modified xsi:type="dcterms:W3CDTF">2022-07-21T11:18:06Z</dcterms:modified>
  <cp:version/>
</cp:coreProperties>
</file>