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5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7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5CBAA-1193-42C3-9205-CF9D6ECF1F5D}" v="1" dt="2022-09-29T08:42:21.107"/>
    <p1510:client id="{03DD3708-2014-4C76-A687-41C85D206C9D}" v="1" dt="2022-11-20T04:57:54.898"/>
    <p1510:client id="{C66B5249-DE5E-4725-A95C-27006459E4CE}" v="10" dt="2022-09-01T05:01:04.2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728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tha jeevakumari" userId="78bb9bcc5f10479c" providerId="LiveId" clId="{C66B5249-DE5E-4725-A95C-27006459E4CE}"/>
    <pc:docChg chg="undo custSel addSld delSld modSld">
      <pc:chgData name="amutha jeevakumari" userId="78bb9bcc5f10479c" providerId="LiveId" clId="{C66B5249-DE5E-4725-A95C-27006459E4CE}" dt="2022-09-01T05:05:07.865" v="261" actId="255"/>
      <pc:docMkLst>
        <pc:docMk/>
      </pc:docMkLst>
      <pc:sldChg chg="modSp mod">
        <pc:chgData name="amutha jeevakumari" userId="78bb9bcc5f10479c" providerId="LiveId" clId="{C66B5249-DE5E-4725-A95C-27006459E4CE}" dt="2022-08-30T09:20:15.650" v="86" actId="20577"/>
        <pc:sldMkLst>
          <pc:docMk/>
          <pc:sldMk cId="0" sldId="256"/>
        </pc:sldMkLst>
        <pc:spChg chg="mod">
          <ac:chgData name="amutha jeevakumari" userId="78bb9bcc5f10479c" providerId="LiveId" clId="{C66B5249-DE5E-4725-A95C-27006459E4CE}" dt="2022-08-30T09:20:15.650" v="86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amutha jeevakumari" userId="78bb9bcc5f10479c" providerId="LiveId" clId="{C66B5249-DE5E-4725-A95C-27006459E4CE}" dt="2022-09-01T05:05:07.865" v="261" actId="255"/>
        <pc:sldMkLst>
          <pc:docMk/>
          <pc:sldMk cId="0" sldId="297"/>
        </pc:sldMkLst>
        <pc:spChg chg="mod">
          <ac:chgData name="amutha jeevakumari" userId="78bb9bcc5f10479c" providerId="LiveId" clId="{C66B5249-DE5E-4725-A95C-27006459E4CE}" dt="2022-09-01T05:00:30.071" v="226" actId="20577"/>
          <ac:spMkLst>
            <pc:docMk/>
            <pc:sldMk cId="0" sldId="297"/>
            <ac:spMk id="10" creationId="{00000000-0000-0000-0000-000000000000}"/>
          </ac:spMkLst>
        </pc:spChg>
        <pc:spChg chg="add del">
          <ac:chgData name="amutha jeevakumari" userId="78bb9bcc5f10479c" providerId="LiveId" clId="{C66B5249-DE5E-4725-A95C-27006459E4CE}" dt="2022-09-01T05:00:09.361" v="220"/>
          <ac:spMkLst>
            <pc:docMk/>
            <pc:sldMk cId="0" sldId="297"/>
            <ac:spMk id="15" creationId="{41D22C86-CDAC-AE4D-7514-DE1D0D37AD89}"/>
          </ac:spMkLst>
        </pc:spChg>
        <pc:spChg chg="add del">
          <ac:chgData name="amutha jeevakumari" userId="78bb9bcc5f10479c" providerId="LiveId" clId="{C66B5249-DE5E-4725-A95C-27006459E4CE}" dt="2022-09-01T05:00:23.892" v="225"/>
          <ac:spMkLst>
            <pc:docMk/>
            <pc:sldMk cId="0" sldId="297"/>
            <ac:spMk id="17" creationId="{CA4E6730-A950-DE80-83C6-BFE65807916F}"/>
          </ac:spMkLst>
        </pc:spChg>
        <pc:spChg chg="add del mod">
          <ac:chgData name="amutha jeevakumari" userId="78bb9bcc5f10479c" providerId="LiveId" clId="{C66B5249-DE5E-4725-A95C-27006459E4CE}" dt="2022-09-01T05:00:23.296" v="224"/>
          <ac:spMkLst>
            <pc:docMk/>
            <pc:sldMk cId="0" sldId="297"/>
            <ac:spMk id="18" creationId="{06BBB317-C868-BCE2-5A0E-91F8F22A6BD2}"/>
          </ac:spMkLst>
        </pc:spChg>
        <pc:spChg chg="add mod">
          <ac:chgData name="amutha jeevakumari" userId="78bb9bcc5f10479c" providerId="LiveId" clId="{C66B5249-DE5E-4725-A95C-27006459E4CE}" dt="2022-09-01T05:05:07.865" v="261" actId="255"/>
          <ac:spMkLst>
            <pc:docMk/>
            <pc:sldMk cId="0" sldId="297"/>
            <ac:spMk id="19" creationId="{4A6D3D74-65EF-BB07-1FD9-5BE68E8A45A9}"/>
          </ac:spMkLst>
        </pc:spChg>
      </pc:sldChg>
      <pc:sldChg chg="modSp mod">
        <pc:chgData name="amutha jeevakumari" userId="78bb9bcc5f10479c" providerId="LiveId" clId="{C66B5249-DE5E-4725-A95C-27006459E4CE}" dt="2022-09-01T04:44:38.571" v="185" actId="1076"/>
        <pc:sldMkLst>
          <pc:docMk/>
          <pc:sldMk cId="0" sldId="309"/>
        </pc:sldMkLst>
        <pc:spChg chg="mod">
          <ac:chgData name="amutha jeevakumari" userId="78bb9bcc5f10479c" providerId="LiveId" clId="{C66B5249-DE5E-4725-A95C-27006459E4CE}" dt="2022-09-01T04:43:08.223" v="140" actId="6549"/>
          <ac:spMkLst>
            <pc:docMk/>
            <pc:sldMk cId="0" sldId="309"/>
            <ac:spMk id="6" creationId="{00000000-0000-0000-0000-000000000000}"/>
          </ac:spMkLst>
        </pc:spChg>
        <pc:spChg chg="mod">
          <ac:chgData name="amutha jeevakumari" userId="78bb9bcc5f10479c" providerId="LiveId" clId="{C66B5249-DE5E-4725-A95C-27006459E4CE}" dt="2022-09-01T04:43:07.823" v="139" actId="6549"/>
          <ac:spMkLst>
            <pc:docMk/>
            <pc:sldMk cId="0" sldId="309"/>
            <ac:spMk id="16" creationId="{00000000-0000-0000-0000-000000000000}"/>
          </ac:spMkLst>
        </pc:spChg>
        <pc:picChg chg="mod">
          <ac:chgData name="amutha jeevakumari" userId="78bb9bcc5f10479c" providerId="LiveId" clId="{C66B5249-DE5E-4725-A95C-27006459E4CE}" dt="2022-09-01T04:44:38.571" v="185" actId="1076"/>
          <ac:picMkLst>
            <pc:docMk/>
            <pc:sldMk cId="0" sldId="309"/>
            <ac:picMk id="3" creationId="{00000000-0000-0000-0000-000000000000}"/>
          </ac:picMkLst>
        </pc:picChg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115865525" sldId="317"/>
        </pc:sldMkLst>
        <pc:spChg chg="mod">
          <ac:chgData name="amutha jeevakumari" userId="78bb9bcc5f10479c" providerId="LiveId" clId="{C66B5249-DE5E-4725-A95C-27006459E4CE}" dt="2022-09-01T04:44:43.567" v="186" actId="1076"/>
          <ac:spMkLst>
            <pc:docMk/>
            <pc:sldMk cId="115865525" sldId="317"/>
            <ac:spMk id="2" creationId="{ED098E49-D5E7-E40F-C146-F158085E6D58}"/>
          </ac:spMkLst>
        </pc:spChg>
        <pc:spChg chg="mod">
          <ac:chgData name="amutha jeevakumari" userId="78bb9bcc5f10479c" providerId="LiveId" clId="{C66B5249-DE5E-4725-A95C-27006459E4CE}" dt="2022-09-01T04:55:18.917" v="218" actId="20577"/>
          <ac:spMkLst>
            <pc:docMk/>
            <pc:sldMk cId="115865525" sldId="317"/>
            <ac:spMk id="3" creationId="{CB518C4C-BEE3-2139-4900-8F83330887E0}"/>
          </ac:spMkLst>
        </pc:spChg>
        <pc:picChg chg="add mod">
          <ac:chgData name="amutha jeevakumari" userId="78bb9bcc5f10479c" providerId="LiveId" clId="{C66B5249-DE5E-4725-A95C-27006459E4CE}" dt="2022-09-01T04:44:49.526" v="188" actId="1076"/>
          <ac:picMkLst>
            <pc:docMk/>
            <pc:sldMk cId="115865525" sldId="317"/>
            <ac:picMk id="7" creationId="{7EB40680-6E16-1622-08CE-52F23CBCDB03}"/>
          </ac:picMkLst>
        </pc:picChg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18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19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20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21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22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23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24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25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26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27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28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29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30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31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32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33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34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35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36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37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38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39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40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41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42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43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44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45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46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47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48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49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50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51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52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53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54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55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56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57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58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59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60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61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62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63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64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65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66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67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68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69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70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71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72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73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74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75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76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77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78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79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80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81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82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83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84"/>
        </pc:sldMkLst>
      </pc:sldChg>
      <pc:sldChg chg="del">
        <pc:chgData name="amutha jeevakumari" userId="78bb9bcc5f10479c" providerId="LiveId" clId="{C66B5249-DE5E-4725-A95C-27006459E4CE}" dt="2022-08-30T09:30:24.314" v="87" actId="47"/>
        <pc:sldMkLst>
          <pc:docMk/>
          <pc:sldMk cId="0" sldId="385"/>
        </pc:sldMkLst>
      </pc:sldChg>
    </pc:docChg>
  </pc:docChgLst>
  <pc:docChgLst>
    <pc:chgData name="Sharath Ragav T" userId="S::sharathragav.t2021@vitstudent.ac.in::1da9ab75-0c8d-4100-bbc4-8763b89fc683" providerId="AD" clId="Web-{03DD3708-2014-4C76-A687-41C85D206C9D}"/>
    <pc:docChg chg="modSld">
      <pc:chgData name="Sharath Ragav T" userId="S::sharathragav.t2021@vitstudent.ac.in::1da9ab75-0c8d-4100-bbc4-8763b89fc683" providerId="AD" clId="Web-{03DD3708-2014-4C76-A687-41C85D206C9D}" dt="2022-11-20T04:57:54.898" v="0" actId="1076"/>
      <pc:docMkLst>
        <pc:docMk/>
      </pc:docMkLst>
      <pc:sldChg chg="modSp">
        <pc:chgData name="Sharath Ragav T" userId="S::sharathragav.t2021@vitstudent.ac.in::1da9ab75-0c8d-4100-bbc4-8763b89fc683" providerId="AD" clId="Web-{03DD3708-2014-4C76-A687-41C85D206C9D}" dt="2022-11-20T04:57:54.898" v="0" actId="1076"/>
        <pc:sldMkLst>
          <pc:docMk/>
          <pc:sldMk cId="0" sldId="275"/>
        </pc:sldMkLst>
        <pc:picChg chg="mod">
          <ac:chgData name="Sharath Ragav T" userId="S::sharathragav.t2021@vitstudent.ac.in::1da9ab75-0c8d-4100-bbc4-8763b89fc683" providerId="AD" clId="Web-{03DD3708-2014-4C76-A687-41C85D206C9D}" dt="2022-11-20T04:57:54.898" v="0" actId="1076"/>
          <ac:picMkLst>
            <pc:docMk/>
            <pc:sldMk cId="0" sldId="275"/>
            <ac:picMk id="3" creationId="{00000000-0000-0000-0000-000000000000}"/>
          </ac:picMkLst>
        </pc:picChg>
      </pc:sldChg>
    </pc:docChg>
  </pc:docChgLst>
  <pc:docChgLst>
    <pc:chgData name="amutha jeevakumari" userId="78bb9bcc5f10479c" providerId="LiveId" clId="{A8BE7988-36D9-48D7-A9DA-44AFAECB672E}"/>
    <pc:docChg chg="undo custSel delSld modSld">
      <pc:chgData name="amutha jeevakumari" userId="78bb9bcc5f10479c" providerId="LiveId" clId="{A8BE7988-36D9-48D7-A9DA-44AFAECB672E}" dt="2022-08-29T03:54:38.245" v="152" actId="21"/>
      <pc:docMkLst>
        <pc:docMk/>
      </pc:docMkLst>
      <pc:sldChg chg="delSp modSp mod">
        <pc:chgData name="amutha jeevakumari" userId="78bb9bcc5f10479c" providerId="LiveId" clId="{A8BE7988-36D9-48D7-A9DA-44AFAECB672E}" dt="2022-08-29T03:25:27.888" v="84" actId="21"/>
        <pc:sldMkLst>
          <pc:docMk/>
          <pc:sldMk cId="0" sldId="256"/>
        </pc:sldMkLst>
        <pc:spChg chg="mod">
          <ac:chgData name="amutha jeevakumari" userId="78bb9bcc5f10479c" providerId="LiveId" clId="{A8BE7988-36D9-48D7-A9DA-44AFAECB672E}" dt="2022-08-27T06:02:18.719" v="79" actId="1076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amutha jeevakumari" userId="78bb9bcc5f10479c" providerId="LiveId" clId="{A8BE7988-36D9-48D7-A9DA-44AFAECB672E}" dt="2022-08-29T03:25:27.888" v="84" actId="21"/>
          <ac:spMkLst>
            <pc:docMk/>
            <pc:sldMk cId="0" sldId="256"/>
            <ac:spMk id="8" creationId="{00000000-0000-0000-0000-000000000000}"/>
          </ac:spMkLst>
        </pc:spChg>
        <pc:grpChg chg="mod">
          <ac:chgData name="amutha jeevakumari" userId="78bb9bcc5f10479c" providerId="LiveId" clId="{A8BE7988-36D9-48D7-A9DA-44AFAECB672E}" dt="2022-08-27T05:58:20.835" v="0" actId="1076"/>
          <ac:grpSpMkLst>
            <pc:docMk/>
            <pc:sldMk cId="0" sldId="256"/>
            <ac:grpSpMk id="4" creationId="{00000000-0000-0000-0000-000000000000}"/>
          </ac:grpSpMkLst>
        </pc:grpChg>
      </pc:sldChg>
      <pc:sldChg chg="del">
        <pc:chgData name="amutha jeevakumari" userId="78bb9bcc5f10479c" providerId="LiveId" clId="{A8BE7988-36D9-48D7-A9DA-44AFAECB672E}" dt="2022-08-27T06:10:30.923" v="80" actId="2696"/>
        <pc:sldMkLst>
          <pc:docMk/>
          <pc:sldMk cId="0" sldId="257"/>
        </pc:sldMkLst>
      </pc:sldChg>
      <pc:sldChg chg="del">
        <pc:chgData name="amutha jeevakumari" userId="78bb9bcc5f10479c" providerId="LiveId" clId="{A8BE7988-36D9-48D7-A9DA-44AFAECB672E}" dt="2022-08-27T06:10:40.626" v="81" actId="2696"/>
        <pc:sldMkLst>
          <pc:docMk/>
          <pc:sldMk cId="0" sldId="258"/>
        </pc:sldMkLst>
      </pc:sldChg>
      <pc:sldChg chg="delSp mod">
        <pc:chgData name="amutha jeevakumari" userId="78bb9bcc5f10479c" providerId="LiveId" clId="{A8BE7988-36D9-48D7-A9DA-44AFAECB672E}" dt="2022-08-29T03:25:58.782" v="85" actId="21"/>
        <pc:sldMkLst>
          <pc:docMk/>
          <pc:sldMk cId="0" sldId="259"/>
        </pc:sldMkLst>
        <pc:spChg chg="del">
          <ac:chgData name="amutha jeevakumari" userId="78bb9bcc5f10479c" providerId="LiveId" clId="{A8BE7988-36D9-48D7-A9DA-44AFAECB672E}" dt="2022-08-29T03:25:58.782" v="85" actId="21"/>
          <ac:spMkLst>
            <pc:docMk/>
            <pc:sldMk cId="0" sldId="259"/>
            <ac:spMk id="13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6:39.300" v="86" actId="21"/>
        <pc:sldMkLst>
          <pc:docMk/>
          <pc:sldMk cId="0" sldId="260"/>
        </pc:sldMkLst>
        <pc:spChg chg="del">
          <ac:chgData name="amutha jeevakumari" userId="78bb9bcc5f10479c" providerId="LiveId" clId="{A8BE7988-36D9-48D7-A9DA-44AFAECB672E}" dt="2022-08-29T03:26:39.300" v="86" actId="21"/>
          <ac:spMkLst>
            <pc:docMk/>
            <pc:sldMk cId="0" sldId="260"/>
            <ac:spMk id="18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6:47.881" v="87" actId="21"/>
        <pc:sldMkLst>
          <pc:docMk/>
          <pc:sldMk cId="0" sldId="261"/>
        </pc:sldMkLst>
        <pc:spChg chg="del">
          <ac:chgData name="amutha jeevakumari" userId="78bb9bcc5f10479c" providerId="LiveId" clId="{A8BE7988-36D9-48D7-A9DA-44AFAECB672E}" dt="2022-08-29T03:26:47.881" v="87" actId="21"/>
          <ac:spMkLst>
            <pc:docMk/>
            <pc:sldMk cId="0" sldId="261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7:01.874" v="88" actId="21"/>
        <pc:sldMkLst>
          <pc:docMk/>
          <pc:sldMk cId="0" sldId="262"/>
        </pc:sldMkLst>
        <pc:spChg chg="del">
          <ac:chgData name="amutha jeevakumari" userId="78bb9bcc5f10479c" providerId="LiveId" clId="{A8BE7988-36D9-48D7-A9DA-44AFAECB672E}" dt="2022-08-29T03:27:01.874" v="88" actId="21"/>
          <ac:spMkLst>
            <pc:docMk/>
            <pc:sldMk cId="0" sldId="262"/>
            <ac:spMk id="18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7:11.191" v="89" actId="21"/>
        <pc:sldMkLst>
          <pc:docMk/>
          <pc:sldMk cId="0" sldId="263"/>
        </pc:sldMkLst>
        <pc:spChg chg="del">
          <ac:chgData name="amutha jeevakumari" userId="78bb9bcc5f10479c" providerId="LiveId" clId="{A8BE7988-36D9-48D7-A9DA-44AFAECB672E}" dt="2022-08-29T03:27:11.191" v="89" actId="21"/>
          <ac:spMkLst>
            <pc:docMk/>
            <pc:sldMk cId="0" sldId="263"/>
            <ac:spMk id="14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7:18.654" v="90" actId="21"/>
        <pc:sldMkLst>
          <pc:docMk/>
          <pc:sldMk cId="0" sldId="264"/>
        </pc:sldMkLst>
        <pc:spChg chg="del">
          <ac:chgData name="amutha jeevakumari" userId="78bb9bcc5f10479c" providerId="LiveId" clId="{A8BE7988-36D9-48D7-A9DA-44AFAECB672E}" dt="2022-08-29T03:27:18.654" v="90" actId="21"/>
          <ac:spMkLst>
            <pc:docMk/>
            <pc:sldMk cId="0" sldId="264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7:40.057" v="91" actId="21"/>
        <pc:sldMkLst>
          <pc:docMk/>
          <pc:sldMk cId="0" sldId="265"/>
        </pc:sldMkLst>
        <pc:spChg chg="del">
          <ac:chgData name="amutha jeevakumari" userId="78bb9bcc5f10479c" providerId="LiveId" clId="{A8BE7988-36D9-48D7-A9DA-44AFAECB672E}" dt="2022-08-29T03:27:40.057" v="91" actId="21"/>
          <ac:spMkLst>
            <pc:docMk/>
            <pc:sldMk cId="0" sldId="265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7:48.031" v="92" actId="21"/>
        <pc:sldMkLst>
          <pc:docMk/>
          <pc:sldMk cId="0" sldId="266"/>
        </pc:sldMkLst>
        <pc:spChg chg="del">
          <ac:chgData name="amutha jeevakumari" userId="78bb9bcc5f10479c" providerId="LiveId" clId="{A8BE7988-36D9-48D7-A9DA-44AFAECB672E}" dt="2022-08-29T03:27:48.031" v="92" actId="21"/>
          <ac:spMkLst>
            <pc:docMk/>
            <pc:sldMk cId="0" sldId="266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8:04.347" v="93" actId="21"/>
        <pc:sldMkLst>
          <pc:docMk/>
          <pc:sldMk cId="0" sldId="267"/>
        </pc:sldMkLst>
        <pc:spChg chg="del">
          <ac:chgData name="amutha jeevakumari" userId="78bb9bcc5f10479c" providerId="LiveId" clId="{A8BE7988-36D9-48D7-A9DA-44AFAECB672E}" dt="2022-08-29T03:28:04.347" v="93" actId="21"/>
          <ac:spMkLst>
            <pc:docMk/>
            <pc:sldMk cId="0" sldId="267"/>
            <ac:spMk id="1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8:25.899" v="94" actId="21"/>
        <pc:sldMkLst>
          <pc:docMk/>
          <pc:sldMk cId="0" sldId="268"/>
        </pc:sldMkLst>
        <pc:spChg chg="del">
          <ac:chgData name="amutha jeevakumari" userId="78bb9bcc5f10479c" providerId="LiveId" clId="{A8BE7988-36D9-48D7-A9DA-44AFAECB672E}" dt="2022-08-29T03:28:25.899" v="94" actId="21"/>
          <ac:spMkLst>
            <pc:docMk/>
            <pc:sldMk cId="0" sldId="268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8:47.099" v="95" actId="21"/>
        <pc:sldMkLst>
          <pc:docMk/>
          <pc:sldMk cId="0" sldId="269"/>
        </pc:sldMkLst>
        <pc:spChg chg="del">
          <ac:chgData name="amutha jeevakumari" userId="78bb9bcc5f10479c" providerId="LiveId" clId="{A8BE7988-36D9-48D7-A9DA-44AFAECB672E}" dt="2022-08-29T03:28:47.099" v="95" actId="21"/>
          <ac:spMkLst>
            <pc:docMk/>
            <pc:sldMk cId="0" sldId="269"/>
            <ac:spMk id="13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8:54.789" v="96" actId="21"/>
        <pc:sldMkLst>
          <pc:docMk/>
          <pc:sldMk cId="0" sldId="270"/>
        </pc:sldMkLst>
        <pc:spChg chg="del">
          <ac:chgData name="amutha jeevakumari" userId="78bb9bcc5f10479c" providerId="LiveId" clId="{A8BE7988-36D9-48D7-A9DA-44AFAECB672E}" dt="2022-08-29T03:28:54.789" v="96" actId="21"/>
          <ac:spMkLst>
            <pc:docMk/>
            <pc:sldMk cId="0" sldId="270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9:38.098" v="97" actId="21"/>
        <pc:sldMkLst>
          <pc:docMk/>
          <pc:sldMk cId="0" sldId="271"/>
        </pc:sldMkLst>
        <pc:spChg chg="del">
          <ac:chgData name="amutha jeevakumari" userId="78bb9bcc5f10479c" providerId="LiveId" clId="{A8BE7988-36D9-48D7-A9DA-44AFAECB672E}" dt="2022-08-29T03:29:38.098" v="97" actId="21"/>
          <ac:spMkLst>
            <pc:docMk/>
            <pc:sldMk cId="0" sldId="271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9:48.043" v="98" actId="21"/>
        <pc:sldMkLst>
          <pc:docMk/>
          <pc:sldMk cId="0" sldId="272"/>
        </pc:sldMkLst>
        <pc:spChg chg="del">
          <ac:chgData name="amutha jeevakumari" userId="78bb9bcc5f10479c" providerId="LiveId" clId="{A8BE7988-36D9-48D7-A9DA-44AFAECB672E}" dt="2022-08-29T03:29:48.043" v="98" actId="21"/>
          <ac:spMkLst>
            <pc:docMk/>
            <pc:sldMk cId="0" sldId="272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29:56.350" v="99" actId="21"/>
        <pc:sldMkLst>
          <pc:docMk/>
          <pc:sldMk cId="0" sldId="273"/>
        </pc:sldMkLst>
        <pc:spChg chg="del">
          <ac:chgData name="amutha jeevakumari" userId="78bb9bcc5f10479c" providerId="LiveId" clId="{A8BE7988-36D9-48D7-A9DA-44AFAECB672E}" dt="2022-08-29T03:29:56.350" v="99" actId="21"/>
          <ac:spMkLst>
            <pc:docMk/>
            <pc:sldMk cId="0" sldId="273"/>
            <ac:spMk id="17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30:05.916" v="100" actId="21"/>
        <pc:sldMkLst>
          <pc:docMk/>
          <pc:sldMk cId="0" sldId="274"/>
        </pc:sldMkLst>
        <pc:spChg chg="del">
          <ac:chgData name="amutha jeevakumari" userId="78bb9bcc5f10479c" providerId="LiveId" clId="{A8BE7988-36D9-48D7-A9DA-44AFAECB672E}" dt="2022-08-29T03:30:05.916" v="100" actId="21"/>
          <ac:spMkLst>
            <pc:docMk/>
            <pc:sldMk cId="0" sldId="274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30:16.595" v="101" actId="21"/>
        <pc:sldMkLst>
          <pc:docMk/>
          <pc:sldMk cId="0" sldId="275"/>
        </pc:sldMkLst>
        <pc:spChg chg="del">
          <ac:chgData name="amutha jeevakumari" userId="78bb9bcc5f10479c" providerId="LiveId" clId="{A8BE7988-36D9-48D7-A9DA-44AFAECB672E}" dt="2022-08-29T03:30:16.595" v="101" actId="21"/>
          <ac:spMkLst>
            <pc:docMk/>
            <pc:sldMk cId="0" sldId="275"/>
            <ac:spMk id="11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30:26.517" v="102" actId="21"/>
        <pc:sldMkLst>
          <pc:docMk/>
          <pc:sldMk cId="0" sldId="276"/>
        </pc:sldMkLst>
        <pc:spChg chg="del">
          <ac:chgData name="amutha jeevakumari" userId="78bb9bcc5f10479c" providerId="LiveId" clId="{A8BE7988-36D9-48D7-A9DA-44AFAECB672E}" dt="2022-08-29T03:30:26.517" v="102" actId="21"/>
          <ac:spMkLst>
            <pc:docMk/>
            <pc:sldMk cId="0" sldId="276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30:44.267" v="103" actId="21"/>
        <pc:sldMkLst>
          <pc:docMk/>
          <pc:sldMk cId="0" sldId="277"/>
        </pc:sldMkLst>
        <pc:spChg chg="del">
          <ac:chgData name="amutha jeevakumari" userId="78bb9bcc5f10479c" providerId="LiveId" clId="{A8BE7988-36D9-48D7-A9DA-44AFAECB672E}" dt="2022-08-29T03:30:44.267" v="103" actId="21"/>
          <ac:spMkLst>
            <pc:docMk/>
            <pc:sldMk cId="0" sldId="277"/>
            <ac:spMk id="9" creationId="{00000000-0000-0000-0000-000000000000}"/>
          </ac:spMkLst>
        </pc:spChg>
      </pc:sldChg>
      <pc:sldChg chg="delSp modSp mod">
        <pc:chgData name="amutha jeevakumari" userId="78bb9bcc5f10479c" providerId="LiveId" clId="{A8BE7988-36D9-48D7-A9DA-44AFAECB672E}" dt="2022-08-29T03:30:59.616" v="105" actId="21"/>
        <pc:sldMkLst>
          <pc:docMk/>
          <pc:sldMk cId="0" sldId="278"/>
        </pc:sldMkLst>
        <pc:spChg chg="del mod">
          <ac:chgData name="amutha jeevakumari" userId="78bb9bcc5f10479c" providerId="LiveId" clId="{A8BE7988-36D9-48D7-A9DA-44AFAECB672E}" dt="2022-08-29T03:30:59.616" v="105" actId="21"/>
          <ac:spMkLst>
            <pc:docMk/>
            <pc:sldMk cId="0" sldId="278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31:10.395" v="106" actId="21"/>
        <pc:sldMkLst>
          <pc:docMk/>
          <pc:sldMk cId="0" sldId="279"/>
        </pc:sldMkLst>
        <pc:spChg chg="del">
          <ac:chgData name="amutha jeevakumari" userId="78bb9bcc5f10479c" providerId="LiveId" clId="{A8BE7988-36D9-48D7-A9DA-44AFAECB672E}" dt="2022-08-29T03:31:10.395" v="106" actId="21"/>
          <ac:spMkLst>
            <pc:docMk/>
            <pc:sldMk cId="0" sldId="279"/>
            <ac:spMk id="14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31:19.263" v="107" actId="21"/>
        <pc:sldMkLst>
          <pc:docMk/>
          <pc:sldMk cId="0" sldId="280"/>
        </pc:sldMkLst>
        <pc:spChg chg="del">
          <ac:chgData name="amutha jeevakumari" userId="78bb9bcc5f10479c" providerId="LiveId" clId="{A8BE7988-36D9-48D7-A9DA-44AFAECB672E}" dt="2022-08-29T03:31:19.263" v="107" actId="21"/>
          <ac:spMkLst>
            <pc:docMk/>
            <pc:sldMk cId="0" sldId="280"/>
            <ac:spMk id="14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31:31.855" v="108" actId="21"/>
        <pc:sldMkLst>
          <pc:docMk/>
          <pc:sldMk cId="0" sldId="281"/>
        </pc:sldMkLst>
        <pc:spChg chg="del">
          <ac:chgData name="amutha jeevakumari" userId="78bb9bcc5f10479c" providerId="LiveId" clId="{A8BE7988-36D9-48D7-A9DA-44AFAECB672E}" dt="2022-08-29T03:31:31.855" v="108" actId="21"/>
          <ac:spMkLst>
            <pc:docMk/>
            <pc:sldMk cId="0" sldId="281"/>
            <ac:spMk id="9" creationId="{00000000-0000-0000-0000-000000000000}"/>
          </ac:spMkLst>
        </pc:spChg>
      </pc:sldChg>
      <pc:sldChg chg="delSp modSp mod">
        <pc:chgData name="amutha jeevakumari" userId="78bb9bcc5f10479c" providerId="LiveId" clId="{A8BE7988-36D9-48D7-A9DA-44AFAECB672E}" dt="2022-08-29T03:31:53.648" v="110" actId="21"/>
        <pc:sldMkLst>
          <pc:docMk/>
          <pc:sldMk cId="0" sldId="282"/>
        </pc:sldMkLst>
        <pc:spChg chg="mod">
          <ac:chgData name="amutha jeevakumari" userId="78bb9bcc5f10479c" providerId="LiveId" clId="{A8BE7988-36D9-48D7-A9DA-44AFAECB672E}" dt="2022-08-29T03:31:44.492" v="109" actId="1076"/>
          <ac:spMkLst>
            <pc:docMk/>
            <pc:sldMk cId="0" sldId="282"/>
            <ac:spMk id="4" creationId="{00000000-0000-0000-0000-000000000000}"/>
          </ac:spMkLst>
        </pc:spChg>
        <pc:spChg chg="del">
          <ac:chgData name="amutha jeevakumari" userId="78bb9bcc5f10479c" providerId="LiveId" clId="{A8BE7988-36D9-48D7-A9DA-44AFAECB672E}" dt="2022-08-29T03:31:53.648" v="110" actId="21"/>
          <ac:spMkLst>
            <pc:docMk/>
            <pc:sldMk cId="0" sldId="282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32:06.372" v="111" actId="21"/>
        <pc:sldMkLst>
          <pc:docMk/>
          <pc:sldMk cId="0" sldId="283"/>
        </pc:sldMkLst>
        <pc:spChg chg="del">
          <ac:chgData name="amutha jeevakumari" userId="78bb9bcc5f10479c" providerId="LiveId" clId="{A8BE7988-36D9-48D7-A9DA-44AFAECB672E}" dt="2022-08-29T03:32:06.372" v="111" actId="21"/>
          <ac:spMkLst>
            <pc:docMk/>
            <pc:sldMk cId="0" sldId="283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32:25.692" v="112" actId="21"/>
        <pc:sldMkLst>
          <pc:docMk/>
          <pc:sldMk cId="0" sldId="284"/>
        </pc:sldMkLst>
        <pc:spChg chg="del">
          <ac:chgData name="amutha jeevakumari" userId="78bb9bcc5f10479c" providerId="LiveId" clId="{A8BE7988-36D9-48D7-A9DA-44AFAECB672E}" dt="2022-08-29T03:32:25.692" v="112" actId="21"/>
          <ac:spMkLst>
            <pc:docMk/>
            <pc:sldMk cId="0" sldId="284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45:07.780" v="113" actId="21"/>
        <pc:sldMkLst>
          <pc:docMk/>
          <pc:sldMk cId="0" sldId="285"/>
        </pc:sldMkLst>
        <pc:spChg chg="del">
          <ac:chgData name="amutha jeevakumari" userId="78bb9bcc5f10479c" providerId="LiveId" clId="{A8BE7988-36D9-48D7-A9DA-44AFAECB672E}" dt="2022-08-29T03:45:07.780" v="113" actId="21"/>
          <ac:spMkLst>
            <pc:docMk/>
            <pc:sldMk cId="0" sldId="285"/>
            <ac:spMk id="15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45:17.156" v="114" actId="21"/>
        <pc:sldMkLst>
          <pc:docMk/>
          <pc:sldMk cId="0" sldId="286"/>
        </pc:sldMkLst>
        <pc:spChg chg="del">
          <ac:chgData name="amutha jeevakumari" userId="78bb9bcc5f10479c" providerId="LiveId" clId="{A8BE7988-36D9-48D7-A9DA-44AFAECB672E}" dt="2022-08-29T03:45:17.156" v="114" actId="21"/>
          <ac:spMkLst>
            <pc:docMk/>
            <pc:sldMk cId="0" sldId="286"/>
            <ac:spMk id="12" creationId="{00000000-0000-0000-0000-000000000000}"/>
          </ac:spMkLst>
        </pc:spChg>
      </pc:sldChg>
      <pc:sldChg chg="delSp modSp mod">
        <pc:chgData name="amutha jeevakumari" userId="78bb9bcc5f10479c" providerId="LiveId" clId="{A8BE7988-36D9-48D7-A9DA-44AFAECB672E}" dt="2022-08-29T03:45:29.614" v="116" actId="21"/>
        <pc:sldMkLst>
          <pc:docMk/>
          <pc:sldMk cId="0" sldId="287"/>
        </pc:sldMkLst>
        <pc:spChg chg="del mod">
          <ac:chgData name="amutha jeevakumari" userId="78bb9bcc5f10479c" providerId="LiveId" clId="{A8BE7988-36D9-48D7-A9DA-44AFAECB672E}" dt="2022-08-29T03:45:29.614" v="116" actId="21"/>
          <ac:spMkLst>
            <pc:docMk/>
            <pc:sldMk cId="0" sldId="287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45:42.622" v="117" actId="21"/>
        <pc:sldMkLst>
          <pc:docMk/>
          <pc:sldMk cId="0" sldId="288"/>
        </pc:sldMkLst>
        <pc:spChg chg="del">
          <ac:chgData name="amutha jeevakumari" userId="78bb9bcc5f10479c" providerId="LiveId" clId="{A8BE7988-36D9-48D7-A9DA-44AFAECB672E}" dt="2022-08-29T03:45:42.622" v="117" actId="21"/>
          <ac:spMkLst>
            <pc:docMk/>
            <pc:sldMk cId="0" sldId="288"/>
            <ac:spMk id="17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45:54.264" v="118" actId="21"/>
        <pc:sldMkLst>
          <pc:docMk/>
          <pc:sldMk cId="0" sldId="289"/>
        </pc:sldMkLst>
        <pc:spChg chg="del">
          <ac:chgData name="amutha jeevakumari" userId="78bb9bcc5f10479c" providerId="LiveId" clId="{A8BE7988-36D9-48D7-A9DA-44AFAECB672E}" dt="2022-08-29T03:45:54.264" v="118" actId="21"/>
          <ac:spMkLst>
            <pc:docMk/>
            <pc:sldMk cId="0" sldId="289"/>
            <ac:spMk id="14" creationId="{00000000-0000-0000-0000-000000000000}"/>
          </ac:spMkLst>
        </pc:spChg>
      </pc:sldChg>
      <pc:sldChg chg="delSp modSp mod">
        <pc:chgData name="amutha jeevakumari" userId="78bb9bcc5f10479c" providerId="LiveId" clId="{A8BE7988-36D9-48D7-A9DA-44AFAECB672E}" dt="2022-08-29T03:46:02.822" v="120" actId="21"/>
        <pc:sldMkLst>
          <pc:docMk/>
          <pc:sldMk cId="0" sldId="290"/>
        </pc:sldMkLst>
        <pc:spChg chg="del mod">
          <ac:chgData name="amutha jeevakumari" userId="78bb9bcc5f10479c" providerId="LiveId" clId="{A8BE7988-36D9-48D7-A9DA-44AFAECB672E}" dt="2022-08-29T03:46:02.822" v="120" actId="21"/>
          <ac:spMkLst>
            <pc:docMk/>
            <pc:sldMk cId="0" sldId="290"/>
            <ac:spMk id="11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46:12.007" v="121" actId="21"/>
        <pc:sldMkLst>
          <pc:docMk/>
          <pc:sldMk cId="0" sldId="291"/>
        </pc:sldMkLst>
        <pc:spChg chg="del">
          <ac:chgData name="amutha jeevakumari" userId="78bb9bcc5f10479c" providerId="LiveId" clId="{A8BE7988-36D9-48D7-A9DA-44AFAECB672E}" dt="2022-08-29T03:46:12.007" v="121" actId="21"/>
          <ac:spMkLst>
            <pc:docMk/>
            <pc:sldMk cId="0" sldId="291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46:27.075" v="122" actId="21"/>
        <pc:sldMkLst>
          <pc:docMk/>
          <pc:sldMk cId="0" sldId="292"/>
        </pc:sldMkLst>
        <pc:spChg chg="del">
          <ac:chgData name="amutha jeevakumari" userId="78bb9bcc5f10479c" providerId="LiveId" clId="{A8BE7988-36D9-48D7-A9DA-44AFAECB672E}" dt="2022-08-29T03:46:27.075" v="122" actId="21"/>
          <ac:spMkLst>
            <pc:docMk/>
            <pc:sldMk cId="0" sldId="292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46:35.507" v="123" actId="21"/>
        <pc:sldMkLst>
          <pc:docMk/>
          <pc:sldMk cId="0" sldId="293"/>
        </pc:sldMkLst>
        <pc:spChg chg="del">
          <ac:chgData name="amutha jeevakumari" userId="78bb9bcc5f10479c" providerId="LiveId" clId="{A8BE7988-36D9-48D7-A9DA-44AFAECB672E}" dt="2022-08-29T03:46:35.507" v="123" actId="21"/>
          <ac:spMkLst>
            <pc:docMk/>
            <pc:sldMk cId="0" sldId="293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46:47.217" v="124" actId="21"/>
        <pc:sldMkLst>
          <pc:docMk/>
          <pc:sldMk cId="0" sldId="294"/>
        </pc:sldMkLst>
        <pc:spChg chg="del">
          <ac:chgData name="amutha jeevakumari" userId="78bb9bcc5f10479c" providerId="LiveId" clId="{A8BE7988-36D9-48D7-A9DA-44AFAECB672E}" dt="2022-08-29T03:46:47.217" v="124" actId="21"/>
          <ac:spMkLst>
            <pc:docMk/>
            <pc:sldMk cId="0" sldId="294"/>
            <ac:spMk id="9" creationId="{00000000-0000-0000-0000-000000000000}"/>
          </ac:spMkLst>
        </pc:spChg>
      </pc:sldChg>
      <pc:sldChg chg="delSp modSp mod">
        <pc:chgData name="amutha jeevakumari" userId="78bb9bcc5f10479c" providerId="LiveId" clId="{A8BE7988-36D9-48D7-A9DA-44AFAECB672E}" dt="2022-08-29T03:47:06.084" v="126" actId="21"/>
        <pc:sldMkLst>
          <pc:docMk/>
          <pc:sldMk cId="0" sldId="295"/>
        </pc:sldMkLst>
        <pc:spChg chg="del">
          <ac:chgData name="amutha jeevakumari" userId="78bb9bcc5f10479c" providerId="LiveId" clId="{A8BE7988-36D9-48D7-A9DA-44AFAECB672E}" dt="2022-08-29T03:47:06.084" v="126" actId="21"/>
          <ac:spMkLst>
            <pc:docMk/>
            <pc:sldMk cId="0" sldId="295"/>
            <ac:spMk id="11" creationId="{00000000-0000-0000-0000-000000000000}"/>
          </ac:spMkLst>
        </pc:spChg>
        <pc:grpChg chg="mod">
          <ac:chgData name="amutha jeevakumari" userId="78bb9bcc5f10479c" providerId="LiveId" clId="{A8BE7988-36D9-48D7-A9DA-44AFAECB672E}" dt="2022-08-29T03:46:55.260" v="125" actId="1076"/>
          <ac:grpSpMkLst>
            <pc:docMk/>
            <pc:sldMk cId="0" sldId="295"/>
            <ac:grpSpMk id="7" creationId="{00000000-0000-0000-0000-000000000000}"/>
          </ac:grpSpMkLst>
        </pc:grpChg>
      </pc:sldChg>
      <pc:sldChg chg="delSp mod">
        <pc:chgData name="amutha jeevakumari" userId="78bb9bcc5f10479c" providerId="LiveId" clId="{A8BE7988-36D9-48D7-A9DA-44AFAECB672E}" dt="2022-08-29T03:47:18.651" v="127" actId="21"/>
        <pc:sldMkLst>
          <pc:docMk/>
          <pc:sldMk cId="0" sldId="296"/>
        </pc:sldMkLst>
        <pc:spChg chg="del">
          <ac:chgData name="amutha jeevakumari" userId="78bb9bcc5f10479c" providerId="LiveId" clId="{A8BE7988-36D9-48D7-A9DA-44AFAECB672E}" dt="2022-08-29T03:47:18.651" v="127" actId="21"/>
          <ac:spMkLst>
            <pc:docMk/>
            <pc:sldMk cId="0" sldId="296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47:41.861" v="128" actId="21"/>
        <pc:sldMkLst>
          <pc:docMk/>
          <pc:sldMk cId="0" sldId="297"/>
        </pc:sldMkLst>
        <pc:spChg chg="del">
          <ac:chgData name="amutha jeevakumari" userId="78bb9bcc5f10479c" providerId="LiveId" clId="{A8BE7988-36D9-48D7-A9DA-44AFAECB672E}" dt="2022-08-29T03:47:41.861" v="128" actId="21"/>
          <ac:spMkLst>
            <pc:docMk/>
            <pc:sldMk cId="0" sldId="297"/>
            <ac:spMk id="15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48:00.858" v="129" actId="21"/>
        <pc:sldMkLst>
          <pc:docMk/>
          <pc:sldMk cId="0" sldId="298"/>
        </pc:sldMkLst>
        <pc:spChg chg="del">
          <ac:chgData name="amutha jeevakumari" userId="78bb9bcc5f10479c" providerId="LiveId" clId="{A8BE7988-36D9-48D7-A9DA-44AFAECB672E}" dt="2022-08-29T03:48:00.858" v="129" actId="21"/>
          <ac:spMkLst>
            <pc:docMk/>
            <pc:sldMk cId="0" sldId="298"/>
            <ac:spMk id="11" creationId="{00000000-0000-0000-0000-000000000000}"/>
          </ac:spMkLst>
        </pc:spChg>
      </pc:sldChg>
      <pc:sldChg chg="delSp modSp mod">
        <pc:chgData name="amutha jeevakumari" userId="78bb9bcc5f10479c" providerId="LiveId" clId="{A8BE7988-36D9-48D7-A9DA-44AFAECB672E}" dt="2022-08-29T03:48:20.924" v="131" actId="21"/>
        <pc:sldMkLst>
          <pc:docMk/>
          <pc:sldMk cId="0" sldId="299"/>
        </pc:sldMkLst>
        <pc:spChg chg="del mod">
          <ac:chgData name="amutha jeevakumari" userId="78bb9bcc5f10479c" providerId="LiveId" clId="{A8BE7988-36D9-48D7-A9DA-44AFAECB672E}" dt="2022-08-29T03:48:20.924" v="131" actId="21"/>
          <ac:spMkLst>
            <pc:docMk/>
            <pc:sldMk cId="0" sldId="299"/>
            <ac:spMk id="11" creationId="{00000000-0000-0000-0000-000000000000}"/>
          </ac:spMkLst>
        </pc:spChg>
      </pc:sldChg>
      <pc:sldChg chg="delSp modSp mod">
        <pc:chgData name="amutha jeevakumari" userId="78bb9bcc5f10479c" providerId="LiveId" clId="{A8BE7988-36D9-48D7-A9DA-44AFAECB672E}" dt="2022-08-29T03:49:09.754" v="133" actId="21"/>
        <pc:sldMkLst>
          <pc:docMk/>
          <pc:sldMk cId="0" sldId="300"/>
        </pc:sldMkLst>
        <pc:spChg chg="del mod">
          <ac:chgData name="amutha jeevakumari" userId="78bb9bcc5f10479c" providerId="LiveId" clId="{A8BE7988-36D9-48D7-A9DA-44AFAECB672E}" dt="2022-08-29T03:49:09.754" v="133" actId="21"/>
          <ac:spMkLst>
            <pc:docMk/>
            <pc:sldMk cId="0" sldId="300"/>
            <ac:spMk id="11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49:58.865" v="134" actId="21"/>
        <pc:sldMkLst>
          <pc:docMk/>
          <pc:sldMk cId="0" sldId="301"/>
        </pc:sldMkLst>
        <pc:spChg chg="del">
          <ac:chgData name="amutha jeevakumari" userId="78bb9bcc5f10479c" providerId="LiveId" clId="{A8BE7988-36D9-48D7-A9DA-44AFAECB672E}" dt="2022-08-29T03:49:58.865" v="134" actId="21"/>
          <ac:spMkLst>
            <pc:docMk/>
            <pc:sldMk cId="0" sldId="301"/>
            <ac:spMk id="11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0:12.383" v="135" actId="21"/>
        <pc:sldMkLst>
          <pc:docMk/>
          <pc:sldMk cId="0" sldId="302"/>
        </pc:sldMkLst>
        <pc:spChg chg="del">
          <ac:chgData name="amutha jeevakumari" userId="78bb9bcc5f10479c" providerId="LiveId" clId="{A8BE7988-36D9-48D7-A9DA-44AFAECB672E}" dt="2022-08-29T03:50:12.383" v="135" actId="21"/>
          <ac:spMkLst>
            <pc:docMk/>
            <pc:sldMk cId="0" sldId="302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0:36.266" v="136" actId="21"/>
        <pc:sldMkLst>
          <pc:docMk/>
          <pc:sldMk cId="0" sldId="303"/>
        </pc:sldMkLst>
        <pc:spChg chg="del">
          <ac:chgData name="amutha jeevakumari" userId="78bb9bcc5f10479c" providerId="LiveId" clId="{A8BE7988-36D9-48D7-A9DA-44AFAECB672E}" dt="2022-08-29T03:50:36.266" v="136" actId="21"/>
          <ac:spMkLst>
            <pc:docMk/>
            <pc:sldMk cId="0" sldId="303"/>
            <ac:spMk id="11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0:49.671" v="137" actId="21"/>
        <pc:sldMkLst>
          <pc:docMk/>
          <pc:sldMk cId="0" sldId="304"/>
        </pc:sldMkLst>
        <pc:spChg chg="del">
          <ac:chgData name="amutha jeevakumari" userId="78bb9bcc5f10479c" providerId="LiveId" clId="{A8BE7988-36D9-48D7-A9DA-44AFAECB672E}" dt="2022-08-29T03:50:49.671" v="137" actId="21"/>
          <ac:spMkLst>
            <pc:docMk/>
            <pc:sldMk cId="0" sldId="304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0:57.506" v="138" actId="21"/>
        <pc:sldMkLst>
          <pc:docMk/>
          <pc:sldMk cId="0" sldId="305"/>
        </pc:sldMkLst>
        <pc:spChg chg="del">
          <ac:chgData name="amutha jeevakumari" userId="78bb9bcc5f10479c" providerId="LiveId" clId="{A8BE7988-36D9-48D7-A9DA-44AFAECB672E}" dt="2022-08-29T03:50:57.506" v="138" actId="21"/>
          <ac:spMkLst>
            <pc:docMk/>
            <pc:sldMk cId="0" sldId="305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1:19.785" v="139" actId="21"/>
        <pc:sldMkLst>
          <pc:docMk/>
          <pc:sldMk cId="0" sldId="306"/>
        </pc:sldMkLst>
        <pc:spChg chg="del">
          <ac:chgData name="amutha jeevakumari" userId="78bb9bcc5f10479c" providerId="LiveId" clId="{A8BE7988-36D9-48D7-A9DA-44AFAECB672E}" dt="2022-08-29T03:51:19.785" v="139" actId="21"/>
          <ac:spMkLst>
            <pc:docMk/>
            <pc:sldMk cId="0" sldId="306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1:31.282" v="140" actId="21"/>
        <pc:sldMkLst>
          <pc:docMk/>
          <pc:sldMk cId="0" sldId="307"/>
        </pc:sldMkLst>
        <pc:spChg chg="del">
          <ac:chgData name="amutha jeevakumari" userId="78bb9bcc5f10479c" providerId="LiveId" clId="{A8BE7988-36D9-48D7-A9DA-44AFAECB672E}" dt="2022-08-29T03:51:31.282" v="140" actId="21"/>
          <ac:spMkLst>
            <pc:docMk/>
            <pc:sldMk cId="0" sldId="307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1:44.642" v="141" actId="21"/>
        <pc:sldMkLst>
          <pc:docMk/>
          <pc:sldMk cId="0" sldId="308"/>
        </pc:sldMkLst>
        <pc:spChg chg="del">
          <ac:chgData name="amutha jeevakumari" userId="78bb9bcc5f10479c" providerId="LiveId" clId="{A8BE7988-36D9-48D7-A9DA-44AFAECB672E}" dt="2022-08-29T03:51:44.642" v="141" actId="21"/>
          <ac:spMkLst>
            <pc:docMk/>
            <pc:sldMk cId="0" sldId="308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1:58.294" v="142" actId="21"/>
        <pc:sldMkLst>
          <pc:docMk/>
          <pc:sldMk cId="0" sldId="309"/>
        </pc:sldMkLst>
        <pc:spChg chg="del">
          <ac:chgData name="amutha jeevakumari" userId="78bb9bcc5f10479c" providerId="LiveId" clId="{A8BE7988-36D9-48D7-A9DA-44AFAECB672E}" dt="2022-08-29T03:51:58.294" v="142" actId="21"/>
          <ac:spMkLst>
            <pc:docMk/>
            <pc:sldMk cId="0" sldId="309"/>
            <ac:spMk id="21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2:14.190" v="143" actId="21"/>
        <pc:sldMkLst>
          <pc:docMk/>
          <pc:sldMk cId="0" sldId="310"/>
        </pc:sldMkLst>
        <pc:spChg chg="del">
          <ac:chgData name="amutha jeevakumari" userId="78bb9bcc5f10479c" providerId="LiveId" clId="{A8BE7988-36D9-48D7-A9DA-44AFAECB672E}" dt="2022-08-29T03:52:14.190" v="143" actId="21"/>
          <ac:spMkLst>
            <pc:docMk/>
            <pc:sldMk cId="0" sldId="310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2:30.536" v="144" actId="21"/>
        <pc:sldMkLst>
          <pc:docMk/>
          <pc:sldMk cId="0" sldId="311"/>
        </pc:sldMkLst>
        <pc:spChg chg="del">
          <ac:chgData name="amutha jeevakumari" userId="78bb9bcc5f10479c" providerId="LiveId" clId="{A8BE7988-36D9-48D7-A9DA-44AFAECB672E}" dt="2022-08-29T03:52:30.536" v="144" actId="21"/>
          <ac:spMkLst>
            <pc:docMk/>
            <pc:sldMk cId="0" sldId="311"/>
            <ac:spMk id="13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2:38.951" v="145" actId="21"/>
        <pc:sldMkLst>
          <pc:docMk/>
          <pc:sldMk cId="0" sldId="312"/>
        </pc:sldMkLst>
        <pc:spChg chg="del">
          <ac:chgData name="amutha jeevakumari" userId="78bb9bcc5f10479c" providerId="LiveId" clId="{A8BE7988-36D9-48D7-A9DA-44AFAECB672E}" dt="2022-08-29T03:52:38.951" v="145" actId="21"/>
          <ac:spMkLst>
            <pc:docMk/>
            <pc:sldMk cId="0" sldId="312"/>
            <ac:spMk id="15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3:44.333" v="146" actId="21"/>
        <pc:sldMkLst>
          <pc:docMk/>
          <pc:sldMk cId="0" sldId="313"/>
        </pc:sldMkLst>
        <pc:spChg chg="del">
          <ac:chgData name="amutha jeevakumari" userId="78bb9bcc5f10479c" providerId="LiveId" clId="{A8BE7988-36D9-48D7-A9DA-44AFAECB672E}" dt="2022-08-29T03:53:44.333" v="146" actId="21"/>
          <ac:spMkLst>
            <pc:docMk/>
            <pc:sldMk cId="0" sldId="313"/>
            <ac:spMk id="13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3:53.990" v="147" actId="21"/>
        <pc:sldMkLst>
          <pc:docMk/>
          <pc:sldMk cId="0" sldId="314"/>
        </pc:sldMkLst>
        <pc:spChg chg="del">
          <ac:chgData name="amutha jeevakumari" userId="78bb9bcc5f10479c" providerId="LiveId" clId="{A8BE7988-36D9-48D7-A9DA-44AFAECB672E}" dt="2022-08-29T03:53:53.990" v="147" actId="21"/>
          <ac:spMkLst>
            <pc:docMk/>
            <pc:sldMk cId="0" sldId="314"/>
            <ac:spMk id="18" creationId="{00000000-0000-0000-0000-000000000000}"/>
          </ac:spMkLst>
        </pc:spChg>
      </pc:sldChg>
      <pc:sldChg chg="delSp mod">
        <pc:chgData name="amutha jeevakumari" userId="78bb9bcc5f10479c" providerId="LiveId" clId="{A8BE7988-36D9-48D7-A9DA-44AFAECB672E}" dt="2022-08-29T03:54:02.388" v="148" actId="21"/>
        <pc:sldMkLst>
          <pc:docMk/>
          <pc:sldMk cId="0" sldId="315"/>
        </pc:sldMkLst>
        <pc:spChg chg="del">
          <ac:chgData name="amutha jeevakumari" userId="78bb9bcc5f10479c" providerId="LiveId" clId="{A8BE7988-36D9-48D7-A9DA-44AFAECB672E}" dt="2022-08-29T03:54:02.388" v="148" actId="21"/>
          <ac:spMkLst>
            <pc:docMk/>
            <pc:sldMk cId="0" sldId="315"/>
            <ac:spMk id="10" creationId="{00000000-0000-0000-0000-000000000000}"/>
          </ac:spMkLst>
        </pc:spChg>
      </pc:sldChg>
      <pc:sldChg chg="delSp modSp mod">
        <pc:chgData name="amutha jeevakumari" userId="78bb9bcc5f10479c" providerId="LiveId" clId="{A8BE7988-36D9-48D7-A9DA-44AFAECB672E}" dt="2022-08-29T03:54:19.671" v="150" actId="21"/>
        <pc:sldMkLst>
          <pc:docMk/>
          <pc:sldMk cId="0" sldId="316"/>
        </pc:sldMkLst>
        <pc:spChg chg="del">
          <ac:chgData name="amutha jeevakumari" userId="78bb9bcc5f10479c" providerId="LiveId" clId="{A8BE7988-36D9-48D7-A9DA-44AFAECB672E}" dt="2022-08-29T03:54:19.671" v="150" actId="21"/>
          <ac:spMkLst>
            <pc:docMk/>
            <pc:sldMk cId="0" sldId="316"/>
            <ac:spMk id="10" creationId="{00000000-0000-0000-0000-000000000000}"/>
          </ac:spMkLst>
        </pc:spChg>
        <pc:grpChg chg="mod">
          <ac:chgData name="amutha jeevakumari" userId="78bb9bcc5f10479c" providerId="LiveId" clId="{A8BE7988-36D9-48D7-A9DA-44AFAECB672E}" dt="2022-08-29T03:54:10.760" v="149" actId="14100"/>
          <ac:grpSpMkLst>
            <pc:docMk/>
            <pc:sldMk cId="0" sldId="316"/>
            <ac:grpSpMk id="6" creationId="{00000000-0000-0000-0000-000000000000}"/>
          </ac:grpSpMkLst>
        </pc:grpChg>
      </pc:sldChg>
      <pc:sldChg chg="delSp modSp mod">
        <pc:chgData name="amutha jeevakumari" userId="78bb9bcc5f10479c" providerId="LiveId" clId="{A8BE7988-36D9-48D7-A9DA-44AFAECB672E}" dt="2022-08-29T03:54:38.245" v="152" actId="21"/>
        <pc:sldMkLst>
          <pc:docMk/>
          <pc:sldMk cId="115865525" sldId="317"/>
        </pc:sldMkLst>
        <pc:spChg chg="del mod">
          <ac:chgData name="amutha jeevakumari" userId="78bb9bcc5f10479c" providerId="LiveId" clId="{A8BE7988-36D9-48D7-A9DA-44AFAECB672E}" dt="2022-08-29T03:54:38.245" v="152" actId="21"/>
          <ac:spMkLst>
            <pc:docMk/>
            <pc:sldMk cId="115865525" sldId="317"/>
            <ac:spMk id="15" creationId="{00000000-0000-0000-0000-000000000000}"/>
          </ac:spMkLst>
        </pc:spChg>
      </pc:sldChg>
    </pc:docChg>
  </pc:docChgLst>
  <pc:docChgLst>
    <pc:chgData name="Sanjana E" userId="S::sanjana.e2021@vitstudent.ac.in::0ab396e1-a3c2-43d1-9e5d-75b706694766" providerId="AD" clId="Web-{0315CBAA-1193-42C3-9205-CF9D6ECF1F5D}"/>
    <pc:docChg chg="modSld">
      <pc:chgData name="Sanjana E" userId="S::sanjana.e2021@vitstudent.ac.in::0ab396e1-a3c2-43d1-9e5d-75b706694766" providerId="AD" clId="Web-{0315CBAA-1193-42C3-9205-CF9D6ECF1F5D}" dt="2022-09-29T08:42:21.107" v="0" actId="1076"/>
      <pc:docMkLst>
        <pc:docMk/>
      </pc:docMkLst>
      <pc:sldChg chg="modSp">
        <pc:chgData name="Sanjana E" userId="S::sanjana.e2021@vitstudent.ac.in::0ab396e1-a3c2-43d1-9e5d-75b706694766" providerId="AD" clId="Web-{0315CBAA-1193-42C3-9205-CF9D6ECF1F5D}" dt="2022-09-29T08:42:21.107" v="0" actId="1076"/>
        <pc:sldMkLst>
          <pc:docMk/>
          <pc:sldMk cId="0" sldId="259"/>
        </pc:sldMkLst>
        <pc:picChg chg="mod">
          <ac:chgData name="Sanjana E" userId="S::sanjana.e2021@vitstudent.ac.in::0ab396e1-a3c2-43d1-9e5d-75b706694766" providerId="AD" clId="Web-{0315CBAA-1193-42C3-9205-CF9D6ECF1F5D}" dt="2022-09-29T08:42:21.107" v="0" actId="1076"/>
          <ac:picMkLst>
            <pc:docMk/>
            <pc:sldMk cId="0" sldId="259"/>
            <ac:picMk id="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EBC92-AD91-4260-8AC3-CECC0968B12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E117B-1F70-461E-B08C-99388A716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E117B-1F70-461E-B08C-99388A71685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4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E117B-1F70-461E-B08C-99388A71685B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6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E117B-1F70-461E-B08C-99388A71685B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E117B-1F70-461E-B08C-99388A71685B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7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E117B-1F70-461E-B08C-99388A71685B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8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6184" y="3063316"/>
            <a:ext cx="286554" cy="1768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9181" y="709929"/>
            <a:ext cx="3989704" cy="608330"/>
          </a:xfrm>
          <a:custGeom>
            <a:avLst/>
            <a:gdLst/>
            <a:ahLst/>
            <a:cxnLst/>
            <a:rect l="l" t="t" r="r" b="b"/>
            <a:pathLst>
              <a:path w="3989704" h="60833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557339"/>
                </a:lnTo>
                <a:lnTo>
                  <a:pt x="4013" y="577075"/>
                </a:lnTo>
                <a:lnTo>
                  <a:pt x="14922" y="593229"/>
                </a:lnTo>
                <a:lnTo>
                  <a:pt x="31076" y="604139"/>
                </a:lnTo>
                <a:lnTo>
                  <a:pt x="50812" y="608152"/>
                </a:lnTo>
                <a:lnTo>
                  <a:pt x="3938854" y="608152"/>
                </a:lnTo>
                <a:lnTo>
                  <a:pt x="3958577" y="604139"/>
                </a:lnTo>
                <a:lnTo>
                  <a:pt x="3974731" y="593229"/>
                </a:lnTo>
                <a:lnTo>
                  <a:pt x="3985653" y="577075"/>
                </a:lnTo>
                <a:lnTo>
                  <a:pt x="3989654" y="557339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9128" y="787414"/>
            <a:ext cx="2091842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C7D3-A324-4543-A7DC-43805D47D6A8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3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C183-E468-40E1-B7E9-670CA027B133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870A-45B4-4A83-89AE-04AE5668DF63}" type="datetime1">
              <a:rPr lang="en-US" smtClean="0"/>
              <a:t>11/19/2022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E75C-22A1-4282-9156-599E6AA66682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2205-7A74-470F-9BAE-0FDAE8B2C8B8}" type="datetime1">
              <a:rPr lang="en-US" smtClean="0"/>
              <a:t>11/19/2022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66184" y="3063316"/>
            <a:ext cx="286554" cy="1768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663"/>
            <a:ext cx="4419498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1515" y="561398"/>
            <a:ext cx="4027068" cy="2379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3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698" y="3114095"/>
            <a:ext cx="580389" cy="34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527B-21AD-4607-9E71-D9C0C9B9BB30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7382" y="3338659"/>
            <a:ext cx="313054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130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59128" y="787414"/>
            <a:ext cx="2664168" cy="21929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n-US" spc="-30" dirty="0"/>
              <a:t>B</a:t>
            </a:r>
            <a:r>
              <a:rPr spc="-30" dirty="0"/>
              <a:t>CSE10</a:t>
            </a:r>
            <a:r>
              <a:rPr lang="en-US" spc="-30" dirty="0"/>
              <a:t>3E </a:t>
            </a:r>
            <a:r>
              <a:rPr spc="-30" dirty="0"/>
              <a:t>-</a:t>
            </a:r>
            <a:r>
              <a:rPr lang="en-US" spc="-30" dirty="0"/>
              <a:t> Computer Programming: J</a:t>
            </a:r>
            <a:r>
              <a:rPr spc="-30" dirty="0"/>
              <a:t>ava </a:t>
            </a:r>
            <a:endParaRPr sz="900" dirty="0"/>
          </a:p>
        </p:txBody>
      </p:sp>
      <p:sp>
        <p:nvSpPr>
          <p:cNvPr id="3" name="object 3"/>
          <p:cNvSpPr txBox="1"/>
          <p:nvPr/>
        </p:nvSpPr>
        <p:spPr>
          <a:xfrm>
            <a:off x="875296" y="1965872"/>
            <a:ext cx="3048000" cy="5721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41350" marR="634365" indent="-635" algn="ctr">
              <a:lnSpc>
                <a:spcPct val="101000"/>
              </a:lnSpc>
              <a:spcBef>
                <a:spcPts val="85"/>
              </a:spcBef>
            </a:pP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Dr.</a:t>
            </a:r>
            <a:r>
              <a:rPr sz="900" spc="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lang="en-US" sz="900" spc="10" dirty="0">
                <a:solidFill>
                  <a:srgbClr val="FF0000"/>
                </a:solidFill>
                <a:latin typeface="Tahoma"/>
                <a:cs typeface="Tahoma"/>
              </a:rPr>
              <a:t>. A. AMUTHA JEEVAKUMARI</a:t>
            </a:r>
          </a:p>
          <a:p>
            <a:pPr marL="641350" marR="634365" indent="-635" algn="ctr">
              <a:lnSpc>
                <a:spcPct val="101000"/>
              </a:lnSpc>
              <a:spcBef>
                <a:spcPts val="85"/>
              </a:spcBef>
            </a:pP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Ass</a:t>
            </a:r>
            <a:r>
              <a:rPr lang="en-US" sz="900" spc="-15" dirty="0">
                <a:latin typeface="Tahoma"/>
                <a:cs typeface="Tahoma"/>
              </a:rPr>
              <a:t>istant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Professor</a:t>
            </a:r>
            <a:r>
              <a:rPr lang="en-US" sz="900" spc="-20" dirty="0">
                <a:latin typeface="Tahoma"/>
                <a:cs typeface="Tahoma"/>
              </a:rPr>
              <a:t> (Sr.)</a:t>
            </a:r>
            <a:endParaRPr sz="900" dirty="0">
              <a:latin typeface="Tahoma"/>
              <a:cs typeface="Tahoma"/>
            </a:endParaRPr>
          </a:p>
          <a:p>
            <a:pPr marL="12700" marR="5080" algn="ctr">
              <a:lnSpc>
                <a:spcPct val="101000"/>
              </a:lnSpc>
            </a:pPr>
            <a:r>
              <a:rPr sz="900" spc="-10" dirty="0">
                <a:latin typeface="Tahoma"/>
                <a:cs typeface="Tahoma"/>
              </a:rPr>
              <a:t>School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Computer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Science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Engineering </a:t>
            </a:r>
            <a:r>
              <a:rPr sz="900" spc="-270" dirty="0">
                <a:latin typeface="Tahoma"/>
                <a:cs typeface="Tahoma"/>
              </a:rPr>
              <a:t> </a:t>
            </a:r>
            <a:endParaRPr lang="en-US" sz="900" spc="-270" dirty="0">
              <a:latin typeface="Tahoma"/>
              <a:cs typeface="Tahoma"/>
            </a:endParaRPr>
          </a:p>
          <a:p>
            <a:pPr marL="12700" marR="5080" algn="ctr">
              <a:lnSpc>
                <a:spcPct val="101000"/>
              </a:lnSpc>
            </a:pPr>
            <a:r>
              <a:rPr sz="900" spc="30" dirty="0">
                <a:latin typeface="Tahoma"/>
                <a:cs typeface="Tahoma"/>
              </a:rPr>
              <a:t>VIT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-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Chennai</a:t>
            </a:r>
            <a:endParaRPr sz="9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59624"/>
            <a:ext cx="4608195" cy="102235"/>
            <a:chOff x="0" y="3354082"/>
            <a:chExt cx="4608195" cy="102235"/>
          </a:xfrm>
        </p:grpSpPr>
        <p:sp>
          <p:nvSpPr>
            <p:cNvPr id="5" name="object 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1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062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Java</a:t>
            </a:r>
            <a:r>
              <a:rPr spc="-45" dirty="0"/>
              <a:t> </a:t>
            </a:r>
            <a:r>
              <a:rPr spc="-35" dirty="0"/>
              <a:t>Constructors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437692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89521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855230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007059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272755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1422361"/>
            <a:ext cx="43218" cy="432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1572234"/>
            <a:ext cx="43218" cy="4321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1736166"/>
            <a:ext cx="43218" cy="4321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81367" y="349580"/>
            <a:ext cx="3680460" cy="163131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Java,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FF0000"/>
                </a:solidFill>
                <a:latin typeface="Microsoft Sans Serif"/>
                <a:cs typeface="Microsoft Sans Serif"/>
              </a:rPr>
              <a:t>constructor</a:t>
            </a:r>
            <a:r>
              <a:rPr sz="8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block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codes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similar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method.</a:t>
            </a:r>
            <a:endParaRPr sz="800">
              <a:latin typeface="Microsoft Sans Serif"/>
              <a:cs typeface="Microsoft Sans Serif"/>
            </a:endParaRPr>
          </a:p>
          <a:p>
            <a:pPr marL="12700" marR="336550">
              <a:lnSpc>
                <a:spcPts val="900"/>
              </a:lnSpc>
              <a:spcBef>
                <a:spcPts val="315"/>
              </a:spcBef>
            </a:pPr>
            <a:r>
              <a:rPr sz="800" spc="45" dirty="0">
                <a:latin typeface="Microsoft Sans Serif"/>
                <a:cs typeface="Microsoft Sans Serif"/>
              </a:rPr>
              <a:t>It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called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when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instance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40" dirty="0">
                <a:latin typeface="Microsoft Sans Serif"/>
                <a:cs typeface="Microsoft Sans Serif"/>
              </a:rPr>
              <a:t>class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created.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At </a:t>
            </a:r>
            <a:r>
              <a:rPr sz="800" spc="-5" dirty="0">
                <a:latin typeface="Microsoft Sans Serif"/>
                <a:cs typeface="Microsoft Sans Serif"/>
              </a:rPr>
              <a:t>the </a:t>
            </a:r>
            <a:r>
              <a:rPr sz="800" spc="5" dirty="0">
                <a:latin typeface="Microsoft Sans Serif"/>
                <a:cs typeface="Microsoft Sans Serif"/>
              </a:rPr>
              <a:t>time of </a:t>
            </a:r>
            <a:r>
              <a:rPr sz="800" spc="-5" dirty="0">
                <a:latin typeface="Microsoft Sans Serif"/>
                <a:cs typeface="Microsoft Sans Serif"/>
              </a:rPr>
              <a:t>calling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constructor,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memory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object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allocated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memory.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800" spc="45" dirty="0">
                <a:latin typeface="Microsoft Sans Serif"/>
                <a:cs typeface="Microsoft Sans Serif"/>
              </a:rPr>
              <a:t>It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special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type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method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which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used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initialize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object.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00"/>
              </a:lnSpc>
              <a:spcBef>
                <a:spcPts val="320"/>
              </a:spcBef>
            </a:pPr>
            <a:r>
              <a:rPr sz="800" spc="-20" dirty="0">
                <a:latin typeface="Microsoft Sans Serif"/>
                <a:cs typeface="Microsoft Sans Serif"/>
              </a:rPr>
              <a:t>Every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time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object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created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using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new</a:t>
            </a:r>
            <a:r>
              <a:rPr sz="800" spc="5" dirty="0">
                <a:latin typeface="Microsoft Sans Serif"/>
                <a:cs typeface="Microsoft Sans Serif"/>
              </a:rPr>
              <a:t>()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keyword,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at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least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constructor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called.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8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Rules</a:t>
            </a:r>
            <a:r>
              <a:rPr sz="800" spc="5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FF0000"/>
                </a:solidFill>
                <a:latin typeface="Microsoft Sans Serif"/>
                <a:cs typeface="Microsoft Sans Serif"/>
              </a:rPr>
              <a:t>for</a:t>
            </a:r>
            <a:r>
              <a:rPr sz="8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creating</a:t>
            </a:r>
            <a:r>
              <a:rPr sz="8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FF0000"/>
                </a:solidFill>
                <a:latin typeface="Microsoft Sans Serif"/>
                <a:cs typeface="Microsoft Sans Serif"/>
              </a:rPr>
              <a:t>constructor</a:t>
            </a:r>
            <a:r>
              <a:rPr sz="8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135"/>
              </a:spcBef>
            </a:pPr>
            <a:r>
              <a:rPr sz="800" spc="-5" dirty="0">
                <a:latin typeface="Microsoft Sans Serif"/>
                <a:cs typeface="Microsoft Sans Serif"/>
              </a:rPr>
              <a:t>Constructor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name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must</a:t>
            </a:r>
            <a:r>
              <a:rPr sz="800" u="sng" spc="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800" u="sng" spc="-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be</a:t>
            </a:r>
            <a:r>
              <a:rPr sz="800" u="sng" spc="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the</a:t>
            </a:r>
            <a:r>
              <a:rPr sz="800" u="sng" spc="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same</a:t>
            </a:r>
            <a:r>
              <a:rPr sz="800" u="sng" spc="6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800" u="sng" spc="-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class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name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220"/>
              </a:spcBef>
            </a:pPr>
            <a:r>
              <a:rPr sz="800" spc="30" dirty="0">
                <a:latin typeface="Microsoft Sans Serif"/>
                <a:cs typeface="Microsoft Sans Serif"/>
              </a:rPr>
              <a:t>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Constructor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must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no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explicit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return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type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330"/>
              </a:spcBef>
            </a:pPr>
            <a:r>
              <a:rPr sz="800" spc="3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constructor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cannot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abstract</a:t>
            </a:r>
            <a:r>
              <a:rPr sz="800" dirty="0">
                <a:latin typeface="Microsoft Sans Serif"/>
                <a:cs typeface="Microsoft Sans Serif"/>
              </a:rPr>
              <a:t>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u="sng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static</a:t>
            </a:r>
            <a:r>
              <a:rPr sz="800" spc="5" dirty="0">
                <a:latin typeface="Microsoft Sans Serif"/>
                <a:cs typeface="Microsoft Sans Serif"/>
              </a:rPr>
              <a:t>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u="sng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final</a:t>
            </a:r>
            <a:r>
              <a:rPr sz="800" spc="5" dirty="0">
                <a:latin typeface="Microsoft Sans Serif"/>
                <a:cs typeface="Microsoft Sans Serif"/>
              </a:rPr>
              <a:t>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synchronized</a:t>
            </a:r>
            <a:r>
              <a:rPr sz="800" spc="-20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5" dirty="0">
                <a:latin typeface="Microsoft Sans Serif"/>
                <a:cs typeface="Microsoft Sans Serif"/>
              </a:rPr>
              <a:t>Constructor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Types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891626"/>
            <a:ext cx="53644" cy="536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68526" y="2018106"/>
            <a:ext cx="1905000" cy="123825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6" name="object 1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10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72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Default </a:t>
            </a:r>
            <a:r>
              <a:rPr spc="-35" dirty="0"/>
              <a:t>Constructor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9181" y="485254"/>
            <a:ext cx="3989704" cy="461645"/>
          </a:xfrm>
          <a:custGeom>
            <a:avLst/>
            <a:gdLst/>
            <a:ahLst/>
            <a:cxnLst/>
            <a:rect l="l" t="t" r="r" b="b"/>
            <a:pathLst>
              <a:path w="3989704" h="461644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410743"/>
                </a:lnTo>
                <a:lnTo>
                  <a:pt x="4013" y="430479"/>
                </a:lnTo>
                <a:lnTo>
                  <a:pt x="14922" y="446633"/>
                </a:lnTo>
                <a:lnTo>
                  <a:pt x="31076" y="457542"/>
                </a:lnTo>
                <a:lnTo>
                  <a:pt x="50812" y="461556"/>
                </a:lnTo>
                <a:lnTo>
                  <a:pt x="3938854" y="461556"/>
                </a:lnTo>
                <a:lnTo>
                  <a:pt x="3958577" y="457542"/>
                </a:lnTo>
                <a:lnTo>
                  <a:pt x="3974731" y="446633"/>
                </a:lnTo>
                <a:lnTo>
                  <a:pt x="3985653" y="430479"/>
                </a:lnTo>
                <a:lnTo>
                  <a:pt x="3989654" y="410743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494284"/>
            <a:ext cx="3879215" cy="272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800" b="1" spc="5" dirty="0">
                <a:latin typeface="Arial"/>
                <a:cs typeface="Arial"/>
              </a:rPr>
              <a:t>A</a:t>
            </a:r>
            <a:r>
              <a:rPr sz="800" b="1" spc="80" dirty="0">
                <a:latin typeface="Arial"/>
                <a:cs typeface="Arial"/>
              </a:rPr>
              <a:t> </a:t>
            </a:r>
            <a:r>
              <a:rPr sz="800" b="1" spc="-40" dirty="0">
                <a:latin typeface="Arial"/>
                <a:cs typeface="Arial"/>
              </a:rPr>
              <a:t>constructor</a:t>
            </a:r>
            <a:r>
              <a:rPr sz="800" b="1" spc="80" dirty="0">
                <a:latin typeface="Arial"/>
                <a:cs typeface="Arial"/>
              </a:rPr>
              <a:t> </a:t>
            </a:r>
            <a:r>
              <a:rPr sz="800" b="1" spc="-70" dirty="0">
                <a:latin typeface="Arial"/>
                <a:cs typeface="Arial"/>
              </a:rPr>
              <a:t>is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40" dirty="0">
                <a:latin typeface="Arial"/>
                <a:cs typeface="Arial"/>
              </a:rPr>
              <a:t>called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"Default</a:t>
            </a:r>
            <a:r>
              <a:rPr sz="800" b="1" spc="80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Constructor"</a:t>
            </a:r>
            <a:r>
              <a:rPr sz="800" b="1" spc="80" dirty="0">
                <a:latin typeface="Arial"/>
                <a:cs typeface="Arial"/>
              </a:rPr>
              <a:t> </a:t>
            </a:r>
            <a:r>
              <a:rPr sz="800" b="1" spc="-40" dirty="0">
                <a:latin typeface="Arial"/>
                <a:cs typeface="Arial"/>
              </a:rPr>
              <a:t>when</a:t>
            </a:r>
            <a:r>
              <a:rPr sz="800" b="1" spc="80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it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30" dirty="0">
                <a:latin typeface="Arial"/>
                <a:cs typeface="Arial"/>
              </a:rPr>
              <a:t>doesn’t</a:t>
            </a:r>
            <a:r>
              <a:rPr sz="800" b="1" spc="80" dirty="0">
                <a:latin typeface="Arial"/>
                <a:cs typeface="Arial"/>
              </a:rPr>
              <a:t> </a:t>
            </a:r>
            <a:r>
              <a:rPr sz="800" b="1" spc="-40" dirty="0">
                <a:latin typeface="Arial"/>
                <a:cs typeface="Arial"/>
              </a:rPr>
              <a:t>have</a:t>
            </a:r>
            <a:r>
              <a:rPr sz="800" b="1" spc="80" dirty="0">
                <a:latin typeface="Arial"/>
                <a:cs typeface="Arial"/>
              </a:rPr>
              <a:t> </a:t>
            </a:r>
            <a:r>
              <a:rPr sz="800" b="1" spc="-40" dirty="0">
                <a:latin typeface="Arial"/>
                <a:cs typeface="Arial"/>
              </a:rPr>
              <a:t>any</a:t>
            </a:r>
            <a:r>
              <a:rPr sz="800" b="1" spc="80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parameter. </a:t>
            </a:r>
            <a:r>
              <a:rPr sz="800" b="1" spc="-15" dirty="0"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0000"/>
                </a:solidFill>
                <a:latin typeface="Arial"/>
                <a:cs typeface="Arial"/>
              </a:rPr>
              <a:t>Rule</a:t>
            </a:r>
            <a:r>
              <a:rPr sz="800" b="1" spc="-35" dirty="0">
                <a:latin typeface="Arial"/>
                <a:cs typeface="Arial"/>
              </a:rPr>
              <a:t>: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If </a:t>
            </a:r>
            <a:r>
              <a:rPr sz="800" b="1" spc="-20" dirty="0">
                <a:latin typeface="Arial"/>
                <a:cs typeface="Arial"/>
              </a:rPr>
              <a:t>there </a:t>
            </a:r>
            <a:r>
              <a:rPr sz="800" b="1" spc="-70" dirty="0">
                <a:latin typeface="Arial"/>
                <a:cs typeface="Arial"/>
              </a:rPr>
              <a:t>is</a:t>
            </a:r>
            <a:r>
              <a:rPr sz="800" b="1" spc="-65" dirty="0">
                <a:latin typeface="Arial"/>
                <a:cs typeface="Arial"/>
              </a:rPr>
              <a:t> </a:t>
            </a:r>
            <a:r>
              <a:rPr sz="800" b="1" spc="-50" dirty="0">
                <a:latin typeface="Arial"/>
                <a:cs typeface="Arial"/>
              </a:rPr>
              <a:t>no</a:t>
            </a:r>
            <a:r>
              <a:rPr sz="800" b="1" spc="-45" dirty="0">
                <a:latin typeface="Arial"/>
                <a:cs typeface="Arial"/>
              </a:rPr>
              <a:t> </a:t>
            </a:r>
            <a:r>
              <a:rPr sz="800" b="1" spc="-40" dirty="0">
                <a:latin typeface="Arial"/>
                <a:cs typeface="Arial"/>
              </a:rPr>
              <a:t>constructor</a:t>
            </a:r>
            <a:r>
              <a:rPr sz="800" b="1" spc="-35" dirty="0">
                <a:latin typeface="Arial"/>
                <a:cs typeface="Arial"/>
              </a:rPr>
              <a:t> in</a:t>
            </a:r>
            <a:r>
              <a:rPr sz="800" b="1" spc="-30" dirty="0">
                <a:latin typeface="Arial"/>
                <a:cs typeface="Arial"/>
              </a:rPr>
              <a:t> a</a:t>
            </a:r>
            <a:r>
              <a:rPr sz="800" b="1" spc="-25" dirty="0">
                <a:latin typeface="Arial"/>
                <a:cs typeface="Arial"/>
              </a:rPr>
              <a:t> </a:t>
            </a:r>
            <a:r>
              <a:rPr sz="800" b="1" spc="-55" dirty="0">
                <a:latin typeface="Arial"/>
                <a:cs typeface="Arial"/>
              </a:rPr>
              <a:t>class,</a:t>
            </a:r>
            <a:r>
              <a:rPr sz="800" b="1" spc="110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then </a:t>
            </a:r>
            <a:r>
              <a:rPr sz="800" b="1" spc="-40" dirty="0">
                <a:latin typeface="Arial"/>
                <a:cs typeface="Arial"/>
              </a:rPr>
              <a:t>compiler</a:t>
            </a:r>
            <a:r>
              <a:rPr sz="800" b="1" spc="140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automatically </a:t>
            </a:r>
            <a:r>
              <a:rPr sz="800" b="1" spc="-40" dirty="0">
                <a:latin typeface="Arial"/>
                <a:cs typeface="Arial"/>
              </a:rPr>
              <a:t>creates</a:t>
            </a:r>
            <a:r>
              <a:rPr sz="800" b="1" spc="145" dirty="0">
                <a:latin typeface="Arial"/>
                <a:cs typeface="Arial"/>
              </a:rPr>
              <a:t> </a:t>
            </a:r>
            <a:r>
              <a:rPr sz="800" b="1" spc="-30" dirty="0">
                <a:latin typeface="Arial"/>
                <a:cs typeface="Arial"/>
              </a:rPr>
              <a:t>a </a:t>
            </a:r>
            <a:r>
              <a:rPr sz="800" b="1" spc="-25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default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b="1" spc="-35" dirty="0">
                <a:latin typeface="Arial"/>
                <a:cs typeface="Arial"/>
              </a:rPr>
              <a:t>constructor.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900" b="1" spc="-30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r>
              <a:rPr sz="9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:</a:t>
            </a:r>
            <a:endParaRPr sz="90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900" spc="20" dirty="0">
                <a:latin typeface="SimSun"/>
                <a:cs typeface="SimSun"/>
              </a:rPr>
              <a:t>class_name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&gt;</a:t>
            </a:r>
            <a:r>
              <a:rPr sz="900" spc="20" dirty="0">
                <a:latin typeface="SimSun"/>
                <a:cs typeface="SimSun"/>
              </a:rPr>
              <a:t>(){}</a:t>
            </a:r>
            <a:endParaRPr sz="9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9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:</a:t>
            </a:r>
            <a:endParaRPr sz="900" dirty="0">
              <a:latin typeface="Arial"/>
              <a:cs typeface="Arial"/>
            </a:endParaRPr>
          </a:p>
          <a:p>
            <a:pPr marL="442595">
              <a:lnSpc>
                <a:spcPct val="100000"/>
              </a:lnSpc>
              <a:spcBef>
                <a:spcPts val="215"/>
              </a:spcBef>
            </a:pP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//Java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Times New Roman"/>
                <a:cs typeface="Times New Roman"/>
              </a:rPr>
              <a:t>Program </a:t>
            </a:r>
            <a:r>
              <a:rPr sz="800" i="1" spc="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create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and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14" dirty="0">
                <a:solidFill>
                  <a:srgbClr val="3F7F7F"/>
                </a:solidFill>
                <a:latin typeface="Times New Roman"/>
                <a:cs typeface="Times New Roman"/>
              </a:rPr>
              <a:t>call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default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endParaRPr sz="800" dirty="0">
              <a:latin typeface="Times New Roman"/>
              <a:cs typeface="Times New Roman"/>
            </a:endParaRPr>
          </a:p>
          <a:p>
            <a:pPr marL="442595">
              <a:lnSpc>
                <a:spcPct val="10000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5" dirty="0">
                <a:solidFill>
                  <a:srgbClr val="0000FF"/>
                </a:solidFill>
                <a:latin typeface="Calibri"/>
                <a:cs typeface="Calibri"/>
              </a:rPr>
              <a:t>Bike1</a:t>
            </a:r>
            <a:r>
              <a:rPr sz="800" spc="45" dirty="0">
                <a:latin typeface="SimSun"/>
                <a:cs typeface="SimSun"/>
              </a:rPr>
              <a:t>{</a:t>
            </a:r>
            <a:endParaRPr sz="800" dirty="0">
              <a:latin typeface="SimSun"/>
              <a:cs typeface="SimSun"/>
            </a:endParaRPr>
          </a:p>
          <a:p>
            <a:pPr marL="711200">
              <a:lnSpc>
                <a:spcPts val="930"/>
              </a:lnSpc>
              <a:spcBef>
                <a:spcPts val="830"/>
              </a:spcBef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//creating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default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endParaRPr sz="800" dirty="0">
              <a:latin typeface="Times New Roman"/>
              <a:cs typeface="Times New Roman"/>
            </a:endParaRPr>
          </a:p>
          <a:p>
            <a:pPr marL="7112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Bike1(){</a:t>
            </a:r>
            <a:endParaRPr sz="800" dirty="0">
              <a:latin typeface="SimSun"/>
              <a:cs typeface="SimSun"/>
            </a:endParaRPr>
          </a:p>
          <a:p>
            <a:pPr marL="13569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"Bike 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created"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 dirty="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 dirty="0">
              <a:latin typeface="SimSun"/>
              <a:cs typeface="SimSun"/>
            </a:endParaRPr>
          </a:p>
          <a:p>
            <a:pPr marL="711200">
              <a:lnSpc>
                <a:spcPts val="930"/>
              </a:lnSpc>
              <a:spcBef>
                <a:spcPts val="835"/>
              </a:spcBef>
            </a:pP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//main</a:t>
            </a:r>
            <a:r>
              <a:rPr sz="800" i="1" spc="16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method</a:t>
            </a:r>
            <a:endParaRPr sz="800" dirty="0">
              <a:latin typeface="Times New Roman"/>
              <a:cs typeface="Times New Roman"/>
            </a:endParaRPr>
          </a:p>
          <a:p>
            <a:pPr marL="711200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</a:t>
            </a:r>
            <a:endParaRPr sz="800" dirty="0">
              <a:latin typeface="SimSun"/>
              <a:cs typeface="SimSun"/>
            </a:endParaRPr>
          </a:p>
          <a:p>
            <a:pPr marL="980440">
              <a:lnSpc>
                <a:spcPts val="894"/>
              </a:lnSpc>
            </a:pPr>
            <a:r>
              <a:rPr sz="8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//calling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default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endParaRPr sz="800" dirty="0">
              <a:latin typeface="Times New Roman"/>
              <a:cs typeface="Times New Roman"/>
            </a:endParaRPr>
          </a:p>
          <a:p>
            <a:pPr marL="98044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Bike1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-30" dirty="0">
                <a:latin typeface="SimSun"/>
                <a:cs typeface="SimSun"/>
              </a:rPr>
              <a:t>b</a:t>
            </a:r>
            <a:r>
              <a:rPr sz="800" spc="-3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3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Bike1();</a:t>
            </a:r>
            <a:endParaRPr sz="800" dirty="0">
              <a:latin typeface="SimSun"/>
              <a:cs typeface="SimSun"/>
            </a:endParaRPr>
          </a:p>
          <a:p>
            <a:pPr marL="7112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 dirty="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 dirty="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11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8014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</a:t>
            </a:r>
            <a:r>
              <a:rPr spc="10" dirty="0"/>
              <a:t> </a:t>
            </a:r>
            <a:r>
              <a:rPr spc="-40" dirty="0"/>
              <a:t>-</a:t>
            </a:r>
            <a:r>
              <a:rPr spc="15" dirty="0"/>
              <a:t> </a:t>
            </a:r>
            <a:r>
              <a:rPr spc="-20" dirty="0"/>
              <a:t>Default</a:t>
            </a:r>
            <a:r>
              <a:rPr spc="10" dirty="0"/>
              <a:t> </a:t>
            </a:r>
            <a:r>
              <a:rPr spc="-35" dirty="0"/>
              <a:t>Constructor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411898"/>
            <a:ext cx="3989704" cy="344805"/>
            <a:chOff x="309193" y="411898"/>
            <a:chExt cx="3989704" cy="344805"/>
          </a:xfrm>
        </p:grpSpPr>
        <p:sp>
          <p:nvSpPr>
            <p:cNvPr id="5" name="object 5"/>
            <p:cNvSpPr/>
            <p:nvPr/>
          </p:nvSpPr>
          <p:spPr>
            <a:xfrm>
              <a:off x="309193" y="411898"/>
              <a:ext cx="3989704" cy="153670"/>
            </a:xfrm>
            <a:custGeom>
              <a:avLst/>
              <a:gdLst/>
              <a:ahLst/>
              <a:cxnLst/>
              <a:rect l="l" t="t" r="r" b="b"/>
              <a:pathLst>
                <a:path w="3989704" h="15367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53379"/>
                  </a:lnTo>
                  <a:lnTo>
                    <a:pt x="3989652" y="15337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94" y="552627"/>
              <a:ext cx="3989651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596908"/>
              <a:ext cx="3989704" cy="160020"/>
            </a:xfrm>
            <a:custGeom>
              <a:avLst/>
              <a:gdLst/>
              <a:ahLst/>
              <a:cxnLst/>
              <a:rect l="l" t="t" r="r" b="b"/>
              <a:pathLst>
                <a:path w="3989704" h="160020">
                  <a:moveTo>
                    <a:pt x="3989652" y="0"/>
                  </a:moveTo>
                  <a:lnTo>
                    <a:pt x="0" y="0"/>
                  </a:lnTo>
                  <a:lnTo>
                    <a:pt x="0" y="108906"/>
                  </a:lnTo>
                  <a:lnTo>
                    <a:pt x="4008" y="128631"/>
                  </a:lnTo>
                  <a:lnTo>
                    <a:pt x="14922" y="144784"/>
                  </a:lnTo>
                  <a:lnTo>
                    <a:pt x="31075" y="155698"/>
                  </a:lnTo>
                  <a:lnTo>
                    <a:pt x="50800" y="159707"/>
                  </a:lnTo>
                  <a:lnTo>
                    <a:pt x="3938852" y="159707"/>
                  </a:lnTo>
                  <a:lnTo>
                    <a:pt x="3958576" y="155698"/>
                  </a:lnTo>
                  <a:lnTo>
                    <a:pt x="3974729" y="144784"/>
                  </a:lnTo>
                  <a:lnTo>
                    <a:pt x="3985644" y="128631"/>
                  </a:lnTo>
                  <a:lnTo>
                    <a:pt x="3989652" y="10890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355625"/>
            <a:ext cx="3542665" cy="29521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Purpose</a:t>
            </a:r>
            <a:r>
              <a:rPr sz="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Default</a:t>
            </a:r>
            <a:r>
              <a:rPr sz="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Constructor</a:t>
            </a:r>
            <a:endParaRPr sz="800">
              <a:latin typeface="Microsoft Sans Serif"/>
              <a:cs typeface="Microsoft Sans Serif"/>
            </a:endParaRPr>
          </a:p>
          <a:p>
            <a:pPr marL="384175">
              <a:lnSpc>
                <a:spcPct val="100000"/>
              </a:lnSpc>
              <a:spcBef>
                <a:spcPts val="395"/>
              </a:spcBef>
            </a:pPr>
            <a:r>
              <a:rPr sz="800" b="1" spc="45" dirty="0">
                <a:latin typeface="Arial"/>
                <a:cs typeface="Arial"/>
              </a:rPr>
              <a:t>It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b="1" spc="-60" dirty="0">
                <a:latin typeface="Arial"/>
                <a:cs typeface="Arial"/>
              </a:rPr>
              <a:t>used</a:t>
            </a:r>
            <a:r>
              <a:rPr sz="800" b="1" spc="7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to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40" dirty="0">
                <a:latin typeface="Arial"/>
                <a:cs typeface="Arial"/>
              </a:rPr>
              <a:t>provide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10" dirty="0">
                <a:latin typeface="Arial"/>
                <a:cs typeface="Arial"/>
              </a:rPr>
              <a:t>the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default</a:t>
            </a:r>
            <a:r>
              <a:rPr sz="800" b="1" spc="70" dirty="0">
                <a:latin typeface="Arial"/>
                <a:cs typeface="Arial"/>
              </a:rPr>
              <a:t> </a:t>
            </a:r>
            <a:r>
              <a:rPr sz="800" b="1" spc="-50" dirty="0">
                <a:latin typeface="Arial"/>
                <a:cs typeface="Arial"/>
              </a:rPr>
              <a:t>values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to</a:t>
            </a:r>
            <a:r>
              <a:rPr sz="800" b="1" spc="70" dirty="0">
                <a:latin typeface="Arial"/>
                <a:cs typeface="Arial"/>
              </a:rPr>
              <a:t> </a:t>
            </a:r>
            <a:r>
              <a:rPr sz="800" b="1" spc="-10" dirty="0">
                <a:latin typeface="Arial"/>
                <a:cs typeface="Arial"/>
              </a:rPr>
              <a:t>the</a:t>
            </a:r>
            <a:r>
              <a:rPr sz="800" b="1" spc="70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object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35" dirty="0">
                <a:latin typeface="Arial"/>
                <a:cs typeface="Arial"/>
              </a:rPr>
              <a:t>like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0,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null,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etc.,.</a:t>
            </a:r>
            <a:endParaRPr sz="800">
              <a:latin typeface="Arial"/>
              <a:cs typeface="Arial"/>
            </a:endParaRPr>
          </a:p>
          <a:p>
            <a:pPr marL="266065" algn="ctr">
              <a:lnSpc>
                <a:spcPct val="100000"/>
              </a:lnSpc>
              <a:spcBef>
                <a:spcPts val="540"/>
              </a:spcBef>
            </a:pP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//Default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Times New Roman"/>
                <a:cs typeface="Times New Roman"/>
              </a:rPr>
              <a:t>which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displays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default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values</a:t>
            </a:r>
            <a:endParaRPr sz="800">
              <a:latin typeface="Times New Roman"/>
              <a:cs typeface="Times New Roman"/>
            </a:endParaRPr>
          </a:p>
          <a:p>
            <a:pPr marL="442595">
              <a:lnSpc>
                <a:spcPts val="93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spc="4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711200" marR="2177415">
              <a:lnSpc>
                <a:spcPts val="900"/>
              </a:lnSpc>
              <a:spcBef>
                <a:spcPts val="50"/>
              </a:spcBef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8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id;</a:t>
            </a:r>
            <a:endParaRPr sz="800">
              <a:latin typeface="SimSun"/>
              <a:cs typeface="SimSun"/>
            </a:endParaRPr>
          </a:p>
          <a:p>
            <a:pPr marL="711200" marR="2177415">
              <a:lnSpc>
                <a:spcPts val="900"/>
              </a:lnSpc>
            </a:pP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-2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</a:t>
            </a:r>
            <a:endParaRPr sz="800">
              <a:latin typeface="SimSun"/>
              <a:cs typeface="SimSun"/>
            </a:endParaRPr>
          </a:p>
          <a:p>
            <a:pPr marL="219075" algn="ctr">
              <a:lnSpc>
                <a:spcPts val="930"/>
              </a:lnSpc>
              <a:spcBef>
                <a:spcPts val="810"/>
              </a:spcBef>
            </a:pPr>
            <a:r>
              <a:rPr sz="800" i="1" spc="65" dirty="0">
                <a:solidFill>
                  <a:srgbClr val="3F7F7F"/>
                </a:solidFill>
                <a:latin typeface="Times New Roman"/>
                <a:cs typeface="Times New Roman"/>
              </a:rPr>
              <a:t>//method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display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value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id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and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15" dirty="0">
                <a:solidFill>
                  <a:srgbClr val="3F7F7F"/>
                </a:solidFill>
                <a:latin typeface="Times New Roman"/>
                <a:cs typeface="Times New Roman"/>
              </a:rPr>
              <a:t>name</a:t>
            </a:r>
            <a:endParaRPr sz="800">
              <a:latin typeface="Times New Roman"/>
              <a:cs typeface="Times New Roman"/>
            </a:endParaRPr>
          </a:p>
          <a:p>
            <a:pPr marL="711200">
              <a:lnSpc>
                <a:spcPts val="930"/>
              </a:lnSpc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(){System.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(id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name);}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930"/>
              </a:lnSpc>
              <a:spcBef>
                <a:spcPts val="83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</a:t>
            </a:r>
            <a:endParaRPr sz="800">
              <a:latin typeface="SimSun"/>
              <a:cs typeface="SimSun"/>
            </a:endParaRPr>
          </a:p>
          <a:p>
            <a:pPr marL="926465" marR="1264920">
              <a:lnSpc>
                <a:spcPts val="900"/>
              </a:lnSpc>
              <a:spcBef>
                <a:spcPts val="50"/>
              </a:spcBef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//creating 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objects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s1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7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s2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7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Student();</a:t>
            </a:r>
            <a:endParaRPr sz="800">
              <a:latin typeface="SimSun"/>
              <a:cs typeface="SimSun"/>
            </a:endParaRPr>
          </a:p>
          <a:p>
            <a:pPr marL="926465">
              <a:lnSpc>
                <a:spcPts val="930"/>
              </a:lnSpc>
              <a:spcBef>
                <a:spcPts val="805"/>
              </a:spcBef>
            </a:pP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//displaying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values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</a:t>
            </a:r>
            <a:endParaRPr sz="800">
              <a:latin typeface="Times New Roman"/>
              <a:cs typeface="Times New Roman"/>
            </a:endParaRPr>
          </a:p>
          <a:p>
            <a:pPr marL="92646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92646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17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0</a:t>
            </a:r>
            <a:r>
              <a:rPr sz="800" i="1" spc="17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null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17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0</a:t>
            </a:r>
            <a:r>
              <a:rPr sz="800" i="1" spc="17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null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12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65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Parameterized</a:t>
            </a:r>
            <a:r>
              <a:rPr spc="20" dirty="0"/>
              <a:t> </a:t>
            </a:r>
            <a:r>
              <a:rPr spc="-35" dirty="0"/>
              <a:t>Constructor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9181" y="411899"/>
            <a:ext cx="3989704" cy="342900"/>
          </a:xfrm>
          <a:custGeom>
            <a:avLst/>
            <a:gdLst/>
            <a:ahLst/>
            <a:cxnLst/>
            <a:rect l="l" t="t" r="r" b="b"/>
            <a:pathLst>
              <a:path w="3989704" h="34290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291871"/>
                </a:lnTo>
                <a:lnTo>
                  <a:pt x="4013" y="311607"/>
                </a:lnTo>
                <a:lnTo>
                  <a:pt x="14922" y="327761"/>
                </a:lnTo>
                <a:lnTo>
                  <a:pt x="31076" y="338670"/>
                </a:lnTo>
                <a:lnTo>
                  <a:pt x="50812" y="342684"/>
                </a:lnTo>
                <a:lnTo>
                  <a:pt x="3938854" y="342684"/>
                </a:lnTo>
                <a:lnTo>
                  <a:pt x="3958577" y="338670"/>
                </a:lnTo>
                <a:lnTo>
                  <a:pt x="3974731" y="327761"/>
                </a:lnTo>
                <a:lnTo>
                  <a:pt x="3985653" y="311607"/>
                </a:lnTo>
                <a:lnTo>
                  <a:pt x="3989654" y="291871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420916"/>
            <a:ext cx="3378835" cy="288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4540">
              <a:lnSpc>
                <a:spcPct val="113599"/>
              </a:lnSpc>
              <a:spcBef>
                <a:spcPts val="100"/>
              </a:spcBef>
            </a:pPr>
            <a:r>
              <a:rPr sz="800" spc="30" dirty="0">
                <a:latin typeface="Microsoft Sans Serif"/>
                <a:cs typeface="Microsoft Sans Serif"/>
              </a:rPr>
              <a:t>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constructor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which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has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specific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number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parameters.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It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used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provide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different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values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distinct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objects.</a:t>
            </a:r>
            <a:endParaRPr sz="800">
              <a:latin typeface="Microsoft Sans Serif"/>
              <a:cs typeface="Microsoft Sans Serif"/>
            </a:endParaRPr>
          </a:p>
          <a:p>
            <a:pPr marL="442595">
              <a:lnSpc>
                <a:spcPts val="930"/>
              </a:lnSpc>
              <a:spcBef>
                <a:spcPts val="540"/>
              </a:spcBef>
            </a:pP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//Default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Times New Roman"/>
                <a:cs typeface="Times New Roman"/>
              </a:rPr>
              <a:t>which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displays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default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values</a:t>
            </a:r>
            <a:endParaRPr sz="800">
              <a:latin typeface="Times New Roman"/>
              <a:cs typeface="Times New Roman"/>
            </a:endParaRPr>
          </a:p>
          <a:p>
            <a:pPr marL="442595">
              <a:lnSpc>
                <a:spcPts val="894"/>
              </a:lnSpc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spc="4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711200" marR="2013585">
              <a:lnSpc>
                <a:spcPts val="900"/>
              </a:lnSpc>
              <a:spcBef>
                <a:spcPts val="50"/>
              </a:spcBef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8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id;</a:t>
            </a:r>
            <a:endParaRPr sz="800">
              <a:latin typeface="SimSun"/>
              <a:cs typeface="SimSun"/>
            </a:endParaRPr>
          </a:p>
          <a:p>
            <a:pPr marL="711200" marR="2013585">
              <a:lnSpc>
                <a:spcPts val="900"/>
              </a:lnSpc>
            </a:pP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-2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930"/>
              </a:lnSpc>
              <a:spcBef>
                <a:spcPts val="810"/>
              </a:spcBef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//creating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parameterized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endParaRPr sz="800">
              <a:latin typeface="Times New Roman"/>
              <a:cs typeface="Times New Roman"/>
            </a:endParaRPr>
          </a:p>
          <a:p>
            <a:pPr marL="711200">
              <a:lnSpc>
                <a:spcPts val="930"/>
              </a:lnSpc>
              <a:tabLst>
                <a:tab pos="2591435" algn="l"/>
              </a:tabLst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i,String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n){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id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i;	name</a:t>
            </a:r>
            <a:r>
              <a:rPr sz="80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n;</a:t>
            </a:r>
            <a:r>
              <a:rPr sz="800" spc="-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930"/>
              </a:lnSpc>
              <a:spcBef>
                <a:spcPts val="830"/>
              </a:spcBef>
            </a:pPr>
            <a:r>
              <a:rPr sz="800" i="1" spc="65" dirty="0">
                <a:solidFill>
                  <a:srgbClr val="3F7F7F"/>
                </a:solidFill>
                <a:latin typeface="Times New Roman"/>
                <a:cs typeface="Times New Roman"/>
              </a:rPr>
              <a:t>//method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display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value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id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and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15" dirty="0">
                <a:solidFill>
                  <a:srgbClr val="3F7F7F"/>
                </a:solidFill>
                <a:latin typeface="Times New Roman"/>
                <a:cs typeface="Times New Roman"/>
              </a:rPr>
              <a:t>name</a:t>
            </a:r>
            <a:endParaRPr sz="800">
              <a:latin typeface="Times New Roman"/>
              <a:cs typeface="Times New Roman"/>
            </a:endParaRPr>
          </a:p>
          <a:p>
            <a:pPr marL="711200">
              <a:lnSpc>
                <a:spcPts val="930"/>
              </a:lnSpc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(){System.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(id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name);}</a:t>
            </a:r>
            <a:endParaRPr sz="800">
              <a:latin typeface="SimSun"/>
              <a:cs typeface="SimSun"/>
            </a:endParaRPr>
          </a:p>
          <a:p>
            <a:pPr marL="926465" marR="240665" indent="-215265">
              <a:lnSpc>
                <a:spcPts val="900"/>
              </a:lnSpc>
              <a:spcBef>
                <a:spcPts val="91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 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 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 </a:t>
            </a:r>
            <a:r>
              <a:rPr sz="800" spc="-20" dirty="0">
                <a:latin typeface="SimSun"/>
                <a:cs typeface="SimSun"/>
              </a:rPr>
              <a:t>s1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50396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"Pradeep"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926465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s2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50394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"Nachiyappan"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926465">
              <a:lnSpc>
                <a:spcPts val="930"/>
              </a:lnSpc>
              <a:spcBef>
                <a:spcPts val="835"/>
              </a:spcBef>
            </a:pP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//displaying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values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</a:t>
            </a:r>
            <a:endParaRPr sz="800">
              <a:latin typeface="Times New Roman"/>
              <a:cs typeface="Times New Roman"/>
            </a:endParaRPr>
          </a:p>
          <a:p>
            <a:pPr marL="92646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42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0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18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50396,</a:t>
            </a:r>
            <a:r>
              <a:rPr sz="800" i="1" spc="18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Pradeep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18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50394,</a:t>
            </a:r>
            <a:r>
              <a:rPr sz="800" i="1" spc="19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Nachiyappn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13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854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</a:t>
            </a:r>
            <a:r>
              <a:rPr spc="-5" dirty="0"/>
              <a:t> </a:t>
            </a:r>
            <a:r>
              <a:rPr spc="-40" dirty="0"/>
              <a:t>-</a:t>
            </a:r>
            <a:r>
              <a:rPr spc="5" dirty="0"/>
              <a:t> </a:t>
            </a:r>
            <a:r>
              <a:rPr spc="-20" dirty="0"/>
              <a:t>Default</a:t>
            </a:r>
            <a:r>
              <a:rPr spc="-5" dirty="0"/>
              <a:t> </a:t>
            </a:r>
            <a:r>
              <a:rPr spc="-35" dirty="0"/>
              <a:t>Constructors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481" y="525042"/>
            <a:ext cx="3112770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Create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Times New Roman"/>
                <a:cs typeface="Times New Roman"/>
              </a:rPr>
              <a:t>Main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class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930"/>
              </a:lnSpc>
              <a:spcBef>
                <a:spcPts val="830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Create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class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Times New Roman"/>
                <a:cs typeface="Times New Roman"/>
              </a:rPr>
              <a:t>attribute</a:t>
            </a:r>
            <a:endParaRPr sz="800">
              <a:latin typeface="Times New Roman"/>
              <a:cs typeface="Times New Roman"/>
            </a:endParaRPr>
          </a:p>
          <a:p>
            <a:pPr marL="120014">
              <a:lnSpc>
                <a:spcPts val="930"/>
              </a:lnSpc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8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x;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930"/>
              </a:lnSpc>
              <a:spcBef>
                <a:spcPts val="83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Create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class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for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Times New Roman"/>
                <a:cs typeface="Times New Roman"/>
              </a:rPr>
              <a:t>Main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class</a:t>
            </a:r>
            <a:endParaRPr sz="800">
              <a:latin typeface="Times New Roman"/>
              <a:cs typeface="Times New Roman"/>
            </a:endParaRPr>
          </a:p>
          <a:p>
            <a:pPr marL="120014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-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Set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45" dirty="0">
                <a:solidFill>
                  <a:srgbClr val="3F7F7F"/>
                </a:solidFill>
                <a:latin typeface="Times New Roman"/>
                <a:cs typeface="Times New Roman"/>
              </a:rPr>
              <a:t>initial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value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for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class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Times New Roman"/>
                <a:cs typeface="Times New Roman"/>
              </a:rPr>
              <a:t>attribute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x</a:t>
            </a:r>
            <a:r>
              <a:rPr sz="800" spc="-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-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5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930"/>
              </a:lnSpc>
              <a:spcBef>
                <a:spcPts val="83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Create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an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class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Times New Roman"/>
                <a:cs typeface="Times New Roman"/>
              </a:rPr>
              <a:t>Main</a:t>
            </a:r>
            <a:endParaRPr sz="800">
              <a:latin typeface="Times New Roman"/>
              <a:cs typeface="Times New Roman"/>
            </a:endParaRPr>
          </a:p>
          <a:p>
            <a:pPr marL="442595">
              <a:lnSpc>
                <a:spcPts val="894"/>
              </a:lnSpc>
            </a:pPr>
            <a:r>
              <a:rPr sz="800" i="1" spc="114" dirty="0">
                <a:solidFill>
                  <a:srgbClr val="3F7F7F"/>
                </a:solidFill>
                <a:latin typeface="Times New Roman"/>
                <a:cs typeface="Times New Roman"/>
              </a:rPr>
              <a:t>//(This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14" dirty="0">
                <a:solidFill>
                  <a:srgbClr val="3F7F7F"/>
                </a:solidFill>
                <a:latin typeface="Times New Roman"/>
                <a:cs typeface="Times New Roman"/>
              </a:rPr>
              <a:t>will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14" dirty="0">
                <a:solidFill>
                  <a:srgbClr val="3F7F7F"/>
                </a:solidFill>
                <a:latin typeface="Times New Roman"/>
                <a:cs typeface="Times New Roman"/>
              </a:rPr>
              <a:t>call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constructor)</a:t>
            </a:r>
            <a:endParaRPr sz="800">
              <a:latin typeface="Times New Roman"/>
              <a:cs typeface="Times New Roman"/>
            </a:endParaRPr>
          </a:p>
          <a:p>
            <a:pPr marL="4425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Main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myObj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Main();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30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Print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value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(myObj.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x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14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46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</a:t>
            </a:r>
            <a:r>
              <a:rPr spc="5" dirty="0"/>
              <a:t> </a:t>
            </a:r>
            <a:r>
              <a:rPr spc="-40" dirty="0"/>
              <a:t>-</a:t>
            </a:r>
            <a:r>
              <a:rPr spc="15" dirty="0"/>
              <a:t> </a:t>
            </a:r>
            <a:r>
              <a:rPr spc="-45" dirty="0"/>
              <a:t>Parameterized</a:t>
            </a:r>
            <a:r>
              <a:rPr spc="5" dirty="0"/>
              <a:t> </a:t>
            </a:r>
            <a:r>
              <a:rPr spc="-35" dirty="0"/>
              <a:t>Constructors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481" y="701610"/>
            <a:ext cx="3682365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Example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Parameterized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imes New Roman"/>
              <a:cs typeface="Times New Roman"/>
            </a:endParaRPr>
          </a:p>
          <a:p>
            <a:pPr marL="120014" marR="2639695" indent="-107950">
              <a:lnSpc>
                <a:spcPts val="900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modelYear;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-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modelName;</a:t>
            </a:r>
            <a:endParaRPr sz="800">
              <a:latin typeface="SimSun"/>
              <a:cs typeface="SimSun"/>
            </a:endParaRPr>
          </a:p>
          <a:p>
            <a:pPr marL="442595" marR="1623695" indent="-323215">
              <a:lnSpc>
                <a:spcPts val="900"/>
              </a:lnSpc>
              <a:spcBef>
                <a:spcPts val="89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55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55" dirty="0">
                <a:latin typeface="SimSun"/>
                <a:cs typeface="SimSun"/>
              </a:rPr>
              <a:t>(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year, String name)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modelYear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year;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modelName</a:t>
            </a:r>
            <a:r>
              <a:rPr sz="800" spc="-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-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930"/>
              </a:lnSpc>
              <a:spcBef>
                <a:spcPts val="83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442595" marR="508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Main myCar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Main(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2020</a:t>
            </a:r>
            <a:r>
              <a:rPr sz="800" spc="20" dirty="0">
                <a:latin typeface="SimSun"/>
                <a:cs typeface="SimSun"/>
              </a:rPr>
              <a:t>,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"Grandi10-NIOS"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(myCar.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modelYear</a:t>
            </a:r>
            <a:r>
              <a:rPr sz="800" spc="30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myCar.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modelName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Outputs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0" dirty="0">
                <a:solidFill>
                  <a:srgbClr val="3F7F7F"/>
                </a:solidFill>
                <a:latin typeface="Times New Roman"/>
                <a:cs typeface="Times New Roman"/>
              </a:rPr>
              <a:t>: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1969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Grandi10-NIOS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15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210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Method</a:t>
            </a:r>
            <a:r>
              <a:rPr spc="-50" dirty="0"/>
              <a:t> </a:t>
            </a:r>
            <a:r>
              <a:rPr spc="-35" dirty="0"/>
              <a:t>Overloading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24687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975741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326781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093467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281301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2466911"/>
            <a:ext cx="43218" cy="432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401" y="2616784"/>
            <a:ext cx="43218" cy="4321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09181" y="2821444"/>
            <a:ext cx="3989704" cy="204470"/>
          </a:xfrm>
          <a:custGeom>
            <a:avLst/>
            <a:gdLst/>
            <a:ahLst/>
            <a:cxnLst/>
            <a:rect l="l" t="t" r="r" b="b"/>
            <a:pathLst>
              <a:path w="3989704" h="204469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153327"/>
                </a:lnTo>
                <a:lnTo>
                  <a:pt x="4013" y="173062"/>
                </a:lnTo>
                <a:lnTo>
                  <a:pt x="14922" y="189217"/>
                </a:lnTo>
                <a:lnTo>
                  <a:pt x="31076" y="200126"/>
                </a:lnTo>
                <a:lnTo>
                  <a:pt x="50812" y="204139"/>
                </a:lnTo>
                <a:lnTo>
                  <a:pt x="3938854" y="204139"/>
                </a:lnTo>
                <a:lnTo>
                  <a:pt x="3958577" y="200126"/>
                </a:lnTo>
                <a:lnTo>
                  <a:pt x="3974731" y="189217"/>
                </a:lnTo>
                <a:lnTo>
                  <a:pt x="3985653" y="173062"/>
                </a:lnTo>
                <a:lnTo>
                  <a:pt x="3989654" y="153327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9295" y="554286"/>
            <a:ext cx="3848735" cy="2440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0" marR="339725">
              <a:lnSpc>
                <a:spcPct val="101000"/>
              </a:lnSpc>
              <a:spcBef>
                <a:spcPts val="85"/>
              </a:spcBef>
            </a:pPr>
            <a:r>
              <a:rPr sz="900" spc="5" dirty="0">
                <a:latin typeface="Tahoma"/>
                <a:cs typeface="Tahoma"/>
              </a:rPr>
              <a:t>Multiple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methods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same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name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with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different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parameters</a:t>
            </a:r>
            <a:endParaRPr sz="900">
              <a:latin typeface="Tahoma"/>
              <a:cs typeface="Tahoma"/>
            </a:endParaRPr>
          </a:p>
          <a:p>
            <a:pPr marL="184150" marR="404495">
              <a:lnSpc>
                <a:spcPct val="101000"/>
              </a:lnSpc>
              <a:spcBef>
                <a:spcPts val="580"/>
              </a:spcBef>
            </a:pPr>
            <a:r>
              <a:rPr sz="900" spc="-5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perform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only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one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operation,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having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same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name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methods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increases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readability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program.</a:t>
            </a:r>
            <a:endParaRPr sz="900">
              <a:latin typeface="Tahoma"/>
              <a:cs typeface="Tahoma"/>
            </a:endParaRPr>
          </a:p>
          <a:p>
            <a:pPr marL="184150" marR="5080">
              <a:lnSpc>
                <a:spcPct val="101000"/>
              </a:lnSpc>
              <a:spcBef>
                <a:spcPts val="585"/>
              </a:spcBef>
            </a:pPr>
            <a:r>
              <a:rPr sz="900" spc="-1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Example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perform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addition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given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numbers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but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 </a:t>
            </a:r>
            <a:r>
              <a:rPr sz="900" spc="-30" dirty="0">
                <a:latin typeface="Tahoma"/>
                <a:cs typeface="Tahoma"/>
              </a:rPr>
              <a:t> any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number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arguments,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you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write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such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Tahoma"/>
                <a:cs typeface="Tahoma"/>
              </a:rPr>
              <a:t>func1</a:t>
            </a:r>
            <a:r>
              <a:rPr sz="900" spc="-10" dirty="0">
                <a:latin typeface="Tahoma"/>
                <a:cs typeface="Tahoma"/>
              </a:rPr>
              <a:t>(int,int) 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two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parameters,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Tahoma"/>
                <a:cs typeface="Tahoma"/>
              </a:rPr>
              <a:t>func2</a:t>
            </a:r>
            <a:r>
              <a:rPr sz="900" spc="-5" dirty="0">
                <a:latin typeface="Tahoma"/>
                <a:cs typeface="Tahoma"/>
              </a:rPr>
              <a:t>(int,int,int)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three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parameters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20" dirty="0">
                <a:latin typeface="Tahoma"/>
                <a:cs typeface="Tahoma"/>
              </a:rPr>
              <a:t>it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may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difficult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you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well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other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programmers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understand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behavior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because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its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name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differs.</a:t>
            </a:r>
            <a:endParaRPr sz="900">
              <a:latin typeface="Tahoma"/>
              <a:cs typeface="Tahoma"/>
            </a:endParaRPr>
          </a:p>
          <a:p>
            <a:pPr marL="184150" marR="1045210">
              <a:lnSpc>
                <a:spcPct val="136900"/>
              </a:lnSpc>
              <a:spcBef>
                <a:spcPts val="195"/>
              </a:spcBef>
            </a:pP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Advantage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Increases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readability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program.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Ways</a:t>
            </a:r>
            <a:r>
              <a:rPr sz="9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Overload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L="418465" marR="1868170">
              <a:lnSpc>
                <a:spcPct val="122900"/>
              </a:lnSpc>
              <a:spcBef>
                <a:spcPts val="180"/>
              </a:spcBef>
            </a:pPr>
            <a:r>
              <a:rPr sz="800" spc="10" dirty="0">
                <a:latin typeface="Microsoft Sans Serif"/>
                <a:cs typeface="Microsoft Sans Serif"/>
              </a:rPr>
              <a:t>By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changing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number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arguments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By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changing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data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type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FF0000"/>
                </a:solidFill>
                <a:latin typeface="Microsoft Sans Serif"/>
                <a:cs typeface="Microsoft Sans Serif"/>
              </a:rPr>
              <a:t>Note</a:t>
            </a:r>
            <a:r>
              <a:rPr sz="8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Method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Overloading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isn’t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possible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changing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method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return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type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only.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4" name="object 1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16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888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</a:t>
            </a:r>
            <a:r>
              <a:rPr spc="10" dirty="0"/>
              <a:t> </a:t>
            </a:r>
            <a:r>
              <a:rPr spc="-90" dirty="0"/>
              <a:t>:</a:t>
            </a:r>
            <a:r>
              <a:rPr spc="135" dirty="0"/>
              <a:t> </a:t>
            </a:r>
            <a:r>
              <a:rPr spc="-15" dirty="0"/>
              <a:t>Method</a:t>
            </a:r>
            <a:r>
              <a:rPr spc="15" dirty="0"/>
              <a:t> </a:t>
            </a:r>
            <a:r>
              <a:rPr spc="-35" dirty="0"/>
              <a:t>OverLoading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6435" y="502838"/>
            <a:ext cx="3552825" cy="279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95"/>
              </a:spcBef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0000FF"/>
                </a:solidFill>
                <a:latin typeface="Calibri"/>
                <a:cs typeface="Calibri"/>
              </a:rPr>
              <a:t>Adder</a:t>
            </a:r>
            <a:r>
              <a:rPr sz="900" spc="15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3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2</a:t>
            </a:r>
            <a:r>
              <a:rPr sz="900" i="1" spc="24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35" dirty="0">
                <a:solidFill>
                  <a:srgbClr val="3F7F7F"/>
                </a:solidFill>
                <a:latin typeface="Times New Roman"/>
                <a:cs typeface="Times New Roman"/>
              </a:rPr>
              <a:t>Arguments</a:t>
            </a:r>
            <a:r>
              <a:rPr sz="900" i="1" spc="24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900" i="1" spc="24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Integer</a:t>
            </a:r>
            <a:r>
              <a:rPr sz="900" i="1" spc="24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Data</a:t>
            </a:r>
            <a:r>
              <a:rPr sz="900" i="1" spc="24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type</a:t>
            </a:r>
            <a:endParaRPr sz="900">
              <a:latin typeface="Times New Roman"/>
              <a:cs typeface="Times New Roma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SimSun"/>
                <a:cs typeface="SimSun"/>
              </a:rPr>
              <a:t>add</a:t>
            </a:r>
            <a:r>
              <a:rPr sz="900" spc="65" dirty="0">
                <a:latin typeface="SimSun"/>
                <a:cs typeface="SimSun"/>
              </a:rPr>
              <a:t>(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a,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6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latin typeface="SimSun"/>
                <a:cs typeface="SimSun"/>
              </a:rPr>
              <a:t>b){</a:t>
            </a:r>
            <a:r>
              <a:rPr sz="900" b="1" spc="5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900" b="1" spc="2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20" dirty="0">
                <a:latin typeface="SimSun"/>
                <a:cs typeface="SimSun"/>
              </a:rPr>
              <a:t>b;}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3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3</a:t>
            </a:r>
            <a:r>
              <a:rPr sz="900" i="1" spc="23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Argument</a:t>
            </a:r>
            <a:r>
              <a:rPr sz="900" i="1" spc="23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900" i="1" spc="24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Interger</a:t>
            </a:r>
            <a:r>
              <a:rPr sz="900" i="1" spc="23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Data</a:t>
            </a:r>
            <a:r>
              <a:rPr sz="900" i="1" spc="23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type</a:t>
            </a:r>
            <a:endParaRPr sz="900">
              <a:latin typeface="Times New Roman"/>
              <a:cs typeface="Times New Roma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SimSun"/>
                <a:cs typeface="SimSun"/>
              </a:rPr>
              <a:t>add</a:t>
            </a:r>
            <a:r>
              <a:rPr sz="900" spc="65" dirty="0">
                <a:latin typeface="SimSun"/>
                <a:cs typeface="SimSun"/>
              </a:rPr>
              <a:t>(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6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a, </a:t>
            </a: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b, </a:t>
            </a: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latin typeface="SimSun"/>
                <a:cs typeface="SimSun"/>
              </a:rPr>
              <a:t>c){</a:t>
            </a:r>
            <a:r>
              <a:rPr sz="900" b="1" spc="5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900" b="1" spc="26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20" dirty="0">
                <a:latin typeface="SimSun"/>
                <a:cs typeface="SimSun"/>
              </a:rPr>
              <a:t>b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20" dirty="0">
                <a:latin typeface="SimSun"/>
                <a:cs typeface="SimSun"/>
              </a:rPr>
              <a:t>C;}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5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3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2</a:t>
            </a:r>
            <a:r>
              <a:rPr sz="900" i="1" spc="24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Argument</a:t>
            </a:r>
            <a:r>
              <a:rPr sz="900" i="1" spc="23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900" i="1" spc="24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Double</a:t>
            </a:r>
            <a:r>
              <a:rPr sz="900" i="1" spc="23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Data</a:t>
            </a:r>
            <a:r>
              <a:rPr sz="900" i="1" spc="24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type</a:t>
            </a:r>
            <a:endParaRPr sz="900">
              <a:latin typeface="Times New Roman"/>
              <a:cs typeface="Times New Roma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35" dirty="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SimSun"/>
                <a:cs typeface="SimSun"/>
              </a:rPr>
              <a:t>add</a:t>
            </a:r>
            <a:r>
              <a:rPr sz="900" spc="30" dirty="0">
                <a:latin typeface="SimSun"/>
                <a:cs typeface="SimSun"/>
              </a:rPr>
              <a:t>(</a:t>
            </a:r>
            <a:r>
              <a:rPr sz="900" b="1" spc="30" dirty="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900" b="1" spc="2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a,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b="1" spc="35" dirty="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latin typeface="SimSun"/>
                <a:cs typeface="SimSun"/>
              </a:rPr>
              <a:t>b){</a:t>
            </a:r>
            <a:r>
              <a:rPr sz="900" b="1" spc="5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900" b="1" spc="2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20" dirty="0">
                <a:latin typeface="SimSun"/>
                <a:cs typeface="SimSun"/>
              </a:rPr>
              <a:t>b;}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55" dirty="0">
                <a:solidFill>
                  <a:srgbClr val="0000FF"/>
                </a:solidFill>
                <a:latin typeface="Calibri"/>
                <a:cs typeface="Calibri"/>
              </a:rPr>
              <a:t>TestOverloading</a:t>
            </a:r>
            <a:r>
              <a:rPr sz="900" spc="55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849630" marR="243840" indent="-299085">
              <a:lnSpc>
                <a:spcPct val="101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7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 dirty="0">
                <a:latin typeface="SimSun"/>
                <a:cs typeface="SimSun"/>
              </a:rPr>
              <a:t>(String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900" spc="20" dirty="0">
                <a:latin typeface="SimSun"/>
                <a:cs typeface="SimSun"/>
              </a:rPr>
              <a:t>args){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(Adder.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900" spc="20" dirty="0"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11</a:t>
            </a:r>
            <a:r>
              <a:rPr sz="900" spc="20" dirty="0">
                <a:latin typeface="SimSun"/>
                <a:cs typeface="SimSun"/>
              </a:rPr>
              <a:t>,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11</a:t>
            </a:r>
            <a:r>
              <a:rPr sz="900" spc="20" dirty="0">
                <a:latin typeface="SimSun"/>
                <a:cs typeface="SimSun"/>
              </a:rPr>
              <a:t>));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(Adder.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900" spc="20" dirty="0"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11</a:t>
            </a:r>
            <a:r>
              <a:rPr sz="900" spc="20" dirty="0">
                <a:latin typeface="SimSun"/>
                <a:cs typeface="SimSun"/>
              </a:rPr>
              <a:t>,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12</a:t>
            </a:r>
            <a:r>
              <a:rPr sz="900" spc="20" dirty="0">
                <a:latin typeface="SimSun"/>
                <a:cs typeface="SimSun"/>
              </a:rPr>
              <a:t>,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13</a:t>
            </a:r>
            <a:r>
              <a:rPr sz="900" spc="20" dirty="0">
                <a:latin typeface="SimSun"/>
                <a:cs typeface="SimSun"/>
              </a:rPr>
              <a:t>))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(Adder.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add</a:t>
            </a:r>
            <a:r>
              <a:rPr sz="900" spc="20" dirty="0"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12.3</a:t>
            </a:r>
            <a:r>
              <a:rPr sz="900" spc="20" dirty="0">
                <a:latin typeface="SimSun"/>
                <a:cs typeface="SimSun"/>
              </a:rPr>
              <a:t>,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12.6</a:t>
            </a:r>
            <a:r>
              <a:rPr sz="900" spc="20" dirty="0">
                <a:latin typeface="SimSun"/>
                <a:cs typeface="SimSun"/>
              </a:rPr>
              <a:t>));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29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Output</a:t>
            </a:r>
            <a:r>
              <a:rPr sz="900" i="1" spc="23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170" dirty="0">
                <a:solidFill>
                  <a:srgbClr val="3F7F7F"/>
                </a:solidFill>
                <a:latin typeface="Times New Roman"/>
                <a:cs typeface="Times New Roman"/>
              </a:rPr>
              <a:t>:</a:t>
            </a:r>
            <a:r>
              <a:rPr sz="900" i="1" spc="23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22,</a:t>
            </a:r>
            <a:r>
              <a:rPr sz="900" i="1" spc="23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36,</a:t>
            </a:r>
            <a:r>
              <a:rPr sz="900" i="1" spc="23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24.9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17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50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Method</a:t>
            </a:r>
            <a:r>
              <a:rPr spc="5" dirty="0"/>
              <a:t> </a:t>
            </a:r>
            <a:r>
              <a:rPr spc="-35" dirty="0"/>
              <a:t>OverLoading....!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5239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9181" y="549160"/>
            <a:ext cx="3989704" cy="337185"/>
          </a:xfrm>
          <a:custGeom>
            <a:avLst/>
            <a:gdLst/>
            <a:ahLst/>
            <a:cxnLst/>
            <a:rect l="l" t="t" r="r" b="b"/>
            <a:pathLst>
              <a:path w="3989704" h="337184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285991"/>
                </a:lnTo>
                <a:lnTo>
                  <a:pt x="4013" y="305727"/>
                </a:lnTo>
                <a:lnTo>
                  <a:pt x="14922" y="321881"/>
                </a:lnTo>
                <a:lnTo>
                  <a:pt x="31076" y="332790"/>
                </a:lnTo>
                <a:lnTo>
                  <a:pt x="50812" y="336804"/>
                </a:lnTo>
                <a:lnTo>
                  <a:pt x="3938854" y="336804"/>
                </a:lnTo>
                <a:lnTo>
                  <a:pt x="3958577" y="332790"/>
                </a:lnTo>
                <a:lnTo>
                  <a:pt x="3974731" y="321881"/>
                </a:lnTo>
                <a:lnTo>
                  <a:pt x="3985653" y="305727"/>
                </a:lnTo>
                <a:lnTo>
                  <a:pt x="3989654" y="285991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81" y="2894901"/>
            <a:ext cx="3989704" cy="215900"/>
          </a:xfrm>
          <a:custGeom>
            <a:avLst/>
            <a:gdLst/>
            <a:ahLst/>
            <a:cxnLst/>
            <a:rect l="l" t="t" r="r" b="b"/>
            <a:pathLst>
              <a:path w="3989704" h="215900">
                <a:moveTo>
                  <a:pt x="3989654" y="44437"/>
                </a:moveTo>
                <a:lnTo>
                  <a:pt x="3988358" y="44437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164579"/>
                </a:lnTo>
                <a:lnTo>
                  <a:pt x="4013" y="184315"/>
                </a:lnTo>
                <a:lnTo>
                  <a:pt x="14922" y="200469"/>
                </a:lnTo>
                <a:lnTo>
                  <a:pt x="31076" y="211378"/>
                </a:lnTo>
                <a:lnTo>
                  <a:pt x="50812" y="215392"/>
                </a:lnTo>
                <a:lnTo>
                  <a:pt x="3938854" y="215392"/>
                </a:lnTo>
                <a:lnTo>
                  <a:pt x="3958577" y="211378"/>
                </a:lnTo>
                <a:lnTo>
                  <a:pt x="3974731" y="200469"/>
                </a:lnTo>
                <a:lnTo>
                  <a:pt x="3985653" y="184315"/>
                </a:lnTo>
                <a:lnTo>
                  <a:pt x="3989654" y="164579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37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576409"/>
            <a:ext cx="3596004" cy="249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overload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java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Tahoma"/>
                <a:cs typeface="Tahoma"/>
              </a:rPr>
              <a:t>main()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method?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-30" dirty="0">
                <a:latin typeface="Tahoma"/>
                <a:cs typeface="Tahoma"/>
              </a:rPr>
              <a:t>Answer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95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Yes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0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Calibri"/>
                <a:cs typeface="Calibri"/>
              </a:rPr>
              <a:t>TestOverloading</a:t>
            </a:r>
            <a:r>
              <a:rPr sz="800" spc="5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872490" marR="509905" indent="-430530">
              <a:lnSpc>
                <a:spcPts val="900"/>
              </a:lnSpc>
              <a:spcBef>
                <a:spcPts val="91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"main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with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String[]"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872490" marR="617220" indent="-430530">
              <a:lnSpc>
                <a:spcPts val="900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"main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with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String"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3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(){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"main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without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args"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Times New Roman"/>
                <a:cs typeface="Times New Roman"/>
              </a:rPr>
              <a:t>Output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0" dirty="0">
                <a:solidFill>
                  <a:srgbClr val="3F7F7F"/>
                </a:solidFill>
                <a:latin typeface="Times New Roman"/>
                <a:cs typeface="Times New Roman"/>
              </a:rPr>
              <a:t>: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main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with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String[]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sz="800" spc="30" dirty="0">
                <a:solidFill>
                  <a:srgbClr val="0000FF"/>
                </a:solidFill>
                <a:latin typeface="Microsoft Sans Serif"/>
                <a:cs typeface="Microsoft Sans Serif"/>
              </a:rPr>
              <a:t>JVM</a:t>
            </a:r>
            <a:r>
              <a:rPr sz="800" spc="6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calls</a:t>
            </a:r>
            <a:r>
              <a:rPr sz="8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main()</a:t>
            </a:r>
            <a:r>
              <a:rPr sz="8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method</a:t>
            </a:r>
            <a:r>
              <a:rPr sz="8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which</a:t>
            </a:r>
            <a:r>
              <a:rPr sz="8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0000FF"/>
                </a:solidFill>
                <a:latin typeface="Microsoft Sans Serif"/>
                <a:cs typeface="Microsoft Sans Serif"/>
              </a:rPr>
              <a:t>receives</a:t>
            </a:r>
            <a:r>
              <a:rPr sz="800" spc="7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0000FF"/>
                </a:solidFill>
                <a:latin typeface="Microsoft Sans Serif"/>
                <a:cs typeface="Microsoft Sans Serif"/>
              </a:rPr>
              <a:t>string</a:t>
            </a:r>
            <a:r>
              <a:rPr sz="800" spc="6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array</a:t>
            </a:r>
            <a:r>
              <a:rPr sz="8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0000FF"/>
                </a:solidFill>
                <a:latin typeface="Microsoft Sans Serif"/>
                <a:cs typeface="Microsoft Sans Serif"/>
              </a:rPr>
              <a:t>as</a:t>
            </a:r>
            <a:r>
              <a:rPr sz="800" spc="7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arguments</a:t>
            </a:r>
            <a:r>
              <a:rPr sz="800" spc="7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only</a:t>
            </a:r>
            <a:r>
              <a:rPr sz="800" spc="-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18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2450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Overloading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Promotion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033" y="631304"/>
            <a:ext cx="3047999" cy="22860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19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23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Java</a:t>
            </a:r>
            <a:r>
              <a:rPr spc="15" dirty="0"/>
              <a:t> </a:t>
            </a:r>
            <a:r>
              <a:rPr spc="-40" dirty="0"/>
              <a:t>-</a:t>
            </a:r>
            <a:r>
              <a:rPr spc="20" dirty="0"/>
              <a:t> </a:t>
            </a:r>
            <a:r>
              <a:rPr spc="-10" dirty="0"/>
              <a:t>What</a:t>
            </a:r>
            <a:r>
              <a:rPr spc="20" dirty="0"/>
              <a:t> </a:t>
            </a:r>
            <a:r>
              <a:rPr spc="-75" dirty="0"/>
              <a:t>are</a:t>
            </a:r>
            <a:r>
              <a:rPr spc="20" dirty="0"/>
              <a:t> </a:t>
            </a:r>
            <a:r>
              <a:rPr spc="-55" dirty="0"/>
              <a:t>Classes</a:t>
            </a:r>
            <a:r>
              <a:rPr spc="15" dirty="0"/>
              <a:t> </a:t>
            </a:r>
            <a:r>
              <a:rPr spc="-55" dirty="0"/>
              <a:t>and</a:t>
            </a:r>
            <a:r>
              <a:rPr spc="15" dirty="0"/>
              <a:t> </a:t>
            </a:r>
            <a:r>
              <a:rPr spc="-30" dirty="0"/>
              <a:t>Objects?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488" y="490824"/>
            <a:ext cx="2887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75" dirty="0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r>
              <a:rPr sz="9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latin typeface="Arial"/>
                <a:cs typeface="Arial"/>
              </a:rPr>
              <a:t>and</a:t>
            </a:r>
            <a:r>
              <a:rPr sz="900" b="1" spc="75" dirty="0"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FF0000"/>
                </a:solidFill>
                <a:latin typeface="Arial"/>
                <a:cs typeface="Arial"/>
              </a:rPr>
              <a:t>Objects</a:t>
            </a:r>
            <a:r>
              <a:rPr sz="9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are</a:t>
            </a:r>
            <a:r>
              <a:rPr sz="900" b="1" spc="7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the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two</a:t>
            </a:r>
            <a:r>
              <a:rPr sz="900" b="1" spc="75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main</a:t>
            </a:r>
            <a:r>
              <a:rPr sz="900" b="1" spc="75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aspects</a:t>
            </a:r>
            <a:r>
              <a:rPr sz="900" b="1" spc="75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of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OOP.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420" y="770991"/>
            <a:ext cx="4185247" cy="17896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793784"/>
            <a:ext cx="53644" cy="536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1367" y="2683526"/>
            <a:ext cx="3680460" cy="5175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Classes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template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Objects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Tahoma"/>
                <a:cs typeface="Tahoma"/>
              </a:rPr>
              <a:t>Object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instance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Class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2700" marR="45085">
              <a:lnSpc>
                <a:spcPct val="101000"/>
              </a:lnSpc>
              <a:spcBef>
                <a:spcPts val="300"/>
              </a:spcBef>
            </a:pPr>
            <a:r>
              <a:rPr sz="900" spc="-15" dirty="0">
                <a:latin typeface="Tahoma"/>
                <a:cs typeface="Tahoma"/>
              </a:rPr>
              <a:t>When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individual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Objects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created,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inherit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variables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and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methods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from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Class</a:t>
            </a:r>
            <a:r>
              <a:rPr sz="900" spc="-1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958123"/>
            <a:ext cx="53644" cy="536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2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891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Examples</a:t>
            </a:r>
            <a:r>
              <a:rPr spc="-10" dirty="0"/>
              <a:t> </a:t>
            </a:r>
            <a:r>
              <a:rPr spc="-40" dirty="0"/>
              <a:t>-</a:t>
            </a:r>
            <a:r>
              <a:rPr spc="-10" dirty="0"/>
              <a:t> </a:t>
            </a:r>
            <a:r>
              <a:rPr spc="-15" dirty="0"/>
              <a:t>Method</a:t>
            </a:r>
            <a:r>
              <a:rPr spc="-5" dirty="0"/>
              <a:t> </a:t>
            </a:r>
            <a:r>
              <a:rPr spc="-35" dirty="0"/>
              <a:t>Overloading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33932"/>
            <a:ext cx="3943350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//Example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Times New Roman"/>
                <a:cs typeface="Times New Roman"/>
              </a:rPr>
              <a:t>Method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Overloading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with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Times New Roman"/>
                <a:cs typeface="Times New Roman"/>
              </a:rPr>
              <a:t>TypePromotion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OverloadingCalculation</a:t>
            </a:r>
            <a:r>
              <a:rPr sz="800" spc="6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60" dirty="0">
                <a:solidFill>
                  <a:srgbClr val="0000FF"/>
                </a:solidFill>
                <a:latin typeface="SimSun"/>
                <a:cs typeface="SimSun"/>
              </a:rPr>
              <a:t>sum</a:t>
            </a:r>
            <a:r>
              <a:rPr sz="800" spc="60" dirty="0">
                <a:latin typeface="SimSun"/>
                <a:cs typeface="SimSun"/>
              </a:rPr>
              <a:t>(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45" dirty="0">
                <a:latin typeface="SimSun"/>
                <a:cs typeface="SimSun"/>
              </a:rPr>
              <a:t>a,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long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b){System.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(a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b);}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930"/>
              </a:lnSpc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60" dirty="0">
                <a:solidFill>
                  <a:srgbClr val="0000FF"/>
                </a:solidFill>
                <a:latin typeface="SimSun"/>
                <a:cs typeface="SimSun"/>
              </a:rPr>
              <a:t>sum</a:t>
            </a:r>
            <a:r>
              <a:rPr sz="800" spc="60" dirty="0">
                <a:latin typeface="SimSun"/>
                <a:cs typeface="SimSun"/>
              </a:rPr>
              <a:t>(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75" dirty="0">
                <a:latin typeface="SimSun"/>
                <a:cs typeface="SimSun"/>
              </a:rPr>
              <a:t>a,</a:t>
            </a:r>
            <a:r>
              <a:rPr sz="800" b="1" spc="7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75" dirty="0">
                <a:latin typeface="SimSun"/>
                <a:cs typeface="SimSun"/>
              </a:rPr>
              <a:t>b,</a:t>
            </a:r>
            <a:r>
              <a:rPr sz="800" b="1" spc="7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c){System.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(a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b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c);}</a:t>
            </a:r>
            <a:endParaRPr sz="800">
              <a:latin typeface="SimSun"/>
              <a:cs typeface="SimSun"/>
            </a:endParaRPr>
          </a:p>
          <a:p>
            <a:pPr marL="388620" marR="536575" indent="-269240">
              <a:lnSpc>
                <a:spcPts val="900"/>
              </a:lnSpc>
              <a:spcBef>
                <a:spcPts val="91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3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3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 </a:t>
            </a:r>
            <a:r>
              <a:rPr sz="800" b="1" spc="8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10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OverloadingCalculation</a:t>
            </a:r>
            <a:r>
              <a:rPr sz="800" spc="50" dirty="0">
                <a:latin typeface="SimSun"/>
                <a:cs typeface="SimSun"/>
              </a:rPr>
              <a:t> </a:t>
            </a:r>
            <a:r>
              <a:rPr sz="800" spc="-15" dirty="0">
                <a:latin typeface="SimSun"/>
                <a:cs typeface="SimSun"/>
              </a:rPr>
              <a:t>obj</a:t>
            </a:r>
            <a:r>
              <a:rPr sz="800" spc="-15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1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OverloadingCalculation();</a:t>
            </a:r>
            <a:endParaRPr sz="800">
              <a:latin typeface="SimSun"/>
              <a:cs typeface="SimSun"/>
            </a:endParaRPr>
          </a:p>
          <a:p>
            <a:pPr marL="388620">
              <a:lnSpc>
                <a:spcPts val="930"/>
              </a:lnSpc>
              <a:spcBef>
                <a:spcPts val="810"/>
              </a:spcBef>
            </a:pPr>
            <a:r>
              <a:rPr sz="800" spc="30" dirty="0">
                <a:latin typeface="SimSun"/>
                <a:cs typeface="SimSun"/>
              </a:rPr>
              <a:t>obj.</a:t>
            </a:r>
            <a:r>
              <a:rPr sz="800" spc="30" dirty="0">
                <a:solidFill>
                  <a:srgbClr val="7C8E28"/>
                </a:solidFill>
                <a:latin typeface="SimSun"/>
                <a:cs typeface="SimSun"/>
              </a:rPr>
              <a:t>sum</a:t>
            </a:r>
            <a:r>
              <a:rPr sz="800" spc="30" dirty="0">
                <a:latin typeface="SimSun"/>
                <a:cs typeface="SimSun"/>
              </a:rPr>
              <a:t>(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30" dirty="0">
                <a:latin typeface="SimSun"/>
                <a:cs typeface="SimSun"/>
              </a:rPr>
              <a:t>,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30" dirty="0">
                <a:latin typeface="SimSun"/>
                <a:cs typeface="SimSun"/>
              </a:rPr>
              <a:t>);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//now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Times New Roman"/>
                <a:cs typeface="Times New Roman"/>
              </a:rPr>
              <a:t>second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35" dirty="0">
                <a:solidFill>
                  <a:srgbClr val="3F7F7F"/>
                </a:solidFill>
                <a:latin typeface="Times New Roman"/>
                <a:cs typeface="Times New Roman"/>
              </a:rPr>
              <a:t>int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35" dirty="0">
                <a:solidFill>
                  <a:srgbClr val="3F7F7F"/>
                </a:solidFill>
                <a:latin typeface="Times New Roman"/>
                <a:cs typeface="Times New Roman"/>
              </a:rPr>
              <a:t>literal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14" dirty="0">
                <a:solidFill>
                  <a:srgbClr val="3F7F7F"/>
                </a:solidFill>
                <a:latin typeface="Times New Roman"/>
                <a:cs typeface="Times New Roman"/>
              </a:rPr>
              <a:t>will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be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Times New Roman"/>
                <a:cs typeface="Times New Roman"/>
              </a:rPr>
              <a:t>promoted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long</a:t>
            </a:r>
            <a:endParaRPr sz="800">
              <a:latin typeface="Times New Roman"/>
              <a:cs typeface="Times New Roman"/>
            </a:endParaRPr>
          </a:p>
          <a:p>
            <a:pPr marL="38862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obj.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sum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0"/>
              </a:spcBef>
            </a:pP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//Example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Times New Roman"/>
                <a:cs typeface="Times New Roman"/>
              </a:rPr>
              <a:t>Method 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Overloading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with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Type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Times New Roman"/>
                <a:cs typeface="Times New Roman"/>
              </a:rPr>
              <a:t>Promotion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if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Times New Roman"/>
                <a:cs typeface="Times New Roman"/>
              </a:rPr>
              <a:t>matching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found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OverloadingCalculation</a:t>
            </a:r>
            <a:r>
              <a:rPr sz="800" spc="6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60" dirty="0">
                <a:solidFill>
                  <a:srgbClr val="0000FF"/>
                </a:solidFill>
                <a:latin typeface="SimSun"/>
                <a:cs typeface="SimSun"/>
              </a:rPr>
              <a:t>sum</a:t>
            </a:r>
            <a:r>
              <a:rPr sz="800" spc="60" dirty="0">
                <a:latin typeface="SimSun"/>
                <a:cs typeface="SimSun"/>
              </a:rPr>
              <a:t>(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75" dirty="0">
                <a:latin typeface="SimSun"/>
                <a:cs typeface="SimSun"/>
              </a:rPr>
              <a:t>a,</a:t>
            </a:r>
            <a:r>
              <a:rPr sz="800" b="1" spc="7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b){System.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"int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arg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method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invoked"</a:t>
            </a:r>
            <a:r>
              <a:rPr sz="800" spc="20" dirty="0">
                <a:latin typeface="SimSun"/>
                <a:cs typeface="SimSun"/>
              </a:rPr>
              <a:t>);}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930"/>
              </a:lnSpc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40" dirty="0">
                <a:solidFill>
                  <a:srgbClr val="0000FF"/>
                </a:solidFill>
                <a:latin typeface="SimSun"/>
                <a:cs typeface="SimSun"/>
              </a:rPr>
              <a:t>sum</a:t>
            </a:r>
            <a:r>
              <a:rPr sz="800" spc="40" dirty="0">
                <a:latin typeface="SimSun"/>
                <a:cs typeface="SimSun"/>
              </a:rPr>
              <a:t>(</a:t>
            </a:r>
            <a:r>
              <a:rPr sz="800" b="1" spc="40" dirty="0">
                <a:solidFill>
                  <a:srgbClr val="AF003F"/>
                </a:solidFill>
                <a:latin typeface="Calibri"/>
                <a:cs typeface="Calibri"/>
              </a:rPr>
              <a:t>long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45" dirty="0">
                <a:latin typeface="SimSun"/>
                <a:cs typeface="SimSun"/>
              </a:rPr>
              <a:t>a,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long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b){System.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"long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arg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method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invoked"</a:t>
            </a:r>
            <a:r>
              <a:rPr sz="800" spc="20" dirty="0">
                <a:latin typeface="SimSun"/>
                <a:cs typeface="SimSun"/>
              </a:rPr>
              <a:t>);}</a:t>
            </a:r>
            <a:endParaRPr sz="800">
              <a:latin typeface="SimSun"/>
              <a:cs typeface="SimSun"/>
            </a:endParaRPr>
          </a:p>
          <a:p>
            <a:pPr marL="388620" marR="536575" indent="-269240">
              <a:lnSpc>
                <a:spcPts val="900"/>
              </a:lnSpc>
              <a:spcBef>
                <a:spcPts val="91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3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3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 </a:t>
            </a:r>
            <a:r>
              <a:rPr sz="800" b="1" spc="8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10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OverloadingCalculation</a:t>
            </a:r>
            <a:r>
              <a:rPr sz="800" spc="50" dirty="0">
                <a:latin typeface="SimSun"/>
                <a:cs typeface="SimSun"/>
              </a:rPr>
              <a:t> </a:t>
            </a:r>
            <a:r>
              <a:rPr sz="800" spc="-15" dirty="0">
                <a:latin typeface="SimSun"/>
                <a:cs typeface="SimSun"/>
              </a:rPr>
              <a:t>obj</a:t>
            </a:r>
            <a:r>
              <a:rPr sz="800" spc="-15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1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OverloadingCalculation();</a:t>
            </a:r>
            <a:endParaRPr sz="800">
              <a:latin typeface="SimSun"/>
              <a:cs typeface="SimSun"/>
            </a:endParaRPr>
          </a:p>
          <a:p>
            <a:pPr marL="388620">
              <a:lnSpc>
                <a:spcPts val="930"/>
              </a:lnSpc>
              <a:spcBef>
                <a:spcPts val="810"/>
              </a:spcBef>
              <a:tabLst>
                <a:tab pos="1464310" algn="l"/>
              </a:tabLst>
            </a:pPr>
            <a:r>
              <a:rPr sz="800" spc="20" dirty="0">
                <a:latin typeface="SimSun"/>
                <a:cs typeface="SimSun"/>
              </a:rPr>
              <a:t>obj.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sum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20" dirty="0">
                <a:latin typeface="SimSun"/>
                <a:cs typeface="SimSun"/>
              </a:rPr>
              <a:t>);	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//now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35" dirty="0">
                <a:solidFill>
                  <a:srgbClr val="3F7F7F"/>
                </a:solidFill>
                <a:latin typeface="Times New Roman"/>
                <a:cs typeface="Times New Roman"/>
              </a:rPr>
              <a:t>int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Times New Roman"/>
                <a:cs typeface="Times New Roman"/>
              </a:rPr>
              <a:t>arg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sum()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method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gets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invoked</a:t>
            </a:r>
            <a:endParaRPr sz="800">
              <a:latin typeface="Times New Roman"/>
              <a:cs typeface="Times New Roman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20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891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Examples</a:t>
            </a:r>
            <a:r>
              <a:rPr spc="-10" dirty="0"/>
              <a:t> </a:t>
            </a:r>
            <a:r>
              <a:rPr spc="-40" dirty="0"/>
              <a:t>-</a:t>
            </a:r>
            <a:r>
              <a:rPr spc="-10" dirty="0"/>
              <a:t> </a:t>
            </a:r>
            <a:r>
              <a:rPr spc="-15" dirty="0"/>
              <a:t>Method</a:t>
            </a:r>
            <a:r>
              <a:rPr spc="-5" dirty="0"/>
              <a:t> </a:t>
            </a:r>
            <a:r>
              <a:rPr spc="-35" dirty="0"/>
              <a:t>Overloading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76651"/>
            <a:ext cx="3895725" cy="23196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75"/>
              </a:spcBef>
            </a:pPr>
            <a:r>
              <a:rPr sz="900" b="1" spc="-30" dirty="0">
                <a:solidFill>
                  <a:srgbClr val="FF0000"/>
                </a:solidFill>
                <a:latin typeface="Arial"/>
                <a:cs typeface="Arial"/>
              </a:rPr>
              <a:t>Ambiguity</a:t>
            </a:r>
            <a:r>
              <a:rPr sz="9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If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are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no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matching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type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arguments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each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promotes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similar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number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arguments,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ambiguity.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//Example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Times New Roman"/>
                <a:cs typeface="Times New Roman"/>
              </a:rPr>
              <a:t>Method 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Overloading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with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Type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Times New Roman"/>
                <a:cs typeface="Times New Roman"/>
              </a:rPr>
              <a:t>Promotion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in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case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ambiguity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OverloadingCalculation</a:t>
            </a:r>
            <a:r>
              <a:rPr sz="800" spc="6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 marR="386715" algn="just">
              <a:lnSpc>
                <a:spcPct val="186800"/>
              </a:lnSpc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 </a:t>
            </a:r>
            <a:r>
              <a:rPr sz="800" spc="60" dirty="0">
                <a:solidFill>
                  <a:srgbClr val="0000FF"/>
                </a:solidFill>
                <a:latin typeface="SimSun"/>
                <a:cs typeface="SimSun"/>
              </a:rPr>
              <a:t>sum</a:t>
            </a:r>
            <a:r>
              <a:rPr sz="800" spc="60" dirty="0">
                <a:latin typeface="SimSun"/>
                <a:cs typeface="SimSun"/>
              </a:rPr>
              <a:t>(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int </a:t>
            </a:r>
            <a:r>
              <a:rPr sz="800" spc="45" dirty="0">
                <a:latin typeface="SimSun"/>
                <a:cs typeface="SimSun"/>
              </a:rPr>
              <a:t>a,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long</a:t>
            </a:r>
            <a:r>
              <a:rPr sz="800" b="1" spc="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b){System.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 method invoked"</a:t>
            </a:r>
            <a:r>
              <a:rPr sz="800" spc="20" dirty="0">
                <a:latin typeface="SimSun"/>
                <a:cs typeface="SimSun"/>
              </a:rPr>
              <a:t>);}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 </a:t>
            </a:r>
            <a:r>
              <a:rPr sz="800" spc="40" dirty="0">
                <a:solidFill>
                  <a:srgbClr val="0000FF"/>
                </a:solidFill>
                <a:latin typeface="SimSun"/>
                <a:cs typeface="SimSun"/>
              </a:rPr>
              <a:t>sum</a:t>
            </a:r>
            <a:r>
              <a:rPr sz="800" spc="40" dirty="0">
                <a:latin typeface="SimSun"/>
                <a:cs typeface="SimSun"/>
              </a:rPr>
              <a:t>(</a:t>
            </a:r>
            <a:r>
              <a:rPr sz="800" b="1" spc="40" dirty="0">
                <a:solidFill>
                  <a:srgbClr val="AF003F"/>
                </a:solidFill>
                <a:latin typeface="Calibri"/>
                <a:cs typeface="Calibri"/>
              </a:rPr>
              <a:t>long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75" dirty="0">
                <a:latin typeface="SimSun"/>
                <a:cs typeface="SimSun"/>
              </a:rPr>
              <a:t>a,</a:t>
            </a:r>
            <a:r>
              <a:rPr sz="800" b="1" spc="75" dirty="0">
                <a:solidFill>
                  <a:srgbClr val="AF003F"/>
                </a:solidFill>
                <a:latin typeface="Calibri"/>
                <a:cs typeface="Calibri"/>
              </a:rPr>
              <a:t>int </a:t>
            </a:r>
            <a:r>
              <a:rPr sz="800" spc="20" dirty="0">
                <a:latin typeface="SimSun"/>
                <a:cs typeface="SimSun"/>
              </a:rPr>
              <a:t>b){System.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"b method invoked"</a:t>
            </a:r>
            <a:r>
              <a:rPr sz="800" spc="20" dirty="0">
                <a:latin typeface="SimSun"/>
                <a:cs typeface="SimSun"/>
              </a:rPr>
              <a:t>);}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</a:t>
            </a:r>
            <a:endParaRPr sz="800">
              <a:latin typeface="SimSun"/>
              <a:cs typeface="SimSun"/>
            </a:endParaRPr>
          </a:p>
          <a:p>
            <a:pPr marL="388620" marR="488950" algn="just">
              <a:lnSpc>
                <a:spcPct val="186800"/>
              </a:lnSpc>
            </a:pPr>
            <a:r>
              <a:rPr sz="800" spc="20" dirty="0">
                <a:latin typeface="SimSun"/>
                <a:cs typeface="SimSun"/>
              </a:rPr>
              <a:t>OverloadingCalculation </a:t>
            </a:r>
            <a:r>
              <a:rPr sz="800" spc="-15" dirty="0">
                <a:latin typeface="SimSun"/>
                <a:cs typeface="SimSun"/>
              </a:rPr>
              <a:t>obj</a:t>
            </a:r>
            <a:r>
              <a:rPr sz="800" spc="-15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1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OverloadingCalculation();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30" dirty="0">
                <a:latin typeface="SimSun"/>
                <a:cs typeface="SimSun"/>
              </a:rPr>
              <a:t>obj.</a:t>
            </a:r>
            <a:r>
              <a:rPr sz="800" spc="30" dirty="0">
                <a:solidFill>
                  <a:srgbClr val="7C8E28"/>
                </a:solidFill>
                <a:latin typeface="SimSun"/>
                <a:cs typeface="SimSun"/>
              </a:rPr>
              <a:t>sum</a:t>
            </a:r>
            <a:r>
              <a:rPr sz="800" spc="30" dirty="0">
                <a:latin typeface="SimSun"/>
                <a:cs typeface="SimSun"/>
              </a:rPr>
              <a:t>(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30" dirty="0">
                <a:latin typeface="SimSun"/>
                <a:cs typeface="SimSun"/>
              </a:rPr>
              <a:t>,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30" dirty="0">
                <a:latin typeface="SimSun"/>
                <a:cs typeface="SimSun"/>
              </a:rPr>
              <a:t>);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//now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ambiguity</a:t>
            </a:r>
            <a:endParaRPr sz="800">
              <a:latin typeface="Times New Roman"/>
              <a:cs typeface="Times New Roman"/>
            </a:endParaRPr>
          </a:p>
          <a:p>
            <a:pPr marL="120014">
              <a:lnSpc>
                <a:spcPts val="865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Times New Roman"/>
                <a:cs typeface="Times New Roman"/>
              </a:rPr>
              <a:t>Output:Compile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Time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Error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21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37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" dirty="0"/>
              <a:t>Constructor</a:t>
            </a:r>
            <a:r>
              <a:rPr spc="-20" dirty="0"/>
              <a:t> </a:t>
            </a:r>
            <a:r>
              <a:rPr spc="-35" dirty="0"/>
              <a:t>Overloading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81583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511182"/>
            <a:ext cx="3517900" cy="149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Java,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just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like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but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without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type.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also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overloaded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like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Java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methods.</a:t>
            </a:r>
            <a:endParaRPr sz="900">
              <a:latin typeface="Tahoma"/>
              <a:cs typeface="Tahoma"/>
            </a:endParaRPr>
          </a:p>
          <a:p>
            <a:pPr marL="12700" marR="191135">
              <a:lnSpc>
                <a:spcPct val="101000"/>
              </a:lnSpc>
              <a:spcBef>
                <a:spcPts val="725"/>
              </a:spcBef>
            </a:pP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technique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having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more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than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one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with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different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parameter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lists.</a:t>
            </a:r>
            <a:endParaRPr sz="900">
              <a:latin typeface="Tahoma"/>
              <a:cs typeface="Tahoma"/>
            </a:endParaRPr>
          </a:p>
          <a:p>
            <a:pPr marL="12700" marR="73660">
              <a:lnSpc>
                <a:spcPct val="101000"/>
              </a:lnSpc>
              <a:spcBef>
                <a:spcPts val="725"/>
              </a:spcBef>
            </a:pPr>
            <a:r>
              <a:rPr sz="900" spc="-5" dirty="0">
                <a:latin typeface="Tahoma"/>
                <a:cs typeface="Tahoma"/>
              </a:rPr>
              <a:t>They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arranged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way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each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performs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different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task.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725"/>
              </a:spcBef>
            </a:pPr>
            <a:r>
              <a:rPr sz="900" spc="-5" dirty="0">
                <a:latin typeface="Tahoma"/>
                <a:cs typeface="Tahoma"/>
              </a:rPr>
              <a:t>They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differentiated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compiler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number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parameters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list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their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types.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812076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042581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411630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780667"/>
            <a:ext cx="53644" cy="536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22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18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Examples</a:t>
            </a:r>
            <a:r>
              <a:rPr dirty="0"/>
              <a:t> </a:t>
            </a:r>
            <a:r>
              <a:rPr spc="-40" dirty="0"/>
              <a:t>-</a:t>
            </a:r>
            <a:r>
              <a:rPr spc="5" dirty="0"/>
              <a:t> </a:t>
            </a:r>
            <a:r>
              <a:rPr spc="-35" dirty="0"/>
              <a:t>Constructor</a:t>
            </a:r>
            <a:r>
              <a:rPr spc="5" dirty="0"/>
              <a:t> </a:t>
            </a:r>
            <a:r>
              <a:rPr spc="-35" dirty="0"/>
              <a:t>Overloading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28319"/>
            <a:ext cx="209804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//Java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program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overload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constructors</a:t>
            </a:r>
            <a:endParaRPr sz="800">
              <a:latin typeface="Times New Roman"/>
              <a:cs typeface="Times New Roman"/>
            </a:endParaRPr>
          </a:p>
          <a:p>
            <a:pPr marL="227329" marR="1216660" indent="-215265">
              <a:lnSpc>
                <a:spcPts val="900"/>
              </a:lnSpc>
              <a:spcBef>
                <a:spcPts val="50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spc="40" dirty="0">
                <a:latin typeface="SimSun"/>
                <a:cs typeface="SimSun"/>
              </a:rPr>
              <a:t>{ 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0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id,</a:t>
            </a:r>
            <a:r>
              <a:rPr sz="800" spc="-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age;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-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</a:t>
            </a:r>
            <a:endParaRPr sz="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394" y="997672"/>
            <a:ext cx="1314450" cy="3746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27329" marR="5080" indent="-215265">
              <a:lnSpc>
                <a:spcPts val="900"/>
              </a:lnSpc>
              <a:spcBef>
                <a:spcPts val="175"/>
              </a:spcBef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i,String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n){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id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i;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2378" y="997672"/>
            <a:ext cx="16732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creating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two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Times New Roman"/>
                <a:cs typeface="Times New Roman"/>
              </a:rPr>
              <a:t>arg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453170"/>
            <a:ext cx="3658235" cy="151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ts val="930"/>
              </a:lnSpc>
              <a:spcBef>
                <a:spcPts val="95"/>
              </a:spcBef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i,String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75" dirty="0">
                <a:latin typeface="SimSun"/>
                <a:cs typeface="SimSun"/>
              </a:rPr>
              <a:t>n,</a:t>
            </a:r>
            <a:r>
              <a:rPr sz="800" b="1" spc="7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a){ 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//creating</a:t>
            </a:r>
            <a:r>
              <a:rPr sz="8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three</a:t>
            </a:r>
            <a:r>
              <a:rPr sz="800" i="1" spc="229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Times New Roman"/>
                <a:cs typeface="Times New Roman"/>
              </a:rPr>
              <a:t>arg</a:t>
            </a:r>
            <a:r>
              <a:rPr sz="8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endParaRPr sz="800">
              <a:latin typeface="Times New Roman"/>
              <a:cs typeface="Times New Roma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id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i;</a:t>
            </a:r>
            <a:r>
              <a:rPr sz="800" spc="434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n;</a:t>
            </a:r>
            <a:r>
              <a:rPr sz="800" spc="434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age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0" dirty="0">
                <a:latin typeface="SimSun"/>
                <a:cs typeface="SimSun"/>
              </a:rPr>
              <a:t>a;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ct val="100000"/>
              </a:lnSpc>
              <a:spcBef>
                <a:spcPts val="835"/>
              </a:spcBef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(){System.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(id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age);}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  <a:spcBef>
                <a:spcPts val="83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</a:t>
            </a:r>
            <a:endParaRPr sz="800">
              <a:latin typeface="SimSun"/>
              <a:cs typeface="SimSun"/>
            </a:endParaRPr>
          </a:p>
          <a:p>
            <a:pPr marL="442595" marR="84328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Student s1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396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"Pradeep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K V"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 s2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397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"Aryan"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25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657860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65786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933521"/>
            <a:ext cx="151384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/*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Times New Roman"/>
                <a:cs typeface="Times New Roman"/>
              </a:rPr>
              <a:t>Output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0" dirty="0">
                <a:solidFill>
                  <a:srgbClr val="3F7F7F"/>
                </a:solidFill>
                <a:latin typeface="Times New Roman"/>
                <a:cs typeface="Times New Roman"/>
              </a:rPr>
              <a:t>: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Times New Roman"/>
                <a:cs typeface="Times New Roman"/>
              </a:rPr>
              <a:t>396,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Pradeep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120" dirty="0">
                <a:solidFill>
                  <a:srgbClr val="3F7F7F"/>
                </a:solidFill>
                <a:latin typeface="Times New Roman"/>
                <a:cs typeface="Times New Roman"/>
              </a:rPr>
              <a:t>K</a:t>
            </a:r>
            <a:r>
              <a:rPr sz="800" i="1" spc="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75" dirty="0">
                <a:solidFill>
                  <a:srgbClr val="3F7F7F"/>
                </a:solidFill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  <a:p>
            <a:pPr marL="650240">
              <a:lnSpc>
                <a:spcPts val="930"/>
              </a:lnSpc>
            </a:pPr>
            <a:r>
              <a:rPr sz="800" i="1" spc="65" dirty="0">
                <a:solidFill>
                  <a:srgbClr val="3F7F7F"/>
                </a:solidFill>
                <a:latin typeface="Times New Roman"/>
                <a:cs typeface="Times New Roman"/>
              </a:rPr>
              <a:t>397,</a:t>
            </a:r>
            <a:r>
              <a:rPr sz="800" i="1" spc="19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Aryan,</a:t>
            </a: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25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4658" y="3047389"/>
            <a:ext cx="1320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*/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23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02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Examples</a:t>
            </a:r>
            <a:r>
              <a:rPr spc="5" dirty="0"/>
              <a:t> </a:t>
            </a:r>
            <a:r>
              <a:rPr spc="-40" dirty="0"/>
              <a:t>-</a:t>
            </a:r>
            <a:r>
              <a:rPr spc="10" dirty="0"/>
              <a:t> </a:t>
            </a:r>
            <a:r>
              <a:rPr spc="-35" dirty="0"/>
              <a:t>Constructor</a:t>
            </a:r>
            <a:r>
              <a:rPr spc="5" dirty="0"/>
              <a:t> </a:t>
            </a:r>
            <a:r>
              <a:rPr spc="-35" dirty="0"/>
              <a:t>Overloading</a:t>
            </a:r>
            <a:r>
              <a:rPr spc="5" dirty="0"/>
              <a:t> </a:t>
            </a:r>
            <a:r>
              <a:rPr spc="-110" dirty="0"/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49528"/>
            <a:ext cx="3112770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Java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program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Times New Roman"/>
                <a:cs typeface="Times New Roman"/>
              </a:rPr>
              <a:t>illustrate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Overloading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0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0000FF"/>
                </a:solidFill>
                <a:latin typeface="Calibri"/>
                <a:cs typeface="Calibri"/>
              </a:rPr>
              <a:t>Box</a:t>
            </a:r>
            <a:r>
              <a:rPr sz="800" b="1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</a:pP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800" b="1" spc="229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width,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height,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depth;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3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used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Times New Roman"/>
                <a:cs typeface="Times New Roman"/>
              </a:rPr>
              <a:t>when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35" dirty="0">
                <a:solidFill>
                  <a:srgbClr val="3F7F7F"/>
                </a:solidFill>
                <a:latin typeface="Times New Roman"/>
                <a:cs typeface="Times New Roman"/>
              </a:rPr>
              <a:t>all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dimensions  </a:t>
            </a:r>
            <a:r>
              <a:rPr sz="800" i="1" spc="13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specified</a:t>
            </a:r>
            <a:endParaRPr sz="800">
              <a:latin typeface="Times New Roman"/>
              <a:cs typeface="Times New Roman"/>
            </a:endParaRPr>
          </a:p>
          <a:p>
            <a:pPr marL="442595">
              <a:lnSpc>
                <a:spcPts val="894"/>
              </a:lnSpc>
            </a:pPr>
            <a:r>
              <a:rPr sz="800" spc="25" dirty="0">
                <a:latin typeface="SimSun"/>
                <a:cs typeface="SimSun"/>
              </a:rPr>
              <a:t>Box(</a:t>
            </a:r>
            <a:r>
              <a:rPr sz="800" b="1" spc="25" dirty="0">
                <a:solidFill>
                  <a:srgbClr val="AF003F"/>
                </a:solidFill>
                <a:latin typeface="Calibri"/>
                <a:cs typeface="Calibri"/>
              </a:rPr>
              <a:t>double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w,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h,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d)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width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spc="20" dirty="0">
                <a:latin typeface="SimSun"/>
                <a:cs typeface="SimSun"/>
              </a:rPr>
              <a:t>w;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height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h; depth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spc="20" dirty="0">
                <a:latin typeface="SimSun"/>
                <a:cs typeface="SimSun"/>
              </a:rPr>
              <a:t>d;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30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used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Times New Roman"/>
                <a:cs typeface="Times New Roman"/>
              </a:rPr>
              <a:t>when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no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dimensions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specified</a:t>
            </a:r>
            <a:endParaRPr sz="800">
              <a:latin typeface="Times New Roman"/>
              <a:cs typeface="Times New Roma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Box()</a:t>
            </a:r>
            <a:r>
              <a:rPr sz="800" spc="-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width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height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depth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0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3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used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Times New Roman"/>
                <a:cs typeface="Times New Roman"/>
              </a:rPr>
              <a:t>when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cube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0" dirty="0">
                <a:solidFill>
                  <a:srgbClr val="3F7F7F"/>
                </a:solidFill>
                <a:latin typeface="Times New Roman"/>
                <a:cs typeface="Times New Roman"/>
              </a:rPr>
              <a:t>is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created</a:t>
            </a:r>
            <a:endParaRPr sz="800">
              <a:latin typeface="Times New Roman"/>
              <a:cs typeface="Times New Roman"/>
            </a:endParaRPr>
          </a:p>
          <a:p>
            <a:pPr marL="442595">
              <a:lnSpc>
                <a:spcPts val="894"/>
              </a:lnSpc>
            </a:pPr>
            <a:r>
              <a:rPr sz="800" spc="25" dirty="0">
                <a:latin typeface="SimSun"/>
                <a:cs typeface="SimSun"/>
              </a:rPr>
              <a:t>Box(</a:t>
            </a:r>
            <a:r>
              <a:rPr sz="800" b="1" spc="25" dirty="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800" b="1" spc="2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len)</a:t>
            </a:r>
            <a:r>
              <a:rPr sz="80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width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height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depth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len;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3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compute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and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return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volume</a:t>
            </a:r>
            <a:endParaRPr sz="800">
              <a:latin typeface="Times New Roman"/>
              <a:cs typeface="Times New Roman"/>
            </a:endParaRPr>
          </a:p>
          <a:p>
            <a:pPr marL="442595">
              <a:lnSpc>
                <a:spcPts val="894"/>
              </a:lnSpc>
            </a:pP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800" b="1" spc="21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volume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94"/>
              </a:lnSpc>
            </a:pPr>
            <a:r>
              <a:rPr sz="800" b="1" spc="6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width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*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height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*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depth;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24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45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Examples</a:t>
            </a:r>
            <a:r>
              <a:rPr spc="5" dirty="0"/>
              <a:t> </a:t>
            </a:r>
            <a:r>
              <a:rPr spc="-40" dirty="0"/>
              <a:t>-</a:t>
            </a:r>
            <a:r>
              <a:rPr spc="10" dirty="0"/>
              <a:t> </a:t>
            </a:r>
            <a:r>
              <a:rPr spc="-35" dirty="0"/>
              <a:t>Constructor</a:t>
            </a:r>
            <a:r>
              <a:rPr spc="5" dirty="0"/>
              <a:t> </a:t>
            </a:r>
            <a:r>
              <a:rPr spc="-35" dirty="0"/>
              <a:t>Overloading</a:t>
            </a:r>
            <a:r>
              <a:rPr spc="10" dirty="0"/>
              <a:t> </a:t>
            </a:r>
            <a:r>
              <a:rPr spc="-95" dirty="0"/>
              <a:t>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850" y="543529"/>
            <a:ext cx="3575050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18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Driver</a:t>
            </a:r>
            <a:r>
              <a:rPr sz="800" i="1" spc="18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code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Test</a:t>
            </a:r>
            <a:r>
              <a:rPr sz="800" b="1" spc="2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 {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94"/>
              </a:lnSpc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create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boxes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using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various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constructors</a:t>
            </a:r>
            <a:endParaRPr sz="800">
              <a:latin typeface="Times New Roman"/>
              <a:cs typeface="Times New Roman"/>
            </a:endParaRPr>
          </a:p>
          <a:p>
            <a:pPr marL="872490" marR="92075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Box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mybox1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Box(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10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20" dirty="0">
                <a:latin typeface="SimSun"/>
                <a:cs typeface="SimSun"/>
              </a:rPr>
              <a:t>,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15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Box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mybox2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Box();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Box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mycube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Box(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7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ct val="100000"/>
              </a:lnSpc>
              <a:spcBef>
                <a:spcPts val="830"/>
              </a:spcBef>
            </a:pP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800" b="1" spc="19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vol;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930"/>
              </a:lnSpc>
              <a:spcBef>
                <a:spcPts val="83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get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volume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60" dirty="0">
                <a:solidFill>
                  <a:srgbClr val="3F7F7F"/>
                </a:solidFill>
                <a:latin typeface="Times New Roman"/>
                <a:cs typeface="Times New Roman"/>
              </a:rPr>
              <a:t>first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box</a:t>
            </a:r>
            <a:endParaRPr sz="800">
              <a:latin typeface="Times New Roman"/>
              <a:cs typeface="Times New Roman"/>
            </a:endParaRPr>
          </a:p>
          <a:p>
            <a:pPr marL="8724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vol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mybox1.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volume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 Volume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mybox1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vol);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930"/>
              </a:lnSpc>
              <a:spcBef>
                <a:spcPts val="83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get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volume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Times New Roman"/>
                <a:cs typeface="Times New Roman"/>
              </a:rPr>
              <a:t>second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box</a:t>
            </a:r>
            <a:endParaRPr sz="800">
              <a:latin typeface="Times New Roman"/>
              <a:cs typeface="Times New Roman"/>
            </a:endParaRPr>
          </a:p>
          <a:p>
            <a:pPr marL="8724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vol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mybox2.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volume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 Volume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mybox2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vol);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930"/>
              </a:lnSpc>
              <a:spcBef>
                <a:spcPts val="830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get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volume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cube</a:t>
            </a:r>
            <a:endParaRPr sz="800">
              <a:latin typeface="Times New Roman"/>
              <a:cs typeface="Times New Roman"/>
            </a:endParaRPr>
          </a:p>
          <a:p>
            <a:pPr marL="8724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vol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mycube.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volume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 Volume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mycube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vol);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25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2925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Differences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b/w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Constructor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3570" y="866533"/>
          <a:ext cx="3655695" cy="1692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11">
                <a:tc>
                  <a:txBody>
                    <a:bodyPr/>
                    <a:lstStyle/>
                    <a:p>
                      <a:pPr marL="438150">
                        <a:lnSpc>
                          <a:spcPts val="965"/>
                        </a:lnSpc>
                      </a:pPr>
                      <a:r>
                        <a:rPr sz="900" b="1" spc="-40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9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40" dirty="0">
                          <a:latin typeface="Arial"/>
                          <a:cs typeface="Arial"/>
                        </a:rPr>
                        <a:t>Constructor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ts val="965"/>
                        </a:lnSpc>
                      </a:pPr>
                      <a:r>
                        <a:rPr sz="900" b="1" spc="-40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9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Method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7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constructor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used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initialize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state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object.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7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method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used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expose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the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30" dirty="0">
                          <a:latin typeface="Tahoma"/>
                          <a:cs typeface="Tahoma"/>
                        </a:rPr>
                        <a:t>behavior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object.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43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7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constructor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must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have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3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return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type.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spc="7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method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must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have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return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type.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constructor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invoked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implicitly.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method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invoked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explicitly.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Java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compiler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provides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a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75565" marR="123189">
                        <a:lnSpc>
                          <a:spcPct val="101000"/>
                        </a:lnSpc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default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constructor,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you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don’t </a:t>
                      </a:r>
                      <a:r>
                        <a:rPr sz="900" spc="-2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have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constructor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class.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9842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method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provided</a:t>
                      </a:r>
                      <a:r>
                        <a:rPr sz="9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900" spc="-2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compiler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case.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43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constructor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name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must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be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45" dirty="0">
                          <a:latin typeface="Tahoma"/>
                          <a:cs typeface="Tahoma"/>
                        </a:rPr>
                        <a:t>same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class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name.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method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name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may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may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not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35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same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class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name.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26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2925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Differences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b/w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Constructor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673" y="395986"/>
            <a:ext cx="3728720" cy="28600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27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45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Java</a:t>
            </a:r>
            <a:r>
              <a:rPr dirty="0"/>
              <a:t> </a:t>
            </a:r>
            <a:r>
              <a:rPr spc="-40" dirty="0"/>
              <a:t>Copy</a:t>
            </a:r>
            <a:r>
              <a:rPr spc="5" dirty="0"/>
              <a:t> </a:t>
            </a:r>
            <a:r>
              <a:rPr spc="-35" dirty="0"/>
              <a:t>Constructor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299870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512379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724888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2293899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2470391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2646895"/>
            <a:ext cx="53644" cy="536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703879"/>
            <a:ext cx="3855085" cy="20351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83820">
              <a:lnSpc>
                <a:spcPct val="101000"/>
              </a:lnSpc>
              <a:spcBef>
                <a:spcPts val="85"/>
              </a:spcBef>
            </a:pPr>
            <a:r>
              <a:rPr sz="900" spc="-15" dirty="0">
                <a:latin typeface="Tahoma"/>
                <a:cs typeface="Tahoma"/>
              </a:rPr>
              <a:t>There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no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copy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Java.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However,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copy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values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from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one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object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another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like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copy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30" dirty="0">
                <a:latin typeface="Tahoma"/>
                <a:cs typeface="Tahoma"/>
              </a:rPr>
              <a:t>C++.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900" spc="-15" dirty="0">
                <a:latin typeface="Tahoma"/>
                <a:cs typeface="Tahoma"/>
              </a:rPr>
              <a:t>There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many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ways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copy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values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one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object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into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another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Java.</a:t>
            </a:r>
            <a:endParaRPr sz="90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310"/>
              </a:spcBef>
            </a:pPr>
            <a:r>
              <a:rPr sz="900" spc="25" dirty="0">
                <a:latin typeface="Tahoma"/>
                <a:cs typeface="Tahoma"/>
              </a:rPr>
              <a:t>By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</a:t>
            </a:r>
            <a:endParaRPr sz="900">
              <a:latin typeface="Tahoma"/>
              <a:cs typeface="Tahoma"/>
            </a:endParaRPr>
          </a:p>
          <a:p>
            <a:pPr marL="246379" marR="1113155">
              <a:lnSpc>
                <a:spcPct val="154900"/>
              </a:lnSpc>
            </a:pPr>
            <a:r>
              <a:rPr sz="900" spc="25" dirty="0">
                <a:latin typeface="Tahoma"/>
                <a:cs typeface="Tahoma"/>
              </a:rPr>
              <a:t>By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assigning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values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one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object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into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another.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25" dirty="0">
                <a:latin typeface="Tahoma"/>
                <a:cs typeface="Tahoma"/>
              </a:rPr>
              <a:t>By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clone()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Object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b="1" spc="-10" dirty="0">
                <a:latin typeface="Arial"/>
                <a:cs typeface="Arial"/>
              </a:rPr>
              <a:t>Important</a:t>
            </a:r>
            <a:r>
              <a:rPr sz="900" b="1" spc="55" dirty="0">
                <a:latin typeface="Arial"/>
                <a:cs typeface="Arial"/>
              </a:rPr>
              <a:t> </a:t>
            </a:r>
            <a:r>
              <a:rPr sz="900" b="1" spc="-45" dirty="0">
                <a:latin typeface="Arial"/>
                <a:cs typeface="Arial"/>
              </a:rPr>
              <a:t>Questions</a:t>
            </a:r>
            <a:r>
              <a:rPr sz="900" b="1" spc="40" dirty="0"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-</a:t>
            </a:r>
            <a:endParaRPr sz="90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310"/>
              </a:spcBef>
            </a:pPr>
            <a:r>
              <a:rPr sz="900" spc="-20" dirty="0">
                <a:latin typeface="Tahoma"/>
                <a:cs typeface="Tahoma"/>
              </a:rPr>
              <a:t>Does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value?</a:t>
            </a:r>
            <a:r>
              <a:rPr sz="900" spc="1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(Ans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1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Yes)</a:t>
            </a:r>
            <a:endParaRPr sz="900">
              <a:latin typeface="Tahoma"/>
              <a:cs typeface="Tahoma"/>
            </a:endParaRPr>
          </a:p>
          <a:p>
            <a:pPr marL="246379" marR="5080">
              <a:lnSpc>
                <a:spcPct val="128699"/>
              </a:lnSpc>
            </a:pPr>
            <a:r>
              <a:rPr sz="900" spc="-10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perform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other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tasks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instead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initialization?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(Ans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Yes)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Is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Constructor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Java?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(Ans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Yes)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28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621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Example-1</a:t>
            </a:r>
            <a:r>
              <a:rPr spc="5" dirty="0"/>
              <a:t> </a:t>
            </a:r>
            <a:r>
              <a:rPr spc="-40" dirty="0"/>
              <a:t>-</a:t>
            </a:r>
            <a:r>
              <a:rPr spc="10" dirty="0"/>
              <a:t> By </a:t>
            </a:r>
            <a:r>
              <a:rPr spc="-35" dirty="0"/>
              <a:t>constructor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82764"/>
            <a:ext cx="3957954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//Java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program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35" dirty="0">
                <a:solidFill>
                  <a:srgbClr val="3F7F7F"/>
                </a:solidFill>
                <a:latin typeface="Times New Roman"/>
                <a:cs typeface="Times New Roman"/>
              </a:rPr>
              <a:t>initialize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values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from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one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another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Times New Roman"/>
                <a:cs typeface="Times New Roman"/>
              </a:rPr>
              <a:t>object.</a:t>
            </a:r>
            <a:endParaRPr sz="800">
              <a:latin typeface="Times New Roman"/>
              <a:cs typeface="Times New Roman"/>
            </a:endParaRPr>
          </a:p>
          <a:p>
            <a:pPr marL="227329" marR="3076575" indent="-215265">
              <a:lnSpc>
                <a:spcPts val="900"/>
              </a:lnSpc>
              <a:spcBef>
                <a:spcPts val="50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spc="40" dirty="0">
                <a:latin typeface="SimSun"/>
                <a:cs typeface="SimSun"/>
              </a:rPr>
              <a:t>{ 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id;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-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  <a:spcBef>
                <a:spcPts val="805"/>
              </a:spcBef>
            </a:pP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//constructor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35" dirty="0">
                <a:solidFill>
                  <a:srgbClr val="3F7F7F"/>
                </a:solidFill>
                <a:latin typeface="Times New Roman"/>
                <a:cs typeface="Times New Roman"/>
              </a:rPr>
              <a:t>initialize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integer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and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string</a:t>
            </a:r>
            <a:endParaRPr sz="800">
              <a:latin typeface="Times New Roman"/>
              <a:cs typeface="Times New Roman"/>
            </a:endParaRPr>
          </a:p>
          <a:p>
            <a:pPr marL="496570" marR="2433320" indent="-269240">
              <a:lnSpc>
                <a:spcPts val="900"/>
              </a:lnSpc>
              <a:spcBef>
                <a:spcPts val="50"/>
              </a:spcBef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i,String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n){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id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i;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//constructor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35" dirty="0">
                <a:solidFill>
                  <a:srgbClr val="3F7F7F"/>
                </a:solidFill>
                <a:latin typeface="Times New Roman"/>
                <a:cs typeface="Times New Roman"/>
              </a:rPr>
              <a:t>initialize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another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</a:t>
            </a:r>
            <a:endParaRPr sz="800">
              <a:latin typeface="Times New Roman"/>
              <a:cs typeface="Times New Roma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Student(Student</a:t>
            </a:r>
            <a:r>
              <a:rPr sz="800" spc="-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s){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id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id</a:t>
            </a:r>
            <a:r>
              <a:rPr sz="800" spc="20" dirty="0">
                <a:latin typeface="SimSun"/>
                <a:cs typeface="SimSun"/>
              </a:rPr>
              <a:t>;</a:t>
            </a:r>
            <a:r>
              <a:rPr sz="800" spc="4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0" dirty="0">
                <a:latin typeface="SimSun"/>
                <a:cs typeface="SimSun"/>
              </a:rPr>
              <a:t>s.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name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(){System.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(id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name);}</a:t>
            </a:r>
            <a:endParaRPr sz="800">
              <a:latin typeface="SimSun"/>
              <a:cs typeface="SimSun"/>
            </a:endParaRPr>
          </a:p>
          <a:p>
            <a:pPr marL="227329" marR="1635125">
              <a:lnSpc>
                <a:spcPts val="900"/>
              </a:lnSpc>
              <a:spcBef>
                <a:spcPts val="91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 s1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396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"Deepu"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 s2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Student(s1);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35"/>
              </a:lnSpc>
            </a:pP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306" y="3000227"/>
            <a:ext cx="1195070" cy="160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/*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Times New Roman"/>
                <a:cs typeface="Times New Roman"/>
              </a:rPr>
              <a:t>Output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0" dirty="0">
                <a:solidFill>
                  <a:srgbClr val="3F7F7F"/>
                </a:solidFill>
                <a:latin typeface="Times New Roman"/>
                <a:cs typeface="Times New Roman"/>
              </a:rPr>
              <a:t>: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Times New Roman"/>
                <a:cs typeface="Times New Roman"/>
              </a:rPr>
              <a:t>396,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Deepu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443" y="3114095"/>
            <a:ext cx="78740" cy="160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*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4990" y="3114095"/>
            <a:ext cx="556895" cy="160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i="1" spc="65" dirty="0">
                <a:solidFill>
                  <a:srgbClr val="3F7F7F"/>
                </a:solidFill>
                <a:latin typeface="Times New Roman"/>
                <a:cs typeface="Times New Roman"/>
              </a:rPr>
              <a:t>396,</a:t>
            </a:r>
            <a:r>
              <a:rPr sz="800" i="1" spc="14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Deepu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110"/>
              </a:spcBef>
            </a:pPr>
            <a:r>
              <a:rPr lang="en-IN" sz="800" b="0" i="1" spc="105">
                <a:solidFill>
                  <a:srgbClr val="3F7F7F"/>
                </a:solidFill>
                <a:latin typeface="Times New Roman"/>
                <a:cs typeface="Times New Roman"/>
              </a:rPr>
              <a:t>Module 3</a:t>
            </a:r>
            <a:endParaRPr spc="-3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29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859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Java</a:t>
            </a:r>
            <a:r>
              <a:rPr spc="-50" dirty="0"/>
              <a:t> </a:t>
            </a:r>
            <a:r>
              <a:rPr spc="-45" dirty="0"/>
              <a:t>Classes...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632891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522633"/>
            <a:ext cx="3626485" cy="13957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10" dirty="0">
                <a:latin typeface="Tahoma"/>
                <a:cs typeface="Tahoma"/>
              </a:rPr>
              <a:t>Java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object-oriented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programming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language.</a:t>
            </a:r>
            <a:endParaRPr sz="900">
              <a:latin typeface="Tahoma"/>
              <a:cs typeface="Tahoma"/>
            </a:endParaRPr>
          </a:p>
          <a:p>
            <a:pPr marL="12700" marR="26034">
              <a:lnSpc>
                <a:spcPct val="101000"/>
              </a:lnSpc>
              <a:spcBef>
                <a:spcPts val="300"/>
              </a:spcBef>
            </a:pPr>
            <a:r>
              <a:rPr sz="900" spc="-15" dirty="0">
                <a:latin typeface="Tahoma"/>
                <a:cs typeface="Tahoma"/>
              </a:rPr>
              <a:t>Everything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Java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associated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with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classes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objects,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along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with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its 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attributes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methods.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example: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real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life,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car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object.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car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attributes,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such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weight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color,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methods,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such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drive 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brake.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28699"/>
              </a:lnSpc>
            </a:pPr>
            <a:r>
              <a:rPr sz="900" spc="7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Class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like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object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"blueprint"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creating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objects.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Create</a:t>
            </a:r>
            <a:r>
              <a:rPr sz="9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Class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(Syntax)</a:t>
            </a:r>
            <a:endParaRPr sz="900">
              <a:latin typeface="Tahoma"/>
              <a:cs typeface="Tahoma"/>
            </a:endParaRPr>
          </a:p>
          <a:p>
            <a:pPr marL="256540">
              <a:lnSpc>
                <a:spcPct val="100000"/>
              </a:lnSpc>
              <a:spcBef>
                <a:spcPts val="875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Calibri"/>
                <a:cs typeface="Calibri"/>
              </a:rPr>
              <a:t>Dog</a:t>
            </a:r>
            <a:r>
              <a:rPr sz="900" b="1" spc="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809396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401533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578038"/>
            <a:ext cx="53644" cy="53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4912" y="2033226"/>
            <a:ext cx="1161415" cy="855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String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breed,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color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0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age;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850">
              <a:latin typeface="SimSun"/>
              <a:cs typeface="SimSun"/>
            </a:endParaRPr>
          </a:p>
          <a:p>
            <a:pPr marL="12700" marR="124460" algn="just">
              <a:lnSpc>
                <a:spcPct val="101000"/>
              </a:lnSpc>
              <a:spcBef>
                <a:spcPts val="5"/>
              </a:spcBef>
            </a:pP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barking</a:t>
            </a:r>
            <a:r>
              <a:rPr sz="900" spc="20" dirty="0">
                <a:latin typeface="SimSun"/>
                <a:cs typeface="SimSun"/>
              </a:rPr>
              <a:t>() {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hungry</a:t>
            </a:r>
            <a:r>
              <a:rPr sz="900" spc="20" dirty="0">
                <a:latin typeface="SimSun"/>
                <a:cs typeface="SimSun"/>
              </a:rPr>
              <a:t>() {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sleeping</a:t>
            </a:r>
            <a:r>
              <a:rPr sz="900" spc="20" dirty="0">
                <a:latin typeface="SimSun"/>
                <a:cs typeface="SimSun"/>
              </a:rPr>
              <a:t>()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8627" y="2033226"/>
            <a:ext cx="8629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-30" dirty="0">
                <a:solidFill>
                  <a:srgbClr val="3F7F7F"/>
                </a:solidFill>
                <a:latin typeface="Times New Roman"/>
                <a:cs typeface="Times New Roman"/>
              </a:rPr>
              <a:t>Member</a:t>
            </a:r>
            <a:r>
              <a:rPr sz="9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Data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9502" y="2448872"/>
            <a:ext cx="85725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7547" y="2448872"/>
            <a:ext cx="10420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-30" dirty="0">
                <a:solidFill>
                  <a:srgbClr val="3F7F7F"/>
                </a:solidFill>
                <a:latin typeface="Times New Roman"/>
                <a:cs typeface="Times New Roman"/>
              </a:rPr>
              <a:t>Member</a:t>
            </a:r>
            <a:r>
              <a:rPr sz="9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Methods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5563" y="2864505"/>
            <a:ext cx="857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3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92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Example-2</a:t>
            </a:r>
            <a:r>
              <a:rPr spc="-5" dirty="0"/>
              <a:t> </a:t>
            </a:r>
            <a:r>
              <a:rPr spc="-40" dirty="0"/>
              <a:t>-</a:t>
            </a:r>
            <a:r>
              <a:rPr dirty="0"/>
              <a:t> </a:t>
            </a:r>
            <a:r>
              <a:rPr spc="10" dirty="0"/>
              <a:t>By</a:t>
            </a:r>
            <a:r>
              <a:rPr spc="-5" dirty="0"/>
              <a:t> </a:t>
            </a:r>
            <a:r>
              <a:rPr spc="-50" dirty="0"/>
              <a:t>assigning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82764"/>
            <a:ext cx="3745865" cy="2424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//Java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program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assign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values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from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one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another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Times New Roman"/>
                <a:cs typeface="Times New Roman"/>
              </a:rPr>
              <a:t>object.</a:t>
            </a:r>
            <a:endParaRPr sz="800">
              <a:latin typeface="Times New Roman"/>
              <a:cs typeface="Times New Roman"/>
            </a:endParaRPr>
          </a:p>
          <a:p>
            <a:pPr marL="227329" marR="2864485" indent="-215265">
              <a:lnSpc>
                <a:spcPts val="900"/>
              </a:lnSpc>
              <a:spcBef>
                <a:spcPts val="50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spc="40" dirty="0">
                <a:latin typeface="SimSun"/>
                <a:cs typeface="SimSun"/>
              </a:rPr>
              <a:t>{ 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id;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-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</a:t>
            </a:r>
            <a:endParaRPr sz="800">
              <a:latin typeface="SimSun"/>
              <a:cs typeface="SimSun"/>
            </a:endParaRPr>
          </a:p>
          <a:p>
            <a:pPr marL="442595" marR="2220595" indent="-215265">
              <a:lnSpc>
                <a:spcPts val="900"/>
              </a:lnSpc>
              <a:spcBef>
                <a:spcPts val="885"/>
              </a:spcBef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i,String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n){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id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i;</a:t>
            </a:r>
            <a:r>
              <a:rPr sz="800" spc="4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  <a:spcBef>
                <a:spcPts val="835"/>
              </a:spcBef>
            </a:pPr>
            <a:r>
              <a:rPr sz="800" spc="20" dirty="0">
                <a:latin typeface="SimSun"/>
                <a:cs typeface="SimSun"/>
              </a:rPr>
              <a:t>Student(){}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(){System.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(id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name);}</a:t>
            </a:r>
            <a:endParaRPr sz="800">
              <a:latin typeface="SimSun"/>
              <a:cs typeface="SimSun"/>
            </a:endParaRPr>
          </a:p>
          <a:p>
            <a:pPr marL="388620" marR="1306830" indent="-161925">
              <a:lnSpc>
                <a:spcPts val="900"/>
              </a:lnSpc>
              <a:spcBef>
                <a:spcPts val="91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 s1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396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"Deepu"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s2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Student();</a:t>
            </a:r>
            <a:endParaRPr sz="800">
              <a:latin typeface="SimSun"/>
              <a:cs typeface="SimSun"/>
            </a:endParaRPr>
          </a:p>
          <a:p>
            <a:pPr marL="388620" marR="1734820">
              <a:lnSpc>
                <a:spcPts val="1789"/>
              </a:lnSpc>
              <a:spcBef>
                <a:spcPts val="175"/>
              </a:spcBef>
            </a:pP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id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id</a:t>
            </a:r>
            <a:r>
              <a:rPr sz="800" spc="20" dirty="0">
                <a:latin typeface="SimSun"/>
                <a:cs typeface="SimSun"/>
              </a:rPr>
              <a:t>;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name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name</a:t>
            </a:r>
            <a:r>
              <a:rPr sz="800" spc="20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4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67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306" y="3000227"/>
            <a:ext cx="1195070" cy="160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/*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Times New Roman"/>
                <a:cs typeface="Times New Roman"/>
              </a:rPr>
              <a:t>Output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0" dirty="0">
                <a:solidFill>
                  <a:srgbClr val="3F7F7F"/>
                </a:solidFill>
                <a:latin typeface="Times New Roman"/>
                <a:cs typeface="Times New Roman"/>
              </a:rPr>
              <a:t>: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Times New Roman"/>
                <a:cs typeface="Times New Roman"/>
              </a:rPr>
              <a:t>396,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Deepu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443" y="3114095"/>
            <a:ext cx="78740" cy="160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*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4990" y="3114095"/>
            <a:ext cx="556895" cy="160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i="1" spc="65" dirty="0">
                <a:solidFill>
                  <a:srgbClr val="3F7F7F"/>
                </a:solidFill>
                <a:latin typeface="Times New Roman"/>
                <a:cs typeface="Times New Roman"/>
              </a:rPr>
              <a:t>396,</a:t>
            </a:r>
            <a:r>
              <a:rPr sz="800" i="1" spc="14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Deepu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110"/>
              </a:spcBef>
            </a:pPr>
            <a:r>
              <a:rPr lang="en-IN" sz="800" b="0" i="1" spc="105">
                <a:solidFill>
                  <a:srgbClr val="3F7F7F"/>
                </a:solidFill>
                <a:latin typeface="Times New Roman"/>
                <a:cs typeface="Times New Roman"/>
              </a:rPr>
              <a:t>Module 3</a:t>
            </a:r>
            <a:endParaRPr spc="-3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30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223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Java</a:t>
            </a:r>
            <a:r>
              <a:rPr spc="-15" dirty="0"/>
              <a:t> </a:t>
            </a:r>
            <a:r>
              <a:rPr b="1" spc="-30" dirty="0">
                <a:solidFill>
                  <a:srgbClr val="FFF200"/>
                </a:solidFill>
                <a:latin typeface="Arial"/>
                <a:cs typeface="Arial"/>
              </a:rPr>
              <a:t>static</a:t>
            </a:r>
            <a:r>
              <a:rPr b="1" spc="2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45" dirty="0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25361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01865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853694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003300"/>
            <a:ext cx="43218" cy="4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117168"/>
            <a:ext cx="43218" cy="432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231049"/>
            <a:ext cx="43218" cy="432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344917"/>
            <a:ext cx="43218" cy="4321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1367" y="415103"/>
            <a:ext cx="3451225" cy="10090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memory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management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mainly.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r>
              <a:rPr sz="9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45" dirty="0">
                <a:latin typeface="Tahoma"/>
                <a:cs typeface="Tahoma"/>
              </a:rPr>
              <a:t>keyword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belongs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than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instance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r>
              <a:rPr sz="9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be:</a:t>
            </a:r>
            <a:endParaRPr sz="900">
              <a:latin typeface="Tahoma"/>
              <a:cs typeface="Tahoma"/>
            </a:endParaRPr>
          </a:p>
          <a:p>
            <a:pPr marL="246379" marR="1383665" algn="just">
              <a:lnSpc>
                <a:spcPts val="900"/>
              </a:lnSpc>
              <a:spcBef>
                <a:spcPts val="195"/>
              </a:spcBef>
            </a:pPr>
            <a:r>
              <a:rPr sz="800" spc="-20" dirty="0">
                <a:latin typeface="Microsoft Sans Serif"/>
                <a:cs typeface="Microsoft Sans Serif"/>
              </a:rPr>
              <a:t>Variable </a:t>
            </a:r>
            <a:r>
              <a:rPr sz="800" spc="-15" dirty="0">
                <a:latin typeface="Microsoft Sans Serif"/>
                <a:cs typeface="Microsoft Sans Serif"/>
              </a:rPr>
              <a:t>(also known </a:t>
            </a:r>
            <a:r>
              <a:rPr sz="800" spc="-60" dirty="0">
                <a:latin typeface="Microsoft Sans Serif"/>
                <a:cs typeface="Microsoft Sans Serif"/>
              </a:rPr>
              <a:t>as </a:t>
            </a:r>
            <a:r>
              <a:rPr sz="800" spc="-40" dirty="0">
                <a:latin typeface="Microsoft Sans Serif"/>
                <a:cs typeface="Microsoft Sans Serif"/>
              </a:rPr>
              <a:t>a class </a:t>
            </a:r>
            <a:r>
              <a:rPr sz="800" spc="-15" dirty="0">
                <a:latin typeface="Microsoft Sans Serif"/>
                <a:cs typeface="Microsoft Sans Serif"/>
              </a:rPr>
              <a:t>variable) 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Method </a:t>
            </a:r>
            <a:r>
              <a:rPr sz="800" spc="-15" dirty="0">
                <a:latin typeface="Microsoft Sans Serif"/>
                <a:cs typeface="Microsoft Sans Serif"/>
              </a:rPr>
              <a:t>(also known </a:t>
            </a:r>
            <a:r>
              <a:rPr sz="800" spc="-60" dirty="0">
                <a:latin typeface="Microsoft Sans Serif"/>
                <a:cs typeface="Microsoft Sans Serif"/>
              </a:rPr>
              <a:t>as </a:t>
            </a:r>
            <a:r>
              <a:rPr sz="800" spc="-40" dirty="0">
                <a:latin typeface="Microsoft Sans Serif"/>
                <a:cs typeface="Microsoft Sans Serif"/>
              </a:rPr>
              <a:t>a class </a:t>
            </a:r>
            <a:r>
              <a:rPr sz="800" spc="5" dirty="0">
                <a:latin typeface="Microsoft Sans Serif"/>
                <a:cs typeface="Microsoft Sans Serif"/>
              </a:rPr>
              <a:t>method) 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Block</a:t>
            </a:r>
            <a:endParaRPr sz="800">
              <a:latin typeface="Microsoft Sans Serif"/>
              <a:cs typeface="Microsoft Sans Serif"/>
            </a:endParaRPr>
          </a:p>
          <a:p>
            <a:pPr marL="246379" algn="just">
              <a:lnSpc>
                <a:spcPts val="869"/>
              </a:lnSpc>
            </a:pPr>
            <a:r>
              <a:rPr sz="800" spc="-20" dirty="0">
                <a:latin typeface="Microsoft Sans Serif"/>
                <a:cs typeface="Microsoft Sans Serif"/>
              </a:rPr>
              <a:t>Nested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class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7200" y="1479257"/>
            <a:ext cx="1853564" cy="164465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4" name="object 1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31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74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1..</a:t>
            </a:r>
            <a:r>
              <a:rPr spc="110" dirty="0"/>
              <a:t> </a:t>
            </a:r>
            <a:r>
              <a:rPr spc="-25" dirty="0"/>
              <a:t>Java</a:t>
            </a:r>
            <a:r>
              <a:rPr spc="-5" dirty="0"/>
              <a:t> </a:t>
            </a:r>
            <a:r>
              <a:rPr b="1" spc="-30" dirty="0">
                <a:solidFill>
                  <a:srgbClr val="FFF200"/>
                </a:solidFill>
                <a:latin typeface="Arial"/>
                <a:cs typeface="Arial"/>
              </a:rPr>
              <a:t>static</a:t>
            </a:r>
            <a:r>
              <a:rPr b="1" spc="3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45" dirty="0"/>
              <a:t>variable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28624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680453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060030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350403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526908"/>
            <a:ext cx="53644" cy="53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440512"/>
            <a:ext cx="4058920" cy="26904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335"/>
              </a:spcBef>
            </a:pPr>
            <a:r>
              <a:rPr sz="800" dirty="0">
                <a:latin typeface="Microsoft Sans Serif"/>
                <a:cs typeface="Microsoft Sans Serif"/>
              </a:rPr>
              <a:t>Any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variable,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declared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b="1" spc="-20" dirty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r>
              <a:rPr sz="800" spc="-20" dirty="0">
                <a:latin typeface="Microsoft Sans Serif"/>
                <a:cs typeface="Microsoft Sans Serif"/>
              </a:rPr>
              <a:t>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known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spc="-25" dirty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r>
              <a:rPr sz="8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variable.</a:t>
            </a:r>
            <a:endParaRPr sz="800">
              <a:latin typeface="Microsoft Sans Serif"/>
              <a:cs typeface="Microsoft Sans Serif"/>
            </a:endParaRPr>
          </a:p>
          <a:p>
            <a:pPr marL="246379" marR="283845">
              <a:lnSpc>
                <a:spcPts val="900"/>
              </a:lnSpc>
              <a:spcBef>
                <a:spcPts val="315"/>
              </a:spcBef>
            </a:pP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b="1" spc="-25" dirty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r>
              <a:rPr sz="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variable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used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refer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common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property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all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objects 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(which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unique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each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object).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875"/>
              </a:lnSpc>
            </a:pPr>
            <a:r>
              <a:rPr sz="800" spc="-20" dirty="0">
                <a:latin typeface="Microsoft Sans Serif"/>
                <a:cs typeface="Microsoft Sans Serif"/>
              </a:rPr>
              <a:t>For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Eg:-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company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name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employees,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college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name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students,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etc.</a:t>
            </a:r>
            <a:endParaRPr sz="800">
              <a:latin typeface="Microsoft Sans Serif"/>
              <a:cs typeface="Microsoft Sans Serif"/>
            </a:endParaRPr>
          </a:p>
          <a:p>
            <a:pPr marL="246379" marR="227965">
              <a:lnSpc>
                <a:spcPts val="900"/>
              </a:lnSpc>
              <a:spcBef>
                <a:spcPts val="315"/>
              </a:spcBef>
            </a:pP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b="1" spc="-25" dirty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r>
              <a:rPr sz="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variable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gets</a:t>
            </a:r>
            <a:r>
              <a:rPr sz="800" spc="-20" dirty="0">
                <a:latin typeface="Microsoft Sans Serif"/>
                <a:cs typeface="Microsoft Sans Serif"/>
              </a:rPr>
              <a:t> memory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only </a:t>
            </a:r>
            <a:r>
              <a:rPr sz="800" spc="-35" dirty="0">
                <a:latin typeface="Microsoft Sans Serif"/>
                <a:cs typeface="Microsoft Sans Serif"/>
              </a:rPr>
              <a:t>once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 </a:t>
            </a:r>
            <a:r>
              <a:rPr sz="800" spc="-5" dirty="0">
                <a:latin typeface="Microsoft Sans Serif"/>
                <a:cs typeface="Microsoft Sans Serif"/>
              </a:rPr>
              <a:t>the </a:t>
            </a:r>
            <a:r>
              <a:rPr sz="800" spc="-40" dirty="0">
                <a:latin typeface="Microsoft Sans Serif"/>
                <a:cs typeface="Microsoft Sans Serif"/>
              </a:rPr>
              <a:t>class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at </a:t>
            </a:r>
            <a:r>
              <a:rPr sz="800" spc="-5" dirty="0">
                <a:latin typeface="Microsoft Sans Serif"/>
                <a:cs typeface="Microsoft Sans Serif"/>
              </a:rPr>
              <a:t>the </a:t>
            </a:r>
            <a:r>
              <a:rPr sz="800" spc="5" dirty="0">
                <a:latin typeface="Microsoft Sans Serif"/>
                <a:cs typeface="Microsoft Sans Serif"/>
              </a:rPr>
              <a:t>time of </a:t>
            </a:r>
            <a:r>
              <a:rPr sz="800" spc="-40" dirty="0">
                <a:latin typeface="Microsoft Sans Serif"/>
                <a:cs typeface="Microsoft Sans Serif"/>
              </a:rPr>
              <a:t>class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loading.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405"/>
              </a:spcBef>
            </a:pPr>
            <a:r>
              <a:rPr sz="8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Advantages</a:t>
            </a:r>
            <a:r>
              <a:rPr sz="8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:-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It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makes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your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program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memory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efficient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(i.e.,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5" dirty="0">
                <a:latin typeface="Microsoft Sans Serif"/>
                <a:cs typeface="Microsoft Sans Serif"/>
              </a:rPr>
              <a:t>saves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memory).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330"/>
              </a:spcBef>
            </a:pPr>
            <a:r>
              <a:rPr sz="900" spc="-10" dirty="0">
                <a:latin typeface="Tahoma"/>
                <a:cs typeface="Tahoma"/>
              </a:rPr>
              <a:t>Java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r>
              <a:rPr sz="9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property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shared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objects.</a:t>
            </a:r>
            <a:endParaRPr sz="900">
              <a:latin typeface="Tahoma"/>
              <a:cs typeface="Tahoma"/>
            </a:endParaRPr>
          </a:p>
          <a:p>
            <a:pPr marR="1540510" algn="ctr">
              <a:lnSpc>
                <a:spcPct val="100000"/>
              </a:lnSpc>
              <a:spcBef>
                <a:spcPts val="685"/>
              </a:spcBef>
            </a:pPr>
            <a:r>
              <a:rPr sz="900" spc="-25" dirty="0">
                <a:latin typeface="Tahoma"/>
                <a:cs typeface="Tahoma"/>
              </a:rPr>
              <a:t>Understanding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problem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without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static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variable:</a:t>
            </a:r>
            <a:endParaRPr sz="900">
              <a:latin typeface="Tahoma"/>
              <a:cs typeface="Tahoma"/>
            </a:endParaRPr>
          </a:p>
          <a:p>
            <a:pPr marR="1558925" algn="ctr">
              <a:lnSpc>
                <a:spcPts val="930"/>
              </a:lnSpc>
              <a:spcBef>
                <a:spcPts val="1110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spc="4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356995" marR="1351280">
              <a:lnSpc>
                <a:spcPts val="900"/>
              </a:lnSpc>
              <a:spcBef>
                <a:spcPts val="50"/>
              </a:spcBef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rollno;</a:t>
            </a:r>
            <a:r>
              <a:rPr sz="800" spc="4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college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"VIT"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12700" marR="5080">
              <a:lnSpc>
                <a:spcPts val="900"/>
              </a:lnSpc>
            </a:pPr>
            <a:r>
              <a:rPr sz="800" spc="20" dirty="0">
                <a:latin typeface="SimSun"/>
                <a:cs typeface="SimSun"/>
              </a:rPr>
              <a:t>Suppose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there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500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college,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now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instance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members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will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get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memory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each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time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when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created.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have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its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unique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rollno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instance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member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good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such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case</a:t>
            </a:r>
            <a:r>
              <a:rPr sz="800" spc="45" dirty="0">
                <a:latin typeface="SimSun"/>
                <a:cs typeface="SimSun"/>
              </a:rPr>
              <a:t>.</a:t>
            </a:r>
            <a:endParaRPr sz="800">
              <a:latin typeface="SimSun"/>
              <a:cs typeface="SimSun"/>
            </a:endParaRPr>
          </a:p>
          <a:p>
            <a:pPr marL="12700" marR="65659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Here,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"college"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refers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common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property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objects.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make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spc="100" dirty="0">
                <a:latin typeface="SimSun"/>
                <a:cs typeface="SimSun"/>
              </a:rPr>
              <a:t>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11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field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will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get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memory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only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once.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32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6184" y="3063316"/>
            <a:ext cx="286554" cy="1768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294" y="50176"/>
            <a:ext cx="300164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//Java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Times New Roman"/>
                <a:cs typeface="Times New Roman"/>
              </a:rPr>
              <a:t>Program </a:t>
            </a:r>
            <a:r>
              <a:rPr sz="800" i="1" spc="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demonstrate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use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Times New Roman"/>
                <a:cs typeface="Times New Roman"/>
              </a:rPr>
              <a:t>static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variable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spc="4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801" y="277925"/>
            <a:ext cx="1037590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//instance</a:t>
            </a:r>
            <a:r>
              <a:rPr sz="800" i="1" spc="15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variable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i="1" spc="145" dirty="0">
                <a:solidFill>
                  <a:srgbClr val="3F7F7F"/>
                </a:solidFill>
                <a:latin typeface="Times New Roman"/>
                <a:cs typeface="Times New Roman"/>
              </a:rPr>
              <a:t>//static</a:t>
            </a:r>
            <a:r>
              <a:rPr sz="800" i="1" spc="16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variable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622" y="277925"/>
            <a:ext cx="1581150" cy="10579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915035">
              <a:lnSpc>
                <a:spcPts val="900"/>
              </a:lnSpc>
              <a:spcBef>
                <a:spcPts val="175"/>
              </a:spcBef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-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75"/>
              </a:lnSpc>
            </a:pP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college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"VIT"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//constructor</a:t>
            </a:r>
            <a:endParaRPr sz="800">
              <a:latin typeface="Times New Roman"/>
              <a:cs typeface="Times New Roman"/>
            </a:endParaRPr>
          </a:p>
          <a:p>
            <a:pPr marL="227329" marR="217804" indent="-215265">
              <a:lnSpc>
                <a:spcPts val="900"/>
              </a:lnSpc>
              <a:spcBef>
                <a:spcPts val="45"/>
              </a:spcBef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r,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n){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rollno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-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-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416658"/>
            <a:ext cx="4122420" cy="1855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>
              <a:lnSpc>
                <a:spcPts val="930"/>
              </a:lnSpc>
              <a:spcBef>
                <a:spcPts val="95"/>
              </a:spcBef>
            </a:pPr>
            <a:r>
              <a:rPr sz="800" i="1" spc="65" dirty="0">
                <a:solidFill>
                  <a:srgbClr val="3F7F7F"/>
                </a:solidFill>
                <a:latin typeface="Times New Roman"/>
                <a:cs typeface="Times New Roman"/>
              </a:rPr>
              <a:t>//method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display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values</a:t>
            </a:r>
            <a:endParaRPr sz="800">
              <a:latin typeface="Times New Roman"/>
              <a:cs typeface="Times New Roman"/>
            </a:endParaRPr>
          </a:p>
          <a:p>
            <a:pPr marL="173990">
              <a:lnSpc>
                <a:spcPts val="894"/>
              </a:lnSpc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display</a:t>
            </a:r>
            <a:r>
              <a:rPr sz="800" spc="40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(){System.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(rollno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college);}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//Test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class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Times New Roman"/>
                <a:cs typeface="Times New Roman"/>
              </a:rPr>
              <a:t>show </a:t>
            </a:r>
            <a:r>
              <a:rPr sz="800" i="1" spc="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values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objects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TestStaticVariable1</a:t>
            </a:r>
            <a:r>
              <a:rPr sz="800" spc="75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42595" marR="1576070" indent="-215265">
              <a:lnSpc>
                <a:spcPts val="900"/>
              </a:lnSpc>
              <a:spcBef>
                <a:spcPts val="4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 s1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396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"Deepu"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 s2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397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"Swetha"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10"/>
              </a:spcBef>
            </a:pP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//we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can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change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college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35" dirty="0">
                <a:solidFill>
                  <a:srgbClr val="3F7F7F"/>
                </a:solidFill>
                <a:latin typeface="Times New Roman"/>
                <a:cs typeface="Times New Roman"/>
              </a:rPr>
              <a:t>all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objects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by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single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14" dirty="0">
                <a:solidFill>
                  <a:srgbClr val="3F7F7F"/>
                </a:solidFill>
                <a:latin typeface="Times New Roman"/>
                <a:cs typeface="Times New Roman"/>
              </a:rPr>
              <a:t>line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code</a:t>
            </a:r>
            <a:endParaRPr sz="800">
              <a:latin typeface="Times New Roman"/>
              <a:cs typeface="Times New Roman"/>
            </a:endParaRPr>
          </a:p>
          <a:p>
            <a:pPr marL="442595">
              <a:lnSpc>
                <a:spcPts val="894"/>
              </a:lnSpc>
            </a:pPr>
            <a:r>
              <a:rPr sz="800" i="1" spc="65" dirty="0">
                <a:solidFill>
                  <a:srgbClr val="3F7F7F"/>
                </a:solidFill>
                <a:latin typeface="Times New Roman"/>
                <a:cs typeface="Times New Roman"/>
              </a:rPr>
              <a:t>//Student.college="BBDIT";</a:t>
            </a:r>
            <a:endParaRPr sz="800">
              <a:latin typeface="Times New Roman"/>
              <a:cs typeface="Times New Roma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33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755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" dirty="0"/>
              <a:t>Program</a:t>
            </a:r>
            <a:r>
              <a:rPr spc="10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40" dirty="0"/>
              <a:t>the</a:t>
            </a:r>
            <a:r>
              <a:rPr spc="10" dirty="0"/>
              <a:t> </a:t>
            </a:r>
            <a:r>
              <a:rPr spc="-40" dirty="0"/>
              <a:t>counter</a:t>
            </a:r>
            <a:r>
              <a:rPr spc="20" dirty="0"/>
              <a:t> </a:t>
            </a:r>
            <a:r>
              <a:rPr spc="-25" dirty="0"/>
              <a:t>without</a:t>
            </a:r>
            <a:r>
              <a:rPr spc="5" dirty="0"/>
              <a:t> </a:t>
            </a:r>
            <a:r>
              <a:rPr b="1" spc="-30" dirty="0">
                <a:solidFill>
                  <a:srgbClr val="FFF200"/>
                </a:solidFill>
                <a:latin typeface="Arial"/>
                <a:cs typeface="Arial"/>
              </a:rPr>
              <a:t>static</a:t>
            </a:r>
            <a:r>
              <a:rPr b="1" spc="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45" dirty="0"/>
              <a:t>variable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79500"/>
            <a:ext cx="3585845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//Java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Times New Roman"/>
                <a:cs typeface="Times New Roman"/>
              </a:rPr>
              <a:t>Program </a:t>
            </a:r>
            <a:r>
              <a:rPr sz="800" i="1" spc="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demonstrate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use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an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instance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variable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</a:pP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//which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get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15" dirty="0">
                <a:solidFill>
                  <a:srgbClr val="3F7F7F"/>
                </a:solidFill>
                <a:latin typeface="Times New Roman"/>
                <a:cs typeface="Times New Roman"/>
              </a:rPr>
              <a:t>memory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each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time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Times New Roman"/>
                <a:cs typeface="Times New Roman"/>
              </a:rPr>
              <a:t>when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30" dirty="0">
                <a:solidFill>
                  <a:srgbClr val="3F7F7F"/>
                </a:solidFill>
                <a:latin typeface="Times New Roman"/>
                <a:cs typeface="Times New Roman"/>
              </a:rPr>
              <a:t>we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create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an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14" dirty="0">
                <a:solidFill>
                  <a:srgbClr val="3F7F7F"/>
                </a:solidFill>
                <a:latin typeface="Times New Roman"/>
                <a:cs typeface="Times New Roman"/>
              </a:rPr>
              <a:t>class.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0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 dirty="0">
                <a:solidFill>
                  <a:srgbClr val="0000FF"/>
                </a:solidFill>
                <a:latin typeface="Calibri"/>
                <a:cs typeface="Calibri"/>
              </a:rPr>
              <a:t>Counter</a:t>
            </a:r>
            <a:r>
              <a:rPr sz="800" spc="3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930"/>
              </a:lnSpc>
              <a:spcBef>
                <a:spcPts val="830"/>
              </a:spcBef>
            </a:pPr>
            <a:r>
              <a:rPr sz="800" i="1" spc="140" dirty="0">
                <a:solidFill>
                  <a:srgbClr val="3F7F7F"/>
                </a:solidFill>
                <a:latin typeface="Times New Roman"/>
                <a:cs typeface="Times New Roman"/>
              </a:rPr>
              <a:t>//will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get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15" dirty="0">
                <a:solidFill>
                  <a:srgbClr val="3F7F7F"/>
                </a:solidFill>
                <a:latin typeface="Times New Roman"/>
                <a:cs typeface="Times New Roman"/>
              </a:rPr>
              <a:t>memory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each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time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Times New Roman"/>
                <a:cs typeface="Times New Roman"/>
              </a:rPr>
              <a:t>when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instance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0" dirty="0">
                <a:solidFill>
                  <a:srgbClr val="3F7F7F"/>
                </a:solidFill>
                <a:latin typeface="Times New Roman"/>
                <a:cs typeface="Times New Roman"/>
              </a:rPr>
              <a:t>is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created</a:t>
            </a:r>
            <a:endParaRPr sz="800">
              <a:latin typeface="Times New Roman"/>
              <a:cs typeface="Times New Roman"/>
            </a:endParaRPr>
          </a:p>
          <a:p>
            <a:pPr marL="281305">
              <a:lnSpc>
                <a:spcPts val="930"/>
              </a:lnSpc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9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count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=0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930"/>
              </a:lnSpc>
              <a:spcBef>
                <a:spcPts val="835"/>
              </a:spcBef>
            </a:pPr>
            <a:r>
              <a:rPr sz="800" spc="20" dirty="0">
                <a:latin typeface="SimSun"/>
                <a:cs typeface="SimSun"/>
              </a:rPr>
              <a:t>Counter(){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894"/>
              </a:lnSpc>
              <a:tabLst>
                <a:tab pos="1786889" algn="l"/>
              </a:tabLst>
            </a:pPr>
            <a:r>
              <a:rPr sz="800" spc="20" dirty="0">
                <a:latin typeface="SimSun"/>
                <a:cs typeface="SimSun"/>
              </a:rPr>
              <a:t>count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++</a:t>
            </a:r>
            <a:r>
              <a:rPr sz="800" spc="20" dirty="0">
                <a:latin typeface="SimSun"/>
                <a:cs typeface="SimSun"/>
              </a:rPr>
              <a:t>;	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//incrementing</a:t>
            </a:r>
            <a:r>
              <a:rPr sz="800" i="1" spc="16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value</a:t>
            </a:r>
            <a:endParaRPr sz="800">
              <a:latin typeface="Times New Roman"/>
              <a:cs typeface="Times New Roman"/>
            </a:endParaRPr>
          </a:p>
          <a:p>
            <a:pPr marL="49657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(count);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</a:t>
            </a:r>
            <a:endParaRPr sz="800">
              <a:latin typeface="SimSun"/>
              <a:cs typeface="SimSun"/>
            </a:endParaRPr>
          </a:p>
          <a:p>
            <a:pPr marL="657860">
              <a:lnSpc>
                <a:spcPts val="930"/>
              </a:lnSpc>
              <a:spcBef>
                <a:spcPts val="830"/>
              </a:spcBef>
            </a:pP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//Creating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objects</a:t>
            </a:r>
            <a:endParaRPr sz="800">
              <a:latin typeface="Times New Roman"/>
              <a:cs typeface="Times New Roman"/>
            </a:endParaRPr>
          </a:p>
          <a:p>
            <a:pPr marL="872490" marR="1362075" algn="just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Counter </a:t>
            </a:r>
            <a:r>
              <a:rPr sz="800" spc="-20" dirty="0">
                <a:latin typeface="SimSun"/>
                <a:cs typeface="SimSun"/>
              </a:rPr>
              <a:t>c1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Counter();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Counter </a:t>
            </a:r>
            <a:r>
              <a:rPr sz="800" spc="-20" dirty="0">
                <a:latin typeface="SimSun"/>
                <a:cs typeface="SimSun"/>
              </a:rPr>
              <a:t>c2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Counter();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Counter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c3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7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Counter();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19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1</a:t>
            </a:r>
            <a:r>
              <a:rPr sz="800" i="1" spc="19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1</a:t>
            </a:r>
            <a:r>
              <a:rPr sz="800" i="1" spc="19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34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564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" dirty="0"/>
              <a:t>Program</a:t>
            </a:r>
            <a:r>
              <a:rPr spc="10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40" dirty="0"/>
              <a:t>the</a:t>
            </a:r>
            <a:r>
              <a:rPr spc="10" dirty="0"/>
              <a:t> </a:t>
            </a:r>
            <a:r>
              <a:rPr spc="-40" dirty="0"/>
              <a:t>counter</a:t>
            </a:r>
            <a:r>
              <a:rPr spc="20" dirty="0"/>
              <a:t> </a:t>
            </a:r>
            <a:r>
              <a:rPr spc="-25" dirty="0"/>
              <a:t>with</a:t>
            </a:r>
            <a:r>
              <a:rPr spc="5" dirty="0"/>
              <a:t> </a:t>
            </a:r>
            <a:r>
              <a:rPr b="1" spc="-30" dirty="0">
                <a:solidFill>
                  <a:srgbClr val="FFF200"/>
                </a:solidFill>
                <a:latin typeface="Arial"/>
                <a:cs typeface="Arial"/>
              </a:rPr>
              <a:t>static</a:t>
            </a:r>
            <a:r>
              <a:rPr b="1" spc="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45" dirty="0"/>
              <a:t>variable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19416"/>
            <a:ext cx="3275329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//Java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Times New Roman"/>
                <a:cs typeface="Times New Roman"/>
              </a:rPr>
              <a:t>Program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Times New Roman"/>
                <a:cs typeface="Times New Roman"/>
              </a:rPr>
              <a:t>illustrate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use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Times New Roman"/>
                <a:cs typeface="Times New Roman"/>
              </a:rPr>
              <a:t>static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variable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Times New Roman"/>
                <a:cs typeface="Times New Roman"/>
              </a:rPr>
              <a:t>which</a:t>
            </a: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</a:pPr>
            <a:r>
              <a:rPr sz="800" i="1" spc="170" dirty="0">
                <a:solidFill>
                  <a:srgbClr val="3F7F7F"/>
                </a:solidFill>
                <a:latin typeface="Times New Roman"/>
                <a:cs typeface="Times New Roman"/>
              </a:rPr>
              <a:t>//is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shared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with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35" dirty="0">
                <a:solidFill>
                  <a:srgbClr val="3F7F7F"/>
                </a:solidFill>
                <a:latin typeface="Times New Roman"/>
                <a:cs typeface="Times New Roman"/>
              </a:rPr>
              <a:t>all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Times New Roman"/>
                <a:cs typeface="Times New Roman"/>
              </a:rPr>
              <a:t>objects.</a:t>
            </a:r>
            <a:endParaRPr sz="800" dirty="0">
              <a:latin typeface="Times New Roman"/>
              <a:cs typeface="Times New Roman"/>
            </a:endParaRPr>
          </a:p>
          <a:p>
            <a:pPr marL="442595">
              <a:lnSpc>
                <a:spcPts val="93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0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 dirty="0">
                <a:solidFill>
                  <a:srgbClr val="0000FF"/>
                </a:solidFill>
                <a:latin typeface="Calibri"/>
                <a:cs typeface="Calibri"/>
              </a:rPr>
              <a:t>Counter</a:t>
            </a:r>
            <a:r>
              <a:rPr sz="800" spc="30" dirty="0">
                <a:latin typeface="SimSun"/>
                <a:cs typeface="SimSun"/>
              </a:rPr>
              <a:t>{</a:t>
            </a:r>
            <a:endParaRPr sz="800" dirty="0">
              <a:latin typeface="SimSun"/>
              <a:cs typeface="SimSun"/>
            </a:endParaRPr>
          </a:p>
          <a:p>
            <a:pPr marL="698500" algn="ctr">
              <a:lnSpc>
                <a:spcPts val="894"/>
              </a:lnSpc>
            </a:pPr>
            <a:r>
              <a:rPr sz="800" i="1" spc="140" dirty="0">
                <a:solidFill>
                  <a:srgbClr val="3F7F7F"/>
                </a:solidFill>
                <a:latin typeface="Times New Roman"/>
                <a:cs typeface="Times New Roman"/>
              </a:rPr>
              <a:t>//will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get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15" dirty="0">
                <a:solidFill>
                  <a:srgbClr val="3F7F7F"/>
                </a:solidFill>
                <a:latin typeface="Times New Roman"/>
                <a:cs typeface="Times New Roman"/>
              </a:rPr>
              <a:t>memory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only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once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and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retain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65" dirty="0">
                <a:solidFill>
                  <a:srgbClr val="3F7F7F"/>
                </a:solidFill>
                <a:latin typeface="Times New Roman"/>
                <a:cs typeface="Times New Roman"/>
              </a:rPr>
              <a:t>its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value</a:t>
            </a:r>
            <a:endParaRPr sz="800" dirty="0">
              <a:latin typeface="Times New Roman"/>
              <a:cs typeface="Times New Roman"/>
            </a:endParaRPr>
          </a:p>
          <a:p>
            <a:pPr marL="711200">
              <a:lnSpc>
                <a:spcPts val="930"/>
              </a:lnSpc>
            </a:pP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count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=0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 dirty="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30"/>
              </a:spcBef>
            </a:pPr>
            <a:r>
              <a:rPr sz="800" spc="20" dirty="0">
                <a:latin typeface="SimSun"/>
                <a:cs typeface="SimSun"/>
              </a:rPr>
              <a:t>Counter(){</a:t>
            </a:r>
            <a:endParaRPr sz="800" dirty="0">
              <a:latin typeface="SimSun"/>
              <a:cs typeface="SimSun"/>
            </a:endParaRPr>
          </a:p>
          <a:p>
            <a:pPr marL="755650" algn="ctr">
              <a:lnSpc>
                <a:spcPts val="894"/>
              </a:lnSpc>
            </a:pP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//incrementing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value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Times New Roman"/>
                <a:cs typeface="Times New Roman"/>
              </a:rPr>
              <a:t>static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variable</a:t>
            </a:r>
            <a:endParaRPr sz="800" dirty="0">
              <a:latin typeface="Times New Roman"/>
              <a:cs typeface="Times New Roman"/>
            </a:endParaRPr>
          </a:p>
          <a:p>
            <a:pPr marL="657860" marR="1210945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count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++</a:t>
            </a:r>
            <a:r>
              <a:rPr sz="800" spc="20" dirty="0">
                <a:latin typeface="SimSun"/>
                <a:cs typeface="SimSun"/>
              </a:rPr>
              <a:t>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</a:t>
            </a:r>
            <a:r>
              <a:rPr sz="800" spc="15" dirty="0">
                <a:solidFill>
                  <a:srgbClr val="7C8E28"/>
                </a:solidFill>
                <a:latin typeface="SimSun"/>
                <a:cs typeface="SimSun"/>
              </a:rPr>
              <a:t>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(count);</a:t>
            </a:r>
            <a:endParaRPr sz="800" dirty="0">
              <a:latin typeface="SimSun"/>
              <a:cs typeface="SimSun"/>
            </a:endParaRPr>
          </a:p>
          <a:p>
            <a:pPr marL="442595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 dirty="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3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</a:t>
            </a:r>
            <a:endParaRPr sz="800" dirty="0">
              <a:latin typeface="SimSun"/>
              <a:cs typeface="SimSun"/>
            </a:endParaRPr>
          </a:p>
          <a:p>
            <a:pPr marL="872490" marR="1051560">
              <a:lnSpc>
                <a:spcPts val="900"/>
              </a:lnSpc>
              <a:spcBef>
                <a:spcPts val="45"/>
              </a:spcBef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//creating 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objects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spc="20" dirty="0">
                <a:latin typeface="SimSun"/>
                <a:cs typeface="SimSun"/>
              </a:rPr>
              <a:t>Counter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c1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7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Counter();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Counter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c2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7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Counter();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Counter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c3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7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Counter();</a:t>
            </a:r>
            <a:endParaRPr sz="800" dirty="0">
              <a:latin typeface="SimSun"/>
              <a:cs typeface="SimSun"/>
            </a:endParaRPr>
          </a:p>
          <a:p>
            <a:pPr marL="442595">
              <a:lnSpc>
                <a:spcPts val="835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 dirty="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Times New Roman"/>
                <a:cs typeface="Times New Roman"/>
              </a:rPr>
              <a:t>Output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0" dirty="0">
                <a:solidFill>
                  <a:srgbClr val="3F7F7F"/>
                </a:solidFill>
                <a:latin typeface="Times New Roman"/>
                <a:cs typeface="Times New Roman"/>
              </a:rPr>
              <a:t>:</a:t>
            </a:r>
            <a:r>
              <a:rPr sz="800" i="1" spc="20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1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2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3</a:t>
            </a:r>
            <a:endParaRPr sz="8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35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5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2..</a:t>
            </a:r>
            <a:r>
              <a:rPr spc="125" dirty="0"/>
              <a:t> </a:t>
            </a:r>
            <a:r>
              <a:rPr spc="-25" dirty="0"/>
              <a:t>Java</a:t>
            </a:r>
            <a:r>
              <a:rPr spc="5" dirty="0"/>
              <a:t> </a:t>
            </a:r>
            <a:r>
              <a:rPr b="1" spc="-30" dirty="0">
                <a:solidFill>
                  <a:srgbClr val="FFF200"/>
                </a:solidFill>
                <a:latin typeface="Arial"/>
                <a:cs typeface="Arial"/>
              </a:rPr>
              <a:t>static</a:t>
            </a:r>
            <a:r>
              <a:rPr b="1" spc="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45" dirty="0"/>
              <a:t>method</a:t>
            </a:r>
            <a:r>
              <a:rPr spc="5" dirty="0"/>
              <a:t> </a:t>
            </a:r>
            <a:r>
              <a:rPr spc="-110" dirty="0"/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53377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31621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909866"/>
            <a:ext cx="53644" cy="536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441379"/>
            <a:ext cx="3688079" cy="26384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425"/>
              </a:spcBef>
            </a:pP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belongs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rather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than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object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class.</a:t>
            </a:r>
            <a:endParaRPr sz="900">
              <a:latin typeface="Tahoma"/>
              <a:cs typeface="Tahoma"/>
            </a:endParaRPr>
          </a:p>
          <a:p>
            <a:pPr marL="246379" marR="5080">
              <a:lnSpc>
                <a:spcPct val="130000"/>
              </a:lnSpc>
            </a:pP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invoked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without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need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creating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instance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class.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access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r>
              <a:rPr sz="9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data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member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change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value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5" dirty="0">
                <a:latin typeface="Tahoma"/>
                <a:cs typeface="Tahoma"/>
              </a:rPr>
              <a:t>it.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ts val="930"/>
              </a:lnSpc>
              <a:spcBef>
                <a:spcPts val="5"/>
              </a:spcBef>
            </a:pP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//Java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Times New Roman"/>
                <a:cs typeface="Times New Roman"/>
              </a:rPr>
              <a:t>Program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demonstrate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use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Times New Roman"/>
                <a:cs typeface="Times New Roman"/>
              </a:rPr>
              <a:t>static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method.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spc="4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281305" marR="2752725">
              <a:lnSpc>
                <a:spcPts val="900"/>
              </a:lnSpc>
              <a:spcBef>
                <a:spcPts val="45"/>
              </a:spcBef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9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rollno;</a:t>
            </a:r>
            <a:endParaRPr sz="800">
              <a:latin typeface="SimSun"/>
              <a:cs typeface="SimSun"/>
            </a:endParaRPr>
          </a:p>
          <a:p>
            <a:pPr marL="281305" marR="2752725">
              <a:lnSpc>
                <a:spcPts val="900"/>
              </a:lnSpc>
            </a:pP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-2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75"/>
              </a:lnSpc>
            </a:pP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college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"VIT"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930"/>
              </a:lnSpc>
              <a:spcBef>
                <a:spcPts val="835"/>
              </a:spcBef>
            </a:pPr>
            <a:r>
              <a:rPr sz="800" i="1" spc="145" dirty="0">
                <a:solidFill>
                  <a:srgbClr val="3F7F7F"/>
                </a:solidFill>
                <a:latin typeface="Times New Roman"/>
                <a:cs typeface="Times New Roman"/>
              </a:rPr>
              <a:t>//static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method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change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value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Times New Roman"/>
                <a:cs typeface="Times New Roman"/>
              </a:rPr>
              <a:t>static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variable</a:t>
            </a:r>
            <a:endParaRPr sz="800">
              <a:latin typeface="Times New Roman"/>
              <a:cs typeface="Times New Roman"/>
            </a:endParaRPr>
          </a:p>
          <a:p>
            <a:pPr marL="549910" marR="2053589" indent="-269240">
              <a:lnSpc>
                <a:spcPts val="900"/>
              </a:lnSpc>
              <a:spcBef>
                <a:spcPts val="50"/>
              </a:spcBef>
            </a:pP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1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change</a:t>
            </a:r>
            <a:r>
              <a:rPr sz="800" spc="20" dirty="0">
                <a:latin typeface="SimSun"/>
                <a:cs typeface="SimSun"/>
              </a:rPr>
              <a:t>(){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college</a:t>
            </a:r>
            <a:r>
              <a:rPr sz="800" spc="-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"Vellore"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930"/>
              </a:lnSpc>
              <a:spcBef>
                <a:spcPts val="830"/>
              </a:spcBef>
            </a:pP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//constructor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35" dirty="0">
                <a:solidFill>
                  <a:srgbClr val="3F7F7F"/>
                </a:solidFill>
                <a:latin typeface="Times New Roman"/>
                <a:cs typeface="Times New Roman"/>
              </a:rPr>
              <a:t>initialize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variable</a:t>
            </a:r>
            <a:endParaRPr sz="800">
              <a:latin typeface="Times New Roman"/>
              <a:cs typeface="Times New Roman"/>
            </a:endParaRPr>
          </a:p>
          <a:p>
            <a:pPr marL="549910" marR="2055495" indent="-269240">
              <a:lnSpc>
                <a:spcPts val="900"/>
              </a:lnSpc>
              <a:spcBef>
                <a:spcPts val="50"/>
              </a:spcBef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r,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n){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rollno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r;</a:t>
            </a:r>
            <a:endParaRPr sz="800">
              <a:latin typeface="SimSun"/>
              <a:cs typeface="SimSun"/>
            </a:endParaRPr>
          </a:p>
          <a:p>
            <a:pPr marL="549910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-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-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36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99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2..</a:t>
            </a:r>
            <a:r>
              <a:rPr spc="125" dirty="0"/>
              <a:t> </a:t>
            </a:r>
            <a:r>
              <a:rPr spc="-25" dirty="0"/>
              <a:t>Java</a:t>
            </a:r>
            <a:r>
              <a:rPr spc="5" dirty="0"/>
              <a:t> </a:t>
            </a:r>
            <a:r>
              <a:rPr b="1" spc="-30" dirty="0">
                <a:solidFill>
                  <a:srgbClr val="FFF200"/>
                </a:solidFill>
                <a:latin typeface="Arial"/>
                <a:cs typeface="Arial"/>
              </a:rPr>
              <a:t>static</a:t>
            </a:r>
            <a:r>
              <a:rPr b="1" spc="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45" dirty="0"/>
              <a:t>method</a:t>
            </a:r>
            <a:r>
              <a:rPr spc="5" dirty="0"/>
              <a:t> </a:t>
            </a:r>
            <a:r>
              <a:rPr spc="-95" dirty="0"/>
              <a:t>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88338"/>
            <a:ext cx="3521075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305">
              <a:lnSpc>
                <a:spcPts val="930"/>
              </a:lnSpc>
              <a:spcBef>
                <a:spcPts val="95"/>
              </a:spcBef>
            </a:pPr>
            <a:r>
              <a:rPr sz="800" i="1" spc="65" dirty="0">
                <a:solidFill>
                  <a:srgbClr val="3F7F7F"/>
                </a:solidFill>
                <a:latin typeface="Times New Roman"/>
                <a:cs typeface="Times New Roman"/>
              </a:rPr>
              <a:t>//method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display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values</a:t>
            </a:r>
            <a:endParaRPr sz="800">
              <a:latin typeface="Times New Roman"/>
              <a:cs typeface="Times New Roman"/>
            </a:endParaRPr>
          </a:p>
          <a:p>
            <a:pPr marL="281305">
              <a:lnSpc>
                <a:spcPts val="894"/>
              </a:lnSpc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1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(){</a:t>
            </a:r>
            <a:endParaRPr sz="800">
              <a:latin typeface="SimSun"/>
              <a:cs typeface="SimSun"/>
            </a:endParaRPr>
          </a:p>
          <a:p>
            <a:pPr marL="92646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(rollno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college);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//Test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class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create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and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display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values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5" dirty="0">
                <a:solidFill>
                  <a:srgbClr val="0000FF"/>
                </a:solidFill>
                <a:latin typeface="Calibri"/>
                <a:cs typeface="Calibri"/>
              </a:rPr>
              <a:t>TestStaticMethod</a:t>
            </a:r>
            <a:r>
              <a:rPr sz="800" spc="45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94"/>
              </a:lnSpc>
            </a:pPr>
            <a:r>
              <a:rPr sz="800" spc="55" dirty="0">
                <a:latin typeface="SimSun"/>
                <a:cs typeface="SimSun"/>
              </a:rPr>
              <a:t>Student.</a:t>
            </a:r>
            <a:r>
              <a:rPr sz="800" spc="55" dirty="0">
                <a:solidFill>
                  <a:srgbClr val="7C8E28"/>
                </a:solidFill>
                <a:latin typeface="SimSun"/>
                <a:cs typeface="SimSun"/>
              </a:rPr>
              <a:t>change</a:t>
            </a:r>
            <a:r>
              <a:rPr sz="800" spc="55" dirty="0">
                <a:latin typeface="SimSun"/>
                <a:cs typeface="SimSun"/>
              </a:rPr>
              <a:t>();</a:t>
            </a:r>
            <a:r>
              <a:rPr sz="8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//calling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change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method</a:t>
            </a:r>
            <a:endParaRPr sz="800">
              <a:latin typeface="Times New Roman"/>
              <a:cs typeface="Times New Roman"/>
            </a:endParaRPr>
          </a:p>
          <a:p>
            <a:pPr marL="872490">
              <a:lnSpc>
                <a:spcPts val="894"/>
              </a:lnSpc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//creating</a:t>
            </a:r>
            <a:r>
              <a:rPr sz="800" i="1" spc="18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objects</a:t>
            </a:r>
            <a:endParaRPr sz="800">
              <a:latin typeface="Times New Roman"/>
              <a:cs typeface="Times New Roman"/>
            </a:endParaRPr>
          </a:p>
          <a:p>
            <a:pPr marL="872490" marR="490855" algn="just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Student s1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111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"Shanthi"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 s2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222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"Kranthi"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 s3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333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"Branthi"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40"/>
              </a:lnSpc>
            </a:pPr>
            <a:r>
              <a:rPr sz="8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//calling</a:t>
            </a: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display</a:t>
            </a: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method</a:t>
            </a:r>
            <a:endParaRPr sz="800">
              <a:latin typeface="Times New Roman"/>
              <a:cs typeface="Times New Roman"/>
            </a:endParaRPr>
          </a:p>
          <a:p>
            <a:pPr marL="8724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 s3.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R="2101850" algn="r">
              <a:lnSpc>
                <a:spcPts val="930"/>
              </a:lnSpc>
              <a:spcBef>
                <a:spcPts val="835"/>
              </a:spcBef>
            </a:pPr>
            <a:r>
              <a:rPr sz="800" spc="20" dirty="0">
                <a:solidFill>
                  <a:srgbClr val="A0A000"/>
                </a:solidFill>
                <a:latin typeface="SimSun"/>
                <a:cs typeface="SimSun"/>
              </a:rPr>
              <a:t>Output: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111</a:t>
            </a:r>
            <a:r>
              <a:rPr sz="800" spc="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Shanthi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Vellore</a:t>
            </a:r>
            <a:endParaRPr sz="800">
              <a:latin typeface="SimSun"/>
              <a:cs typeface="SimSun"/>
            </a:endParaRPr>
          </a:p>
          <a:p>
            <a:pPr marR="2101850" algn="r">
              <a:lnSpc>
                <a:spcPts val="894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222</a:t>
            </a:r>
            <a:r>
              <a:rPr sz="800" spc="-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Kranthi</a:t>
            </a:r>
            <a:r>
              <a:rPr sz="800" spc="-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Vellore</a:t>
            </a:r>
            <a:endParaRPr sz="800">
              <a:latin typeface="SimSun"/>
              <a:cs typeface="SimSun"/>
            </a:endParaRPr>
          </a:p>
          <a:p>
            <a:pPr marR="2101850" algn="r">
              <a:lnSpc>
                <a:spcPts val="930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333</a:t>
            </a:r>
            <a:r>
              <a:rPr sz="800" spc="-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Branthi</a:t>
            </a:r>
            <a:r>
              <a:rPr sz="800" spc="-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Vellore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37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77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b="1" spc="-30" dirty="0">
                <a:solidFill>
                  <a:srgbClr val="FFF200"/>
                </a:solidFill>
                <a:latin typeface="Arial"/>
                <a:cs typeface="Arial"/>
              </a:rPr>
              <a:t>static</a:t>
            </a:r>
            <a:r>
              <a:rPr b="1" spc="2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40" dirty="0"/>
              <a:t>Keyword....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00176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015225"/>
            <a:ext cx="53644" cy="536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413426"/>
            <a:ext cx="3839845" cy="21266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15" dirty="0">
                <a:latin typeface="Tahoma"/>
                <a:cs typeface="Tahoma"/>
              </a:rPr>
              <a:t>Restrictions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r>
              <a:rPr sz="9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method</a:t>
            </a:r>
            <a:endParaRPr sz="900">
              <a:latin typeface="Tahoma"/>
              <a:cs typeface="Tahoma"/>
            </a:endParaRPr>
          </a:p>
          <a:p>
            <a:pPr marL="246379" marR="5080">
              <a:lnSpc>
                <a:spcPct val="101000"/>
              </a:lnSpc>
              <a:spcBef>
                <a:spcPts val="300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Tahoma"/>
                <a:cs typeface="Tahoma"/>
              </a:rPr>
              <a:t>static</a:t>
            </a:r>
            <a:r>
              <a:rPr sz="900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not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use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non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static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data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member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call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non-static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directly.</a:t>
            </a:r>
            <a:endParaRPr sz="90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309"/>
              </a:spcBef>
            </a:pP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this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super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cannot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static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context.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490855">
              <a:lnSpc>
                <a:spcPct val="100000"/>
              </a:lnSpc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900" spc="-3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69010">
              <a:lnSpc>
                <a:spcPct val="100000"/>
              </a:lnSpc>
              <a:spcBef>
                <a:spcPts val="10"/>
              </a:spcBef>
              <a:tabLst>
                <a:tab pos="1925320" algn="l"/>
              </a:tabLst>
            </a:pP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6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=40</a:t>
            </a:r>
            <a:r>
              <a:rPr sz="900" spc="20" dirty="0">
                <a:latin typeface="SimSun"/>
                <a:cs typeface="SimSun"/>
              </a:rPr>
              <a:t>;	</a:t>
            </a:r>
            <a:r>
              <a:rPr sz="9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//non</a:t>
            </a:r>
            <a:r>
              <a:rPr sz="900" i="1" spc="19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145" dirty="0">
                <a:solidFill>
                  <a:srgbClr val="3F7F7F"/>
                </a:solidFill>
                <a:latin typeface="Times New Roman"/>
                <a:cs typeface="Times New Roman"/>
              </a:rPr>
              <a:t>static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1447165" marR="530860" indent="-478790">
              <a:lnSpc>
                <a:spcPct val="101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 dirty="0">
                <a:latin typeface="SimSun"/>
                <a:cs typeface="SimSun"/>
              </a:rPr>
              <a:t>(String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args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 dirty="0">
                <a:latin typeface="SimSun"/>
                <a:cs typeface="SimSun"/>
              </a:rPr>
              <a:t>){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(a);</a:t>
            </a:r>
            <a:endParaRPr sz="900">
              <a:latin typeface="SimSun"/>
              <a:cs typeface="SimSun"/>
            </a:endParaRPr>
          </a:p>
          <a:p>
            <a:pPr marL="96901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Compilation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Error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124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38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242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3..</a:t>
            </a:r>
            <a:r>
              <a:rPr spc="114"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b="1" spc="-30" dirty="0">
                <a:solidFill>
                  <a:srgbClr val="FFF200"/>
                </a:solidFill>
                <a:latin typeface="Arial"/>
                <a:cs typeface="Arial"/>
              </a:rPr>
              <a:t>static</a:t>
            </a:r>
            <a:r>
              <a:rPr b="1" spc="4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25" dirty="0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31240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807745"/>
            <a:ext cx="53644" cy="536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81" y="2789021"/>
            <a:ext cx="3989704" cy="227329"/>
          </a:xfrm>
          <a:custGeom>
            <a:avLst/>
            <a:gdLst/>
            <a:ahLst/>
            <a:cxnLst/>
            <a:rect l="l" t="t" r="r" b="b"/>
            <a:pathLst>
              <a:path w="3989704" h="22733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175920"/>
                </a:lnTo>
                <a:lnTo>
                  <a:pt x="4013" y="195656"/>
                </a:lnTo>
                <a:lnTo>
                  <a:pt x="14922" y="211810"/>
                </a:lnTo>
                <a:lnTo>
                  <a:pt x="31076" y="222719"/>
                </a:lnTo>
                <a:lnTo>
                  <a:pt x="50812" y="226733"/>
                </a:lnTo>
                <a:lnTo>
                  <a:pt x="3938854" y="226733"/>
                </a:lnTo>
                <a:lnTo>
                  <a:pt x="3958577" y="222719"/>
                </a:lnTo>
                <a:lnTo>
                  <a:pt x="3974731" y="211810"/>
                </a:lnTo>
                <a:lnTo>
                  <a:pt x="3985653" y="195656"/>
                </a:lnTo>
                <a:lnTo>
                  <a:pt x="3989654" y="175920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1367" y="521008"/>
            <a:ext cx="3617595" cy="24574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65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initialize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static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data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member.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executed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before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main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time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classloading.</a:t>
            </a:r>
            <a:endParaRPr sz="900">
              <a:latin typeface="Tahoma"/>
              <a:cs typeface="Tahoma"/>
            </a:endParaRPr>
          </a:p>
          <a:p>
            <a:pPr marL="375920" marR="2814320" indent="-120014">
              <a:lnSpc>
                <a:spcPct val="101000"/>
              </a:lnSpc>
              <a:spcBef>
                <a:spcPts val="595"/>
              </a:spcBef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1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900" spc="-30" dirty="0">
                <a:latin typeface="SimSun"/>
                <a:cs typeface="SimSun"/>
              </a:rPr>
              <a:t>{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85471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"static</a:t>
            </a:r>
            <a:r>
              <a:rPr sz="900" spc="-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block</a:t>
            </a:r>
            <a:r>
              <a:rPr sz="90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90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invoked"</a:t>
            </a:r>
            <a:r>
              <a:rPr sz="900" spc="20" dirty="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7592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850">
              <a:latin typeface="SimSun"/>
              <a:cs typeface="SimSun"/>
            </a:endParaRPr>
          </a:p>
          <a:p>
            <a:pPr marL="615315" marR="901700" indent="-239395">
              <a:lnSpc>
                <a:spcPct val="101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 dirty="0">
                <a:latin typeface="SimSun"/>
                <a:cs typeface="SimSun"/>
              </a:rPr>
              <a:t>(String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args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 dirty="0">
                <a:latin typeface="SimSun"/>
                <a:cs typeface="SimSun"/>
              </a:rPr>
              <a:t>){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"Hello</a:t>
            </a:r>
            <a:r>
              <a:rPr sz="900" spc="-1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main"</a:t>
            </a:r>
            <a:r>
              <a:rPr sz="900" spc="20" dirty="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37592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256540">
              <a:lnSpc>
                <a:spcPct val="100000"/>
              </a:lnSpc>
            </a:pPr>
            <a:r>
              <a:rPr sz="9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/*</a:t>
            </a:r>
            <a:r>
              <a:rPr sz="9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Output:static</a:t>
            </a:r>
            <a:r>
              <a:rPr sz="900" i="1" spc="229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block</a:t>
            </a:r>
            <a:r>
              <a:rPr sz="9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170" dirty="0">
                <a:solidFill>
                  <a:srgbClr val="3F7F7F"/>
                </a:solidFill>
                <a:latin typeface="Times New Roman"/>
                <a:cs typeface="Times New Roman"/>
              </a:rPr>
              <a:t>is</a:t>
            </a:r>
            <a:r>
              <a:rPr sz="900" i="1" spc="229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invoked</a:t>
            </a:r>
            <a:endParaRPr sz="900">
              <a:latin typeface="Times New Roman"/>
              <a:cs typeface="Times New Roman"/>
            </a:endParaRPr>
          </a:p>
          <a:p>
            <a:pPr marL="854710">
              <a:lnSpc>
                <a:spcPct val="100000"/>
              </a:lnSpc>
              <a:spcBef>
                <a:spcPts val="10"/>
              </a:spcBef>
              <a:tabLst>
                <a:tab pos="2588260" algn="l"/>
              </a:tabLst>
            </a:pPr>
            <a:r>
              <a:rPr sz="9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Hello</a:t>
            </a:r>
            <a:r>
              <a:rPr sz="900" i="1" spc="24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main	</a:t>
            </a:r>
            <a:r>
              <a:rPr sz="9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*/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900" spc="-10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execute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program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without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main()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method?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–&gt;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No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39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771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Objects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814" y="844689"/>
            <a:ext cx="3968877" cy="198234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4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04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Java</a:t>
            </a:r>
            <a:r>
              <a:rPr spc="-15" dirty="0"/>
              <a:t> </a:t>
            </a:r>
            <a:r>
              <a:rPr b="1" spc="-45" dirty="0">
                <a:solidFill>
                  <a:srgbClr val="FFF200"/>
                </a:solidFill>
                <a:latin typeface="Arial"/>
                <a:cs typeface="Arial"/>
              </a:rPr>
              <a:t>this</a:t>
            </a:r>
            <a:r>
              <a:rPr b="1" spc="3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45" dirty="0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046733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223238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399743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576247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752752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929257"/>
            <a:ext cx="53644" cy="536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661296"/>
            <a:ext cx="3750945" cy="17114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15" dirty="0">
                <a:latin typeface="Tahoma"/>
                <a:cs typeface="Tahoma"/>
              </a:rPr>
              <a:t>There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5" dirty="0">
                <a:latin typeface="Tahoma"/>
                <a:cs typeface="Tahoma"/>
              </a:rPr>
              <a:t>lot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usage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java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keyword.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java,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reference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variable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refers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current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object.</a:t>
            </a:r>
            <a:endParaRPr sz="900" dirty="0">
              <a:latin typeface="Tahoma"/>
              <a:cs typeface="Tahoma"/>
            </a:endParaRPr>
          </a:p>
          <a:p>
            <a:pPr marL="246379" marR="572770">
              <a:lnSpc>
                <a:spcPct val="128699"/>
              </a:lnSpc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can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19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spc="-35" dirty="0">
                <a:latin typeface="Tahoma"/>
                <a:cs typeface="Tahoma"/>
              </a:rPr>
              <a:t>refer</a:t>
            </a:r>
            <a:r>
              <a:rPr sz="900" spc="2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current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2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instance </a:t>
            </a:r>
            <a:r>
              <a:rPr sz="900" spc="-25" dirty="0">
                <a:latin typeface="Tahoma"/>
                <a:cs typeface="Tahoma"/>
              </a:rPr>
              <a:t>variable. 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invoke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current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(implicitly)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spc="-20" dirty="0">
                <a:latin typeface="Tahoma"/>
                <a:cs typeface="Tahoma"/>
              </a:rPr>
              <a:t>()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invoke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current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constructor.</a:t>
            </a:r>
            <a:endParaRPr sz="900" dirty="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310"/>
              </a:spcBef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passed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argument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call.</a:t>
            </a:r>
            <a:endParaRPr sz="900" dirty="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310"/>
              </a:spcBef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passed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argument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call.</a:t>
            </a:r>
            <a:endParaRPr sz="900" dirty="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310"/>
              </a:spcBef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current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instance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from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method.</a:t>
            </a:r>
            <a:endParaRPr lang="en-US" sz="900" spc="-20" dirty="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310"/>
              </a:spcBef>
            </a:pPr>
            <a:endParaRPr lang="en-US" sz="900" spc="-20" dirty="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310"/>
              </a:spcBef>
            </a:pPr>
            <a:endParaRPr sz="9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40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A6D3D74-65EF-BB07-1FD9-5BE68E8A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73" y="2209844"/>
            <a:ext cx="35704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most common use of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is to eliminate the confusion between class attributes and parameters with the same name.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inter-regular"/>
              </a:rPr>
              <a:t>o distinguish local variable and instance variable.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080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Example-1.</a:t>
            </a:r>
            <a:r>
              <a:rPr spc="135" dirty="0"/>
              <a:t> </a:t>
            </a:r>
            <a:r>
              <a:rPr spc="-30" dirty="0"/>
              <a:t>(Problem</a:t>
            </a:r>
            <a:r>
              <a:rPr spc="20" dirty="0"/>
              <a:t> </a:t>
            </a:r>
            <a:r>
              <a:rPr spc="-25" dirty="0"/>
              <a:t>without</a:t>
            </a:r>
            <a:r>
              <a:rPr spc="10" dirty="0"/>
              <a:t> </a:t>
            </a:r>
            <a:r>
              <a:rPr b="1" spc="-35" dirty="0">
                <a:solidFill>
                  <a:srgbClr val="FFF200"/>
                </a:solidFill>
                <a:latin typeface="Arial"/>
                <a:cs typeface="Arial"/>
              </a:rPr>
              <a:t>this</a:t>
            </a:r>
            <a:r>
              <a:rPr spc="-35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41539"/>
            <a:ext cx="3733800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Times New Roman"/>
                <a:cs typeface="Times New Roman"/>
              </a:rPr>
              <a:t>Understanding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Times New Roman"/>
                <a:cs typeface="Times New Roman"/>
              </a:rPr>
              <a:t>problem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without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Times New Roman"/>
                <a:cs typeface="Times New Roman"/>
              </a:rPr>
              <a:t>this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keyword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spc="4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281305" marR="2798445">
              <a:lnSpc>
                <a:spcPts val="900"/>
              </a:lnSpc>
              <a:spcBef>
                <a:spcPts val="45"/>
              </a:spcBef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-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105" dirty="0">
                <a:solidFill>
                  <a:srgbClr val="AF003F"/>
                </a:solidFill>
                <a:latin typeface="Calibri"/>
                <a:cs typeface="Calibri"/>
              </a:rPr>
              <a:t>float</a:t>
            </a:r>
            <a:r>
              <a:rPr sz="800" b="1" spc="21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fee;</a:t>
            </a:r>
            <a:endParaRPr sz="800">
              <a:latin typeface="SimSun"/>
              <a:cs typeface="SimSun"/>
            </a:endParaRPr>
          </a:p>
          <a:p>
            <a:pPr marL="442595" marR="1189990" indent="-161925">
              <a:lnSpc>
                <a:spcPts val="900"/>
              </a:lnSpc>
              <a:spcBef>
                <a:spcPts val="890"/>
              </a:spcBef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rollno,String </a:t>
            </a:r>
            <a:r>
              <a:rPr sz="800" spc="65" dirty="0">
                <a:latin typeface="SimSun"/>
                <a:cs typeface="SimSun"/>
              </a:rPr>
              <a:t>name,</a:t>
            </a:r>
            <a:r>
              <a:rPr sz="800" b="1" spc="65" dirty="0">
                <a:solidFill>
                  <a:srgbClr val="AF003F"/>
                </a:solidFill>
                <a:latin typeface="Calibri"/>
                <a:cs typeface="Calibri"/>
              </a:rPr>
              <a:t>float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fee){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rollno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0" dirty="0">
                <a:latin typeface="SimSun"/>
                <a:cs typeface="SimSun"/>
              </a:rPr>
              <a:t>rollno;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0" dirty="0">
                <a:latin typeface="SimSun"/>
                <a:cs typeface="SimSun"/>
              </a:rPr>
              <a:t>name;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fee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0" dirty="0">
                <a:latin typeface="SimSun"/>
                <a:cs typeface="SimSun"/>
              </a:rPr>
              <a:t>fee;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930"/>
              </a:lnSpc>
              <a:spcBef>
                <a:spcPts val="830"/>
              </a:spcBef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 </a:t>
            </a:r>
            <a:r>
              <a:rPr sz="800" spc="5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(rollno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fee);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TestThis1</a:t>
            </a:r>
            <a:r>
              <a:rPr sz="800" spc="6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42595" marR="1025525" indent="-161925">
              <a:lnSpc>
                <a:spcPts val="900"/>
              </a:lnSpc>
              <a:spcBef>
                <a:spcPts val="5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 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 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s1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111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"ankit"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5000</a:t>
            </a:r>
            <a:r>
              <a:rPr sz="800" spc="20" dirty="0">
                <a:latin typeface="SimSun"/>
                <a:cs typeface="SimSun"/>
              </a:rPr>
              <a:t>f);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s2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112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"sumit"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6000</a:t>
            </a:r>
            <a:r>
              <a:rPr sz="800" spc="20" dirty="0">
                <a:latin typeface="SimSun"/>
                <a:cs typeface="SimSun"/>
              </a:rPr>
              <a:t>f);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35"/>
              </a:lnSpc>
            </a:pP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2946741"/>
            <a:ext cx="1066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/*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143" y="2946741"/>
            <a:ext cx="128841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770">
              <a:lnSpc>
                <a:spcPts val="930"/>
              </a:lnSpc>
              <a:spcBef>
                <a:spcPts val="95"/>
              </a:spcBef>
            </a:pP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0</a:t>
            </a:r>
            <a:r>
              <a:rPr sz="800" i="1" spc="18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null</a:t>
            </a:r>
            <a:r>
              <a:rPr sz="800" i="1" spc="18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0.0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ts val="930"/>
              </a:lnSpc>
              <a:tabLst>
                <a:tab pos="318770" algn="l"/>
                <a:tab pos="1169035" algn="l"/>
              </a:tabLst>
            </a:pP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*	0 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null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0.0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	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*/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41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13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Example-2.</a:t>
            </a:r>
            <a:r>
              <a:rPr spc="110" dirty="0"/>
              <a:t> </a:t>
            </a:r>
            <a:r>
              <a:rPr spc="-20" dirty="0"/>
              <a:t>(Solution)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92035"/>
            <a:ext cx="3733800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Solution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Times New Roman"/>
                <a:cs typeface="Times New Roman"/>
              </a:rPr>
              <a:t>above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Times New Roman"/>
                <a:cs typeface="Times New Roman"/>
              </a:rPr>
              <a:t>problem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by</a:t>
            </a:r>
            <a:r>
              <a:rPr sz="8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Times New Roman"/>
                <a:cs typeface="Times New Roman"/>
              </a:rPr>
              <a:t>this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keyword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spc="4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281305" marR="2798445">
              <a:lnSpc>
                <a:spcPts val="900"/>
              </a:lnSpc>
              <a:spcBef>
                <a:spcPts val="45"/>
              </a:spcBef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-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105" dirty="0">
                <a:solidFill>
                  <a:srgbClr val="AF003F"/>
                </a:solidFill>
                <a:latin typeface="Calibri"/>
                <a:cs typeface="Calibri"/>
              </a:rPr>
              <a:t>float</a:t>
            </a:r>
            <a:r>
              <a:rPr sz="800" b="1" spc="21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fee;</a:t>
            </a:r>
            <a:endParaRPr sz="800">
              <a:latin typeface="SimSun"/>
              <a:cs typeface="SimSun"/>
            </a:endParaRPr>
          </a:p>
          <a:p>
            <a:pPr marL="442595" marR="1189990" indent="-161925">
              <a:lnSpc>
                <a:spcPts val="900"/>
              </a:lnSpc>
              <a:spcBef>
                <a:spcPts val="890"/>
              </a:spcBef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rollno,String </a:t>
            </a:r>
            <a:r>
              <a:rPr sz="800" spc="65" dirty="0">
                <a:latin typeface="SimSun"/>
                <a:cs typeface="SimSun"/>
              </a:rPr>
              <a:t>name,</a:t>
            </a:r>
            <a:r>
              <a:rPr sz="800" b="1" spc="65" dirty="0">
                <a:solidFill>
                  <a:srgbClr val="AF003F"/>
                </a:solidFill>
                <a:latin typeface="Calibri"/>
                <a:cs typeface="Calibri"/>
              </a:rPr>
              <a:t>float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fee){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40" dirty="0">
                <a:latin typeface="SimSun"/>
                <a:cs typeface="SimSun"/>
              </a:rPr>
              <a:t>.</a:t>
            </a:r>
            <a:r>
              <a:rPr sz="800" spc="40" dirty="0">
                <a:solidFill>
                  <a:srgbClr val="7C8E28"/>
                </a:solidFill>
                <a:latin typeface="SimSun"/>
                <a:cs typeface="SimSun"/>
              </a:rPr>
              <a:t>rollno</a:t>
            </a:r>
            <a:r>
              <a:rPr sz="800" spc="4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40" dirty="0">
                <a:latin typeface="SimSun"/>
                <a:cs typeface="SimSun"/>
              </a:rPr>
              <a:t>rollno;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45" dirty="0">
                <a:latin typeface="SimSun"/>
                <a:cs typeface="SimSun"/>
              </a:rPr>
              <a:t>.</a:t>
            </a:r>
            <a:r>
              <a:rPr sz="800" spc="45" dirty="0">
                <a:solidFill>
                  <a:srgbClr val="7C8E28"/>
                </a:solidFill>
                <a:latin typeface="SimSun"/>
                <a:cs typeface="SimSun"/>
              </a:rPr>
              <a:t>name</a:t>
            </a:r>
            <a:r>
              <a:rPr sz="800" spc="45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45" dirty="0">
                <a:latin typeface="SimSun"/>
                <a:cs typeface="SimSun"/>
              </a:rPr>
              <a:t>name; </a:t>
            </a:r>
            <a:r>
              <a:rPr sz="800" spc="50" dirty="0">
                <a:latin typeface="SimSun"/>
                <a:cs typeface="SimSun"/>
              </a:rPr>
              <a:t> </a:t>
            </a:r>
            <a:r>
              <a:rPr sz="800" b="1" spc="5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50" dirty="0">
                <a:latin typeface="SimSun"/>
                <a:cs typeface="SimSun"/>
              </a:rPr>
              <a:t>.</a:t>
            </a:r>
            <a:r>
              <a:rPr sz="800" spc="50" dirty="0">
                <a:solidFill>
                  <a:srgbClr val="7C8E28"/>
                </a:solidFill>
                <a:latin typeface="SimSun"/>
                <a:cs typeface="SimSun"/>
              </a:rPr>
              <a:t>fee</a:t>
            </a:r>
            <a:r>
              <a:rPr sz="800" spc="5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50" dirty="0">
                <a:latin typeface="SimSun"/>
                <a:cs typeface="SimSun"/>
              </a:rPr>
              <a:t>fee;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69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930"/>
              </a:lnSpc>
              <a:spcBef>
                <a:spcPts val="830"/>
              </a:spcBef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 </a:t>
            </a:r>
            <a:r>
              <a:rPr sz="800" spc="5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(rollno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fee);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TestThis1</a:t>
            </a:r>
            <a:r>
              <a:rPr sz="800" spc="6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42595" marR="1025525" indent="-161925">
              <a:lnSpc>
                <a:spcPts val="900"/>
              </a:lnSpc>
              <a:spcBef>
                <a:spcPts val="5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 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 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s1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111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"ankit"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5000</a:t>
            </a:r>
            <a:r>
              <a:rPr sz="800" spc="20" dirty="0">
                <a:latin typeface="SimSun"/>
                <a:cs typeface="SimSun"/>
              </a:rPr>
              <a:t>f);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s2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112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"sumit"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6000</a:t>
            </a:r>
            <a:r>
              <a:rPr sz="800" spc="20" dirty="0">
                <a:latin typeface="SimSun"/>
                <a:cs typeface="SimSun"/>
              </a:rPr>
              <a:t>f);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35"/>
              </a:lnSpc>
            </a:pP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65" y="3011117"/>
            <a:ext cx="1320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/*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4986" y="3011117"/>
            <a:ext cx="114173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ts val="930"/>
              </a:lnSpc>
              <a:spcBef>
                <a:spcPts val="95"/>
              </a:spcBef>
            </a:pP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111</a:t>
            </a:r>
            <a:r>
              <a:rPr sz="800" i="1" spc="19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ankit</a:t>
            </a: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5000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  <a:tabLst>
                <a:tab pos="1021715" algn="l"/>
              </a:tabLst>
            </a:pP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112 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sumit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 6000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	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*/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42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779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Example-3.(Not</a:t>
            </a:r>
            <a:r>
              <a:rPr spc="5" dirty="0"/>
              <a:t> </a:t>
            </a:r>
            <a:r>
              <a:rPr spc="-50" dirty="0"/>
              <a:t>required</a:t>
            </a:r>
            <a:r>
              <a:rPr spc="5" dirty="0"/>
              <a:t> </a:t>
            </a:r>
            <a:r>
              <a:rPr b="1" spc="-35" dirty="0">
                <a:solidFill>
                  <a:srgbClr val="FFF200"/>
                </a:solidFill>
                <a:latin typeface="Arial"/>
                <a:cs typeface="Arial"/>
              </a:rPr>
              <a:t>this</a:t>
            </a:r>
            <a:r>
              <a:rPr spc="-35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92035"/>
            <a:ext cx="4117340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70" dirty="0">
                <a:solidFill>
                  <a:srgbClr val="3F7F7F"/>
                </a:solidFill>
                <a:latin typeface="Times New Roman"/>
                <a:cs typeface="Times New Roman"/>
              </a:rPr>
              <a:t>If</a:t>
            </a:r>
            <a:r>
              <a:rPr sz="8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local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variables(formal</a:t>
            </a:r>
            <a:r>
              <a:rPr sz="8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Times New Roman"/>
                <a:cs typeface="Times New Roman"/>
              </a:rPr>
              <a:t>arguments)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and</a:t>
            </a:r>
            <a:r>
              <a:rPr sz="8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instance</a:t>
            </a:r>
            <a:r>
              <a:rPr sz="8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variables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are</a:t>
            </a:r>
            <a:r>
              <a:rPr sz="8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Times New Roman"/>
                <a:cs typeface="Times New Roman"/>
              </a:rPr>
              <a:t>different,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</a:pP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there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0" dirty="0">
                <a:solidFill>
                  <a:srgbClr val="3F7F7F"/>
                </a:solidFill>
                <a:latin typeface="Times New Roman"/>
                <a:cs typeface="Times New Roman"/>
              </a:rPr>
              <a:t>is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no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need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use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Times New Roman"/>
                <a:cs typeface="Times New Roman"/>
              </a:rPr>
              <a:t>this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keyword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Times New Roman"/>
                <a:cs typeface="Times New Roman"/>
              </a:rPr>
              <a:t>like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in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the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following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Times New Roman"/>
                <a:cs typeface="Times New Roman"/>
              </a:rPr>
              <a:t>program: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spc="4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281305" marR="3182620">
              <a:lnSpc>
                <a:spcPts val="900"/>
              </a:lnSpc>
              <a:spcBef>
                <a:spcPts val="45"/>
              </a:spcBef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-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105" dirty="0">
                <a:solidFill>
                  <a:srgbClr val="AF003F"/>
                </a:solidFill>
                <a:latin typeface="Calibri"/>
                <a:cs typeface="Calibri"/>
              </a:rPr>
              <a:t>float</a:t>
            </a:r>
            <a:r>
              <a:rPr sz="800" b="1" spc="21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fee;</a:t>
            </a:r>
            <a:endParaRPr sz="800">
              <a:latin typeface="SimSun"/>
              <a:cs typeface="SimSun"/>
            </a:endParaRPr>
          </a:p>
          <a:p>
            <a:pPr marL="442595" marR="2002155" indent="-161925">
              <a:lnSpc>
                <a:spcPts val="900"/>
              </a:lnSpc>
              <a:spcBef>
                <a:spcPts val="890"/>
              </a:spcBef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r,String n, </a:t>
            </a:r>
            <a:r>
              <a:rPr sz="800" b="1" spc="105" dirty="0">
                <a:solidFill>
                  <a:srgbClr val="AF003F"/>
                </a:solidFill>
                <a:latin typeface="Calibri"/>
                <a:cs typeface="Calibri"/>
              </a:rPr>
              <a:t>float</a:t>
            </a:r>
            <a:r>
              <a:rPr sz="800" b="1" spc="11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rollno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0" dirty="0">
                <a:latin typeface="SimSun"/>
                <a:cs typeface="SimSun"/>
              </a:rPr>
              <a:t>r;</a:t>
            </a:r>
            <a:r>
              <a:rPr sz="800" spc="434" dirty="0">
                <a:latin typeface="SimSun"/>
                <a:cs typeface="SimSun"/>
              </a:rPr>
              <a:t> </a:t>
            </a:r>
            <a:r>
              <a:rPr sz="800" b="1" spc="5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50" dirty="0">
                <a:latin typeface="SimSun"/>
                <a:cs typeface="SimSun"/>
              </a:rPr>
              <a:t>.</a:t>
            </a:r>
            <a:r>
              <a:rPr sz="800" spc="50" dirty="0">
                <a:solidFill>
                  <a:srgbClr val="7C8E28"/>
                </a:solidFill>
                <a:latin typeface="SimSun"/>
                <a:cs typeface="SimSun"/>
              </a:rPr>
              <a:t>name</a:t>
            </a:r>
            <a:r>
              <a:rPr sz="800" spc="5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50" dirty="0">
                <a:latin typeface="SimSun"/>
                <a:cs typeface="SimSun"/>
              </a:rPr>
              <a:t>n;</a:t>
            </a:r>
            <a:r>
              <a:rPr sz="800" spc="4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fee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0" dirty="0">
                <a:latin typeface="SimSun"/>
                <a:cs typeface="SimSun"/>
              </a:rPr>
              <a:t>f;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930"/>
              </a:lnSpc>
              <a:spcBef>
                <a:spcPts val="830"/>
              </a:spcBef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 </a:t>
            </a:r>
            <a:r>
              <a:rPr sz="800" spc="5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(rollno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fee);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TestThis1</a:t>
            </a:r>
            <a:r>
              <a:rPr sz="800" spc="6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42595" marR="1409700" indent="-161925">
              <a:lnSpc>
                <a:spcPts val="900"/>
              </a:lnSpc>
              <a:spcBef>
                <a:spcPts val="5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 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 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s1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111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"ankit"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5000</a:t>
            </a:r>
            <a:r>
              <a:rPr sz="800" spc="20" dirty="0">
                <a:latin typeface="SimSun"/>
                <a:cs typeface="SimSun"/>
              </a:rPr>
              <a:t>f);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s2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112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"sumit"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6000</a:t>
            </a:r>
            <a:r>
              <a:rPr sz="800" spc="20" dirty="0">
                <a:latin typeface="SimSun"/>
                <a:cs typeface="SimSun"/>
              </a:rPr>
              <a:t>f);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35"/>
              </a:lnSpc>
            </a:pP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65" y="3011117"/>
            <a:ext cx="1320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/*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4986" y="3011117"/>
            <a:ext cx="114173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ts val="930"/>
              </a:lnSpc>
              <a:spcBef>
                <a:spcPts val="95"/>
              </a:spcBef>
            </a:pP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111</a:t>
            </a:r>
            <a:r>
              <a:rPr sz="800" i="1" spc="19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ankit</a:t>
            </a: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5000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  <a:tabLst>
                <a:tab pos="1021715" algn="l"/>
              </a:tabLst>
            </a:pP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112 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sumit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 6000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	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*/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43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92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2..</a:t>
            </a:r>
            <a:r>
              <a:rPr spc="135" dirty="0"/>
              <a:t> </a:t>
            </a:r>
            <a:r>
              <a:rPr b="1" spc="-45" dirty="0">
                <a:solidFill>
                  <a:srgbClr val="FFF200"/>
                </a:solidFill>
                <a:latin typeface="Arial"/>
                <a:cs typeface="Arial"/>
              </a:rPr>
              <a:t>this</a:t>
            </a:r>
            <a:r>
              <a:rPr b="1" spc="5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50" dirty="0"/>
              <a:t>invoke</a:t>
            </a:r>
            <a:r>
              <a:rPr spc="20" dirty="0"/>
              <a:t> </a:t>
            </a:r>
            <a:r>
              <a:rPr spc="-35" dirty="0"/>
              <a:t>current</a:t>
            </a:r>
            <a:r>
              <a:rPr spc="15" dirty="0"/>
              <a:t> </a:t>
            </a:r>
            <a:r>
              <a:rPr spc="-45" dirty="0"/>
              <a:t>class</a:t>
            </a:r>
            <a:r>
              <a:rPr spc="20" dirty="0"/>
              <a:t> </a:t>
            </a:r>
            <a:r>
              <a:rPr spc="-45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93593"/>
            <a:ext cx="3724275" cy="19932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5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invoke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current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using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keyword.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If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you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don’t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use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keyword,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compiler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automatically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adds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keyword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while </a:t>
            </a:r>
            <a:r>
              <a:rPr sz="900" spc="-15" dirty="0">
                <a:latin typeface="Tahoma"/>
                <a:cs typeface="Tahoma"/>
              </a:rPr>
              <a:t> invoking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-2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800" spc="-25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ct val="100000"/>
              </a:lnSpc>
              <a:spcBef>
                <a:spcPts val="830"/>
              </a:spcBef>
              <a:tabLst>
                <a:tab pos="1085215" algn="l"/>
                <a:tab pos="2860040" algn="l"/>
              </a:tabLst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</a:t>
            </a:r>
            <a:r>
              <a:rPr sz="800" spc="20" dirty="0">
                <a:latin typeface="SimSun"/>
                <a:cs typeface="SimSun"/>
              </a:rPr>
              <a:t>(){	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"hello</a:t>
            </a:r>
            <a:r>
              <a:rPr sz="800" spc="5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m"</a:t>
            </a:r>
            <a:r>
              <a:rPr sz="800" spc="20" dirty="0">
                <a:latin typeface="SimSun"/>
                <a:cs typeface="SimSun"/>
              </a:rPr>
              <a:t>);	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35"/>
              </a:spcBef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19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n</a:t>
            </a:r>
            <a:r>
              <a:rPr sz="800" spc="20" dirty="0">
                <a:latin typeface="SimSun"/>
                <a:cs typeface="SimSun"/>
              </a:rPr>
              <a:t>(){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"hello</a:t>
            </a:r>
            <a:r>
              <a:rPr sz="800" spc="1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n"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930"/>
              </a:lnSpc>
              <a:spcBef>
                <a:spcPts val="835"/>
              </a:spcBef>
            </a:pPr>
            <a:r>
              <a:rPr sz="800" i="1" spc="90" dirty="0">
                <a:solidFill>
                  <a:srgbClr val="3F7F7F"/>
                </a:solidFill>
                <a:latin typeface="Times New Roman"/>
                <a:cs typeface="Times New Roman"/>
              </a:rPr>
              <a:t>//m();//same</a:t>
            </a:r>
            <a:r>
              <a:rPr sz="800" i="1" spc="19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as</a:t>
            </a:r>
            <a:r>
              <a:rPr sz="800" i="1" spc="19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Times New Roman"/>
                <a:cs typeface="Times New Roman"/>
              </a:rPr>
              <a:t>this.m()</a:t>
            </a:r>
            <a:endParaRPr sz="800">
              <a:latin typeface="Times New Roman"/>
              <a:cs typeface="Times New Roman"/>
            </a:endParaRPr>
          </a:p>
          <a:p>
            <a:pPr marL="872490">
              <a:lnSpc>
                <a:spcPts val="894"/>
              </a:lnSpc>
            </a:pP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60" dirty="0">
                <a:latin typeface="SimSun"/>
                <a:cs typeface="SimSun"/>
              </a:rPr>
              <a:t>.</a:t>
            </a:r>
            <a:r>
              <a:rPr sz="800" spc="60" dirty="0">
                <a:solidFill>
                  <a:srgbClr val="7C8E28"/>
                </a:solidFill>
                <a:latin typeface="SimSun"/>
                <a:cs typeface="SimSun"/>
              </a:rPr>
              <a:t>m</a:t>
            </a:r>
            <a:r>
              <a:rPr sz="800" spc="6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TestThis4</a:t>
            </a:r>
            <a:r>
              <a:rPr sz="800" spc="6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481" y="2353473"/>
            <a:ext cx="2112645" cy="8305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2595" marR="5080" indent="-430530">
              <a:lnSpc>
                <a:spcPts val="900"/>
              </a:lnSpc>
              <a:spcBef>
                <a:spcPts val="17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 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-30" dirty="0">
                <a:latin typeface="SimSun"/>
                <a:cs typeface="SimSun"/>
              </a:rPr>
              <a:t>a</a:t>
            </a:r>
            <a:r>
              <a:rPr sz="800" spc="-3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3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A();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a.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n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35"/>
              </a:spcBef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/*</a:t>
            </a:r>
            <a:r>
              <a:rPr sz="800" i="1" spc="18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hello</a:t>
            </a:r>
            <a:r>
              <a:rPr sz="800" i="1" spc="18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485775">
              <a:lnSpc>
                <a:spcPts val="930"/>
              </a:lnSpc>
              <a:tabLst>
                <a:tab pos="1123315" algn="l"/>
              </a:tabLst>
            </a:pP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*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hello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-160" dirty="0">
                <a:solidFill>
                  <a:srgbClr val="3F7F7F"/>
                </a:solidFill>
                <a:latin typeface="Times New Roman"/>
                <a:cs typeface="Times New Roman"/>
              </a:rPr>
              <a:t>m	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*/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80895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44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543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3..</a:t>
            </a:r>
            <a:r>
              <a:rPr spc="130" dirty="0"/>
              <a:t> </a:t>
            </a:r>
            <a:r>
              <a:rPr b="1" spc="-45" dirty="0">
                <a:solidFill>
                  <a:srgbClr val="FFF200"/>
                </a:solidFill>
                <a:latin typeface="Arial"/>
                <a:cs typeface="Arial"/>
              </a:rPr>
              <a:t>this</a:t>
            </a:r>
            <a:r>
              <a:rPr b="1" spc="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50" dirty="0"/>
              <a:t>invoke</a:t>
            </a:r>
            <a:r>
              <a:rPr spc="15" dirty="0"/>
              <a:t> </a:t>
            </a:r>
            <a:r>
              <a:rPr spc="-45" dirty="0"/>
              <a:t>class</a:t>
            </a:r>
            <a:r>
              <a:rPr spc="10" dirty="0"/>
              <a:t> </a:t>
            </a:r>
            <a:r>
              <a:rPr spc="-20" dirty="0"/>
              <a:t>Default</a:t>
            </a:r>
            <a:r>
              <a:rPr spc="15" dirty="0"/>
              <a:t> </a:t>
            </a:r>
            <a:r>
              <a:rPr spc="-30" dirty="0"/>
              <a:t>Constructor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62046"/>
            <a:ext cx="3894454" cy="2454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spc="-20" dirty="0">
                <a:latin typeface="Tahoma"/>
                <a:cs typeface="Tahoma"/>
              </a:rPr>
              <a:t>()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call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invoke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current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constructor.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It </a:t>
            </a:r>
            <a:r>
              <a:rPr sz="900" spc="-20" dirty="0">
                <a:latin typeface="Tahoma"/>
                <a:cs typeface="Tahoma"/>
              </a:rPr>
              <a:t>is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spc="-45" dirty="0">
                <a:latin typeface="Tahoma"/>
                <a:cs typeface="Tahoma"/>
              </a:rPr>
              <a:t>reuse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 constructor.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other </a:t>
            </a:r>
            <a:r>
              <a:rPr sz="900" spc="-40" dirty="0">
                <a:latin typeface="Tahoma"/>
                <a:cs typeface="Tahoma"/>
              </a:rPr>
              <a:t>words, </a:t>
            </a:r>
            <a:r>
              <a:rPr sz="900" spc="20" dirty="0">
                <a:latin typeface="Tahoma"/>
                <a:cs typeface="Tahoma"/>
              </a:rPr>
              <a:t>it </a:t>
            </a:r>
            <a:r>
              <a:rPr sz="900" spc="-20" dirty="0">
                <a:latin typeface="Tahoma"/>
                <a:cs typeface="Tahoma"/>
              </a:rPr>
              <a:t>is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 </a:t>
            </a:r>
            <a:r>
              <a:rPr sz="900" spc="-20" dirty="0">
                <a:latin typeface="Tahoma"/>
                <a:cs typeface="Tahoma"/>
              </a:rPr>
              <a:t>constructor 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chaining.</a:t>
            </a:r>
            <a:endParaRPr sz="900">
              <a:latin typeface="Tahoma"/>
              <a:cs typeface="Tahoma"/>
            </a:endParaRPr>
          </a:p>
          <a:p>
            <a:pPr marL="490855">
              <a:lnSpc>
                <a:spcPct val="100000"/>
              </a:lnSpc>
              <a:spcBef>
                <a:spcPts val="610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Default</a:t>
            </a:r>
            <a:r>
              <a:rPr sz="9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endParaRPr sz="90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900" spc="-3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789305" marR="824865">
              <a:lnSpc>
                <a:spcPct val="101000"/>
              </a:lnSpc>
            </a:pPr>
            <a:r>
              <a:rPr sz="900" spc="20" dirty="0">
                <a:latin typeface="SimSun"/>
                <a:cs typeface="SimSun"/>
              </a:rPr>
              <a:t>A(){</a:t>
            </a:r>
            <a:r>
              <a:rPr sz="900" spc="45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"hello</a:t>
            </a:r>
            <a:r>
              <a:rPr sz="90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a"</a:t>
            </a:r>
            <a:r>
              <a:rPr sz="900" spc="20" dirty="0">
                <a:latin typeface="SimSun"/>
                <a:cs typeface="SimSun"/>
              </a:rPr>
              <a:t>);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}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85" dirty="0">
                <a:latin typeface="SimSun"/>
                <a:cs typeface="SimSun"/>
              </a:rPr>
              <a:t>A(</a:t>
            </a:r>
            <a:r>
              <a:rPr sz="900" b="1" spc="8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x){</a:t>
            </a:r>
            <a:endParaRPr sz="900">
              <a:latin typeface="SimSun"/>
              <a:cs typeface="SimSun"/>
            </a:endParaRPr>
          </a:p>
          <a:p>
            <a:pPr marL="849630" marR="1721485" indent="-60325">
              <a:lnSpc>
                <a:spcPct val="101000"/>
              </a:lnSpc>
            </a:pPr>
            <a:r>
              <a:rPr sz="900" b="1" spc="8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spc="80" dirty="0">
                <a:latin typeface="SimSun"/>
                <a:cs typeface="SimSun"/>
              </a:rPr>
              <a:t>(); </a:t>
            </a:r>
            <a:r>
              <a:rPr sz="900" spc="8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(x);</a:t>
            </a:r>
            <a:endParaRPr sz="900">
              <a:latin typeface="SimSun"/>
              <a:cs typeface="SimSun"/>
            </a:endParaRPr>
          </a:p>
          <a:p>
            <a:pPr marL="78930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75" dirty="0">
                <a:solidFill>
                  <a:srgbClr val="0000FF"/>
                </a:solidFill>
                <a:latin typeface="Calibri"/>
                <a:cs typeface="Calibri"/>
              </a:rPr>
              <a:t>TestThis</a:t>
            </a:r>
            <a:r>
              <a:rPr sz="900" spc="75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789305" marR="765175">
              <a:lnSpc>
                <a:spcPct val="101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 dirty="0">
                <a:latin typeface="SimSun"/>
                <a:cs typeface="SimSun"/>
              </a:rPr>
              <a:t>(String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args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 dirty="0">
                <a:latin typeface="SimSun"/>
                <a:cs typeface="SimSun"/>
              </a:rPr>
              <a:t>){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-35" dirty="0">
                <a:latin typeface="SimSun"/>
                <a:cs typeface="SimSun"/>
              </a:rPr>
              <a:t>a</a:t>
            </a:r>
            <a:r>
              <a:rPr sz="900" spc="-35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b="1" spc="-3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A(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10</a:t>
            </a:r>
            <a:r>
              <a:rPr sz="900" spc="20" dirty="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78930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06" y="2931777"/>
            <a:ext cx="12001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/*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785" y="2931777"/>
            <a:ext cx="789940" cy="30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95"/>
              </a:spcBef>
            </a:pPr>
            <a:r>
              <a:rPr sz="900" i="1" spc="110" dirty="0">
                <a:solidFill>
                  <a:srgbClr val="3F7F7F"/>
                </a:solidFill>
                <a:latin typeface="Times New Roman"/>
                <a:cs typeface="Times New Roman"/>
              </a:rPr>
              <a:t>hello</a:t>
            </a:r>
            <a:r>
              <a:rPr sz="900" i="1" spc="16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tabLst>
                <a:tab pos="358140" algn="l"/>
              </a:tabLst>
            </a:pP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*	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3188" y="3070321"/>
            <a:ext cx="1454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*/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45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936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3..</a:t>
            </a:r>
            <a:r>
              <a:rPr spc="145" dirty="0"/>
              <a:t> </a:t>
            </a:r>
            <a:r>
              <a:rPr b="1" spc="-45" dirty="0">
                <a:solidFill>
                  <a:srgbClr val="FFF200"/>
                </a:solidFill>
                <a:latin typeface="Arial"/>
                <a:cs typeface="Arial"/>
              </a:rPr>
              <a:t>this</a:t>
            </a:r>
            <a:r>
              <a:rPr b="1" spc="6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15" dirty="0"/>
              <a:t>to</a:t>
            </a:r>
            <a:r>
              <a:rPr spc="20" dirty="0"/>
              <a:t> </a:t>
            </a:r>
            <a:r>
              <a:rPr spc="-50" dirty="0"/>
              <a:t>invoke</a:t>
            </a:r>
            <a:r>
              <a:rPr spc="25" dirty="0"/>
              <a:t> </a:t>
            </a:r>
            <a:r>
              <a:rPr spc="-45" dirty="0"/>
              <a:t>class</a:t>
            </a:r>
            <a:r>
              <a:rPr spc="25" dirty="0"/>
              <a:t> </a:t>
            </a:r>
            <a:r>
              <a:rPr spc="-45" dirty="0"/>
              <a:t>Parameterized</a:t>
            </a:r>
            <a:r>
              <a:rPr spc="20" dirty="0"/>
              <a:t> </a:t>
            </a:r>
            <a:r>
              <a:rPr spc="-35" dirty="0"/>
              <a:t>Constructor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62046"/>
            <a:ext cx="3894454" cy="2454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900" spc="-20" dirty="0">
                <a:latin typeface="Tahoma"/>
                <a:cs typeface="Tahoma"/>
              </a:rPr>
              <a:t>()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call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invoke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current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constructor.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reuse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constructor.</a:t>
            </a:r>
            <a:endParaRPr sz="900">
              <a:latin typeface="Tahoma"/>
              <a:cs typeface="Tahoma"/>
            </a:endParaRPr>
          </a:p>
          <a:p>
            <a:pPr marL="490855">
              <a:lnSpc>
                <a:spcPct val="100000"/>
              </a:lnSpc>
              <a:spcBef>
                <a:spcPts val="610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60" dirty="0">
                <a:solidFill>
                  <a:srgbClr val="3F7F7F"/>
                </a:solidFill>
                <a:latin typeface="Times New Roman"/>
                <a:cs typeface="Times New Roman"/>
              </a:rPr>
              <a:t>Parametrized</a:t>
            </a: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endParaRPr sz="900">
              <a:latin typeface="Times New Roman"/>
              <a:cs typeface="Times New Roman"/>
            </a:endParaRPr>
          </a:p>
          <a:p>
            <a:pPr marL="550545" marR="2857500">
              <a:lnSpc>
                <a:spcPct val="101000"/>
              </a:lnSpc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900" spc="-30" dirty="0">
                <a:latin typeface="SimSun"/>
                <a:cs typeface="SimSun"/>
              </a:rPr>
              <a:t>{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A(){</a:t>
            </a:r>
            <a:endParaRPr sz="900">
              <a:latin typeface="SimSun"/>
              <a:cs typeface="SimSun"/>
            </a:endParaRPr>
          </a:p>
          <a:p>
            <a:pPr marL="669925" marR="1422400">
              <a:lnSpc>
                <a:spcPct val="101000"/>
              </a:lnSpc>
            </a:pPr>
            <a:r>
              <a:rPr sz="900" b="1" spc="7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spc="70" dirty="0">
                <a:latin typeface="SimSun"/>
                <a:cs typeface="SimSun"/>
              </a:rPr>
              <a:t>(</a:t>
            </a:r>
            <a:r>
              <a:rPr sz="900" spc="70" dirty="0">
                <a:solidFill>
                  <a:srgbClr val="666666"/>
                </a:solidFill>
                <a:latin typeface="SimSun"/>
                <a:cs typeface="SimSun"/>
              </a:rPr>
              <a:t>5</a:t>
            </a:r>
            <a:r>
              <a:rPr sz="900" spc="70" dirty="0">
                <a:latin typeface="SimSun"/>
                <a:cs typeface="SimSun"/>
              </a:rPr>
              <a:t>); </a:t>
            </a:r>
            <a:r>
              <a:rPr sz="900" spc="7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"hello</a:t>
            </a:r>
            <a:r>
              <a:rPr sz="900" spc="-6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a"</a:t>
            </a:r>
            <a:r>
              <a:rPr sz="900" spc="20" dirty="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</a:pPr>
            <a:r>
              <a:rPr sz="900" spc="85" dirty="0">
                <a:latin typeface="SimSun"/>
                <a:cs typeface="SimSun"/>
              </a:rPr>
              <a:t>A(</a:t>
            </a:r>
            <a:r>
              <a:rPr sz="900" b="1" spc="8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x){</a:t>
            </a:r>
            <a:r>
              <a:rPr sz="900" spc="46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(x);</a:t>
            </a:r>
            <a:r>
              <a:rPr sz="900" spc="46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70" dirty="0">
                <a:solidFill>
                  <a:srgbClr val="0000FF"/>
                </a:solidFill>
                <a:latin typeface="Calibri"/>
                <a:cs typeface="Calibri"/>
              </a:rPr>
              <a:t>TestThis6</a:t>
            </a:r>
            <a:r>
              <a:rPr sz="900" spc="7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69010" marR="824865" indent="-239395">
              <a:lnSpc>
                <a:spcPct val="101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 dirty="0">
                <a:latin typeface="SimSun"/>
                <a:cs typeface="SimSun"/>
              </a:rPr>
              <a:t>(String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args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 dirty="0">
                <a:latin typeface="SimSun"/>
                <a:cs typeface="SimSun"/>
              </a:rPr>
              <a:t>){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-35" dirty="0">
                <a:latin typeface="SimSun"/>
                <a:cs typeface="SimSun"/>
              </a:rPr>
              <a:t>a</a:t>
            </a:r>
            <a:r>
              <a:rPr sz="900" spc="-35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b="1" spc="-3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A();</a:t>
            </a:r>
            <a:endParaRPr sz="900">
              <a:latin typeface="SimSun"/>
              <a:cs typeface="SimSun"/>
            </a:endParaRPr>
          </a:p>
          <a:p>
            <a:pPr marL="72961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550545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2931777"/>
            <a:ext cx="12001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/*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785" y="2931777"/>
            <a:ext cx="1148715" cy="30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95"/>
              </a:spcBef>
            </a:pP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tabLst>
                <a:tab pos="358140" algn="l"/>
                <a:tab pos="1016000" algn="l"/>
              </a:tabLst>
            </a:pP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*	</a:t>
            </a:r>
            <a:r>
              <a:rPr sz="900" i="1" spc="110" dirty="0">
                <a:solidFill>
                  <a:srgbClr val="3F7F7F"/>
                </a:solidFill>
                <a:latin typeface="Times New Roman"/>
                <a:cs typeface="Times New Roman"/>
              </a:rPr>
              <a:t>hello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 a</a:t>
            </a:r>
            <a:r>
              <a:rPr sz="900" i="1" dirty="0">
                <a:solidFill>
                  <a:srgbClr val="3F7F7F"/>
                </a:solidFill>
                <a:latin typeface="Times New Roman"/>
                <a:cs typeface="Times New Roman"/>
              </a:rPr>
              <a:t>	</a:t>
            </a:r>
            <a:r>
              <a:rPr sz="9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*/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2" name="object 12"/>
          <p:cNvSpPr txBox="1"/>
          <p:nvPr/>
        </p:nvSpPr>
        <p:spPr>
          <a:xfrm>
            <a:off x="4262782" y="3338659"/>
            <a:ext cx="249554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48/</a:t>
            </a:r>
            <a:r>
              <a:rPr sz="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130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2762C7C-ABCB-4230-A37C-38DA2465EE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pc="55" smtClean="0"/>
              <a:t>46</a:t>
            </a:fld>
            <a:r>
              <a:rPr lang="en-IN" spc="55"/>
              <a:t>/</a:t>
            </a:r>
            <a:r>
              <a:rPr lang="en-IN" spc="-10"/>
              <a:t> </a:t>
            </a:r>
            <a:r>
              <a:rPr lang="en-IN" spc="-15"/>
              <a:t>130</a:t>
            </a:r>
            <a:endParaRPr lang="en-IN" spc="-15" dirty="0"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30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" dirty="0"/>
              <a:t>Real</a:t>
            </a:r>
            <a:r>
              <a:rPr spc="10" dirty="0"/>
              <a:t> </a:t>
            </a:r>
            <a:r>
              <a:rPr spc="-75" dirty="0"/>
              <a:t>usage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90" dirty="0"/>
              <a:t> </a:t>
            </a:r>
            <a:r>
              <a:rPr b="1" spc="-30" dirty="0">
                <a:solidFill>
                  <a:srgbClr val="FFF200"/>
                </a:solidFill>
                <a:latin typeface="Arial"/>
                <a:cs typeface="Arial"/>
              </a:rPr>
              <a:t>this</a:t>
            </a:r>
            <a:r>
              <a:rPr spc="-30" dirty="0"/>
              <a:t>()</a:t>
            </a:r>
            <a:r>
              <a:rPr spc="15" dirty="0"/>
              <a:t> </a:t>
            </a:r>
            <a:r>
              <a:rPr spc="-35" dirty="0"/>
              <a:t>constructor</a:t>
            </a:r>
            <a:r>
              <a:rPr spc="15" dirty="0"/>
              <a:t> </a:t>
            </a:r>
            <a:r>
              <a:rPr spc="-15" dirty="0"/>
              <a:t>call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35901"/>
            <a:ext cx="3843654" cy="196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spc="4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rollno;  String name,course;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b="1" spc="105" dirty="0">
                <a:solidFill>
                  <a:srgbClr val="AF003F"/>
                </a:solidFill>
                <a:latin typeface="Calibri"/>
                <a:cs typeface="Calibri"/>
              </a:rPr>
              <a:t>float</a:t>
            </a:r>
            <a:r>
              <a:rPr sz="800" b="1" spc="19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fee;</a:t>
            </a:r>
            <a:endParaRPr sz="800">
              <a:latin typeface="SimSun"/>
              <a:cs typeface="SimSun"/>
            </a:endParaRPr>
          </a:p>
          <a:p>
            <a:pPr marL="872490" marR="601345" indent="-430530">
              <a:lnSpc>
                <a:spcPts val="900"/>
              </a:lnSpc>
              <a:spcBef>
                <a:spcPts val="50"/>
              </a:spcBef>
              <a:tabLst>
                <a:tab pos="2429510" algn="l"/>
              </a:tabLst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rollno,String name,String course){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1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rollno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latin typeface="SimSun"/>
                <a:cs typeface="SimSun"/>
              </a:rPr>
              <a:t>r</a:t>
            </a:r>
            <a:r>
              <a:rPr sz="800" spc="20" dirty="0">
                <a:latin typeface="SimSun"/>
                <a:cs typeface="SimSun"/>
              </a:rPr>
              <a:t>ollno;</a:t>
            </a:r>
            <a:r>
              <a:rPr sz="800" dirty="0">
                <a:latin typeface="SimSun"/>
                <a:cs typeface="SimSun"/>
              </a:rPr>
              <a:t>	</a:t>
            </a:r>
            <a:r>
              <a:rPr sz="800" b="1" spc="11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name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0" dirty="0">
                <a:latin typeface="SimSun"/>
                <a:cs typeface="SimSun"/>
              </a:rPr>
              <a:t>nam</a:t>
            </a:r>
            <a:r>
              <a:rPr sz="800" spc="15" dirty="0">
                <a:latin typeface="SimSun"/>
                <a:cs typeface="SimSun"/>
              </a:rPr>
              <a:t>e</a:t>
            </a:r>
            <a:r>
              <a:rPr sz="800" spc="20" dirty="0">
                <a:latin typeface="SimSun"/>
                <a:cs typeface="SimSun"/>
              </a:rPr>
              <a:t>; 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40" dirty="0">
                <a:latin typeface="SimSun"/>
                <a:cs typeface="SimSun"/>
              </a:rPr>
              <a:t>.</a:t>
            </a:r>
            <a:r>
              <a:rPr sz="800" spc="40" dirty="0">
                <a:solidFill>
                  <a:srgbClr val="7C8E28"/>
                </a:solidFill>
                <a:latin typeface="SimSun"/>
                <a:cs typeface="SimSun"/>
              </a:rPr>
              <a:t>course</a:t>
            </a:r>
            <a:r>
              <a:rPr sz="800" spc="4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40" dirty="0">
                <a:latin typeface="SimSun"/>
                <a:cs typeface="SimSun"/>
              </a:rPr>
              <a:t>course;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872490" marR="235585" indent="-430530">
              <a:lnSpc>
                <a:spcPts val="900"/>
              </a:lnSpc>
              <a:spcBef>
                <a:spcPts val="45"/>
              </a:spcBef>
              <a:tabLst>
                <a:tab pos="2483485" algn="l"/>
              </a:tabLst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rollno,String name,String </a:t>
            </a:r>
            <a:r>
              <a:rPr sz="800" spc="55" dirty="0">
                <a:latin typeface="SimSun"/>
                <a:cs typeface="SimSun"/>
              </a:rPr>
              <a:t>course,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float</a:t>
            </a:r>
            <a:r>
              <a:rPr sz="800" b="1" spc="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fee){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3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35" dirty="0">
                <a:latin typeface="SimSun"/>
                <a:cs typeface="SimSun"/>
              </a:rPr>
              <a:t>(rollno,name,course);	</a:t>
            </a:r>
            <a:r>
              <a:rPr sz="800" i="1" spc="100" dirty="0">
                <a:solidFill>
                  <a:srgbClr val="3F7F7F"/>
                </a:solidFill>
                <a:latin typeface="Times New Roman"/>
                <a:cs typeface="Times New Roman"/>
              </a:rPr>
              <a:t>//reusing</a:t>
            </a:r>
            <a:r>
              <a:rPr sz="800" i="1" spc="17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 </a:t>
            </a:r>
            <a:r>
              <a:rPr sz="800" i="1" spc="-18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b="1" spc="5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50" dirty="0">
                <a:latin typeface="SimSun"/>
                <a:cs typeface="SimSun"/>
              </a:rPr>
              <a:t>.</a:t>
            </a:r>
            <a:r>
              <a:rPr sz="800" spc="50" dirty="0">
                <a:solidFill>
                  <a:srgbClr val="7C8E28"/>
                </a:solidFill>
                <a:latin typeface="SimSun"/>
                <a:cs typeface="SimSun"/>
              </a:rPr>
              <a:t>fee</a:t>
            </a:r>
            <a:r>
              <a:rPr sz="800" spc="5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50" dirty="0">
                <a:latin typeface="SimSun"/>
                <a:cs typeface="SimSun"/>
              </a:rPr>
              <a:t>fee;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1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(){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(rollno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course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fee);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8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0" dirty="0">
                <a:solidFill>
                  <a:srgbClr val="0000FF"/>
                </a:solidFill>
                <a:latin typeface="Calibri"/>
                <a:cs typeface="Calibri"/>
              </a:rPr>
              <a:t>TestThis</a:t>
            </a:r>
            <a:r>
              <a:rPr sz="800" spc="7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481" y="2371749"/>
            <a:ext cx="3088640" cy="71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</a:t>
            </a:r>
            <a:endParaRPr sz="800">
              <a:latin typeface="SimSun"/>
              <a:cs typeface="SimSun"/>
            </a:endParaRPr>
          </a:p>
          <a:p>
            <a:pPr marL="442595" marR="508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Student </a:t>
            </a:r>
            <a:r>
              <a:rPr sz="800" spc="-20" dirty="0">
                <a:latin typeface="SimSun"/>
                <a:cs typeface="SimSun"/>
              </a:rPr>
              <a:t>s1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111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"ankit"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"java"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 </a:t>
            </a:r>
            <a:r>
              <a:rPr sz="800" spc="-20" dirty="0">
                <a:latin typeface="SimSun"/>
                <a:cs typeface="SimSun"/>
              </a:rPr>
              <a:t>s2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112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"sumit"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"java"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6000</a:t>
            </a:r>
            <a:r>
              <a:rPr sz="800" spc="20" dirty="0">
                <a:latin typeface="SimSun"/>
                <a:cs typeface="SimSun"/>
              </a:rPr>
              <a:t>f); </a:t>
            </a:r>
            <a:r>
              <a:rPr sz="800" spc="-39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/*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111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ankit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java</a:t>
            </a:r>
            <a:r>
              <a:rPr sz="800" i="1" spc="204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null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94111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563" y="3054983"/>
            <a:ext cx="14071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7780" algn="l"/>
              </a:tabLst>
            </a:pP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*  112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sumit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java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 6000</a:t>
            </a:r>
            <a:r>
              <a:rPr sz="800" i="1" dirty="0">
                <a:solidFill>
                  <a:srgbClr val="3F7F7F"/>
                </a:solidFill>
                <a:latin typeface="Times New Roman"/>
                <a:cs typeface="Times New Roman"/>
              </a:rPr>
              <a:t>	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*/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47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30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" dirty="0"/>
              <a:t>Real</a:t>
            </a:r>
            <a:r>
              <a:rPr spc="10" dirty="0"/>
              <a:t> </a:t>
            </a:r>
            <a:r>
              <a:rPr spc="-75" dirty="0"/>
              <a:t>usage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90" dirty="0"/>
              <a:t> </a:t>
            </a:r>
            <a:r>
              <a:rPr b="1" spc="-30" dirty="0">
                <a:solidFill>
                  <a:srgbClr val="FFF200"/>
                </a:solidFill>
                <a:latin typeface="Arial"/>
                <a:cs typeface="Arial"/>
              </a:rPr>
              <a:t>this</a:t>
            </a:r>
            <a:r>
              <a:rPr spc="-30" dirty="0"/>
              <a:t>()</a:t>
            </a:r>
            <a:r>
              <a:rPr spc="15" dirty="0"/>
              <a:t> </a:t>
            </a:r>
            <a:r>
              <a:rPr spc="-35" dirty="0"/>
              <a:t>constructor</a:t>
            </a:r>
            <a:r>
              <a:rPr spc="15" dirty="0"/>
              <a:t> </a:t>
            </a:r>
            <a:r>
              <a:rPr spc="-15" dirty="0"/>
              <a:t>call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9181" y="411899"/>
            <a:ext cx="3989704" cy="215900"/>
          </a:xfrm>
          <a:custGeom>
            <a:avLst/>
            <a:gdLst/>
            <a:ahLst/>
            <a:cxnLst/>
            <a:rect l="l" t="t" r="r" b="b"/>
            <a:pathLst>
              <a:path w="3989704" h="215900">
                <a:moveTo>
                  <a:pt x="3989654" y="44437"/>
                </a:moveTo>
                <a:lnTo>
                  <a:pt x="3988358" y="44437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164579"/>
                </a:lnTo>
                <a:lnTo>
                  <a:pt x="4013" y="184315"/>
                </a:lnTo>
                <a:lnTo>
                  <a:pt x="14922" y="200469"/>
                </a:lnTo>
                <a:lnTo>
                  <a:pt x="31076" y="211378"/>
                </a:lnTo>
                <a:lnTo>
                  <a:pt x="50812" y="215392"/>
                </a:lnTo>
                <a:lnTo>
                  <a:pt x="3938854" y="215392"/>
                </a:lnTo>
                <a:lnTo>
                  <a:pt x="3958577" y="211378"/>
                </a:lnTo>
                <a:lnTo>
                  <a:pt x="3974731" y="200469"/>
                </a:lnTo>
                <a:lnTo>
                  <a:pt x="3985653" y="184315"/>
                </a:lnTo>
                <a:lnTo>
                  <a:pt x="3989654" y="164579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37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7481" y="443622"/>
            <a:ext cx="3575050" cy="286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Microsoft Sans Serif"/>
                <a:cs typeface="Microsoft Sans Serif"/>
              </a:rPr>
              <a:t>Rule: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Call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800" dirty="0">
                <a:latin typeface="Microsoft Sans Serif"/>
                <a:cs typeface="Microsoft Sans Serif"/>
              </a:rPr>
              <a:t>()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must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first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statement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constructor.</a:t>
            </a:r>
            <a:endParaRPr sz="800">
              <a:latin typeface="Microsoft Sans Serif"/>
              <a:cs typeface="Microsoft Sans Serif"/>
            </a:endParaRPr>
          </a:p>
          <a:p>
            <a:pPr marR="2808605" algn="r">
              <a:lnSpc>
                <a:spcPts val="930"/>
              </a:lnSpc>
              <a:spcBef>
                <a:spcPts val="68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7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800" spc="4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rollno;  String name,course;</a:t>
            </a:r>
            <a:endParaRPr sz="800">
              <a:latin typeface="SimSun"/>
              <a:cs typeface="SimSun"/>
            </a:endParaRPr>
          </a:p>
          <a:p>
            <a:pPr marR="2858135" algn="r">
              <a:lnSpc>
                <a:spcPts val="894"/>
              </a:lnSpc>
            </a:pPr>
            <a:r>
              <a:rPr sz="800" b="1" spc="105" dirty="0">
                <a:solidFill>
                  <a:srgbClr val="AF003F"/>
                </a:solidFill>
                <a:latin typeface="Calibri"/>
                <a:cs typeface="Calibri"/>
              </a:rPr>
              <a:t>float</a:t>
            </a:r>
            <a:r>
              <a:rPr sz="800" b="1" spc="19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fee;</a:t>
            </a:r>
            <a:endParaRPr sz="800">
              <a:latin typeface="SimSun"/>
              <a:cs typeface="SimSun"/>
            </a:endParaRPr>
          </a:p>
          <a:p>
            <a:pPr marL="335280" marR="920750" indent="-161925">
              <a:lnSpc>
                <a:spcPts val="900"/>
              </a:lnSpc>
              <a:spcBef>
                <a:spcPts val="50"/>
              </a:spcBef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rollno,String name,String course){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40" dirty="0">
                <a:latin typeface="SimSun"/>
                <a:cs typeface="SimSun"/>
              </a:rPr>
              <a:t>.</a:t>
            </a:r>
            <a:r>
              <a:rPr sz="800" spc="40" dirty="0">
                <a:solidFill>
                  <a:srgbClr val="7C8E28"/>
                </a:solidFill>
                <a:latin typeface="SimSun"/>
                <a:cs typeface="SimSun"/>
              </a:rPr>
              <a:t>rollno</a:t>
            </a:r>
            <a:r>
              <a:rPr sz="800" spc="4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40" dirty="0">
                <a:latin typeface="SimSun"/>
                <a:cs typeface="SimSun"/>
              </a:rPr>
              <a:t>rollno;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45" dirty="0">
                <a:latin typeface="SimSun"/>
                <a:cs typeface="SimSun"/>
              </a:rPr>
              <a:t>.</a:t>
            </a:r>
            <a:r>
              <a:rPr sz="800" spc="45" dirty="0">
                <a:solidFill>
                  <a:srgbClr val="7C8E28"/>
                </a:solidFill>
                <a:latin typeface="SimSun"/>
                <a:cs typeface="SimSun"/>
              </a:rPr>
              <a:t>name</a:t>
            </a:r>
            <a:r>
              <a:rPr sz="800" spc="45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45" dirty="0">
                <a:latin typeface="SimSun"/>
                <a:cs typeface="SimSun"/>
              </a:rPr>
              <a:t>name; </a:t>
            </a:r>
            <a:r>
              <a:rPr sz="800" spc="50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40" dirty="0">
                <a:latin typeface="SimSun"/>
                <a:cs typeface="SimSun"/>
              </a:rPr>
              <a:t>.</a:t>
            </a:r>
            <a:r>
              <a:rPr sz="800" spc="40" dirty="0">
                <a:solidFill>
                  <a:srgbClr val="7C8E28"/>
                </a:solidFill>
                <a:latin typeface="SimSun"/>
                <a:cs typeface="SimSun"/>
              </a:rPr>
              <a:t>course</a:t>
            </a:r>
            <a:r>
              <a:rPr sz="800" spc="4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40" dirty="0">
                <a:latin typeface="SimSun"/>
                <a:cs typeface="SimSun"/>
              </a:rPr>
              <a:t>course;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45" dirty="0">
                <a:latin typeface="SimSun"/>
                <a:cs typeface="SimSun"/>
              </a:rPr>
              <a:t>Student(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rollno,String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name,String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55" dirty="0">
                <a:latin typeface="SimSun"/>
                <a:cs typeface="SimSun"/>
              </a:rPr>
              <a:t>course,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float</a:t>
            </a:r>
            <a:r>
              <a:rPr sz="8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fee){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  <a:tabLst>
                <a:tab pos="2642235" algn="l"/>
              </a:tabLst>
            </a:pPr>
            <a:r>
              <a:rPr sz="800" b="1" spc="5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50" dirty="0">
                <a:latin typeface="SimSun"/>
                <a:cs typeface="SimSun"/>
              </a:rPr>
              <a:t>.</a:t>
            </a:r>
            <a:r>
              <a:rPr sz="800" spc="50" dirty="0">
                <a:solidFill>
                  <a:srgbClr val="7C8E28"/>
                </a:solidFill>
                <a:latin typeface="SimSun"/>
                <a:cs typeface="SimSun"/>
              </a:rPr>
              <a:t>fee</a:t>
            </a:r>
            <a:r>
              <a:rPr sz="800" spc="5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50" dirty="0">
                <a:latin typeface="SimSun"/>
                <a:cs typeface="SimSun"/>
              </a:rPr>
              <a:t>fee;</a:t>
            </a:r>
            <a:r>
              <a:rPr sz="800" spc="484" dirty="0">
                <a:latin typeface="SimSun"/>
                <a:cs typeface="SimSun"/>
              </a:rPr>
              <a:t> </a:t>
            </a:r>
            <a:r>
              <a:rPr sz="800" b="1" spc="3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800" spc="35" dirty="0">
                <a:latin typeface="SimSun"/>
                <a:cs typeface="SimSun"/>
              </a:rPr>
              <a:t>(rollno,name,course);	</a:t>
            </a:r>
            <a:r>
              <a:rPr sz="8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//C.T.Error</a:t>
            </a:r>
            <a:endParaRPr sz="800">
              <a:latin typeface="Times New Roman"/>
              <a:cs typeface="Times New Roman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1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(){</a:t>
            </a:r>
            <a:endParaRPr sz="800">
              <a:latin typeface="SimSun"/>
              <a:cs typeface="SimSun"/>
            </a:endParaRPr>
          </a:p>
          <a:p>
            <a:pPr marL="60388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(rollno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course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0" dirty="0">
                <a:latin typeface="SimSun"/>
                <a:cs typeface="SimSun"/>
              </a:rPr>
              <a:t>fee);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R="2755265" algn="r">
              <a:lnSpc>
                <a:spcPts val="894"/>
              </a:lnSpc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6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0" dirty="0">
                <a:solidFill>
                  <a:srgbClr val="0000FF"/>
                </a:solidFill>
                <a:latin typeface="Calibri"/>
                <a:cs typeface="Calibri"/>
              </a:rPr>
              <a:t>TestThis</a:t>
            </a:r>
            <a:r>
              <a:rPr sz="800" spc="7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281305" marR="974725" indent="-107950">
              <a:lnSpc>
                <a:spcPts val="900"/>
              </a:lnSpc>
              <a:spcBef>
                <a:spcPts val="4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 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 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s1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111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"ankit"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"java"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Student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-20" dirty="0">
                <a:latin typeface="SimSun"/>
                <a:cs typeface="SimSun"/>
              </a:rPr>
              <a:t>s2</a:t>
            </a:r>
            <a:r>
              <a:rPr sz="800" spc="-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Student(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112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"sumit"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"java"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6000</a:t>
            </a:r>
            <a:r>
              <a:rPr sz="800" spc="20" dirty="0">
                <a:latin typeface="SimSun"/>
                <a:cs typeface="SimSun"/>
              </a:rPr>
              <a:t>f);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s1.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42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display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/*</a:t>
            </a: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Compile</a:t>
            </a: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Time</a:t>
            </a:r>
            <a:r>
              <a:rPr sz="800" i="1" spc="19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Error:</a:t>
            </a:r>
            <a:endParaRPr sz="800">
              <a:latin typeface="Times New Roman"/>
              <a:cs typeface="Times New Roman"/>
            </a:endParaRPr>
          </a:p>
          <a:p>
            <a:pPr marL="60325">
              <a:lnSpc>
                <a:spcPts val="930"/>
              </a:lnSpc>
            </a:pPr>
            <a:r>
              <a:rPr sz="800" i="1" spc="15" dirty="0">
                <a:solidFill>
                  <a:srgbClr val="3F7F7F"/>
                </a:solidFill>
                <a:latin typeface="Times New Roman"/>
                <a:cs typeface="Times New Roman"/>
              </a:rPr>
              <a:t>*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Call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to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3F7F7F"/>
                </a:solidFill>
                <a:latin typeface="Times New Roman"/>
                <a:cs typeface="Times New Roman"/>
              </a:rPr>
              <a:t>this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must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Times New Roman"/>
                <a:cs typeface="Times New Roman"/>
              </a:rPr>
              <a:t>be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60" dirty="0">
                <a:solidFill>
                  <a:srgbClr val="3F7F7F"/>
                </a:solidFill>
                <a:latin typeface="Times New Roman"/>
                <a:cs typeface="Times New Roman"/>
              </a:rPr>
              <a:t>first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statement</a:t>
            </a:r>
            <a:r>
              <a:rPr sz="8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in</a:t>
            </a:r>
            <a:r>
              <a:rPr sz="8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constructor   </a:t>
            </a:r>
            <a:r>
              <a:rPr sz="800" i="1" spc="105" dirty="0">
                <a:solidFill>
                  <a:srgbClr val="3F7F7F"/>
                </a:solidFill>
                <a:latin typeface="Times New Roman"/>
                <a:cs typeface="Times New Roman"/>
              </a:rPr>
              <a:t>*/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48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721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4..</a:t>
            </a:r>
            <a:r>
              <a:rPr spc="135" dirty="0"/>
              <a:t> </a:t>
            </a:r>
            <a:r>
              <a:rPr b="1" spc="-45" dirty="0">
                <a:solidFill>
                  <a:srgbClr val="FFF200"/>
                </a:solidFill>
                <a:latin typeface="Arial"/>
                <a:cs typeface="Arial"/>
              </a:rPr>
              <a:t>this</a:t>
            </a:r>
            <a:r>
              <a:rPr b="1" spc="5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65" dirty="0"/>
              <a:t>pass</a:t>
            </a:r>
            <a:r>
              <a:rPr spc="15" dirty="0"/>
              <a:t> </a:t>
            </a:r>
            <a:r>
              <a:rPr spc="-70" dirty="0"/>
              <a:t>as</a:t>
            </a:r>
            <a:r>
              <a:rPr spc="15" dirty="0"/>
              <a:t> </a:t>
            </a:r>
            <a:r>
              <a:rPr spc="-55" dirty="0"/>
              <a:t>an</a:t>
            </a:r>
            <a:r>
              <a:rPr spc="15" dirty="0"/>
              <a:t> </a:t>
            </a:r>
            <a:r>
              <a:rPr spc="-55" dirty="0"/>
              <a:t>argument</a:t>
            </a:r>
            <a:r>
              <a:rPr spc="15" dirty="0"/>
              <a:t> </a:t>
            </a:r>
            <a:r>
              <a:rPr spc="-25" dirty="0"/>
              <a:t>in</a:t>
            </a:r>
            <a:r>
              <a:rPr spc="1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45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639135"/>
            <a:ext cx="3780154" cy="21780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also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passed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argument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mainly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event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handling.</a:t>
            </a:r>
            <a:endParaRPr sz="900">
              <a:latin typeface="Tahoma"/>
              <a:cs typeface="Tahoma"/>
            </a:endParaRPr>
          </a:p>
          <a:p>
            <a:pPr marL="490855">
              <a:lnSpc>
                <a:spcPct val="100000"/>
              </a:lnSpc>
              <a:spcBef>
                <a:spcPts val="610"/>
              </a:spcBef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0000FF"/>
                </a:solidFill>
                <a:latin typeface="Calibri"/>
                <a:cs typeface="Calibri"/>
              </a:rPr>
              <a:t>S2</a:t>
            </a:r>
            <a:r>
              <a:rPr sz="900" spc="25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29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m</a:t>
            </a:r>
            <a:r>
              <a:rPr sz="900" spc="20" dirty="0">
                <a:latin typeface="SimSun"/>
                <a:cs typeface="SimSun"/>
              </a:rPr>
              <a:t>(S2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obj){</a:t>
            </a:r>
            <a:endParaRPr sz="900">
              <a:latin typeface="SimSun"/>
              <a:cs typeface="SimSun"/>
            </a:endParaRPr>
          </a:p>
          <a:p>
            <a:pPr marL="84963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"method</a:t>
            </a:r>
            <a:r>
              <a:rPr sz="900" spc="-1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900" spc="-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invoked"</a:t>
            </a:r>
            <a:r>
              <a:rPr sz="900" spc="20" dirty="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R="2563495" algn="r">
              <a:lnSpc>
                <a:spcPct val="100000"/>
              </a:lnSpc>
              <a:spcBef>
                <a:spcPts val="10"/>
              </a:spcBef>
            </a:pP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1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p</a:t>
            </a:r>
            <a:r>
              <a:rPr sz="900" spc="20" dirty="0">
                <a:latin typeface="SimSun"/>
                <a:cs typeface="SimSun"/>
              </a:rPr>
              <a:t>(){</a:t>
            </a:r>
            <a:endParaRPr sz="900">
              <a:latin typeface="SimSun"/>
              <a:cs typeface="SimSun"/>
            </a:endParaRPr>
          </a:p>
          <a:p>
            <a:pPr marR="2503805" algn="r">
              <a:lnSpc>
                <a:spcPct val="100000"/>
              </a:lnSpc>
              <a:spcBef>
                <a:spcPts val="15"/>
              </a:spcBef>
            </a:pPr>
            <a:r>
              <a:rPr sz="900" spc="70" dirty="0">
                <a:latin typeface="SimSun"/>
                <a:cs typeface="SimSun"/>
              </a:rPr>
              <a:t>m(</a:t>
            </a:r>
            <a:r>
              <a:rPr sz="900" b="1" spc="7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spc="70" dirty="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849630" marR="770255" indent="-179705">
              <a:lnSpc>
                <a:spcPct val="101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 dirty="0">
                <a:latin typeface="SimSun"/>
                <a:cs typeface="SimSun"/>
              </a:rPr>
              <a:t>(String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args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20" dirty="0">
                <a:latin typeface="SimSun"/>
                <a:cs typeface="SimSun"/>
              </a:rPr>
              <a:t>){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S2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s1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S2();</a:t>
            </a:r>
            <a:endParaRPr sz="900">
              <a:latin typeface="SimSun"/>
              <a:cs typeface="SimSun"/>
            </a:endParaRPr>
          </a:p>
          <a:p>
            <a:pPr marL="84963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s1.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</a:t>
            </a:r>
            <a:r>
              <a:rPr sz="900" spc="20" dirty="0">
                <a:latin typeface="SimSun"/>
                <a:cs typeface="SimSun"/>
              </a:rPr>
              <a:t>();</a:t>
            </a:r>
            <a:endParaRPr sz="900">
              <a:latin typeface="SimSun"/>
              <a:cs typeface="SimSun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/*</a:t>
            </a:r>
            <a:r>
              <a:rPr sz="900" i="1" spc="229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method</a:t>
            </a:r>
            <a:r>
              <a:rPr sz="900" i="1" spc="229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170" dirty="0">
                <a:solidFill>
                  <a:srgbClr val="3F7F7F"/>
                </a:solidFill>
                <a:latin typeface="Times New Roman"/>
                <a:cs typeface="Times New Roman"/>
              </a:rPr>
              <a:t>is</a:t>
            </a:r>
            <a:r>
              <a:rPr sz="900" i="1" spc="229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invoked</a:t>
            </a:r>
            <a:r>
              <a:rPr sz="900" i="1" spc="229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*/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49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8870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Java</a:t>
            </a:r>
            <a:r>
              <a:rPr spc="-55" dirty="0"/>
              <a:t> </a:t>
            </a:r>
            <a:r>
              <a:rPr spc="-30" dirty="0"/>
              <a:t>Objects...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470382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360124"/>
            <a:ext cx="3622675" cy="694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Java,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object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created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from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class.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300"/>
              </a:spcBef>
            </a:pP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already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created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named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Dog,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so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now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use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create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objects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(Dog1,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Dog2,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Dog3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on....)</a:t>
            </a:r>
            <a:endParaRPr sz="900">
              <a:latin typeface="Tahoma"/>
              <a:cs typeface="Tahoma"/>
            </a:endParaRPr>
          </a:p>
          <a:p>
            <a:pPr marL="256540">
              <a:lnSpc>
                <a:spcPct val="100000"/>
              </a:lnSpc>
              <a:spcBef>
                <a:spcPts val="309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Calibri"/>
                <a:cs typeface="Calibri"/>
              </a:rPr>
              <a:t>Dog</a:t>
            </a:r>
            <a:r>
              <a:rPr sz="900" b="1" spc="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46887"/>
            <a:ext cx="53644" cy="536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38627" y="1030079"/>
            <a:ext cx="1520190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-30" dirty="0">
                <a:solidFill>
                  <a:srgbClr val="3F7F7F"/>
                </a:solidFill>
                <a:latin typeface="Times New Roman"/>
                <a:cs typeface="Times New Roman"/>
              </a:rPr>
              <a:t>Member</a:t>
            </a: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95" dirty="0">
                <a:solidFill>
                  <a:srgbClr val="3F7F7F"/>
                </a:solidFill>
                <a:latin typeface="Times New Roman"/>
                <a:cs typeface="Times New Roman"/>
              </a:rPr>
              <a:t>Data/Attributes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-30" dirty="0">
                <a:solidFill>
                  <a:srgbClr val="3F7F7F"/>
                </a:solidFill>
                <a:latin typeface="Times New Roman"/>
                <a:cs typeface="Times New Roman"/>
              </a:rPr>
              <a:t>Member</a:t>
            </a:r>
            <a:r>
              <a:rPr sz="900" i="1" spc="3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Methods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4912" y="1030079"/>
            <a:ext cx="1161415" cy="71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String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breed,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color</a:t>
            </a:r>
            <a:endParaRPr sz="900">
              <a:latin typeface="SimSun"/>
              <a:cs typeface="SimSun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0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age;</a:t>
            </a:r>
            <a:endParaRPr sz="900">
              <a:latin typeface="SimSun"/>
              <a:cs typeface="SimSun"/>
            </a:endParaRPr>
          </a:p>
          <a:p>
            <a:pPr marL="12700" marR="124460" algn="just">
              <a:lnSpc>
                <a:spcPct val="101000"/>
              </a:lnSpc>
            </a:pP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barking</a:t>
            </a:r>
            <a:r>
              <a:rPr sz="900" spc="20" dirty="0">
                <a:latin typeface="SimSun"/>
                <a:cs typeface="SimSun"/>
              </a:rPr>
              <a:t>() {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hungry</a:t>
            </a:r>
            <a:r>
              <a:rPr sz="900" spc="20" dirty="0">
                <a:latin typeface="SimSun"/>
                <a:cs typeface="SimSun"/>
              </a:rPr>
              <a:t>() {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sleeping</a:t>
            </a:r>
            <a:r>
              <a:rPr sz="900" spc="20" dirty="0">
                <a:latin typeface="SimSun"/>
                <a:cs typeface="SimSun"/>
              </a:rPr>
              <a:t>()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9502" y="1307167"/>
            <a:ext cx="85725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4912" y="1861357"/>
            <a:ext cx="2416810" cy="12706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1460" marR="5080" indent="-239395">
              <a:lnSpc>
                <a:spcPct val="101000"/>
              </a:lnSpc>
              <a:spcBef>
                <a:spcPts val="85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 dirty="0">
                <a:latin typeface="SimSun"/>
                <a:cs typeface="SimSun"/>
              </a:rPr>
              <a:t>(String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args)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{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Dog Dog1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Dog();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(Dog1.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breed</a:t>
            </a:r>
            <a:r>
              <a:rPr sz="900" spc="20" dirty="0">
                <a:latin typeface="SimSun"/>
                <a:cs typeface="SimSun"/>
              </a:rPr>
              <a:t>);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(Dog1.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color</a:t>
            </a:r>
            <a:r>
              <a:rPr sz="900" spc="20" dirty="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850">
              <a:latin typeface="SimSun"/>
              <a:cs typeface="SimSun"/>
            </a:endParaRPr>
          </a:p>
          <a:p>
            <a:pPr marL="251460" marR="303530">
              <a:lnSpc>
                <a:spcPct val="101000"/>
              </a:lnSpc>
            </a:pPr>
            <a:r>
              <a:rPr sz="900" spc="20" dirty="0">
                <a:latin typeface="SimSun"/>
                <a:cs typeface="SimSun"/>
              </a:rPr>
              <a:t>Dog Dog2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Dog();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(Dog2.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breed</a:t>
            </a:r>
            <a:r>
              <a:rPr sz="900" spc="20" dirty="0">
                <a:latin typeface="SimSun"/>
                <a:cs typeface="SimSun"/>
              </a:rPr>
              <a:t>);  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(Dog2.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color</a:t>
            </a:r>
            <a:r>
              <a:rPr sz="900" spc="20" dirty="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6025" y="1999902"/>
            <a:ext cx="11017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-30" dirty="0">
                <a:solidFill>
                  <a:srgbClr val="3F7F7F"/>
                </a:solidFill>
                <a:latin typeface="Times New Roman"/>
                <a:cs typeface="Times New Roman"/>
              </a:rPr>
              <a:t>Dog1</a:t>
            </a: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170" dirty="0">
                <a:solidFill>
                  <a:srgbClr val="3F7F7F"/>
                </a:solidFill>
                <a:latin typeface="Times New Roman"/>
                <a:cs typeface="Times New Roman"/>
              </a:rPr>
              <a:t>is</a:t>
            </a: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Created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6025" y="2554079"/>
            <a:ext cx="11017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-30" dirty="0">
                <a:solidFill>
                  <a:srgbClr val="3F7F7F"/>
                </a:solidFill>
                <a:latin typeface="Times New Roman"/>
                <a:cs typeface="Times New Roman"/>
              </a:rPr>
              <a:t>Dog2</a:t>
            </a: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170" dirty="0">
                <a:solidFill>
                  <a:srgbClr val="3F7F7F"/>
                </a:solidFill>
                <a:latin typeface="Times New Roman"/>
                <a:cs typeface="Times New Roman"/>
              </a:rPr>
              <a:t>is</a:t>
            </a: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Created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3108269"/>
            <a:ext cx="857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5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989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5..</a:t>
            </a:r>
            <a:r>
              <a:rPr spc="135" dirty="0"/>
              <a:t> </a:t>
            </a:r>
            <a:r>
              <a:rPr b="1" spc="-45" dirty="0">
                <a:solidFill>
                  <a:srgbClr val="FFF200"/>
                </a:solidFill>
                <a:latin typeface="Arial"/>
                <a:cs typeface="Arial"/>
              </a:rPr>
              <a:t>this</a:t>
            </a:r>
            <a:r>
              <a:rPr b="1" spc="5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65" dirty="0"/>
              <a:t>pass</a:t>
            </a:r>
            <a:r>
              <a:rPr spc="20" dirty="0"/>
              <a:t> </a:t>
            </a:r>
            <a:r>
              <a:rPr spc="-70" dirty="0"/>
              <a:t>as</a:t>
            </a:r>
            <a:r>
              <a:rPr spc="15" dirty="0"/>
              <a:t> </a:t>
            </a:r>
            <a:r>
              <a:rPr spc="-55" dirty="0"/>
              <a:t>argument</a:t>
            </a:r>
            <a:r>
              <a:rPr spc="20" dirty="0"/>
              <a:t> </a:t>
            </a:r>
            <a:r>
              <a:rPr spc="-25" dirty="0"/>
              <a:t>in</a:t>
            </a:r>
            <a:r>
              <a:rPr spc="15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35" dirty="0"/>
              <a:t>constructor</a:t>
            </a:r>
            <a:r>
              <a:rPr spc="20" dirty="0"/>
              <a:t> </a:t>
            </a:r>
            <a:r>
              <a:rPr spc="-15" dirty="0"/>
              <a:t>call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47911"/>
            <a:ext cx="3913504" cy="300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pass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argument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also.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useful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if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use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one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object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multiple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classes.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865881"/>
            <a:ext cx="1998345" cy="12706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2080" marR="1439545" indent="-120014">
              <a:lnSpc>
                <a:spcPct val="101000"/>
              </a:lnSpc>
              <a:spcBef>
                <a:spcPts val="85"/>
              </a:spcBef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1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900" b="1" spc="60" dirty="0">
                <a:latin typeface="Calibri"/>
                <a:cs typeface="Calibri"/>
              </a:rPr>
              <a:t>{ </a:t>
            </a:r>
            <a:r>
              <a:rPr sz="900" b="1" spc="-190" dirty="0">
                <a:latin typeface="Calibri"/>
                <a:cs typeface="Calibri"/>
              </a:rPr>
              <a:t> </a:t>
            </a:r>
            <a:r>
              <a:rPr sz="900" b="1" spc="-30" dirty="0">
                <a:latin typeface="Calibri"/>
                <a:cs typeface="Calibri"/>
              </a:rPr>
              <a:t>A4</a:t>
            </a:r>
            <a:r>
              <a:rPr sz="900" b="1" spc="15" dirty="0">
                <a:latin typeface="Calibri"/>
                <a:cs typeface="Calibri"/>
              </a:rPr>
              <a:t> </a:t>
            </a:r>
            <a:r>
              <a:rPr sz="900" b="1" spc="105" dirty="0">
                <a:latin typeface="Calibri"/>
                <a:cs typeface="Calibri"/>
              </a:rPr>
              <a:t>obj;</a:t>
            </a:r>
            <a:endParaRPr sz="900">
              <a:latin typeface="Calibri"/>
              <a:cs typeface="Calibri"/>
            </a:endParaRPr>
          </a:p>
          <a:p>
            <a:pPr marL="132080" marR="184150">
              <a:lnSpc>
                <a:spcPct val="101000"/>
              </a:lnSpc>
            </a:pPr>
            <a:r>
              <a:rPr sz="900" b="1" spc="20" dirty="0">
                <a:latin typeface="Calibri"/>
                <a:cs typeface="Calibri"/>
              </a:rPr>
              <a:t>B(A4 </a:t>
            </a:r>
            <a:r>
              <a:rPr sz="900" b="1" spc="60" dirty="0">
                <a:latin typeface="Calibri"/>
                <a:cs typeface="Calibri"/>
              </a:rPr>
              <a:t> </a:t>
            </a:r>
            <a:r>
              <a:rPr sz="900" b="1" spc="110" dirty="0">
                <a:latin typeface="Calibri"/>
                <a:cs typeface="Calibri"/>
              </a:rPr>
              <a:t>obj){</a:t>
            </a:r>
            <a:r>
              <a:rPr sz="900" b="1" dirty="0">
                <a:latin typeface="Calibri"/>
                <a:cs typeface="Calibri"/>
              </a:rPr>
              <a:t>    </a:t>
            </a:r>
            <a:r>
              <a:rPr sz="900" b="1" spc="-80" dirty="0">
                <a:latin typeface="Calibri"/>
                <a:cs typeface="Calibri"/>
              </a:rPr>
              <a:t> </a:t>
            </a:r>
            <a:r>
              <a:rPr sz="900" b="1" spc="12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b="1" spc="229" dirty="0">
                <a:latin typeface="Calibri"/>
                <a:cs typeface="Calibri"/>
              </a:rPr>
              <a:t>.</a:t>
            </a:r>
            <a:r>
              <a:rPr sz="900" b="1" spc="70" dirty="0">
                <a:solidFill>
                  <a:srgbClr val="7C8E28"/>
                </a:solidFill>
                <a:latin typeface="Calibri"/>
                <a:cs typeface="Calibri"/>
              </a:rPr>
              <a:t>obj</a:t>
            </a:r>
            <a:r>
              <a:rPr sz="900" b="1" spc="20" dirty="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900" b="1" spc="105" dirty="0">
                <a:latin typeface="Calibri"/>
                <a:cs typeface="Calibri"/>
              </a:rPr>
              <a:t>obj;</a:t>
            </a:r>
            <a:r>
              <a:rPr sz="900" b="1" dirty="0">
                <a:latin typeface="Calibri"/>
                <a:cs typeface="Calibri"/>
              </a:rPr>
              <a:t>    </a:t>
            </a:r>
            <a:r>
              <a:rPr sz="900" b="1" spc="-80" dirty="0">
                <a:latin typeface="Calibri"/>
                <a:cs typeface="Calibri"/>
              </a:rPr>
              <a:t> </a:t>
            </a:r>
            <a:r>
              <a:rPr sz="900" b="1" spc="120" dirty="0">
                <a:latin typeface="Calibri"/>
                <a:cs typeface="Calibri"/>
              </a:rPr>
              <a:t>} 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120" dirty="0">
                <a:solidFill>
                  <a:srgbClr val="0000FF"/>
                </a:solidFill>
                <a:latin typeface="Calibri"/>
                <a:cs typeface="Calibri"/>
              </a:rPr>
              <a:t>display</a:t>
            </a:r>
            <a:r>
              <a:rPr sz="900" b="1" spc="120" dirty="0">
                <a:latin typeface="Calibri"/>
                <a:cs typeface="Calibri"/>
              </a:rPr>
              <a:t>(){</a:t>
            </a:r>
            <a:endParaRPr sz="9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b="1" spc="90" dirty="0">
                <a:latin typeface="Calibri"/>
                <a:cs typeface="Calibri"/>
              </a:rPr>
              <a:t>System.</a:t>
            </a:r>
            <a:r>
              <a:rPr sz="900" b="1" spc="90" dirty="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90" dirty="0">
                <a:latin typeface="Calibri"/>
                <a:cs typeface="Calibri"/>
              </a:rPr>
              <a:t>.</a:t>
            </a:r>
            <a:r>
              <a:rPr sz="900" b="1" spc="90" dirty="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90" dirty="0">
                <a:latin typeface="Calibri"/>
                <a:cs typeface="Calibri"/>
              </a:rPr>
              <a:t>(obj.</a:t>
            </a:r>
            <a:r>
              <a:rPr sz="900" b="1" spc="90" dirty="0">
                <a:solidFill>
                  <a:srgbClr val="7C8E28"/>
                </a:solidFill>
                <a:latin typeface="Calibri"/>
                <a:cs typeface="Calibri"/>
              </a:rPr>
              <a:t>data</a:t>
            </a:r>
            <a:r>
              <a:rPr sz="900" b="1" spc="90" dirty="0">
                <a:latin typeface="Calibri"/>
                <a:cs typeface="Calibri"/>
              </a:rPr>
              <a:t>);</a:t>
            </a:r>
            <a:endParaRPr sz="900">
              <a:latin typeface="Calibri"/>
              <a:cs typeface="Calibri"/>
            </a:endParaRPr>
          </a:p>
          <a:p>
            <a:pPr marL="132080">
              <a:lnSpc>
                <a:spcPct val="100000"/>
              </a:lnSpc>
              <a:spcBef>
                <a:spcPts val="10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30" dirty="0">
                <a:solidFill>
                  <a:srgbClr val="0000FF"/>
                </a:solidFill>
                <a:latin typeface="Calibri"/>
                <a:cs typeface="Calibri"/>
              </a:rPr>
              <a:t>A4</a:t>
            </a:r>
            <a:r>
              <a:rPr sz="900" b="1" spc="30" dirty="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9499" y="1420070"/>
            <a:ext cx="187896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i="1" spc="55" dirty="0">
                <a:solidFill>
                  <a:srgbClr val="3F7F7F"/>
                </a:solidFill>
                <a:latin typeface="Trebuchet MS"/>
                <a:cs typeface="Trebuchet MS"/>
              </a:rPr>
              <a:t>//using</a:t>
            </a:r>
            <a:r>
              <a:rPr sz="900" b="1" i="1" spc="18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30" dirty="0">
                <a:solidFill>
                  <a:srgbClr val="3F7F7F"/>
                </a:solidFill>
                <a:latin typeface="Trebuchet MS"/>
                <a:cs typeface="Trebuchet MS"/>
              </a:rPr>
              <a:t>data</a:t>
            </a:r>
            <a:r>
              <a:rPr sz="900" b="1" i="1" spc="18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00" dirty="0">
                <a:solidFill>
                  <a:srgbClr val="3F7F7F"/>
                </a:solidFill>
                <a:latin typeface="Trebuchet MS"/>
                <a:cs typeface="Trebuchet MS"/>
              </a:rPr>
              <a:t>member</a:t>
            </a:r>
            <a:r>
              <a:rPr sz="900" b="1" i="1" spc="18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5" dirty="0">
                <a:solidFill>
                  <a:srgbClr val="3F7F7F"/>
                </a:solidFill>
                <a:latin typeface="Trebuchet MS"/>
                <a:cs typeface="Trebuchet MS"/>
              </a:rPr>
              <a:t>of</a:t>
            </a:r>
            <a:r>
              <a:rPr sz="900" b="1" i="1" spc="18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70" dirty="0">
                <a:solidFill>
                  <a:srgbClr val="3F7F7F"/>
                </a:solidFill>
                <a:latin typeface="Trebuchet MS"/>
                <a:cs typeface="Trebuchet MS"/>
              </a:rPr>
              <a:t>A4</a:t>
            </a:r>
            <a:r>
              <a:rPr sz="900" b="1" i="1" spc="18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0" dirty="0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112792"/>
            <a:ext cx="2536825" cy="113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95"/>
              </a:spcBef>
            </a:pP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2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55" dirty="0">
                <a:latin typeface="Calibri"/>
                <a:cs typeface="Calibri"/>
              </a:rPr>
              <a:t>data</a:t>
            </a:r>
            <a:r>
              <a:rPr sz="900" b="1" spc="55" dirty="0">
                <a:solidFill>
                  <a:srgbClr val="666666"/>
                </a:solidFill>
                <a:latin typeface="Calibri"/>
                <a:cs typeface="Calibri"/>
              </a:rPr>
              <a:t>=10</a:t>
            </a:r>
            <a:r>
              <a:rPr sz="900" b="1" spc="55" dirty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  <a:p>
            <a:pPr marL="132080">
              <a:lnSpc>
                <a:spcPct val="100000"/>
              </a:lnSpc>
              <a:spcBef>
                <a:spcPts val="10"/>
              </a:spcBef>
            </a:pPr>
            <a:r>
              <a:rPr sz="900" b="1" spc="95" dirty="0">
                <a:latin typeface="Calibri"/>
                <a:cs typeface="Calibri"/>
              </a:rPr>
              <a:t>A4(){    </a:t>
            </a:r>
            <a:r>
              <a:rPr sz="900" b="1" spc="-80" dirty="0">
                <a:latin typeface="Calibri"/>
                <a:cs typeface="Calibri"/>
              </a:rPr>
              <a:t> </a:t>
            </a:r>
            <a:r>
              <a:rPr sz="900" b="1" spc="-35" dirty="0">
                <a:latin typeface="Calibri"/>
                <a:cs typeface="Calibri"/>
              </a:rPr>
              <a:t>B</a:t>
            </a:r>
            <a:r>
              <a:rPr sz="900" b="1" dirty="0">
                <a:latin typeface="Calibri"/>
                <a:cs typeface="Calibri"/>
              </a:rPr>
              <a:t> </a:t>
            </a:r>
            <a:r>
              <a:rPr sz="900" b="1" spc="60" dirty="0">
                <a:latin typeface="Calibri"/>
                <a:cs typeface="Calibri"/>
              </a:rPr>
              <a:t> </a:t>
            </a:r>
            <a:r>
              <a:rPr sz="900" b="1" spc="-15" dirty="0">
                <a:latin typeface="Calibri"/>
                <a:cs typeface="Calibri"/>
              </a:rPr>
              <a:t>b</a:t>
            </a:r>
            <a:r>
              <a:rPr sz="900" b="1" spc="20" dirty="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75" dirty="0">
                <a:latin typeface="Calibri"/>
                <a:cs typeface="Calibri"/>
              </a:rPr>
              <a:t>B(</a:t>
            </a:r>
            <a:r>
              <a:rPr sz="900" b="1" spc="12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b="1" spc="204" dirty="0">
                <a:latin typeface="Calibri"/>
                <a:cs typeface="Calibri"/>
              </a:rPr>
              <a:t>);</a:t>
            </a:r>
            <a:r>
              <a:rPr sz="900" b="1" dirty="0">
                <a:latin typeface="Calibri"/>
                <a:cs typeface="Calibri"/>
              </a:rPr>
              <a:t>    </a:t>
            </a:r>
            <a:r>
              <a:rPr sz="900" b="1" spc="-80" dirty="0">
                <a:latin typeface="Calibri"/>
                <a:cs typeface="Calibri"/>
              </a:rPr>
              <a:t> </a:t>
            </a:r>
            <a:r>
              <a:rPr sz="900" b="1" spc="105" dirty="0">
                <a:latin typeface="Calibri"/>
                <a:cs typeface="Calibri"/>
              </a:rPr>
              <a:t>b.</a:t>
            </a:r>
            <a:r>
              <a:rPr sz="900" b="1" spc="90" dirty="0">
                <a:solidFill>
                  <a:srgbClr val="7C8E28"/>
                </a:solidFill>
                <a:latin typeface="Calibri"/>
                <a:cs typeface="Calibri"/>
              </a:rPr>
              <a:t>display</a:t>
            </a:r>
            <a:r>
              <a:rPr sz="900" b="1" spc="200" dirty="0">
                <a:latin typeface="Calibri"/>
                <a:cs typeface="Calibri"/>
              </a:rPr>
              <a:t>();</a:t>
            </a:r>
            <a:r>
              <a:rPr sz="900" b="1" dirty="0">
                <a:latin typeface="Calibri"/>
                <a:cs typeface="Calibri"/>
              </a:rPr>
              <a:t>    </a:t>
            </a:r>
            <a:r>
              <a:rPr sz="900" b="1" spc="-80" dirty="0">
                <a:latin typeface="Calibri"/>
                <a:cs typeface="Calibri"/>
              </a:rPr>
              <a:t> </a:t>
            </a: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alibri"/>
              <a:cs typeface="Calibri"/>
            </a:endParaRPr>
          </a:p>
          <a:p>
            <a:pPr marL="191770" marR="64769" indent="-60325">
              <a:lnSpc>
                <a:spcPct val="101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75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900" b="1" spc="75" dirty="0">
                <a:latin typeface="Calibri"/>
                <a:cs typeface="Calibri"/>
              </a:rPr>
              <a:t>(String</a:t>
            </a:r>
            <a:r>
              <a:rPr sz="900" b="1" spc="254" dirty="0">
                <a:latin typeface="Calibri"/>
                <a:cs typeface="Calibri"/>
              </a:rPr>
              <a:t> </a:t>
            </a:r>
            <a:r>
              <a:rPr sz="900" b="1" spc="130" dirty="0">
                <a:latin typeface="Calibri"/>
                <a:cs typeface="Calibri"/>
              </a:rPr>
              <a:t>args</a:t>
            </a:r>
            <a:r>
              <a:rPr sz="900" b="1" spc="130" dirty="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900" b="1" spc="130" dirty="0">
                <a:latin typeface="Calibri"/>
                <a:cs typeface="Calibri"/>
              </a:rPr>
              <a:t>){ </a:t>
            </a:r>
            <a:r>
              <a:rPr sz="900" b="1" spc="-190" dirty="0">
                <a:latin typeface="Calibri"/>
                <a:cs typeface="Calibri"/>
              </a:rPr>
              <a:t> </a:t>
            </a:r>
            <a:r>
              <a:rPr sz="900" b="1" spc="-30" dirty="0">
                <a:latin typeface="Calibri"/>
                <a:cs typeface="Calibri"/>
              </a:rPr>
              <a:t>A4</a:t>
            </a:r>
            <a:r>
              <a:rPr sz="900" b="1" spc="90" dirty="0">
                <a:latin typeface="Calibri"/>
                <a:cs typeface="Calibri"/>
              </a:rPr>
              <a:t> </a:t>
            </a:r>
            <a:r>
              <a:rPr sz="900" b="1" spc="-30" dirty="0">
                <a:latin typeface="Calibri"/>
                <a:cs typeface="Calibri"/>
              </a:rPr>
              <a:t>a</a:t>
            </a:r>
            <a:r>
              <a:rPr sz="900" b="1" spc="-30" dirty="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900" b="1" spc="-3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05" dirty="0">
                <a:latin typeface="Calibri"/>
                <a:cs typeface="Calibri"/>
              </a:rPr>
              <a:t>A4();</a:t>
            </a:r>
            <a:endParaRPr sz="900">
              <a:latin typeface="Calibri"/>
              <a:cs typeface="Calibri"/>
            </a:endParaRPr>
          </a:p>
          <a:p>
            <a:pPr marL="132080">
              <a:lnSpc>
                <a:spcPct val="100000"/>
              </a:lnSpc>
              <a:spcBef>
                <a:spcPts val="10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i="1" spc="95" dirty="0">
                <a:solidFill>
                  <a:srgbClr val="3F7F7F"/>
                </a:solidFill>
                <a:latin typeface="Trebuchet MS"/>
                <a:cs typeface="Trebuchet MS"/>
              </a:rPr>
              <a:t>/*</a:t>
            </a:r>
            <a:r>
              <a:rPr sz="900" b="1" i="1" spc="17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5" dirty="0">
                <a:solidFill>
                  <a:srgbClr val="3F7F7F"/>
                </a:solidFill>
                <a:latin typeface="Trebuchet MS"/>
                <a:cs typeface="Trebuchet MS"/>
              </a:rPr>
              <a:t>Output:10</a:t>
            </a:r>
            <a:r>
              <a:rPr sz="900" b="1" i="1" spc="63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95" dirty="0">
                <a:solidFill>
                  <a:srgbClr val="3F7F7F"/>
                </a:solidFill>
                <a:latin typeface="Trebuchet MS"/>
                <a:cs typeface="Trebuchet MS"/>
              </a:rPr>
              <a:t>*/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50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552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6..</a:t>
            </a:r>
            <a:r>
              <a:rPr spc="135" dirty="0"/>
              <a:t> </a:t>
            </a:r>
            <a:r>
              <a:rPr b="1" spc="-45" dirty="0">
                <a:solidFill>
                  <a:srgbClr val="FFF200"/>
                </a:solidFill>
                <a:latin typeface="Arial"/>
                <a:cs typeface="Arial"/>
              </a:rPr>
              <a:t>this</a:t>
            </a:r>
            <a:r>
              <a:rPr b="1" spc="5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65" dirty="0"/>
              <a:t>keyword</a:t>
            </a:r>
            <a:r>
              <a:rPr spc="15" dirty="0"/>
              <a:t> </a:t>
            </a:r>
            <a:r>
              <a:rPr spc="-45" dirty="0"/>
              <a:t>can</a:t>
            </a:r>
            <a:r>
              <a:rPr spc="15" dirty="0"/>
              <a:t> </a:t>
            </a:r>
            <a:r>
              <a:rPr spc="-55" dirty="0"/>
              <a:t>be</a:t>
            </a:r>
            <a:r>
              <a:rPr spc="20" dirty="0"/>
              <a:t> </a:t>
            </a:r>
            <a:r>
              <a:rPr spc="-70" dirty="0"/>
              <a:t>used</a:t>
            </a:r>
            <a:r>
              <a:rPr spc="15" dirty="0"/>
              <a:t> </a:t>
            </a:r>
            <a:r>
              <a:rPr spc="-15" dirty="0"/>
              <a:t>to</a:t>
            </a:r>
            <a:r>
              <a:rPr spc="20" dirty="0"/>
              <a:t> </a:t>
            </a:r>
            <a:r>
              <a:rPr spc="-40" dirty="0"/>
              <a:t>return</a:t>
            </a:r>
            <a:r>
              <a:rPr spc="10" dirty="0"/>
              <a:t> </a:t>
            </a:r>
            <a:r>
              <a:rPr spc="-35" dirty="0"/>
              <a:t>current</a:t>
            </a:r>
            <a:r>
              <a:rPr spc="20" dirty="0"/>
              <a:t> </a:t>
            </a:r>
            <a:r>
              <a:rPr spc="-45" dirty="0"/>
              <a:t>class</a:t>
            </a:r>
            <a:r>
              <a:rPr spc="20" dirty="0"/>
              <a:t> </a:t>
            </a:r>
            <a:r>
              <a:rPr spc="-45" dirty="0"/>
              <a:t>instance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96196"/>
            <a:ext cx="3773170" cy="2769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15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keyword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statement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from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such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case,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type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must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type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(non-primitive)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ahoma"/>
              <a:cs typeface="Tahoma"/>
            </a:endParaRPr>
          </a:p>
          <a:p>
            <a:pPr marL="490855">
              <a:lnSpc>
                <a:spcPct val="100000"/>
              </a:lnSpc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900" b="1" spc="40" dirty="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849630" marR="2198370" indent="-120014">
              <a:lnSpc>
                <a:spcPct val="101000"/>
              </a:lnSpc>
            </a:pPr>
            <a:r>
              <a:rPr sz="900" b="1" spc="-75" dirty="0">
                <a:latin typeface="Calibri"/>
                <a:cs typeface="Calibri"/>
              </a:rPr>
              <a:t>A</a:t>
            </a:r>
            <a:r>
              <a:rPr sz="900" b="1" spc="-70" dirty="0">
                <a:latin typeface="Calibri"/>
                <a:cs typeface="Calibri"/>
              </a:rPr>
              <a:t> </a:t>
            </a:r>
            <a:r>
              <a:rPr sz="900" b="1" spc="95" dirty="0">
                <a:solidFill>
                  <a:srgbClr val="0000FF"/>
                </a:solidFill>
                <a:latin typeface="Calibri"/>
                <a:cs typeface="Calibri"/>
              </a:rPr>
              <a:t>getA</a:t>
            </a:r>
            <a:r>
              <a:rPr sz="900" b="1" spc="95" dirty="0">
                <a:latin typeface="Calibri"/>
                <a:cs typeface="Calibri"/>
              </a:rPr>
              <a:t>(){ </a:t>
            </a:r>
            <a:r>
              <a:rPr sz="900" b="1" spc="100" dirty="0">
                <a:latin typeface="Calibri"/>
                <a:cs typeface="Calibri"/>
              </a:rPr>
              <a:t> </a:t>
            </a:r>
            <a:r>
              <a:rPr sz="900" b="1" spc="7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900" b="1" spc="17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4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b="1" spc="145" dirty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  <a:p>
            <a:pPr marL="729615">
              <a:lnSpc>
                <a:spcPct val="100000"/>
              </a:lnSpc>
              <a:spcBef>
                <a:spcPts val="10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alibri"/>
              <a:cs typeface="Calibri"/>
            </a:endParaRPr>
          </a:p>
          <a:p>
            <a:pPr marL="729615">
              <a:lnSpc>
                <a:spcPct val="100000"/>
              </a:lnSpc>
            </a:pP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1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70" dirty="0">
                <a:solidFill>
                  <a:srgbClr val="0000FF"/>
                </a:solidFill>
                <a:latin typeface="Calibri"/>
                <a:cs typeface="Calibri"/>
              </a:rPr>
              <a:t>msg</a:t>
            </a:r>
            <a:r>
              <a:rPr sz="900" b="1" spc="70" dirty="0">
                <a:latin typeface="Calibri"/>
                <a:cs typeface="Calibri"/>
              </a:rPr>
              <a:t>(){</a:t>
            </a:r>
            <a:endParaRPr sz="900">
              <a:latin typeface="Calibri"/>
              <a:cs typeface="Calibri"/>
            </a:endParaRPr>
          </a:p>
          <a:p>
            <a:pPr marL="1447165">
              <a:lnSpc>
                <a:spcPct val="100000"/>
              </a:lnSpc>
              <a:spcBef>
                <a:spcPts val="10"/>
              </a:spcBef>
            </a:pPr>
            <a:r>
              <a:rPr sz="900" b="1" spc="85" dirty="0">
                <a:latin typeface="Calibri"/>
                <a:cs typeface="Calibri"/>
              </a:rPr>
              <a:t>System.</a:t>
            </a:r>
            <a:r>
              <a:rPr sz="900" b="1" spc="85" dirty="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85" dirty="0">
                <a:latin typeface="Calibri"/>
                <a:cs typeface="Calibri"/>
              </a:rPr>
              <a:t>.</a:t>
            </a:r>
            <a:r>
              <a:rPr sz="900" b="1" spc="85" dirty="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85" dirty="0">
                <a:latin typeface="Calibri"/>
                <a:cs typeface="Calibri"/>
              </a:rPr>
              <a:t>(</a:t>
            </a:r>
            <a:r>
              <a:rPr sz="900" b="1" spc="85" dirty="0">
                <a:solidFill>
                  <a:srgbClr val="BA2121"/>
                </a:solidFill>
                <a:latin typeface="Calibri"/>
                <a:cs typeface="Calibri"/>
              </a:rPr>
              <a:t>"Hello</a:t>
            </a:r>
            <a:r>
              <a:rPr sz="900" b="1" spc="235" dirty="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20" dirty="0">
                <a:solidFill>
                  <a:srgbClr val="BA2121"/>
                </a:solidFill>
                <a:latin typeface="Calibri"/>
                <a:cs typeface="Calibri"/>
              </a:rPr>
              <a:t>java"</a:t>
            </a:r>
            <a:r>
              <a:rPr sz="900" b="1" spc="120" dirty="0">
                <a:latin typeface="Calibri"/>
                <a:cs typeface="Calibri"/>
              </a:rPr>
              <a:t>);}</a:t>
            </a:r>
            <a:endParaRPr sz="900">
              <a:latin typeface="Calibri"/>
              <a:cs typeface="Calibri"/>
            </a:endParaRPr>
          </a:p>
          <a:p>
            <a:pPr marL="789305">
              <a:lnSpc>
                <a:spcPct val="100000"/>
              </a:lnSpc>
              <a:spcBef>
                <a:spcPts val="10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80" dirty="0">
                <a:solidFill>
                  <a:srgbClr val="0000FF"/>
                </a:solidFill>
                <a:latin typeface="Calibri"/>
                <a:cs typeface="Calibri"/>
              </a:rPr>
              <a:t>Test1</a:t>
            </a:r>
            <a:r>
              <a:rPr sz="900" b="1" spc="80" dirty="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909319" marR="703580" indent="-179705">
              <a:lnSpc>
                <a:spcPct val="101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75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900" b="1" spc="75" dirty="0">
                <a:latin typeface="Calibri"/>
                <a:cs typeface="Calibri"/>
              </a:rPr>
              <a:t>(String</a:t>
            </a:r>
            <a:r>
              <a:rPr sz="900" b="1" spc="254" dirty="0">
                <a:latin typeface="Calibri"/>
                <a:cs typeface="Calibri"/>
              </a:rPr>
              <a:t> </a:t>
            </a:r>
            <a:r>
              <a:rPr sz="900" b="1" spc="130" dirty="0">
                <a:latin typeface="Calibri"/>
                <a:cs typeface="Calibri"/>
              </a:rPr>
              <a:t>args</a:t>
            </a:r>
            <a:r>
              <a:rPr sz="900" b="1" spc="130" dirty="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900" b="1" spc="130" dirty="0">
                <a:latin typeface="Calibri"/>
                <a:cs typeface="Calibri"/>
              </a:rPr>
              <a:t>){ </a:t>
            </a:r>
            <a:r>
              <a:rPr sz="900" b="1" spc="-190" dirty="0">
                <a:latin typeface="Calibri"/>
                <a:cs typeface="Calibri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05" dirty="0">
                <a:latin typeface="Calibri"/>
                <a:cs typeface="Calibri"/>
              </a:rPr>
              <a:t>A().</a:t>
            </a:r>
            <a:r>
              <a:rPr sz="900" b="1" spc="105" dirty="0">
                <a:solidFill>
                  <a:srgbClr val="7C8E28"/>
                </a:solidFill>
                <a:latin typeface="Calibri"/>
                <a:cs typeface="Calibri"/>
              </a:rPr>
              <a:t>getA</a:t>
            </a:r>
            <a:r>
              <a:rPr sz="900" b="1" spc="105" dirty="0">
                <a:latin typeface="Calibri"/>
                <a:cs typeface="Calibri"/>
              </a:rPr>
              <a:t>().</a:t>
            </a:r>
            <a:r>
              <a:rPr sz="900" b="1" spc="105" dirty="0">
                <a:solidFill>
                  <a:srgbClr val="7C8E28"/>
                </a:solidFill>
                <a:latin typeface="Calibri"/>
                <a:cs typeface="Calibri"/>
              </a:rPr>
              <a:t>msg</a:t>
            </a:r>
            <a:r>
              <a:rPr sz="900" b="1" spc="105" dirty="0">
                <a:latin typeface="Calibri"/>
                <a:cs typeface="Calibri"/>
              </a:rPr>
              <a:t>();</a:t>
            </a:r>
            <a:endParaRPr sz="900">
              <a:latin typeface="Calibri"/>
              <a:cs typeface="Calibri"/>
            </a:endParaRPr>
          </a:p>
          <a:p>
            <a:pPr marL="729615">
              <a:lnSpc>
                <a:spcPct val="100000"/>
              </a:lnSpc>
              <a:spcBef>
                <a:spcPts val="10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</a:pPr>
            <a:r>
              <a:rPr sz="900" b="1" i="1" spc="110" dirty="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6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30" dirty="0">
                <a:solidFill>
                  <a:srgbClr val="3F7F7F"/>
                </a:solidFill>
                <a:latin typeface="Trebuchet MS"/>
                <a:cs typeface="Trebuchet MS"/>
              </a:rPr>
              <a:t>Hello</a:t>
            </a:r>
            <a:r>
              <a:rPr sz="900" b="1" i="1" spc="17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0" dirty="0">
                <a:solidFill>
                  <a:srgbClr val="3F7F7F"/>
                </a:solidFill>
                <a:latin typeface="Trebuchet MS"/>
                <a:cs typeface="Trebuchet MS"/>
              </a:rPr>
              <a:t>java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51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8E49-D5E7-E40F-C146-F158085E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-29237"/>
            <a:ext cx="4419498" cy="169277"/>
          </a:xfrm>
        </p:spPr>
        <p:txBody>
          <a:bodyPr/>
          <a:lstStyle/>
          <a:p>
            <a:r>
              <a:rPr lang="en-US" dirty="0"/>
              <a:t>Access Specifiers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8C4C-BEE3-2139-4900-8F833308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515" y="561398"/>
            <a:ext cx="4027068" cy="2800767"/>
          </a:xfrm>
        </p:spPr>
        <p:txBody>
          <a:bodyPr/>
          <a:lstStyle/>
          <a:p>
            <a:pPr algn="just"/>
            <a:r>
              <a:rPr lang="en-US" sz="1400" b="1" i="0" dirty="0">
                <a:solidFill>
                  <a:srgbClr val="3A3A3A"/>
                </a:solidFill>
                <a:effectLst/>
                <a:latin typeface="Work Sans" pitchFamily="2" charset="0"/>
              </a:rPr>
              <a:t>Modifiers in Java are of two types:</a:t>
            </a:r>
            <a:endParaRPr lang="en-US" sz="1400" b="0" i="0" dirty="0">
              <a:solidFill>
                <a:srgbClr val="3A3A3A"/>
              </a:solidFill>
              <a:effectLst/>
              <a:latin typeface="Work Sans" pitchFamily="2" charset="0"/>
            </a:endParaRPr>
          </a:p>
          <a:p>
            <a:pPr algn="just"/>
            <a:r>
              <a:rPr lang="en-US" sz="1400" b="1" i="0" dirty="0">
                <a:solidFill>
                  <a:srgbClr val="FF6600"/>
                </a:solidFill>
                <a:effectLst/>
                <a:latin typeface="Work Sans" pitchFamily="2" charset="0"/>
              </a:rPr>
              <a:t>Access Modifiers</a:t>
            </a:r>
            <a:endParaRPr lang="en-US" sz="1400" b="0" i="0" dirty="0">
              <a:solidFill>
                <a:srgbClr val="3A3A3A"/>
              </a:solidFill>
              <a:effectLst/>
              <a:latin typeface="Work Sans" pitchFamily="2" charset="0"/>
            </a:endParaRPr>
          </a:p>
          <a:p>
            <a:pPr algn="just"/>
            <a:r>
              <a:rPr lang="en-US" sz="1400" b="0" i="0" dirty="0">
                <a:solidFill>
                  <a:srgbClr val="3A3A3A"/>
                </a:solidFill>
                <a:effectLst/>
                <a:latin typeface="Work Sans" pitchFamily="2" charset="0"/>
              </a:rPr>
              <a:t>Access modifiers in Java allow us to set the scope or accessibility or visibility of a data member (method or field) be it a field, constructor, class, or method.</a:t>
            </a:r>
          </a:p>
          <a:p>
            <a:pPr algn="just"/>
            <a:r>
              <a:rPr lang="en-US" sz="1400" b="1" i="0" dirty="0">
                <a:solidFill>
                  <a:srgbClr val="FF6600"/>
                </a:solidFill>
                <a:effectLst/>
                <a:latin typeface="Work Sans" pitchFamily="2" charset="0"/>
              </a:rPr>
              <a:t>Non-access Modifiers</a:t>
            </a:r>
            <a:endParaRPr lang="en-US" sz="1400" b="0" i="0" dirty="0">
              <a:solidFill>
                <a:srgbClr val="3A3A3A"/>
              </a:solidFill>
              <a:effectLst/>
              <a:latin typeface="Work Sans" pitchFamily="2" charset="0"/>
            </a:endParaRPr>
          </a:p>
          <a:p>
            <a:pPr algn="just"/>
            <a:r>
              <a:rPr lang="en-US" sz="1400" b="0" i="0" dirty="0">
                <a:solidFill>
                  <a:srgbClr val="3A3A3A"/>
                </a:solidFill>
                <a:effectLst/>
                <a:latin typeface="Work Sans" pitchFamily="2" charset="0"/>
              </a:rPr>
              <a:t>Java also provides non-access specifiers that are used with classes, variables, methods, constructors, etc. The non-access specifiers/modifiers define the behavior of the entities to the JVM.</a:t>
            </a:r>
          </a:p>
          <a:p>
            <a:pPr algn="just"/>
            <a:endParaRPr lang="en-IN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4BFEA-6AFB-BAEA-8D2D-B0DFE16FAA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lang="en-IN" spc="-3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F8FA3-8C93-CFF9-2864-D2794572E7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pc="55" smtClean="0"/>
              <a:t>52</a:t>
            </a:fld>
            <a:r>
              <a:rPr lang="en-IN" spc="55"/>
              <a:t>/</a:t>
            </a:r>
            <a:r>
              <a:rPr lang="en-IN" spc="-10"/>
              <a:t> </a:t>
            </a:r>
            <a:r>
              <a:rPr lang="en-IN" spc="-15"/>
              <a:t>130</a:t>
            </a:r>
            <a:endParaRPr lang="en-IN" spc="-15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7EB40680-6E16-1622-08CE-52F23CBCDB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7103" y="11711"/>
            <a:ext cx="916647" cy="3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6001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Java</a:t>
            </a:r>
            <a:r>
              <a:rPr spc="-30" dirty="0"/>
              <a:t> </a:t>
            </a:r>
            <a:r>
              <a:rPr spc="-25" dirty="0"/>
              <a:t>Modifiers</a:t>
            </a:r>
            <a:r>
              <a:rPr lang="en-US" spc="-25" dirty="0"/>
              <a:t> (Specifiers)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-15240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22447"/>
            <a:ext cx="3888104" cy="300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10" dirty="0">
                <a:latin typeface="Tahoma"/>
                <a:cs typeface="Tahoma"/>
              </a:rPr>
              <a:t>Modifiers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keywords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19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spc="-40" dirty="0">
                <a:latin typeface="Tahoma"/>
                <a:cs typeface="Tahoma"/>
              </a:rPr>
              <a:t>change </a:t>
            </a:r>
            <a:r>
              <a:rPr sz="900" spc="-15" dirty="0">
                <a:latin typeface="Tahoma"/>
                <a:cs typeface="Tahoma"/>
              </a:rPr>
              <a:t>their </a:t>
            </a:r>
            <a:r>
              <a:rPr sz="900" spc="-30" dirty="0">
                <a:latin typeface="Tahoma"/>
                <a:cs typeface="Tahoma"/>
              </a:rPr>
              <a:t>meanings.</a:t>
            </a:r>
            <a:r>
              <a:rPr sz="900" spc="2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Java </a:t>
            </a:r>
            <a:r>
              <a:rPr sz="900" spc="-40" dirty="0">
                <a:latin typeface="Tahoma"/>
                <a:cs typeface="Tahoma"/>
              </a:rPr>
              <a:t>has </a:t>
            </a:r>
            <a:r>
              <a:rPr sz="900" spc="-30" dirty="0">
                <a:latin typeface="Tahoma"/>
                <a:cs typeface="Tahoma"/>
              </a:rPr>
              <a:t>a wide </a:t>
            </a:r>
            <a:r>
              <a:rPr sz="900" spc="-25" dirty="0">
                <a:latin typeface="Tahoma"/>
                <a:cs typeface="Tahoma"/>
              </a:rPr>
              <a:t>variety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modifiers,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including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following: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955217"/>
            <a:ext cx="53644" cy="536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1367" y="884829"/>
            <a:ext cx="3601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Access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Tahoma"/>
                <a:cs typeface="Tahoma"/>
              </a:rPr>
              <a:t>Modifiers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lang="en-US" sz="900" spc="135" dirty="0">
                <a:latin typeface="Tahoma"/>
                <a:cs typeface="Tahoma"/>
              </a:rPr>
              <a:t> </a:t>
            </a:r>
            <a:r>
              <a:rPr lang="en-US" sz="900" dirty="0">
                <a:latin typeface="Tahoma"/>
                <a:cs typeface="Tahoma"/>
              </a:rPr>
              <a:t>to</a:t>
            </a:r>
            <a:r>
              <a:rPr lang="en-US" sz="900" spc="30" dirty="0">
                <a:latin typeface="Tahoma"/>
                <a:cs typeface="Tahoma"/>
              </a:rPr>
              <a:t> </a:t>
            </a:r>
            <a:r>
              <a:rPr lang="en-US" sz="900" spc="-30" dirty="0">
                <a:latin typeface="Tahoma"/>
                <a:cs typeface="Tahoma"/>
              </a:rPr>
              <a:t>set</a:t>
            </a:r>
            <a:r>
              <a:rPr lang="en-US" sz="900" spc="25" dirty="0">
                <a:latin typeface="Tahoma"/>
                <a:cs typeface="Tahoma"/>
              </a:rPr>
              <a:t> </a:t>
            </a:r>
            <a:r>
              <a:rPr lang="en-US" sz="900" spc="-40" dirty="0">
                <a:latin typeface="Tahoma"/>
                <a:cs typeface="Tahoma"/>
              </a:rPr>
              <a:t>access</a:t>
            </a:r>
            <a:r>
              <a:rPr lang="en-US" sz="900" spc="30" dirty="0">
                <a:latin typeface="Tahoma"/>
                <a:cs typeface="Tahoma"/>
              </a:rPr>
              <a:t> </a:t>
            </a:r>
            <a:r>
              <a:rPr lang="en-US" sz="900" spc="-30" dirty="0">
                <a:latin typeface="Tahoma"/>
                <a:cs typeface="Tahoma"/>
              </a:rPr>
              <a:t>levels</a:t>
            </a:r>
            <a:r>
              <a:rPr lang="en-US" sz="900" spc="30" dirty="0">
                <a:latin typeface="Tahoma"/>
                <a:cs typeface="Tahoma"/>
              </a:rPr>
              <a:t> </a:t>
            </a:r>
            <a:r>
              <a:rPr lang="en-US" sz="900" spc="-25" dirty="0">
                <a:latin typeface="Tahoma"/>
                <a:cs typeface="Tahoma"/>
              </a:rPr>
              <a:t>for</a:t>
            </a:r>
            <a:r>
              <a:rPr lang="en-US" sz="900" spc="30" dirty="0">
                <a:latin typeface="Tahoma"/>
                <a:cs typeface="Tahoma"/>
              </a:rPr>
              <a:t> </a:t>
            </a:r>
            <a:r>
              <a:rPr lang="en-US" sz="900" spc="-40" dirty="0">
                <a:latin typeface="Tahoma"/>
                <a:cs typeface="Tahoma"/>
              </a:rPr>
              <a:t>classes,</a:t>
            </a:r>
            <a:r>
              <a:rPr lang="en-US" sz="900" spc="30" dirty="0">
                <a:latin typeface="Tahoma"/>
                <a:cs typeface="Tahoma"/>
              </a:rPr>
              <a:t> </a:t>
            </a:r>
            <a:r>
              <a:rPr lang="en-US" sz="900" spc="-25" dirty="0">
                <a:latin typeface="Tahoma"/>
                <a:cs typeface="Tahoma"/>
              </a:rPr>
              <a:t>variables,</a:t>
            </a:r>
            <a:r>
              <a:rPr lang="en-US" sz="900" spc="30" dirty="0">
                <a:latin typeface="Tahoma"/>
                <a:cs typeface="Tahoma"/>
              </a:rPr>
              <a:t> </a:t>
            </a:r>
            <a:r>
              <a:rPr lang="en-US" sz="900" spc="-25" dirty="0">
                <a:latin typeface="Tahoma"/>
                <a:cs typeface="Tahoma"/>
              </a:rPr>
              <a:t>methods</a:t>
            </a:r>
            <a:r>
              <a:rPr lang="en-US" sz="900" spc="30" dirty="0">
                <a:latin typeface="Tahoma"/>
                <a:cs typeface="Tahoma"/>
              </a:rPr>
              <a:t> </a:t>
            </a:r>
            <a:r>
              <a:rPr lang="en-US" sz="900" spc="-35" dirty="0">
                <a:latin typeface="Tahoma"/>
                <a:cs typeface="Tahoma"/>
              </a:rPr>
              <a:t>and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254709"/>
            <a:ext cx="43218" cy="4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1375778"/>
            <a:ext cx="43218" cy="432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496847"/>
            <a:ext cx="43218" cy="432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1617929"/>
            <a:ext cx="43218" cy="4321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856638"/>
            <a:ext cx="53644" cy="536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2042236"/>
            <a:ext cx="43218" cy="432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2163318"/>
            <a:ext cx="43218" cy="432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2277186"/>
            <a:ext cx="43218" cy="4321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2398268"/>
            <a:ext cx="43218" cy="4321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81367" y="941109"/>
            <a:ext cx="3679825" cy="15360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en-US" sz="900" spc="-25" dirty="0">
                <a:latin typeface="Tahoma"/>
                <a:cs typeface="Tahoma"/>
              </a:rPr>
              <a:t>constructors.</a:t>
            </a:r>
            <a:r>
              <a:rPr lang="en-US" sz="900" spc="125" dirty="0">
                <a:latin typeface="Tahoma"/>
                <a:cs typeface="Tahoma"/>
              </a:rPr>
              <a:t> </a:t>
            </a:r>
            <a:r>
              <a:rPr lang="en-US" sz="900" dirty="0">
                <a:latin typeface="Tahoma"/>
                <a:cs typeface="Tahoma"/>
              </a:rPr>
              <a:t>The</a:t>
            </a:r>
            <a:r>
              <a:rPr lang="en-US" sz="900" spc="30" dirty="0">
                <a:latin typeface="Tahoma"/>
                <a:cs typeface="Tahoma"/>
              </a:rPr>
              <a:t> </a:t>
            </a:r>
            <a:r>
              <a:rPr lang="en-US" sz="900" spc="-20" dirty="0">
                <a:latin typeface="Tahoma"/>
                <a:cs typeface="Tahoma"/>
              </a:rPr>
              <a:t>four</a:t>
            </a:r>
            <a:r>
              <a:rPr lang="en-US" sz="900" spc="25" dirty="0">
                <a:latin typeface="Tahoma"/>
                <a:cs typeface="Tahoma"/>
              </a:rPr>
              <a:t> </a:t>
            </a:r>
            <a:r>
              <a:rPr lang="en-US" sz="900" spc="-40" dirty="0">
                <a:latin typeface="Tahoma"/>
                <a:cs typeface="Tahoma"/>
              </a:rPr>
              <a:t>access</a:t>
            </a:r>
            <a:r>
              <a:rPr lang="en-US" sz="900" spc="25" dirty="0">
                <a:latin typeface="Tahoma"/>
                <a:cs typeface="Tahoma"/>
              </a:rPr>
              <a:t> </a:t>
            </a:r>
            <a:r>
              <a:rPr lang="en-US" sz="900" spc="-30" dirty="0">
                <a:latin typeface="Tahoma"/>
                <a:cs typeface="Tahoma"/>
              </a:rPr>
              <a:t>levels</a:t>
            </a:r>
            <a:r>
              <a:rPr lang="en-US" sz="900" spc="30" dirty="0">
                <a:latin typeface="Tahoma"/>
                <a:cs typeface="Tahoma"/>
              </a:rPr>
              <a:t> </a:t>
            </a:r>
            <a:r>
              <a:rPr lang="en-US" sz="900" spc="-45" dirty="0">
                <a:latin typeface="Tahoma"/>
                <a:cs typeface="Tahoma"/>
              </a:rPr>
              <a:t>are</a:t>
            </a:r>
            <a:r>
              <a:rPr lang="en-US" sz="900" spc="25" dirty="0">
                <a:latin typeface="Tahoma"/>
                <a:cs typeface="Tahoma"/>
              </a:rPr>
              <a:t> </a:t>
            </a:r>
            <a:r>
              <a:rPr lang="en-US" sz="900" spc="-65" dirty="0">
                <a:latin typeface="Tahoma"/>
                <a:cs typeface="Tahoma"/>
              </a:rPr>
              <a:t>:</a:t>
            </a:r>
            <a:endParaRPr lang="en-US" sz="900" dirty="0">
              <a:latin typeface="Tahoma"/>
              <a:cs typeface="Tahoma"/>
            </a:endParaRPr>
          </a:p>
          <a:p>
            <a:pPr marL="246379" marR="1934210">
              <a:lnSpc>
                <a:spcPct val="100000"/>
              </a:lnSpc>
              <a:spcBef>
                <a:spcPts val="400"/>
              </a:spcBef>
            </a:pPr>
            <a:r>
              <a:rPr lang="en-US" sz="800" b="1" spc="-20" dirty="0">
                <a:latin typeface="Arial"/>
                <a:cs typeface="Arial"/>
              </a:rPr>
              <a:t>default </a:t>
            </a:r>
            <a:r>
              <a:rPr lang="en-US" sz="800" spc="10" dirty="0">
                <a:latin typeface="Microsoft Sans Serif"/>
                <a:cs typeface="Microsoft Sans Serif"/>
              </a:rPr>
              <a:t>:</a:t>
            </a:r>
            <a:r>
              <a:rPr lang="en-US" sz="800" spc="15" dirty="0">
                <a:latin typeface="Microsoft Sans Serif"/>
                <a:cs typeface="Microsoft Sans Serif"/>
              </a:rPr>
              <a:t> </a:t>
            </a:r>
            <a:r>
              <a:rPr lang="en-US" sz="800" spc="-10" dirty="0">
                <a:latin typeface="Microsoft Sans Serif"/>
                <a:cs typeface="Microsoft Sans Serif"/>
              </a:rPr>
              <a:t>Visible</a:t>
            </a:r>
            <a:r>
              <a:rPr lang="en-US" sz="800" spc="-5" dirty="0">
                <a:latin typeface="Microsoft Sans Serif"/>
                <a:cs typeface="Microsoft Sans Serif"/>
              </a:rPr>
              <a:t> </a:t>
            </a:r>
            <a:r>
              <a:rPr lang="en-US" sz="800" spc="25" dirty="0">
                <a:latin typeface="Microsoft Sans Serif"/>
                <a:cs typeface="Microsoft Sans Serif"/>
              </a:rPr>
              <a:t>to </a:t>
            </a:r>
            <a:r>
              <a:rPr lang="en-US" sz="800" spc="-5" dirty="0">
                <a:latin typeface="Microsoft Sans Serif"/>
                <a:cs typeface="Microsoft Sans Serif"/>
              </a:rPr>
              <a:t>the </a:t>
            </a:r>
            <a:r>
              <a:rPr lang="en-US" sz="800" spc="-35" dirty="0">
                <a:latin typeface="Microsoft Sans Serif"/>
                <a:cs typeface="Microsoft Sans Serif"/>
              </a:rPr>
              <a:t>package </a:t>
            </a:r>
            <a:r>
              <a:rPr lang="en-US" sz="800" spc="-30" dirty="0">
                <a:latin typeface="Microsoft Sans Serif"/>
                <a:cs typeface="Microsoft Sans Serif"/>
              </a:rPr>
              <a:t> </a:t>
            </a:r>
            <a:r>
              <a:rPr lang="en-US" sz="800" b="1" spc="-25" dirty="0">
                <a:latin typeface="Arial"/>
                <a:cs typeface="Arial"/>
              </a:rPr>
              <a:t>private</a:t>
            </a:r>
            <a:r>
              <a:rPr lang="en-US" sz="800" b="1" spc="50" dirty="0">
                <a:latin typeface="Arial"/>
                <a:cs typeface="Arial"/>
              </a:rPr>
              <a:t> </a:t>
            </a:r>
            <a:r>
              <a:rPr lang="en-US" sz="800" spc="10" dirty="0">
                <a:latin typeface="Microsoft Sans Serif"/>
                <a:cs typeface="Microsoft Sans Serif"/>
              </a:rPr>
              <a:t>:</a:t>
            </a:r>
            <a:r>
              <a:rPr lang="en-US" sz="800" spc="150" dirty="0">
                <a:latin typeface="Microsoft Sans Serif"/>
                <a:cs typeface="Microsoft Sans Serif"/>
              </a:rPr>
              <a:t> </a:t>
            </a:r>
            <a:r>
              <a:rPr lang="en-US" sz="800" spc="-10" dirty="0">
                <a:latin typeface="Microsoft Sans Serif"/>
                <a:cs typeface="Microsoft Sans Serif"/>
              </a:rPr>
              <a:t>Visible</a:t>
            </a:r>
            <a:r>
              <a:rPr lang="en-US" sz="800" spc="60" dirty="0">
                <a:latin typeface="Microsoft Sans Serif"/>
                <a:cs typeface="Microsoft Sans Serif"/>
              </a:rPr>
              <a:t> </a:t>
            </a:r>
            <a:r>
              <a:rPr lang="en-US" sz="800" spc="25" dirty="0">
                <a:latin typeface="Microsoft Sans Serif"/>
                <a:cs typeface="Microsoft Sans Serif"/>
              </a:rPr>
              <a:t>to</a:t>
            </a:r>
            <a:r>
              <a:rPr lang="en-US" sz="800" spc="60" dirty="0">
                <a:latin typeface="Microsoft Sans Serif"/>
                <a:cs typeface="Microsoft Sans Serif"/>
              </a:rPr>
              <a:t> </a:t>
            </a:r>
            <a:r>
              <a:rPr lang="en-US" sz="800" dirty="0">
                <a:latin typeface="Microsoft Sans Serif"/>
                <a:cs typeface="Microsoft Sans Serif"/>
              </a:rPr>
              <a:t>the</a:t>
            </a:r>
            <a:r>
              <a:rPr lang="en-US" sz="800" spc="55" dirty="0">
                <a:latin typeface="Microsoft Sans Serif"/>
                <a:cs typeface="Microsoft Sans Serif"/>
              </a:rPr>
              <a:t> </a:t>
            </a:r>
            <a:r>
              <a:rPr lang="en-US" sz="800" spc="-40" dirty="0">
                <a:latin typeface="Microsoft Sans Serif"/>
                <a:cs typeface="Microsoft Sans Serif"/>
              </a:rPr>
              <a:t>class</a:t>
            </a:r>
            <a:r>
              <a:rPr lang="en-US" sz="800" spc="60" dirty="0">
                <a:latin typeface="Microsoft Sans Serif"/>
                <a:cs typeface="Microsoft Sans Serif"/>
              </a:rPr>
              <a:t> </a:t>
            </a:r>
            <a:r>
              <a:rPr lang="en-US" sz="800" spc="-5" dirty="0">
                <a:latin typeface="Microsoft Sans Serif"/>
                <a:cs typeface="Microsoft Sans Serif"/>
              </a:rPr>
              <a:t>only </a:t>
            </a:r>
            <a:r>
              <a:rPr lang="en-US" sz="800" spc="-200" dirty="0">
                <a:latin typeface="Microsoft Sans Serif"/>
                <a:cs typeface="Microsoft Sans Serif"/>
              </a:rPr>
              <a:t> </a:t>
            </a:r>
            <a:r>
              <a:rPr lang="en-US" sz="800" b="1" spc="-40" dirty="0">
                <a:latin typeface="Arial"/>
                <a:cs typeface="Arial"/>
              </a:rPr>
              <a:t>public</a:t>
            </a:r>
            <a:r>
              <a:rPr lang="en-US" sz="800" b="1" spc="50" dirty="0">
                <a:latin typeface="Arial"/>
                <a:cs typeface="Arial"/>
              </a:rPr>
              <a:t> </a:t>
            </a:r>
            <a:r>
              <a:rPr lang="en-US" sz="800" spc="10" dirty="0">
                <a:latin typeface="Microsoft Sans Serif"/>
                <a:cs typeface="Microsoft Sans Serif"/>
              </a:rPr>
              <a:t>:</a:t>
            </a:r>
            <a:r>
              <a:rPr lang="en-US" sz="800" spc="160" dirty="0">
                <a:latin typeface="Microsoft Sans Serif"/>
                <a:cs typeface="Microsoft Sans Serif"/>
              </a:rPr>
              <a:t> </a:t>
            </a:r>
            <a:r>
              <a:rPr lang="en-US" sz="800" spc="-10" dirty="0">
                <a:latin typeface="Microsoft Sans Serif"/>
                <a:cs typeface="Microsoft Sans Serif"/>
              </a:rPr>
              <a:t>Visible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25" dirty="0">
                <a:latin typeface="Microsoft Sans Serif"/>
                <a:cs typeface="Microsoft Sans Serif"/>
              </a:rPr>
              <a:t>to</a:t>
            </a:r>
            <a:r>
              <a:rPr lang="en-US" sz="800" spc="70" dirty="0">
                <a:latin typeface="Microsoft Sans Serif"/>
                <a:cs typeface="Microsoft Sans Serif"/>
              </a:rPr>
              <a:t> </a:t>
            </a:r>
            <a:r>
              <a:rPr lang="en-US" sz="800" spc="-5" dirty="0">
                <a:latin typeface="Microsoft Sans Serif"/>
                <a:cs typeface="Microsoft Sans Serif"/>
              </a:rPr>
              <a:t>the</a:t>
            </a:r>
            <a:r>
              <a:rPr lang="en-US" sz="800" spc="60" dirty="0">
                <a:latin typeface="Microsoft Sans Serif"/>
                <a:cs typeface="Microsoft Sans Serif"/>
              </a:rPr>
              <a:t> </a:t>
            </a:r>
            <a:r>
              <a:rPr lang="en-US" sz="800" spc="-10" dirty="0">
                <a:latin typeface="Microsoft Sans Serif"/>
                <a:cs typeface="Microsoft Sans Serif"/>
              </a:rPr>
              <a:t>world.</a:t>
            </a:r>
            <a:endParaRPr lang="en-US" sz="800" dirty="0">
              <a:latin typeface="Microsoft Sans Serif"/>
              <a:cs typeface="Microsoft Sans Serif"/>
            </a:endParaRPr>
          </a:p>
          <a:p>
            <a:pPr marL="246379">
              <a:lnSpc>
                <a:spcPts val="940"/>
              </a:lnSpc>
            </a:pPr>
            <a:r>
              <a:rPr lang="en-US" sz="800" b="1" spc="-25" dirty="0">
                <a:latin typeface="Arial"/>
                <a:cs typeface="Arial"/>
              </a:rPr>
              <a:t>protected</a:t>
            </a:r>
            <a:r>
              <a:rPr lang="en-US" sz="800" b="1" spc="55" dirty="0">
                <a:latin typeface="Arial"/>
                <a:cs typeface="Arial"/>
              </a:rPr>
              <a:t> </a:t>
            </a:r>
            <a:r>
              <a:rPr lang="en-US" sz="800" spc="10" dirty="0">
                <a:latin typeface="Microsoft Sans Serif"/>
                <a:cs typeface="Microsoft Sans Serif"/>
              </a:rPr>
              <a:t>:</a:t>
            </a:r>
            <a:r>
              <a:rPr lang="en-US" sz="800" spc="170" dirty="0">
                <a:latin typeface="Microsoft Sans Serif"/>
                <a:cs typeface="Microsoft Sans Serif"/>
              </a:rPr>
              <a:t> </a:t>
            </a:r>
            <a:r>
              <a:rPr lang="en-US" sz="800" spc="-10" dirty="0">
                <a:latin typeface="Microsoft Sans Serif"/>
                <a:cs typeface="Microsoft Sans Serif"/>
              </a:rPr>
              <a:t>Visible</a:t>
            </a:r>
            <a:r>
              <a:rPr lang="en-US" sz="800" spc="75" dirty="0">
                <a:latin typeface="Microsoft Sans Serif"/>
                <a:cs typeface="Microsoft Sans Serif"/>
              </a:rPr>
              <a:t> </a:t>
            </a:r>
            <a:r>
              <a:rPr lang="en-US" sz="800" spc="25" dirty="0">
                <a:latin typeface="Microsoft Sans Serif"/>
                <a:cs typeface="Microsoft Sans Serif"/>
              </a:rPr>
              <a:t>to</a:t>
            </a:r>
            <a:r>
              <a:rPr lang="en-US" sz="800" spc="70" dirty="0">
                <a:latin typeface="Microsoft Sans Serif"/>
                <a:cs typeface="Microsoft Sans Serif"/>
              </a:rPr>
              <a:t> </a:t>
            </a:r>
            <a:r>
              <a:rPr lang="en-US" sz="800" spc="-5" dirty="0">
                <a:latin typeface="Microsoft Sans Serif"/>
                <a:cs typeface="Microsoft Sans Serif"/>
              </a:rPr>
              <a:t>the</a:t>
            </a:r>
            <a:r>
              <a:rPr lang="en-US" sz="800" spc="75" dirty="0">
                <a:latin typeface="Microsoft Sans Serif"/>
                <a:cs typeface="Microsoft Sans Serif"/>
              </a:rPr>
              <a:t> </a:t>
            </a:r>
            <a:r>
              <a:rPr lang="en-US" sz="800" spc="-35" dirty="0">
                <a:latin typeface="Microsoft Sans Serif"/>
                <a:cs typeface="Microsoft Sans Serif"/>
              </a:rPr>
              <a:t>package</a:t>
            </a:r>
            <a:r>
              <a:rPr lang="en-US" sz="800" spc="70" dirty="0">
                <a:latin typeface="Microsoft Sans Serif"/>
                <a:cs typeface="Microsoft Sans Serif"/>
              </a:rPr>
              <a:t> </a:t>
            </a:r>
            <a:r>
              <a:rPr lang="en-US" sz="800" spc="-20" dirty="0">
                <a:latin typeface="Microsoft Sans Serif"/>
                <a:cs typeface="Microsoft Sans Serif"/>
              </a:rPr>
              <a:t>and</a:t>
            </a:r>
            <a:r>
              <a:rPr lang="en-US" sz="800" spc="75" dirty="0">
                <a:latin typeface="Microsoft Sans Serif"/>
                <a:cs typeface="Microsoft Sans Serif"/>
              </a:rPr>
              <a:t> </a:t>
            </a:r>
            <a:r>
              <a:rPr lang="en-US" sz="800" dirty="0">
                <a:latin typeface="Microsoft Sans Serif"/>
                <a:cs typeface="Microsoft Sans Serif"/>
              </a:rPr>
              <a:t>all</a:t>
            </a:r>
            <a:r>
              <a:rPr lang="en-US" sz="800" spc="75" dirty="0">
                <a:latin typeface="Microsoft Sans Serif"/>
                <a:cs typeface="Microsoft Sans Serif"/>
              </a:rPr>
              <a:t> </a:t>
            </a:r>
            <a:r>
              <a:rPr lang="en-US" sz="800" spc="-40" dirty="0">
                <a:latin typeface="Microsoft Sans Serif"/>
                <a:cs typeface="Microsoft Sans Serif"/>
              </a:rPr>
              <a:t>subclasses.</a:t>
            </a:r>
            <a:endParaRPr lang="en-US" sz="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n-US" sz="900" spc="-5" dirty="0">
                <a:solidFill>
                  <a:srgbClr val="FF0000"/>
                </a:solidFill>
                <a:latin typeface="Tahoma"/>
                <a:cs typeface="Tahoma"/>
              </a:rPr>
              <a:t>Non</a:t>
            </a:r>
            <a:r>
              <a:rPr lang="en-US" sz="9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900" spc="-25" dirty="0">
                <a:solidFill>
                  <a:srgbClr val="FF0000"/>
                </a:solidFill>
                <a:latin typeface="Tahoma"/>
                <a:cs typeface="Tahoma"/>
              </a:rPr>
              <a:t>Access</a:t>
            </a:r>
            <a:r>
              <a:rPr lang="en-US" sz="9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900" spc="-10" dirty="0">
                <a:solidFill>
                  <a:srgbClr val="FF0000"/>
                </a:solidFill>
                <a:latin typeface="Tahoma"/>
                <a:cs typeface="Tahoma"/>
              </a:rPr>
              <a:t>Modifiers</a:t>
            </a:r>
            <a:r>
              <a:rPr lang="en-US" sz="9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900" spc="-65" dirty="0">
                <a:latin typeface="Tahoma"/>
                <a:cs typeface="Tahoma"/>
              </a:rPr>
              <a:t>:</a:t>
            </a:r>
            <a:endParaRPr lang="en-US" sz="900" dirty="0">
              <a:latin typeface="Tahoma"/>
              <a:cs typeface="Tahoma"/>
            </a:endParaRPr>
          </a:p>
          <a:p>
            <a:pPr marL="246379">
              <a:lnSpc>
                <a:spcPts val="955"/>
              </a:lnSpc>
              <a:spcBef>
                <a:spcPts val="400"/>
              </a:spcBef>
            </a:pPr>
            <a:r>
              <a:rPr lang="en-US" sz="800" b="1" spc="-25" dirty="0">
                <a:latin typeface="Arial"/>
                <a:cs typeface="Arial"/>
              </a:rPr>
              <a:t>static</a:t>
            </a:r>
            <a:r>
              <a:rPr lang="en-US" sz="800" b="1" spc="55" dirty="0">
                <a:latin typeface="Arial"/>
                <a:cs typeface="Arial"/>
              </a:rPr>
              <a:t> </a:t>
            </a:r>
            <a:r>
              <a:rPr lang="en-US" sz="800" spc="10" dirty="0">
                <a:latin typeface="Microsoft Sans Serif"/>
                <a:cs typeface="Microsoft Sans Serif"/>
              </a:rPr>
              <a:t>:</a:t>
            </a:r>
            <a:r>
              <a:rPr lang="en-US" sz="800" spc="160" dirty="0">
                <a:latin typeface="Microsoft Sans Serif"/>
                <a:cs typeface="Microsoft Sans Serif"/>
              </a:rPr>
              <a:t> </a:t>
            </a:r>
            <a:r>
              <a:rPr lang="en-US" sz="800" spc="-45" dirty="0">
                <a:latin typeface="Microsoft Sans Serif"/>
                <a:cs typeface="Microsoft Sans Serif"/>
              </a:rPr>
              <a:t>used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dirty="0">
                <a:latin typeface="Microsoft Sans Serif"/>
                <a:cs typeface="Microsoft Sans Serif"/>
              </a:rPr>
              <a:t>for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-5" dirty="0">
                <a:latin typeface="Microsoft Sans Serif"/>
                <a:cs typeface="Microsoft Sans Serif"/>
              </a:rPr>
              <a:t>creating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-40" dirty="0">
                <a:latin typeface="Microsoft Sans Serif"/>
                <a:cs typeface="Microsoft Sans Serif"/>
              </a:rPr>
              <a:t>class</a:t>
            </a:r>
            <a:r>
              <a:rPr lang="en-US" sz="800" spc="60" dirty="0">
                <a:latin typeface="Microsoft Sans Serif"/>
                <a:cs typeface="Microsoft Sans Serif"/>
              </a:rPr>
              <a:t> </a:t>
            </a:r>
            <a:r>
              <a:rPr lang="en-US" sz="800" spc="-15" dirty="0">
                <a:latin typeface="Microsoft Sans Serif"/>
                <a:cs typeface="Microsoft Sans Serif"/>
              </a:rPr>
              <a:t>methods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-20" dirty="0">
                <a:latin typeface="Microsoft Sans Serif"/>
                <a:cs typeface="Microsoft Sans Serif"/>
              </a:rPr>
              <a:t>and</a:t>
            </a:r>
            <a:r>
              <a:rPr lang="en-US" sz="800" spc="70" dirty="0">
                <a:latin typeface="Microsoft Sans Serif"/>
                <a:cs typeface="Microsoft Sans Serif"/>
              </a:rPr>
              <a:t> </a:t>
            </a:r>
            <a:r>
              <a:rPr lang="en-US" sz="800" spc="-25" dirty="0">
                <a:latin typeface="Microsoft Sans Serif"/>
                <a:cs typeface="Microsoft Sans Serif"/>
              </a:rPr>
              <a:t>variables.</a:t>
            </a:r>
            <a:endParaRPr lang="en-US" sz="800" dirty="0">
              <a:latin typeface="Microsoft Sans Serif"/>
              <a:cs typeface="Microsoft Sans Serif"/>
            </a:endParaRPr>
          </a:p>
          <a:p>
            <a:pPr marL="246379">
              <a:lnSpc>
                <a:spcPts val="925"/>
              </a:lnSpc>
            </a:pPr>
            <a:r>
              <a:rPr lang="en-US" sz="800" b="1" spc="-25" dirty="0">
                <a:latin typeface="Arial"/>
                <a:cs typeface="Arial"/>
              </a:rPr>
              <a:t>final</a:t>
            </a:r>
            <a:r>
              <a:rPr lang="en-US" sz="800" b="1" spc="50" dirty="0">
                <a:latin typeface="Arial"/>
                <a:cs typeface="Arial"/>
              </a:rPr>
              <a:t> </a:t>
            </a:r>
            <a:r>
              <a:rPr lang="en-US" sz="800" spc="10" dirty="0">
                <a:latin typeface="Microsoft Sans Serif"/>
                <a:cs typeface="Microsoft Sans Serif"/>
              </a:rPr>
              <a:t>:</a:t>
            </a:r>
            <a:r>
              <a:rPr lang="en-US" sz="800" spc="165" dirty="0">
                <a:latin typeface="Microsoft Sans Serif"/>
                <a:cs typeface="Microsoft Sans Serif"/>
              </a:rPr>
              <a:t> </a:t>
            </a:r>
            <a:r>
              <a:rPr lang="en-US" sz="800" spc="-45" dirty="0">
                <a:latin typeface="Microsoft Sans Serif"/>
                <a:cs typeface="Microsoft Sans Serif"/>
              </a:rPr>
              <a:t>used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dirty="0">
                <a:latin typeface="Microsoft Sans Serif"/>
                <a:cs typeface="Microsoft Sans Serif"/>
              </a:rPr>
              <a:t>for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dirty="0">
                <a:latin typeface="Microsoft Sans Serif"/>
                <a:cs typeface="Microsoft Sans Serif"/>
              </a:rPr>
              <a:t>finalizing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-5" dirty="0">
                <a:latin typeface="Microsoft Sans Serif"/>
                <a:cs typeface="Microsoft Sans Serif"/>
              </a:rPr>
              <a:t>the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-5" dirty="0">
                <a:latin typeface="Microsoft Sans Serif"/>
                <a:cs typeface="Microsoft Sans Serif"/>
              </a:rPr>
              <a:t>implementations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5" dirty="0">
                <a:latin typeface="Microsoft Sans Serif"/>
                <a:cs typeface="Microsoft Sans Serif"/>
              </a:rPr>
              <a:t>of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-45" dirty="0">
                <a:latin typeface="Microsoft Sans Serif"/>
                <a:cs typeface="Microsoft Sans Serif"/>
              </a:rPr>
              <a:t>classes,</a:t>
            </a:r>
            <a:r>
              <a:rPr lang="en-US" sz="800" spc="70" dirty="0">
                <a:latin typeface="Microsoft Sans Serif"/>
                <a:cs typeface="Microsoft Sans Serif"/>
              </a:rPr>
              <a:t> </a:t>
            </a:r>
            <a:r>
              <a:rPr lang="en-US" sz="800" spc="-15" dirty="0">
                <a:latin typeface="Microsoft Sans Serif"/>
                <a:cs typeface="Microsoft Sans Serif"/>
              </a:rPr>
              <a:t>methods,</a:t>
            </a:r>
            <a:r>
              <a:rPr lang="en-US" sz="800" spc="60" dirty="0">
                <a:latin typeface="Microsoft Sans Serif"/>
                <a:cs typeface="Microsoft Sans Serif"/>
              </a:rPr>
              <a:t> </a:t>
            </a:r>
            <a:r>
              <a:rPr lang="en-US" sz="800" spc="-25" dirty="0">
                <a:latin typeface="Microsoft Sans Serif"/>
                <a:cs typeface="Microsoft Sans Serif"/>
              </a:rPr>
              <a:t>variables.</a:t>
            </a:r>
            <a:endParaRPr lang="en-US" sz="800" dirty="0">
              <a:latin typeface="Microsoft Sans Serif"/>
              <a:cs typeface="Microsoft Sans Serif"/>
            </a:endParaRPr>
          </a:p>
          <a:p>
            <a:pPr marL="246379">
              <a:lnSpc>
                <a:spcPts val="925"/>
              </a:lnSpc>
            </a:pPr>
            <a:r>
              <a:rPr lang="en-US" sz="800" b="1" spc="-25" dirty="0">
                <a:latin typeface="Arial"/>
                <a:cs typeface="Arial"/>
              </a:rPr>
              <a:t>abstract</a:t>
            </a:r>
            <a:r>
              <a:rPr lang="en-US" sz="800" b="1" spc="60" dirty="0">
                <a:latin typeface="Arial"/>
                <a:cs typeface="Arial"/>
              </a:rPr>
              <a:t> </a:t>
            </a:r>
            <a:r>
              <a:rPr lang="en-US" sz="800" spc="10" dirty="0">
                <a:latin typeface="Microsoft Sans Serif"/>
                <a:cs typeface="Microsoft Sans Serif"/>
              </a:rPr>
              <a:t>:</a:t>
            </a:r>
            <a:r>
              <a:rPr lang="en-US" sz="800" spc="165" dirty="0">
                <a:latin typeface="Microsoft Sans Serif"/>
                <a:cs typeface="Microsoft Sans Serif"/>
              </a:rPr>
              <a:t> </a:t>
            </a:r>
            <a:r>
              <a:rPr lang="en-US" sz="800" spc="-45" dirty="0">
                <a:latin typeface="Microsoft Sans Serif"/>
                <a:cs typeface="Microsoft Sans Serif"/>
              </a:rPr>
              <a:t>used</a:t>
            </a:r>
            <a:r>
              <a:rPr lang="en-US" sz="800" spc="70" dirty="0">
                <a:latin typeface="Microsoft Sans Serif"/>
                <a:cs typeface="Microsoft Sans Serif"/>
              </a:rPr>
              <a:t> </a:t>
            </a:r>
            <a:r>
              <a:rPr lang="en-US" sz="800" dirty="0">
                <a:latin typeface="Microsoft Sans Serif"/>
                <a:cs typeface="Microsoft Sans Serif"/>
              </a:rPr>
              <a:t>for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-5" dirty="0">
                <a:latin typeface="Microsoft Sans Serif"/>
                <a:cs typeface="Microsoft Sans Serif"/>
              </a:rPr>
              <a:t>creating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dirty="0">
                <a:latin typeface="Microsoft Sans Serif"/>
                <a:cs typeface="Microsoft Sans Serif"/>
              </a:rPr>
              <a:t>abstract</a:t>
            </a:r>
            <a:r>
              <a:rPr lang="en-US" sz="800" spc="75" dirty="0">
                <a:latin typeface="Microsoft Sans Serif"/>
                <a:cs typeface="Microsoft Sans Serif"/>
              </a:rPr>
              <a:t> </a:t>
            </a:r>
            <a:r>
              <a:rPr lang="en-US" sz="800" spc="-50" dirty="0">
                <a:latin typeface="Microsoft Sans Serif"/>
                <a:cs typeface="Microsoft Sans Serif"/>
              </a:rPr>
              <a:t>classes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-20" dirty="0">
                <a:latin typeface="Microsoft Sans Serif"/>
                <a:cs typeface="Microsoft Sans Serif"/>
              </a:rPr>
              <a:t>and</a:t>
            </a:r>
            <a:r>
              <a:rPr lang="en-US" sz="800" spc="70" dirty="0">
                <a:latin typeface="Microsoft Sans Serif"/>
                <a:cs typeface="Microsoft Sans Serif"/>
              </a:rPr>
              <a:t> </a:t>
            </a:r>
            <a:r>
              <a:rPr lang="en-US" sz="800" spc="-15" dirty="0">
                <a:latin typeface="Microsoft Sans Serif"/>
                <a:cs typeface="Microsoft Sans Serif"/>
              </a:rPr>
              <a:t>methods.</a:t>
            </a:r>
            <a:endParaRPr lang="en-US" sz="800" dirty="0">
              <a:latin typeface="Microsoft Sans Serif"/>
              <a:cs typeface="Microsoft Sans Serif"/>
            </a:endParaRPr>
          </a:p>
          <a:p>
            <a:pPr marL="246379">
              <a:lnSpc>
                <a:spcPts val="955"/>
              </a:lnSpc>
            </a:pPr>
            <a:r>
              <a:rPr lang="en-US" sz="800" b="1" spc="-50" dirty="0">
                <a:latin typeface="Arial"/>
                <a:cs typeface="Arial"/>
              </a:rPr>
              <a:t>synchronized</a:t>
            </a:r>
            <a:r>
              <a:rPr lang="en-US" sz="800" b="1" spc="55" dirty="0">
                <a:latin typeface="Arial"/>
                <a:cs typeface="Arial"/>
              </a:rPr>
              <a:t> </a:t>
            </a:r>
            <a:r>
              <a:rPr lang="en-US" sz="800" spc="-20" dirty="0">
                <a:latin typeface="Microsoft Sans Serif"/>
                <a:cs typeface="Microsoft Sans Serif"/>
              </a:rPr>
              <a:t>and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b="1" spc="-20" dirty="0">
                <a:latin typeface="Arial"/>
                <a:cs typeface="Arial"/>
              </a:rPr>
              <a:t>volatile</a:t>
            </a:r>
            <a:r>
              <a:rPr lang="en-US" sz="800" b="1" spc="50" dirty="0">
                <a:latin typeface="Arial"/>
                <a:cs typeface="Arial"/>
              </a:rPr>
              <a:t> </a:t>
            </a:r>
            <a:r>
              <a:rPr lang="en-US" sz="800" spc="-10" dirty="0">
                <a:latin typeface="Microsoft Sans Serif"/>
                <a:cs typeface="Microsoft Sans Serif"/>
              </a:rPr>
              <a:t>modifiers,</a:t>
            </a:r>
            <a:r>
              <a:rPr lang="en-US" sz="800" spc="70" dirty="0">
                <a:latin typeface="Microsoft Sans Serif"/>
                <a:cs typeface="Microsoft Sans Serif"/>
              </a:rPr>
              <a:t> </a:t>
            </a:r>
            <a:r>
              <a:rPr lang="en-US" sz="800" spc="-10" dirty="0">
                <a:latin typeface="Microsoft Sans Serif"/>
                <a:cs typeface="Microsoft Sans Serif"/>
              </a:rPr>
              <a:t>which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-40" dirty="0">
                <a:latin typeface="Microsoft Sans Serif"/>
                <a:cs typeface="Microsoft Sans Serif"/>
              </a:rPr>
              <a:t>are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-45" dirty="0">
                <a:latin typeface="Microsoft Sans Serif"/>
                <a:cs typeface="Microsoft Sans Serif"/>
              </a:rPr>
              <a:t>used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dirty="0">
                <a:latin typeface="Microsoft Sans Serif"/>
                <a:cs typeface="Microsoft Sans Serif"/>
              </a:rPr>
              <a:t>for</a:t>
            </a:r>
            <a:r>
              <a:rPr lang="en-US" sz="800" spc="65" dirty="0">
                <a:latin typeface="Microsoft Sans Serif"/>
                <a:cs typeface="Microsoft Sans Serif"/>
              </a:rPr>
              <a:t> </a:t>
            </a:r>
            <a:r>
              <a:rPr lang="en-US" sz="800" spc="-15" dirty="0">
                <a:latin typeface="Microsoft Sans Serif"/>
                <a:cs typeface="Microsoft Sans Serif"/>
              </a:rPr>
              <a:t>threads.</a:t>
            </a:r>
            <a:endParaRPr lang="en-US" sz="800" dirty="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8" name="object 1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53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10236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Modifiers....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33944" y="1167459"/>
            <a:ext cx="1740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00004C"/>
                </a:solidFill>
                <a:latin typeface="Microsoft Sans Serif"/>
                <a:cs typeface="Microsoft Sans Serif"/>
              </a:rPr>
              <a:t>Table:</a:t>
            </a:r>
            <a:r>
              <a:rPr sz="800" spc="50" dirty="0">
                <a:solidFill>
                  <a:srgbClr val="00004C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Understanding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Access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Modifers</a:t>
            </a:r>
            <a:endParaRPr sz="8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2952" y="1402283"/>
          <a:ext cx="3576952" cy="856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8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1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spc="-80" dirty="0">
                          <a:latin typeface="Arial"/>
                          <a:cs typeface="Arial"/>
                        </a:rPr>
                        <a:t>Access</a:t>
                      </a:r>
                      <a:r>
                        <a:rPr sz="9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Modifier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within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spc="-80" dirty="0">
                          <a:latin typeface="Arial"/>
                          <a:cs typeface="Arial"/>
                        </a:rPr>
                        <a:t>class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965"/>
                        </a:lnSpc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within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spc="-45" dirty="0">
                          <a:latin typeface="Arial"/>
                          <a:cs typeface="Arial"/>
                        </a:rPr>
                        <a:t>package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40" dirty="0">
                          <a:latin typeface="Arial"/>
                          <a:cs typeface="Arial"/>
                        </a:rPr>
                        <a:t>outside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45" dirty="0">
                          <a:latin typeface="Arial"/>
                          <a:cs typeface="Arial"/>
                        </a:rPr>
                        <a:t>package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spc="-6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9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75" dirty="0">
                          <a:latin typeface="Arial"/>
                          <a:cs typeface="Arial"/>
                        </a:rPr>
                        <a:t>subclass</a:t>
                      </a:r>
                      <a:r>
                        <a:rPr sz="9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45" dirty="0">
                          <a:latin typeface="Arial"/>
                          <a:cs typeface="Arial"/>
                        </a:rPr>
                        <a:t>only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965"/>
                        </a:lnSpc>
                      </a:pPr>
                      <a:r>
                        <a:rPr sz="900" b="1" spc="-40" dirty="0">
                          <a:latin typeface="Arial"/>
                          <a:cs typeface="Arial"/>
                        </a:rPr>
                        <a:t>outside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spc="-45" dirty="0">
                          <a:latin typeface="Arial"/>
                          <a:cs typeface="Arial"/>
                        </a:rPr>
                        <a:t>package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11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98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11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Protected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98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b="1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Public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54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69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>
                <a:solidFill>
                  <a:srgbClr val="FFF200"/>
                </a:solidFill>
              </a:rPr>
              <a:t>private</a:t>
            </a:r>
            <a:r>
              <a:rPr spc="-5" dirty="0">
                <a:solidFill>
                  <a:srgbClr val="FFF200"/>
                </a:solidFill>
              </a:rPr>
              <a:t> </a:t>
            </a:r>
            <a:r>
              <a:rPr spc="-45" dirty="0"/>
              <a:t>Access</a:t>
            </a:r>
            <a:r>
              <a:rPr spc="5" dirty="0"/>
              <a:t> </a:t>
            </a:r>
            <a:r>
              <a:rPr spc="-15" dirty="0"/>
              <a:t>Modifier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9181" y="702589"/>
            <a:ext cx="3989704" cy="215900"/>
          </a:xfrm>
          <a:custGeom>
            <a:avLst/>
            <a:gdLst/>
            <a:ahLst/>
            <a:cxnLst/>
            <a:rect l="l" t="t" r="r" b="b"/>
            <a:pathLst>
              <a:path w="3989704" h="215900">
                <a:moveTo>
                  <a:pt x="3989654" y="44437"/>
                </a:moveTo>
                <a:lnTo>
                  <a:pt x="3988358" y="44437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164579"/>
                </a:lnTo>
                <a:lnTo>
                  <a:pt x="4013" y="184315"/>
                </a:lnTo>
                <a:lnTo>
                  <a:pt x="14922" y="200469"/>
                </a:lnTo>
                <a:lnTo>
                  <a:pt x="31076" y="211378"/>
                </a:lnTo>
                <a:lnTo>
                  <a:pt x="50812" y="215392"/>
                </a:lnTo>
                <a:lnTo>
                  <a:pt x="3938854" y="215392"/>
                </a:lnTo>
                <a:lnTo>
                  <a:pt x="3958577" y="211378"/>
                </a:lnTo>
                <a:lnTo>
                  <a:pt x="3974731" y="200469"/>
                </a:lnTo>
                <a:lnTo>
                  <a:pt x="3985653" y="184315"/>
                </a:lnTo>
                <a:lnTo>
                  <a:pt x="3989654" y="164579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37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724822"/>
            <a:ext cx="3484245" cy="157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private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access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modifier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accessible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only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within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900" b="1" spc="40" dirty="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9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55" dirty="0">
                <a:latin typeface="Calibri"/>
                <a:cs typeface="Calibri"/>
              </a:rPr>
              <a:t>data</a:t>
            </a:r>
            <a:r>
              <a:rPr sz="900" b="1" spc="55" dirty="0">
                <a:solidFill>
                  <a:srgbClr val="666666"/>
                </a:solidFill>
                <a:latin typeface="Calibri"/>
                <a:cs typeface="Calibri"/>
              </a:rPr>
              <a:t>=40</a:t>
            </a:r>
            <a:r>
              <a:rPr sz="900" b="1" spc="55" dirty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900" b="1" spc="27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8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80" dirty="0">
                <a:solidFill>
                  <a:srgbClr val="0000FF"/>
                </a:solidFill>
                <a:latin typeface="Calibri"/>
                <a:cs typeface="Calibri"/>
              </a:rPr>
              <a:t>msg</a:t>
            </a:r>
            <a:r>
              <a:rPr sz="900" b="1" spc="80" dirty="0">
                <a:latin typeface="Calibri"/>
                <a:cs typeface="Calibri"/>
              </a:rPr>
              <a:t>(){System.</a:t>
            </a:r>
            <a:r>
              <a:rPr sz="900" b="1" spc="80" dirty="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80" dirty="0">
                <a:latin typeface="Calibri"/>
                <a:cs typeface="Calibri"/>
              </a:rPr>
              <a:t>.</a:t>
            </a:r>
            <a:r>
              <a:rPr sz="900" b="1" spc="80" dirty="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80" dirty="0">
                <a:latin typeface="Calibri"/>
                <a:cs typeface="Calibri"/>
              </a:rPr>
              <a:t>(</a:t>
            </a:r>
            <a:r>
              <a:rPr sz="900" b="1" spc="80" dirty="0">
                <a:solidFill>
                  <a:srgbClr val="BA2121"/>
                </a:solidFill>
                <a:latin typeface="Calibri"/>
                <a:cs typeface="Calibri"/>
              </a:rPr>
              <a:t>"Hello</a:t>
            </a:r>
            <a:r>
              <a:rPr sz="900" b="1" spc="280" dirty="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20" dirty="0">
                <a:solidFill>
                  <a:srgbClr val="BA2121"/>
                </a:solidFill>
                <a:latin typeface="Calibri"/>
                <a:cs typeface="Calibri"/>
              </a:rPr>
              <a:t>java"</a:t>
            </a:r>
            <a:r>
              <a:rPr sz="900" b="1" spc="120" dirty="0">
                <a:latin typeface="Calibri"/>
                <a:cs typeface="Calibri"/>
              </a:rPr>
              <a:t>);}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0" dirty="0">
                <a:solidFill>
                  <a:srgbClr val="0000FF"/>
                </a:solidFill>
                <a:latin typeface="Calibri"/>
                <a:cs typeface="Calibri"/>
              </a:rPr>
              <a:t>Simple</a:t>
            </a:r>
            <a:r>
              <a:rPr sz="900" b="1" spc="60" dirty="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191770" marR="1071880" indent="-120014">
              <a:lnSpc>
                <a:spcPct val="101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75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900" b="1" spc="75" dirty="0">
                <a:latin typeface="Calibri"/>
                <a:cs typeface="Calibri"/>
              </a:rPr>
              <a:t>(String</a:t>
            </a:r>
            <a:r>
              <a:rPr sz="900" b="1" spc="254" dirty="0">
                <a:latin typeface="Calibri"/>
                <a:cs typeface="Calibri"/>
              </a:rPr>
              <a:t> </a:t>
            </a:r>
            <a:r>
              <a:rPr sz="900" b="1" spc="130" dirty="0">
                <a:latin typeface="Calibri"/>
                <a:cs typeface="Calibri"/>
              </a:rPr>
              <a:t>args</a:t>
            </a:r>
            <a:r>
              <a:rPr sz="900" b="1" spc="130" dirty="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900" b="1" spc="130" dirty="0">
                <a:latin typeface="Calibri"/>
                <a:cs typeface="Calibri"/>
              </a:rPr>
              <a:t>){ </a:t>
            </a:r>
            <a:r>
              <a:rPr sz="900" b="1" spc="-190" dirty="0">
                <a:latin typeface="Calibri"/>
                <a:cs typeface="Calibri"/>
              </a:rPr>
              <a:t> </a:t>
            </a:r>
            <a:r>
              <a:rPr sz="900" b="1" spc="-75" dirty="0">
                <a:latin typeface="Calibri"/>
                <a:cs typeface="Calibri"/>
              </a:rPr>
              <a:t>A</a:t>
            </a:r>
            <a:r>
              <a:rPr sz="900" b="1" spc="5" dirty="0">
                <a:latin typeface="Calibri"/>
                <a:cs typeface="Calibri"/>
              </a:rPr>
              <a:t> obj</a:t>
            </a:r>
            <a:r>
              <a:rPr sz="900" b="1" spc="5" dirty="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900" b="1" spc="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latin typeface="Calibri"/>
                <a:cs typeface="Calibri"/>
              </a:rPr>
              <a:t>A();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9278" y="2278019"/>
            <a:ext cx="1221105" cy="30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i="1" spc="10" dirty="0">
                <a:solidFill>
                  <a:srgbClr val="3F7F7F"/>
                </a:solidFill>
                <a:latin typeface="Trebuchet MS"/>
                <a:cs typeface="Trebuchet MS"/>
              </a:rPr>
              <a:t>//Compile</a:t>
            </a:r>
            <a:r>
              <a:rPr sz="900" b="1" i="1" spc="15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70" dirty="0">
                <a:solidFill>
                  <a:srgbClr val="3F7F7F"/>
                </a:solidFill>
                <a:latin typeface="Trebuchet MS"/>
                <a:cs typeface="Trebuchet MS"/>
              </a:rPr>
              <a:t>Time</a:t>
            </a:r>
            <a:r>
              <a:rPr sz="900" b="1" i="1" spc="15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0" dirty="0">
                <a:solidFill>
                  <a:srgbClr val="3F7F7F"/>
                </a:solidFill>
                <a:latin typeface="Trebuchet MS"/>
                <a:cs typeface="Trebuchet MS"/>
              </a:rPr>
              <a:t>Error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i="1" spc="10" dirty="0">
                <a:solidFill>
                  <a:srgbClr val="3F7F7F"/>
                </a:solidFill>
                <a:latin typeface="Trebuchet MS"/>
                <a:cs typeface="Trebuchet MS"/>
              </a:rPr>
              <a:t>//Compile</a:t>
            </a:r>
            <a:r>
              <a:rPr sz="900" b="1" i="1" spc="15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70" dirty="0">
                <a:solidFill>
                  <a:srgbClr val="3F7F7F"/>
                </a:solidFill>
                <a:latin typeface="Trebuchet MS"/>
                <a:cs typeface="Trebuchet MS"/>
              </a:rPr>
              <a:t>Time</a:t>
            </a:r>
            <a:r>
              <a:rPr sz="900" b="1" i="1" spc="15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0" dirty="0">
                <a:solidFill>
                  <a:srgbClr val="3F7F7F"/>
                </a:solidFill>
                <a:latin typeface="Trebuchet MS"/>
                <a:cs typeface="Trebuchet MS"/>
              </a:rPr>
              <a:t>Error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643" y="2278019"/>
            <a:ext cx="1759585" cy="439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b="1" spc="90" dirty="0">
                <a:latin typeface="Calibri"/>
                <a:cs typeface="Calibri"/>
              </a:rPr>
              <a:t>System.</a:t>
            </a:r>
            <a:r>
              <a:rPr sz="900" b="1" spc="90" dirty="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90" dirty="0">
                <a:latin typeface="Calibri"/>
                <a:cs typeface="Calibri"/>
              </a:rPr>
              <a:t>.</a:t>
            </a:r>
            <a:r>
              <a:rPr sz="900" b="1" spc="90" dirty="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90" dirty="0">
                <a:latin typeface="Calibri"/>
                <a:cs typeface="Calibri"/>
              </a:rPr>
              <a:t>(obj.</a:t>
            </a:r>
            <a:r>
              <a:rPr sz="900" b="1" spc="90" dirty="0">
                <a:solidFill>
                  <a:srgbClr val="7C8E28"/>
                </a:solidFill>
                <a:latin typeface="Calibri"/>
                <a:cs typeface="Calibri"/>
              </a:rPr>
              <a:t>data</a:t>
            </a:r>
            <a:r>
              <a:rPr sz="900" b="1" spc="90" dirty="0">
                <a:latin typeface="Calibri"/>
                <a:cs typeface="Calibri"/>
              </a:rPr>
              <a:t>); </a:t>
            </a:r>
            <a:r>
              <a:rPr sz="900" b="1" spc="-190" dirty="0">
                <a:latin typeface="Calibri"/>
                <a:cs typeface="Calibri"/>
              </a:rPr>
              <a:t> </a:t>
            </a:r>
            <a:r>
              <a:rPr sz="900" b="1" spc="90" dirty="0">
                <a:latin typeface="Calibri"/>
                <a:cs typeface="Calibri"/>
              </a:rPr>
              <a:t>obj.</a:t>
            </a:r>
            <a:r>
              <a:rPr sz="900" b="1" spc="90" dirty="0">
                <a:solidFill>
                  <a:srgbClr val="7C8E28"/>
                </a:solidFill>
                <a:latin typeface="Calibri"/>
                <a:cs typeface="Calibri"/>
              </a:rPr>
              <a:t>msg</a:t>
            </a:r>
            <a:r>
              <a:rPr sz="900" b="1" spc="90" dirty="0">
                <a:latin typeface="Calibri"/>
                <a:cs typeface="Calibri"/>
              </a:rPr>
              <a:t>();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693652"/>
            <a:ext cx="857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55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69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>
                <a:solidFill>
                  <a:srgbClr val="FFF200"/>
                </a:solidFill>
              </a:rPr>
              <a:t>private</a:t>
            </a:r>
            <a:r>
              <a:rPr spc="-5" dirty="0">
                <a:solidFill>
                  <a:srgbClr val="FFF200"/>
                </a:solidFill>
              </a:rPr>
              <a:t> </a:t>
            </a:r>
            <a:r>
              <a:rPr spc="-45" dirty="0"/>
              <a:t>Access</a:t>
            </a:r>
            <a:r>
              <a:rPr spc="5" dirty="0"/>
              <a:t> </a:t>
            </a:r>
            <a:r>
              <a:rPr spc="-15" dirty="0"/>
              <a:t>Modifier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9181" y="641007"/>
            <a:ext cx="3989704" cy="215900"/>
          </a:xfrm>
          <a:custGeom>
            <a:avLst/>
            <a:gdLst/>
            <a:ahLst/>
            <a:cxnLst/>
            <a:rect l="l" t="t" r="r" b="b"/>
            <a:pathLst>
              <a:path w="3989704" h="215900">
                <a:moveTo>
                  <a:pt x="3989654" y="44437"/>
                </a:moveTo>
                <a:lnTo>
                  <a:pt x="3988358" y="44437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164579"/>
                </a:lnTo>
                <a:lnTo>
                  <a:pt x="4013" y="184315"/>
                </a:lnTo>
                <a:lnTo>
                  <a:pt x="14922" y="200469"/>
                </a:lnTo>
                <a:lnTo>
                  <a:pt x="31076" y="211378"/>
                </a:lnTo>
                <a:lnTo>
                  <a:pt x="50812" y="215392"/>
                </a:lnTo>
                <a:lnTo>
                  <a:pt x="3938854" y="215392"/>
                </a:lnTo>
                <a:lnTo>
                  <a:pt x="3958577" y="211378"/>
                </a:lnTo>
                <a:lnTo>
                  <a:pt x="3974731" y="200469"/>
                </a:lnTo>
                <a:lnTo>
                  <a:pt x="3985653" y="184315"/>
                </a:lnTo>
                <a:lnTo>
                  <a:pt x="3989654" y="164579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37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7085" y="663239"/>
            <a:ext cx="3424554" cy="1299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private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access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modifier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accessible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only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within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132080" marR="2088514" indent="-120014">
              <a:lnSpc>
                <a:spcPct val="101000"/>
              </a:lnSpc>
              <a:spcBef>
                <a:spcPts val="845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1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0" dirty="0">
                <a:solidFill>
                  <a:srgbClr val="0000FF"/>
                </a:solidFill>
                <a:latin typeface="Calibri"/>
                <a:cs typeface="Calibri"/>
              </a:rPr>
              <a:t>Simple</a:t>
            </a:r>
            <a:r>
              <a:rPr sz="900" b="1" spc="60" dirty="0">
                <a:latin typeface="Calibri"/>
                <a:cs typeface="Calibri"/>
              </a:rPr>
              <a:t>{ </a:t>
            </a:r>
            <a:r>
              <a:rPr sz="900" b="1" spc="65" dirty="0">
                <a:latin typeface="Calibri"/>
                <a:cs typeface="Calibri"/>
              </a:rPr>
              <a:t> </a:t>
            </a: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9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55" dirty="0">
                <a:latin typeface="Calibri"/>
                <a:cs typeface="Calibri"/>
              </a:rPr>
              <a:t>data</a:t>
            </a:r>
            <a:r>
              <a:rPr sz="900" b="1" spc="55" dirty="0">
                <a:solidFill>
                  <a:srgbClr val="666666"/>
                </a:solidFill>
                <a:latin typeface="Calibri"/>
                <a:cs typeface="Calibri"/>
              </a:rPr>
              <a:t>=40</a:t>
            </a:r>
            <a:r>
              <a:rPr sz="900" b="1" spc="55" dirty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  <a:p>
            <a:pPr marL="132080">
              <a:lnSpc>
                <a:spcPct val="100000"/>
              </a:lnSpc>
              <a:spcBef>
                <a:spcPts val="10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900" b="1" spc="27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8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80" dirty="0">
                <a:solidFill>
                  <a:srgbClr val="0000FF"/>
                </a:solidFill>
                <a:latin typeface="Calibri"/>
                <a:cs typeface="Calibri"/>
              </a:rPr>
              <a:t>msg</a:t>
            </a:r>
            <a:r>
              <a:rPr sz="900" b="1" spc="80" dirty="0">
                <a:latin typeface="Calibri"/>
                <a:cs typeface="Calibri"/>
              </a:rPr>
              <a:t>(){System.</a:t>
            </a:r>
            <a:r>
              <a:rPr sz="900" b="1" spc="80" dirty="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80" dirty="0">
                <a:latin typeface="Calibri"/>
                <a:cs typeface="Calibri"/>
              </a:rPr>
              <a:t>.</a:t>
            </a:r>
            <a:r>
              <a:rPr sz="900" b="1" spc="80" dirty="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80" dirty="0">
                <a:latin typeface="Calibri"/>
                <a:cs typeface="Calibri"/>
              </a:rPr>
              <a:t>(</a:t>
            </a:r>
            <a:r>
              <a:rPr sz="900" b="1" spc="80" dirty="0">
                <a:solidFill>
                  <a:srgbClr val="BA2121"/>
                </a:solidFill>
                <a:latin typeface="Calibri"/>
                <a:cs typeface="Calibri"/>
              </a:rPr>
              <a:t>"Hello</a:t>
            </a:r>
            <a:r>
              <a:rPr sz="900" b="1" spc="280" dirty="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20" dirty="0">
                <a:solidFill>
                  <a:srgbClr val="BA2121"/>
                </a:solidFill>
                <a:latin typeface="Calibri"/>
                <a:cs typeface="Calibri"/>
              </a:rPr>
              <a:t>java"</a:t>
            </a:r>
            <a:r>
              <a:rPr sz="900" b="1" spc="120" dirty="0">
                <a:latin typeface="Calibri"/>
                <a:cs typeface="Calibri"/>
              </a:rPr>
              <a:t>);}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alibri"/>
              <a:cs typeface="Calibri"/>
            </a:endParaRPr>
          </a:p>
          <a:p>
            <a:pPr marL="132080" marR="1071880" indent="-120014">
              <a:lnSpc>
                <a:spcPct val="101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75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900" b="1" spc="75" dirty="0">
                <a:latin typeface="Calibri"/>
                <a:cs typeface="Calibri"/>
              </a:rPr>
              <a:t>(String</a:t>
            </a:r>
            <a:r>
              <a:rPr sz="900" b="1" spc="254" dirty="0">
                <a:latin typeface="Calibri"/>
                <a:cs typeface="Calibri"/>
              </a:rPr>
              <a:t> </a:t>
            </a:r>
            <a:r>
              <a:rPr sz="900" b="1" spc="130" dirty="0">
                <a:latin typeface="Calibri"/>
                <a:cs typeface="Calibri"/>
              </a:rPr>
              <a:t>args</a:t>
            </a:r>
            <a:r>
              <a:rPr sz="900" b="1" spc="130" dirty="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900" b="1" spc="130" dirty="0">
                <a:latin typeface="Calibri"/>
                <a:cs typeface="Calibri"/>
              </a:rPr>
              <a:t>){ </a:t>
            </a:r>
            <a:r>
              <a:rPr sz="900" b="1" spc="-190" dirty="0">
                <a:latin typeface="Calibri"/>
                <a:cs typeface="Calibri"/>
              </a:rPr>
              <a:t> </a:t>
            </a:r>
            <a:r>
              <a:rPr sz="900" b="1" spc="45" dirty="0">
                <a:latin typeface="Calibri"/>
                <a:cs typeface="Calibri"/>
              </a:rPr>
              <a:t>Simple</a:t>
            </a:r>
            <a:r>
              <a:rPr sz="900" b="1" spc="260" dirty="0">
                <a:latin typeface="Calibri"/>
                <a:cs typeface="Calibri"/>
              </a:rPr>
              <a:t> </a:t>
            </a:r>
            <a:r>
              <a:rPr sz="900" b="1" spc="5" dirty="0">
                <a:latin typeface="Calibri"/>
                <a:cs typeface="Calibri"/>
              </a:rPr>
              <a:t>obj</a:t>
            </a:r>
            <a:r>
              <a:rPr sz="900" b="1" spc="5" dirty="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900" b="1" spc="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95" dirty="0">
                <a:latin typeface="Calibri"/>
                <a:cs typeface="Calibri"/>
              </a:rPr>
              <a:t>Simple();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9278" y="1939348"/>
            <a:ext cx="1400810" cy="30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i="1" spc="15" dirty="0">
                <a:solidFill>
                  <a:srgbClr val="3F7F7F"/>
                </a:solidFill>
                <a:latin typeface="Trebuchet MS"/>
                <a:cs typeface="Trebuchet MS"/>
              </a:rPr>
              <a:t>//No</a:t>
            </a:r>
            <a:r>
              <a:rPr sz="900" b="1" i="1" spc="16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20" dirty="0">
                <a:solidFill>
                  <a:srgbClr val="3F7F7F"/>
                </a:solidFill>
                <a:latin typeface="Trebuchet MS"/>
                <a:cs typeface="Trebuchet MS"/>
              </a:rPr>
              <a:t>Compile</a:t>
            </a:r>
            <a:r>
              <a:rPr sz="900" b="1" i="1" spc="17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70" dirty="0">
                <a:solidFill>
                  <a:srgbClr val="3F7F7F"/>
                </a:solidFill>
                <a:latin typeface="Trebuchet MS"/>
                <a:cs typeface="Trebuchet MS"/>
              </a:rPr>
              <a:t>Time</a:t>
            </a:r>
            <a:r>
              <a:rPr sz="900" b="1" i="1" spc="17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0" dirty="0">
                <a:solidFill>
                  <a:srgbClr val="3F7F7F"/>
                </a:solidFill>
                <a:latin typeface="Trebuchet MS"/>
                <a:cs typeface="Trebuchet MS"/>
              </a:rPr>
              <a:t>Error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i="1" spc="15" dirty="0">
                <a:solidFill>
                  <a:srgbClr val="3F7F7F"/>
                </a:solidFill>
                <a:latin typeface="Trebuchet MS"/>
                <a:cs typeface="Trebuchet MS"/>
              </a:rPr>
              <a:t>//No</a:t>
            </a:r>
            <a:r>
              <a:rPr sz="900" b="1" i="1" spc="16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20" dirty="0">
                <a:solidFill>
                  <a:srgbClr val="3F7F7F"/>
                </a:solidFill>
                <a:latin typeface="Trebuchet MS"/>
                <a:cs typeface="Trebuchet MS"/>
              </a:rPr>
              <a:t>Compile</a:t>
            </a:r>
            <a:r>
              <a:rPr sz="900" b="1" i="1" spc="17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70" dirty="0">
                <a:solidFill>
                  <a:srgbClr val="3F7F7F"/>
                </a:solidFill>
                <a:latin typeface="Trebuchet MS"/>
                <a:cs typeface="Trebuchet MS"/>
              </a:rPr>
              <a:t>Time</a:t>
            </a:r>
            <a:r>
              <a:rPr sz="900" b="1" i="1" spc="17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0" dirty="0">
                <a:solidFill>
                  <a:srgbClr val="3F7F7F"/>
                </a:solidFill>
                <a:latin typeface="Trebuchet MS"/>
                <a:cs typeface="Trebuchet MS"/>
              </a:rPr>
              <a:t>Error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643" y="1939348"/>
            <a:ext cx="1759585" cy="439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b="1" spc="90" dirty="0">
                <a:latin typeface="Calibri"/>
                <a:cs typeface="Calibri"/>
              </a:rPr>
              <a:t>System.</a:t>
            </a:r>
            <a:r>
              <a:rPr sz="900" b="1" spc="90" dirty="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90" dirty="0">
                <a:latin typeface="Calibri"/>
                <a:cs typeface="Calibri"/>
              </a:rPr>
              <a:t>.</a:t>
            </a:r>
            <a:r>
              <a:rPr sz="900" b="1" spc="90" dirty="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90" dirty="0">
                <a:latin typeface="Calibri"/>
                <a:cs typeface="Calibri"/>
              </a:rPr>
              <a:t>(obj.</a:t>
            </a:r>
            <a:r>
              <a:rPr sz="900" b="1" spc="90" dirty="0">
                <a:solidFill>
                  <a:srgbClr val="7C8E28"/>
                </a:solidFill>
                <a:latin typeface="Calibri"/>
                <a:cs typeface="Calibri"/>
              </a:rPr>
              <a:t>data</a:t>
            </a:r>
            <a:r>
              <a:rPr sz="900" b="1" spc="90" dirty="0">
                <a:latin typeface="Calibri"/>
                <a:cs typeface="Calibri"/>
              </a:rPr>
              <a:t>); </a:t>
            </a:r>
            <a:r>
              <a:rPr sz="900" b="1" spc="-190" dirty="0">
                <a:latin typeface="Calibri"/>
                <a:cs typeface="Calibri"/>
              </a:rPr>
              <a:t> </a:t>
            </a:r>
            <a:r>
              <a:rPr sz="900" b="1" spc="90" dirty="0">
                <a:latin typeface="Calibri"/>
                <a:cs typeface="Calibri"/>
              </a:rPr>
              <a:t>obj.</a:t>
            </a:r>
            <a:r>
              <a:rPr sz="900" b="1" spc="90" dirty="0">
                <a:solidFill>
                  <a:srgbClr val="7C8E28"/>
                </a:solidFill>
                <a:latin typeface="Calibri"/>
                <a:cs typeface="Calibri"/>
              </a:rPr>
              <a:t>msg</a:t>
            </a:r>
            <a:r>
              <a:rPr sz="900" b="1" spc="90" dirty="0">
                <a:latin typeface="Calibri"/>
                <a:cs typeface="Calibri"/>
              </a:rPr>
              <a:t>();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354981"/>
            <a:ext cx="862965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95" dirty="0">
                <a:solidFill>
                  <a:srgbClr val="3F7F7F"/>
                </a:solidFill>
                <a:latin typeface="Trebuchet MS"/>
                <a:cs typeface="Trebuchet MS"/>
              </a:rPr>
              <a:t>/*</a:t>
            </a:r>
            <a:r>
              <a:rPr sz="900" b="1" i="1" spc="17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25" dirty="0">
                <a:solidFill>
                  <a:srgbClr val="3F7F7F"/>
                </a:solidFill>
                <a:latin typeface="Trebuchet MS"/>
                <a:cs typeface="Trebuchet MS"/>
              </a:rPr>
              <a:t>Output</a:t>
            </a:r>
            <a:r>
              <a:rPr sz="900" b="1" i="1" spc="17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40" dirty="0">
                <a:solidFill>
                  <a:srgbClr val="3F7F7F"/>
                </a:solidFill>
                <a:latin typeface="Trebuchet MS"/>
                <a:cs typeface="Trebuchet MS"/>
              </a:rPr>
              <a:t>:</a:t>
            </a:r>
            <a:r>
              <a:rPr sz="900" b="1" i="1" spc="17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0" dirty="0">
                <a:solidFill>
                  <a:srgbClr val="3F7F7F"/>
                </a:solidFill>
                <a:latin typeface="Trebuchet MS"/>
                <a:cs typeface="Trebuchet MS"/>
              </a:rPr>
              <a:t>40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085" y="2770614"/>
            <a:ext cx="857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i="1" spc="80" dirty="0">
                <a:solidFill>
                  <a:srgbClr val="3F7F7F"/>
                </a:solidFill>
                <a:latin typeface="Trebuchet MS"/>
                <a:cs typeface="Trebuchet MS"/>
              </a:rPr>
              <a:t>*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4704" y="2770614"/>
            <a:ext cx="9823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8994" algn="l"/>
              </a:tabLst>
            </a:pPr>
            <a:r>
              <a:rPr sz="900" b="1" i="1" spc="30" dirty="0">
                <a:solidFill>
                  <a:srgbClr val="3F7F7F"/>
                </a:solidFill>
                <a:latin typeface="Trebuchet MS"/>
                <a:cs typeface="Trebuchet MS"/>
              </a:rPr>
              <a:t>Hello </a:t>
            </a:r>
            <a:r>
              <a:rPr sz="900" b="1" i="1" spc="-7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0" dirty="0">
                <a:solidFill>
                  <a:srgbClr val="3F7F7F"/>
                </a:solidFill>
                <a:latin typeface="Trebuchet MS"/>
                <a:cs typeface="Trebuchet MS"/>
              </a:rPr>
              <a:t>java</a:t>
            </a:r>
            <a:r>
              <a:rPr sz="900" b="1" i="1" dirty="0">
                <a:solidFill>
                  <a:srgbClr val="3F7F7F"/>
                </a:solidFill>
                <a:latin typeface="Trebuchet MS"/>
                <a:cs typeface="Trebuchet MS"/>
              </a:rPr>
              <a:t>	</a:t>
            </a:r>
            <a:r>
              <a:rPr sz="900" b="1" i="1" spc="95" dirty="0">
                <a:solidFill>
                  <a:srgbClr val="3F7F7F"/>
                </a:solidFill>
                <a:latin typeface="Trebuchet MS"/>
                <a:cs typeface="Trebuchet MS"/>
              </a:rPr>
              <a:t>*/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56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69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>
                <a:solidFill>
                  <a:srgbClr val="FFF200"/>
                </a:solidFill>
              </a:rPr>
              <a:t>private</a:t>
            </a:r>
            <a:r>
              <a:rPr spc="-5" dirty="0">
                <a:solidFill>
                  <a:srgbClr val="FFF200"/>
                </a:solidFill>
              </a:rPr>
              <a:t> </a:t>
            </a:r>
            <a:r>
              <a:rPr spc="-45" dirty="0"/>
              <a:t>Access</a:t>
            </a:r>
            <a:r>
              <a:rPr spc="5" dirty="0"/>
              <a:t> </a:t>
            </a:r>
            <a:r>
              <a:rPr spc="-15" dirty="0"/>
              <a:t>Modifier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542543"/>
            <a:ext cx="3989704" cy="480695"/>
            <a:chOff x="309193" y="542543"/>
            <a:chExt cx="3989704" cy="480695"/>
          </a:xfrm>
        </p:grpSpPr>
        <p:sp>
          <p:nvSpPr>
            <p:cNvPr id="5" name="object 5"/>
            <p:cNvSpPr/>
            <p:nvPr/>
          </p:nvSpPr>
          <p:spPr>
            <a:xfrm>
              <a:off x="309193" y="542543"/>
              <a:ext cx="3989704" cy="161925"/>
            </a:xfrm>
            <a:custGeom>
              <a:avLst/>
              <a:gdLst/>
              <a:ahLst/>
              <a:cxnLst/>
              <a:rect l="l" t="t" r="r" b="b"/>
              <a:pathLst>
                <a:path w="3989704" h="16192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1464"/>
                  </a:lnTo>
                  <a:lnTo>
                    <a:pt x="3989652" y="16146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691349"/>
              <a:ext cx="3989651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735626"/>
              <a:ext cx="3989704" cy="287655"/>
            </a:xfrm>
            <a:custGeom>
              <a:avLst/>
              <a:gdLst/>
              <a:ahLst/>
              <a:cxnLst/>
              <a:rect l="l" t="t" r="r" b="b"/>
              <a:pathLst>
                <a:path w="3989704" h="287655">
                  <a:moveTo>
                    <a:pt x="3989652" y="0"/>
                  </a:moveTo>
                  <a:lnTo>
                    <a:pt x="0" y="0"/>
                  </a:lnTo>
                  <a:lnTo>
                    <a:pt x="0" y="236558"/>
                  </a:lnTo>
                  <a:lnTo>
                    <a:pt x="4008" y="256283"/>
                  </a:lnTo>
                  <a:lnTo>
                    <a:pt x="14922" y="272436"/>
                  </a:lnTo>
                  <a:lnTo>
                    <a:pt x="31075" y="283350"/>
                  </a:lnTo>
                  <a:lnTo>
                    <a:pt x="50800" y="287358"/>
                  </a:lnTo>
                  <a:lnTo>
                    <a:pt x="3938852" y="287358"/>
                  </a:lnTo>
                  <a:lnTo>
                    <a:pt x="3958576" y="283350"/>
                  </a:lnTo>
                  <a:lnTo>
                    <a:pt x="3974729" y="272436"/>
                  </a:lnTo>
                  <a:lnTo>
                    <a:pt x="3985644" y="256283"/>
                  </a:lnTo>
                  <a:lnTo>
                    <a:pt x="3989652" y="23655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89487"/>
            <a:ext cx="4090670" cy="26066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900" spc="-15" dirty="0">
                <a:solidFill>
                  <a:srgbClr val="FFFFFF"/>
                </a:solidFill>
                <a:latin typeface="Tahoma"/>
                <a:cs typeface="Tahoma"/>
              </a:rPr>
              <a:t>Role</a:t>
            </a:r>
            <a:r>
              <a:rPr sz="9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9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Private</a:t>
            </a:r>
            <a:r>
              <a:rPr sz="9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Tahoma"/>
                <a:cs typeface="Tahoma"/>
              </a:rPr>
              <a:t>Constructor</a:t>
            </a:r>
            <a:endParaRPr sz="900" dirty="0">
              <a:latin typeface="Tahoma"/>
              <a:cs typeface="Tahoma"/>
            </a:endParaRPr>
          </a:p>
          <a:p>
            <a:pPr marL="102870" marR="271780" algn="ctr">
              <a:lnSpc>
                <a:spcPct val="101000"/>
              </a:lnSpc>
              <a:spcBef>
                <a:spcPts val="330"/>
              </a:spcBef>
            </a:pPr>
            <a:r>
              <a:rPr sz="900" spc="-45" dirty="0">
                <a:latin typeface="Tahoma"/>
                <a:cs typeface="Tahoma"/>
              </a:rPr>
              <a:t>If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you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make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constructor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private,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you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cannot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create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instance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of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from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outside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spc="-15" dirty="0">
                <a:latin typeface="Tahoma"/>
                <a:cs typeface="Tahoma"/>
              </a:rPr>
              <a:t>For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Example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endParaRPr sz="900" dirty="0">
              <a:latin typeface="Tahoma"/>
              <a:cs typeface="Tahoma"/>
            </a:endParaRPr>
          </a:p>
          <a:p>
            <a:pPr marL="490855">
              <a:lnSpc>
                <a:spcPct val="100000"/>
              </a:lnSpc>
              <a:spcBef>
                <a:spcPts val="585"/>
              </a:spcBef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900" b="1" spc="40" dirty="0">
                <a:latin typeface="Calibri"/>
                <a:cs typeface="Calibri"/>
              </a:rPr>
              <a:t>{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 dirty="0">
              <a:latin typeface="Calibri"/>
              <a:cs typeface="Calibri"/>
            </a:endParaRPr>
          </a:p>
          <a:p>
            <a:pPr marR="111760" algn="ctr">
              <a:lnSpc>
                <a:spcPct val="100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9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7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900" b="1" spc="70" dirty="0">
                <a:latin typeface="Calibri"/>
                <a:cs typeface="Calibri"/>
              </a:rPr>
              <a:t>(){}</a:t>
            </a:r>
            <a:r>
              <a:rPr sz="900" b="1" i="1" spc="70" dirty="0">
                <a:solidFill>
                  <a:srgbClr val="3F7F7F"/>
                </a:solidFill>
                <a:latin typeface="Trebuchet MS"/>
                <a:cs typeface="Trebuchet MS"/>
              </a:rPr>
              <a:t>//private</a:t>
            </a:r>
            <a:r>
              <a:rPr sz="900" b="1" i="1" spc="18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0" dirty="0">
                <a:solidFill>
                  <a:srgbClr val="3F7F7F"/>
                </a:solidFill>
                <a:latin typeface="Trebuchet MS"/>
                <a:cs typeface="Trebuchet MS"/>
              </a:rPr>
              <a:t>constructor</a:t>
            </a:r>
            <a:endParaRPr sz="900" dirty="0">
              <a:latin typeface="Trebuchet MS"/>
              <a:cs typeface="Trebuchet MS"/>
            </a:endParaRPr>
          </a:p>
          <a:p>
            <a:pPr marL="1088390">
              <a:lnSpc>
                <a:spcPct val="100000"/>
              </a:lnSpc>
              <a:spcBef>
                <a:spcPts val="15"/>
              </a:spcBef>
            </a:pP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8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80" dirty="0">
                <a:solidFill>
                  <a:srgbClr val="0000FF"/>
                </a:solidFill>
                <a:latin typeface="Calibri"/>
                <a:cs typeface="Calibri"/>
              </a:rPr>
              <a:t>msg</a:t>
            </a:r>
            <a:r>
              <a:rPr sz="900" b="1" spc="80" dirty="0">
                <a:latin typeface="Calibri"/>
                <a:cs typeface="Calibri"/>
              </a:rPr>
              <a:t>(){System.</a:t>
            </a:r>
            <a:r>
              <a:rPr sz="900" b="1" spc="80" dirty="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80" dirty="0">
                <a:latin typeface="Calibri"/>
                <a:cs typeface="Calibri"/>
              </a:rPr>
              <a:t>.</a:t>
            </a:r>
            <a:r>
              <a:rPr sz="900" b="1" spc="80" dirty="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80" dirty="0">
                <a:latin typeface="Calibri"/>
                <a:cs typeface="Calibri"/>
              </a:rPr>
              <a:t>(</a:t>
            </a:r>
            <a:r>
              <a:rPr sz="900" b="1" spc="80" dirty="0">
                <a:solidFill>
                  <a:srgbClr val="BA2121"/>
                </a:solidFill>
                <a:latin typeface="Calibri"/>
                <a:cs typeface="Calibri"/>
              </a:rPr>
              <a:t>"Hello</a:t>
            </a:r>
            <a:r>
              <a:rPr sz="900" b="1" spc="285" dirty="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20" dirty="0">
                <a:solidFill>
                  <a:srgbClr val="BA2121"/>
                </a:solidFill>
                <a:latin typeface="Calibri"/>
                <a:cs typeface="Calibri"/>
              </a:rPr>
              <a:t>java"</a:t>
            </a:r>
            <a:r>
              <a:rPr sz="900" b="1" spc="120" dirty="0">
                <a:latin typeface="Calibri"/>
                <a:cs typeface="Calibri"/>
              </a:rPr>
              <a:t>);}</a:t>
            </a:r>
            <a:endParaRPr sz="900" dirty="0">
              <a:latin typeface="Calibri"/>
              <a:cs typeface="Calibri"/>
            </a:endParaRPr>
          </a:p>
          <a:p>
            <a:pPr marL="969010">
              <a:lnSpc>
                <a:spcPct val="100000"/>
              </a:lnSpc>
              <a:spcBef>
                <a:spcPts val="10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 dirty="0">
              <a:latin typeface="Calibri"/>
              <a:cs typeface="Calibri"/>
            </a:endParaRPr>
          </a:p>
          <a:p>
            <a:pPr marL="969010">
              <a:lnSpc>
                <a:spcPct val="100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0" dirty="0">
                <a:solidFill>
                  <a:srgbClr val="0000FF"/>
                </a:solidFill>
                <a:latin typeface="Calibri"/>
                <a:cs typeface="Calibri"/>
              </a:rPr>
              <a:t>Simple</a:t>
            </a:r>
            <a:r>
              <a:rPr sz="900" b="1" spc="60" dirty="0">
                <a:latin typeface="Calibri"/>
                <a:cs typeface="Calibri"/>
              </a:rPr>
              <a:t>{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75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900" b="1" spc="75" dirty="0">
                <a:latin typeface="Calibri"/>
                <a:cs typeface="Calibri"/>
              </a:rPr>
              <a:t>(String</a:t>
            </a:r>
            <a:r>
              <a:rPr sz="900" b="1" spc="254" dirty="0">
                <a:latin typeface="Calibri"/>
                <a:cs typeface="Calibri"/>
              </a:rPr>
              <a:t> </a:t>
            </a:r>
            <a:r>
              <a:rPr sz="900" b="1" spc="130" dirty="0">
                <a:latin typeface="Calibri"/>
                <a:cs typeface="Calibri"/>
              </a:rPr>
              <a:t>args</a:t>
            </a:r>
            <a:r>
              <a:rPr sz="900" b="1" spc="130" dirty="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900" b="1" spc="130" dirty="0">
                <a:latin typeface="Calibri"/>
                <a:cs typeface="Calibri"/>
              </a:rPr>
              <a:t>){</a:t>
            </a:r>
            <a:endParaRPr sz="900" dirty="0">
              <a:latin typeface="Calibri"/>
              <a:cs typeface="Calibri"/>
            </a:endParaRPr>
          </a:p>
          <a:p>
            <a:pPr marL="1506855">
              <a:lnSpc>
                <a:spcPct val="100000"/>
              </a:lnSpc>
              <a:spcBef>
                <a:spcPts val="10"/>
              </a:spcBef>
              <a:tabLst>
                <a:tab pos="2881630" algn="l"/>
              </a:tabLst>
            </a:pPr>
            <a:r>
              <a:rPr sz="900" b="1" spc="-75" dirty="0">
                <a:latin typeface="Calibri"/>
                <a:cs typeface="Calibri"/>
              </a:rPr>
              <a:t>A</a:t>
            </a:r>
            <a:r>
              <a:rPr sz="900" b="1" spc="265" dirty="0">
                <a:latin typeface="Calibri"/>
                <a:cs typeface="Calibri"/>
              </a:rPr>
              <a:t> </a:t>
            </a:r>
            <a:r>
              <a:rPr sz="900" b="1" spc="5" dirty="0">
                <a:latin typeface="Calibri"/>
                <a:cs typeface="Calibri"/>
              </a:rPr>
              <a:t>obj</a:t>
            </a:r>
            <a:r>
              <a:rPr sz="900" b="1" spc="5" dirty="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900" b="1" spc="5" dirty="0">
                <a:solidFill>
                  <a:srgbClr val="007F00"/>
                </a:solidFill>
                <a:latin typeface="Calibri"/>
                <a:cs typeface="Calibri"/>
              </a:rPr>
              <a:t>new </a:t>
            </a:r>
            <a:r>
              <a:rPr sz="900" b="1" spc="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latin typeface="Calibri"/>
                <a:cs typeface="Calibri"/>
              </a:rPr>
              <a:t>A();	</a:t>
            </a:r>
            <a:r>
              <a:rPr sz="900" b="1" i="1" spc="10" dirty="0">
                <a:solidFill>
                  <a:srgbClr val="3F7F7F"/>
                </a:solidFill>
                <a:latin typeface="Trebuchet MS"/>
                <a:cs typeface="Trebuchet MS"/>
              </a:rPr>
              <a:t>//Compile</a:t>
            </a:r>
            <a:r>
              <a:rPr sz="900" b="1" i="1" spc="16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70" dirty="0">
                <a:solidFill>
                  <a:srgbClr val="3F7F7F"/>
                </a:solidFill>
                <a:latin typeface="Trebuchet MS"/>
                <a:cs typeface="Trebuchet MS"/>
              </a:rPr>
              <a:t>Time</a:t>
            </a:r>
            <a:r>
              <a:rPr sz="900" b="1" i="1" spc="15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0" dirty="0">
                <a:solidFill>
                  <a:srgbClr val="3F7F7F"/>
                </a:solidFill>
                <a:latin typeface="Trebuchet MS"/>
                <a:cs typeface="Trebuchet MS"/>
              </a:rPr>
              <a:t>Error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50" dirty="0">
              <a:latin typeface="Trebuchet MS"/>
              <a:cs typeface="Trebuchet MS"/>
            </a:endParaRPr>
          </a:p>
          <a:p>
            <a:pPr marL="969010">
              <a:lnSpc>
                <a:spcPct val="100000"/>
              </a:lnSpc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 dirty="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160" dirty="0">
                <a:latin typeface="Calibri"/>
                <a:cs typeface="Calibri"/>
              </a:rPr>
              <a:t>}</a:t>
            </a:r>
            <a:endParaRPr sz="9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57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76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>
                <a:solidFill>
                  <a:srgbClr val="FFF200"/>
                </a:solidFill>
              </a:rPr>
              <a:t>default</a:t>
            </a:r>
            <a:r>
              <a:rPr spc="-5" dirty="0">
                <a:solidFill>
                  <a:srgbClr val="FFF200"/>
                </a:solidFill>
              </a:rPr>
              <a:t> </a:t>
            </a:r>
            <a:r>
              <a:rPr spc="-45" dirty="0"/>
              <a:t>Access</a:t>
            </a:r>
            <a:r>
              <a:rPr dirty="0"/>
              <a:t> </a:t>
            </a:r>
            <a:r>
              <a:rPr spc="-15" dirty="0"/>
              <a:t>Modifier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472338"/>
            <a:ext cx="3989704" cy="798830"/>
            <a:chOff x="309193" y="472338"/>
            <a:chExt cx="3989704" cy="798830"/>
          </a:xfrm>
        </p:grpSpPr>
        <p:sp>
          <p:nvSpPr>
            <p:cNvPr id="5" name="object 5"/>
            <p:cNvSpPr/>
            <p:nvPr/>
          </p:nvSpPr>
          <p:spPr>
            <a:xfrm>
              <a:off x="309181" y="472338"/>
              <a:ext cx="3989704" cy="798830"/>
            </a:xfrm>
            <a:custGeom>
              <a:avLst/>
              <a:gdLst/>
              <a:ahLst/>
              <a:cxnLst/>
              <a:rect l="l" t="t" r="r" b="b"/>
              <a:pathLst>
                <a:path w="3989704" h="798830">
                  <a:moveTo>
                    <a:pt x="3989654" y="44411"/>
                  </a:moveTo>
                  <a:lnTo>
                    <a:pt x="3988346" y="44411"/>
                  </a:lnTo>
                  <a:lnTo>
                    <a:pt x="3985653" y="31076"/>
                  </a:lnTo>
                  <a:lnTo>
                    <a:pt x="3974731" y="14922"/>
                  </a:lnTo>
                  <a:lnTo>
                    <a:pt x="3958577" y="4013"/>
                  </a:lnTo>
                  <a:lnTo>
                    <a:pt x="3938854" y="0"/>
                  </a:lnTo>
                  <a:lnTo>
                    <a:pt x="50812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411"/>
                  </a:lnTo>
                  <a:lnTo>
                    <a:pt x="0" y="44411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747991"/>
                  </a:lnTo>
                  <a:lnTo>
                    <a:pt x="4013" y="767727"/>
                  </a:lnTo>
                  <a:lnTo>
                    <a:pt x="14922" y="783882"/>
                  </a:lnTo>
                  <a:lnTo>
                    <a:pt x="31076" y="794791"/>
                  </a:lnTo>
                  <a:lnTo>
                    <a:pt x="50812" y="798804"/>
                  </a:lnTo>
                  <a:lnTo>
                    <a:pt x="3938854" y="798804"/>
                  </a:lnTo>
                  <a:lnTo>
                    <a:pt x="3958577" y="794791"/>
                  </a:lnTo>
                  <a:lnTo>
                    <a:pt x="3974731" y="783882"/>
                  </a:lnTo>
                  <a:lnTo>
                    <a:pt x="3985653" y="767727"/>
                  </a:lnTo>
                  <a:lnTo>
                    <a:pt x="3989654" y="747991"/>
                  </a:lnTo>
                  <a:lnTo>
                    <a:pt x="3989654" y="82384"/>
                  </a:lnTo>
                  <a:lnTo>
                    <a:pt x="3989654" y="50800"/>
                  </a:lnTo>
                  <a:lnTo>
                    <a:pt x="3989654" y="44411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901" y="708012"/>
              <a:ext cx="53644" cy="536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901" y="872490"/>
              <a:ext cx="53644" cy="536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901" y="1036980"/>
              <a:ext cx="53644" cy="536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47294" y="468071"/>
            <a:ext cx="3559175" cy="19342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800" spc="20" dirty="0">
                <a:latin typeface="Microsoft Sans Serif"/>
                <a:cs typeface="Microsoft Sans Serif"/>
              </a:rPr>
              <a:t>If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you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don’t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5" dirty="0">
                <a:latin typeface="Microsoft Sans Serif"/>
                <a:cs typeface="Microsoft Sans Serif"/>
              </a:rPr>
              <a:t>use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modifier,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treated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default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default.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235"/>
              </a:spcBef>
            </a:pPr>
            <a:r>
              <a:rPr sz="800" spc="45" dirty="0">
                <a:latin typeface="Microsoft Sans Serif"/>
                <a:cs typeface="Microsoft Sans Serif"/>
              </a:rPr>
              <a:t>It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accessible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only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within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package.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335"/>
              </a:spcBef>
            </a:pPr>
            <a:r>
              <a:rPr sz="800" spc="45" dirty="0">
                <a:latin typeface="Microsoft Sans Serif"/>
                <a:cs typeface="Microsoft Sans Serif"/>
              </a:rPr>
              <a:t>It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accessed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from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outside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package.</a:t>
            </a:r>
            <a:endParaRPr sz="800">
              <a:latin typeface="Microsoft Sans Serif"/>
              <a:cs typeface="Microsoft Sans Serif"/>
            </a:endParaRPr>
          </a:p>
          <a:p>
            <a:pPr marL="246379" marR="5080">
              <a:lnSpc>
                <a:spcPts val="900"/>
              </a:lnSpc>
              <a:spcBef>
                <a:spcPts val="415"/>
              </a:spcBef>
            </a:pPr>
            <a:r>
              <a:rPr sz="800" spc="45" dirty="0">
                <a:latin typeface="Microsoft Sans Serif"/>
                <a:cs typeface="Microsoft Sans Serif"/>
              </a:rPr>
              <a:t>It </a:t>
            </a:r>
            <a:r>
              <a:rPr sz="800" spc="-30" dirty="0">
                <a:latin typeface="Microsoft Sans Serif"/>
                <a:cs typeface="Microsoft Sans Serif"/>
              </a:rPr>
              <a:t>provides</a:t>
            </a:r>
            <a:r>
              <a:rPr sz="800" spc="-25" dirty="0">
                <a:latin typeface="Microsoft Sans Serif"/>
                <a:cs typeface="Microsoft Sans Serif"/>
              </a:rPr>
              <a:t> more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accessibility </a:t>
            </a:r>
            <a:r>
              <a:rPr sz="800" dirty="0">
                <a:latin typeface="Microsoft Sans Serif"/>
                <a:cs typeface="Microsoft Sans Serif"/>
              </a:rPr>
              <a:t>than </a:t>
            </a:r>
            <a:r>
              <a:rPr sz="800" spc="-5" dirty="0">
                <a:latin typeface="Microsoft Sans Serif"/>
                <a:cs typeface="Microsoft Sans Serif"/>
              </a:rPr>
              <a:t>private.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But, </a:t>
            </a:r>
            <a:r>
              <a:rPr sz="800" spc="50" dirty="0">
                <a:latin typeface="Microsoft Sans Serif"/>
                <a:cs typeface="Microsoft Sans Serif"/>
              </a:rPr>
              <a:t>it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more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restrictive </a:t>
            </a:r>
            <a:r>
              <a:rPr sz="800" dirty="0">
                <a:latin typeface="Microsoft Sans Serif"/>
                <a:cs typeface="Microsoft Sans Serif"/>
              </a:rPr>
              <a:t>than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protected,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public.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Microsoft Sans Serif"/>
              <a:cs typeface="Microsoft Sans Serif"/>
            </a:endParaRPr>
          </a:p>
          <a:p>
            <a:pPr marL="12700">
              <a:lnSpc>
                <a:spcPts val="930"/>
              </a:lnSpc>
            </a:pPr>
            <a:r>
              <a:rPr sz="800" b="1" i="1" spc="25" dirty="0">
                <a:solidFill>
                  <a:srgbClr val="3F7F7F"/>
                </a:solidFill>
                <a:latin typeface="Trebuchet MS"/>
                <a:cs typeface="Trebuchet MS"/>
              </a:rPr>
              <a:t>//save</a:t>
            </a:r>
            <a:r>
              <a:rPr sz="800" b="1" i="1" spc="14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 dirty="0">
                <a:solidFill>
                  <a:srgbClr val="3F7F7F"/>
                </a:solidFill>
                <a:latin typeface="Trebuchet MS"/>
                <a:cs typeface="Trebuchet MS"/>
              </a:rPr>
              <a:t>by  </a:t>
            </a:r>
            <a:r>
              <a:rPr sz="800" b="1" i="1" dirty="0">
                <a:solidFill>
                  <a:srgbClr val="3F7F7F"/>
                </a:solidFill>
                <a:latin typeface="Trebuchet MS"/>
                <a:cs typeface="Trebuchet MS"/>
              </a:rPr>
              <a:t>A.java</a:t>
            </a:r>
            <a:endParaRPr sz="800">
              <a:latin typeface="Trebuchet MS"/>
              <a:cs typeface="Trebuchet MS"/>
            </a:endParaRPr>
          </a:p>
          <a:p>
            <a:pPr marL="224790">
              <a:lnSpc>
                <a:spcPts val="894"/>
              </a:lnSpc>
            </a:pPr>
            <a:r>
              <a:rPr sz="800" b="1" spc="25" dirty="0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1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pack</a:t>
            </a:r>
            <a:r>
              <a:rPr sz="800" b="1" spc="65" dirty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930"/>
              </a:lnSpc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800" b="1" spc="35" dirty="0">
                <a:latin typeface="Calibri"/>
                <a:cs typeface="Calibri"/>
              </a:rPr>
              <a:t>{  </a:t>
            </a:r>
            <a:r>
              <a:rPr sz="800" b="1" spc="220" dirty="0"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7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45" dirty="0">
                <a:solidFill>
                  <a:srgbClr val="0000FF"/>
                </a:solidFill>
                <a:latin typeface="Calibri"/>
                <a:cs typeface="Calibri"/>
              </a:rPr>
              <a:t>msg</a:t>
            </a:r>
            <a:r>
              <a:rPr sz="800" b="1" spc="45" dirty="0">
                <a:latin typeface="Calibri"/>
                <a:cs typeface="Calibri"/>
              </a:rPr>
              <a:t>() </a:t>
            </a:r>
            <a:r>
              <a:rPr sz="800" b="1" spc="50" dirty="0">
                <a:latin typeface="Calibri"/>
                <a:cs typeface="Calibri"/>
              </a:rPr>
              <a:t> </a:t>
            </a:r>
            <a:r>
              <a:rPr sz="800" b="1" spc="140" dirty="0">
                <a:latin typeface="Calibri"/>
                <a:cs typeface="Calibri"/>
              </a:rPr>
              <a:t>{</a:t>
            </a:r>
            <a:r>
              <a:rPr sz="800" b="1" spc="275" dirty="0">
                <a:latin typeface="Calibri"/>
                <a:cs typeface="Calibri"/>
              </a:rPr>
              <a:t> </a:t>
            </a:r>
            <a:r>
              <a:rPr sz="800" b="1" spc="80" dirty="0">
                <a:latin typeface="Calibri"/>
                <a:cs typeface="Calibri"/>
              </a:rPr>
              <a:t>System.</a:t>
            </a:r>
            <a:r>
              <a:rPr sz="800" b="1" spc="80" dirty="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80" dirty="0">
                <a:latin typeface="Calibri"/>
                <a:cs typeface="Calibri"/>
              </a:rPr>
              <a:t>.</a:t>
            </a:r>
            <a:r>
              <a:rPr sz="800" b="1" spc="80" dirty="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80" dirty="0">
                <a:latin typeface="Calibri"/>
                <a:cs typeface="Calibri"/>
              </a:rPr>
              <a:t>(</a:t>
            </a:r>
            <a:r>
              <a:rPr sz="800" b="1" spc="80" dirty="0">
                <a:solidFill>
                  <a:srgbClr val="BA2121"/>
                </a:solidFill>
                <a:latin typeface="Calibri"/>
                <a:cs typeface="Calibri"/>
              </a:rPr>
              <a:t>"Hello"</a:t>
            </a:r>
            <a:r>
              <a:rPr sz="800" b="1" spc="80" dirty="0">
                <a:latin typeface="Calibri"/>
                <a:cs typeface="Calibri"/>
              </a:rPr>
              <a:t>);</a:t>
            </a:r>
            <a:r>
              <a:rPr sz="800" b="1" spc="275" dirty="0">
                <a:latin typeface="Calibri"/>
                <a:cs typeface="Calibri"/>
              </a:rPr>
              <a:t> </a:t>
            </a:r>
            <a:r>
              <a:rPr sz="800" b="1" spc="140" dirty="0">
                <a:latin typeface="Calibri"/>
                <a:cs typeface="Calibri"/>
              </a:rPr>
              <a:t>} </a:t>
            </a:r>
            <a:r>
              <a:rPr sz="800" b="1" spc="330" dirty="0">
                <a:latin typeface="Calibri"/>
                <a:cs typeface="Calibri"/>
              </a:rPr>
              <a:t> </a:t>
            </a:r>
            <a:r>
              <a:rPr sz="800" b="1" spc="14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50">
              <a:latin typeface="Calibri"/>
              <a:cs typeface="Calibri"/>
            </a:endParaRPr>
          </a:p>
          <a:p>
            <a:pPr marL="224790" marR="2528570" indent="-212725">
              <a:lnSpc>
                <a:spcPts val="900"/>
              </a:lnSpc>
            </a:pPr>
            <a:r>
              <a:rPr sz="800" b="1" i="1" spc="25" dirty="0">
                <a:solidFill>
                  <a:srgbClr val="3F7F7F"/>
                </a:solidFill>
                <a:latin typeface="Trebuchet MS"/>
                <a:cs typeface="Trebuchet MS"/>
              </a:rPr>
              <a:t>//save</a:t>
            </a:r>
            <a:r>
              <a:rPr sz="800" b="1" i="1" spc="3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 dirty="0">
                <a:solidFill>
                  <a:srgbClr val="3F7F7F"/>
                </a:solidFill>
                <a:latin typeface="Trebuchet MS"/>
                <a:cs typeface="Trebuchet MS"/>
              </a:rPr>
              <a:t>by</a:t>
            </a:r>
            <a:r>
              <a:rPr sz="800" b="1" i="1" spc="-4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5" dirty="0">
                <a:solidFill>
                  <a:srgbClr val="3F7F7F"/>
                </a:solidFill>
                <a:latin typeface="Trebuchet MS"/>
                <a:cs typeface="Trebuchet MS"/>
              </a:rPr>
              <a:t>B.java </a:t>
            </a:r>
            <a:r>
              <a:rPr sz="800" b="1" i="1" spc="1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20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5" dirty="0">
                <a:solidFill>
                  <a:srgbClr val="0000FF"/>
                </a:solidFill>
                <a:latin typeface="Calibri"/>
                <a:cs typeface="Calibri"/>
              </a:rPr>
              <a:t>mypack</a:t>
            </a:r>
            <a:r>
              <a:rPr sz="800" b="1" spc="15" dirty="0">
                <a:latin typeface="Calibri"/>
                <a:cs typeface="Calibri"/>
              </a:rPr>
              <a:t>; </a:t>
            </a:r>
            <a:r>
              <a:rPr sz="800" b="1" spc="-165" dirty="0"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pack.*</a:t>
            </a:r>
            <a:r>
              <a:rPr sz="800" b="1" spc="75" dirty="0">
                <a:latin typeface="Calibri"/>
                <a:cs typeface="Calibri"/>
              </a:rPr>
              <a:t>; </a:t>
            </a:r>
            <a:r>
              <a:rPr sz="800" b="1" spc="80" dirty="0"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800" b="1" spc="55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331470">
              <a:lnSpc>
                <a:spcPts val="865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65" dirty="0">
                <a:latin typeface="Calibri"/>
                <a:cs typeface="Calibri"/>
              </a:rPr>
              <a:t>(String</a:t>
            </a:r>
            <a:r>
              <a:rPr sz="800" b="1" spc="229" dirty="0">
                <a:latin typeface="Calibri"/>
                <a:cs typeface="Calibri"/>
              </a:rPr>
              <a:t> </a:t>
            </a:r>
            <a:r>
              <a:rPr sz="800" b="1" spc="114" dirty="0">
                <a:latin typeface="Calibri"/>
                <a:cs typeface="Calibri"/>
              </a:rPr>
              <a:t>args</a:t>
            </a:r>
            <a:r>
              <a:rPr sz="800" b="1" spc="114" dirty="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800" b="1" spc="114" dirty="0">
                <a:latin typeface="Calibri"/>
                <a:cs typeface="Calibri"/>
              </a:rPr>
              <a:t>){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289" y="2368942"/>
            <a:ext cx="875665" cy="2609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b="1" spc="-70" dirty="0">
                <a:latin typeface="Calibri"/>
                <a:cs typeface="Calibri"/>
              </a:rPr>
              <a:t>A</a:t>
            </a:r>
            <a:r>
              <a:rPr sz="800" b="1" dirty="0">
                <a:latin typeface="Calibri"/>
                <a:cs typeface="Calibri"/>
              </a:rPr>
              <a:t> </a:t>
            </a:r>
            <a:r>
              <a:rPr sz="800" b="1" spc="60" dirty="0">
                <a:latin typeface="Calibri"/>
                <a:cs typeface="Calibri"/>
              </a:rPr>
              <a:t>obj</a:t>
            </a:r>
            <a:r>
              <a:rPr sz="800" b="1" spc="215" dirty="0">
                <a:latin typeface="Calibri"/>
                <a:cs typeface="Calibri"/>
              </a:rPr>
              <a:t> </a:t>
            </a:r>
            <a:r>
              <a:rPr sz="800" b="1" spc="20" dirty="0">
                <a:solidFill>
                  <a:srgbClr val="666666"/>
                </a:solidFill>
                <a:latin typeface="Calibri"/>
                <a:cs typeface="Calibri"/>
              </a:rPr>
              <a:t>= 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latin typeface="Calibri"/>
                <a:cs typeface="Calibri"/>
              </a:rPr>
              <a:t>A(); </a:t>
            </a:r>
            <a:r>
              <a:rPr sz="800" b="1" spc="-170" dirty="0">
                <a:latin typeface="Calibri"/>
                <a:cs typeface="Calibri"/>
              </a:rPr>
              <a:t> </a:t>
            </a:r>
            <a:r>
              <a:rPr sz="800" b="1" spc="80" dirty="0">
                <a:latin typeface="Calibri"/>
                <a:cs typeface="Calibri"/>
              </a:rPr>
              <a:t>obj.</a:t>
            </a:r>
            <a:r>
              <a:rPr sz="800" b="1" spc="80" dirty="0">
                <a:solidFill>
                  <a:srgbClr val="7C8E28"/>
                </a:solidFill>
                <a:latin typeface="Calibri"/>
                <a:cs typeface="Calibri"/>
              </a:rPr>
              <a:t>msg</a:t>
            </a:r>
            <a:r>
              <a:rPr sz="800" b="1" spc="80" dirty="0">
                <a:latin typeface="Calibri"/>
                <a:cs typeface="Calibri"/>
              </a:rPr>
              <a:t>();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1525" y="2368942"/>
            <a:ext cx="108839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b="1" i="1" spc="5" dirty="0">
                <a:solidFill>
                  <a:srgbClr val="3F7F7F"/>
                </a:solidFill>
                <a:latin typeface="Trebuchet MS"/>
                <a:cs typeface="Trebuchet MS"/>
              </a:rPr>
              <a:t>//Compile</a:t>
            </a:r>
            <a:r>
              <a:rPr sz="800" b="1" i="1" spc="16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65" dirty="0">
                <a:solidFill>
                  <a:srgbClr val="3F7F7F"/>
                </a:solidFill>
                <a:latin typeface="Trebuchet MS"/>
                <a:cs typeface="Trebuchet MS"/>
              </a:rPr>
              <a:t>Time</a:t>
            </a:r>
            <a:r>
              <a:rPr sz="800" b="1" i="1" spc="16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5" dirty="0">
                <a:solidFill>
                  <a:srgbClr val="3F7F7F"/>
                </a:solidFill>
                <a:latin typeface="Trebuchet MS"/>
                <a:cs typeface="Trebuchet MS"/>
              </a:rPr>
              <a:t>Error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ts val="930"/>
              </a:lnSpc>
            </a:pPr>
            <a:r>
              <a:rPr sz="800" b="1" i="1" spc="5" dirty="0">
                <a:solidFill>
                  <a:srgbClr val="3F7F7F"/>
                </a:solidFill>
                <a:latin typeface="Trebuchet MS"/>
                <a:cs typeface="Trebuchet MS"/>
              </a:rPr>
              <a:t>//Compile</a:t>
            </a:r>
            <a:r>
              <a:rPr sz="800" b="1" i="1" spc="16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65" dirty="0">
                <a:solidFill>
                  <a:srgbClr val="3F7F7F"/>
                </a:solidFill>
                <a:latin typeface="Trebuchet MS"/>
                <a:cs typeface="Trebuchet MS"/>
              </a:rPr>
              <a:t>Time</a:t>
            </a:r>
            <a:r>
              <a:rPr sz="800" b="1" i="1" spc="16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5" dirty="0">
                <a:solidFill>
                  <a:srgbClr val="3F7F7F"/>
                </a:solidFill>
                <a:latin typeface="Trebuchet MS"/>
                <a:cs typeface="Trebuchet MS"/>
              </a:rPr>
              <a:t>Error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181" y="2901886"/>
            <a:ext cx="3989704" cy="323850"/>
          </a:xfrm>
          <a:custGeom>
            <a:avLst/>
            <a:gdLst/>
            <a:ahLst/>
            <a:cxnLst/>
            <a:rect l="l" t="t" r="r" b="b"/>
            <a:pathLst>
              <a:path w="3989704" h="323850">
                <a:moveTo>
                  <a:pt x="3989654" y="44437"/>
                </a:moveTo>
                <a:lnTo>
                  <a:pt x="3988358" y="44437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272834"/>
                </a:lnTo>
                <a:lnTo>
                  <a:pt x="4013" y="292569"/>
                </a:lnTo>
                <a:lnTo>
                  <a:pt x="14922" y="308724"/>
                </a:lnTo>
                <a:lnTo>
                  <a:pt x="31076" y="319633"/>
                </a:lnTo>
                <a:lnTo>
                  <a:pt x="50812" y="323646"/>
                </a:lnTo>
                <a:lnTo>
                  <a:pt x="3938854" y="323646"/>
                </a:lnTo>
                <a:lnTo>
                  <a:pt x="3958577" y="319633"/>
                </a:lnTo>
                <a:lnTo>
                  <a:pt x="3974731" y="308724"/>
                </a:lnTo>
                <a:lnTo>
                  <a:pt x="3985653" y="292569"/>
                </a:lnTo>
                <a:lnTo>
                  <a:pt x="3989654" y="27283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37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5726" y="2596691"/>
            <a:ext cx="3797300" cy="598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>
              <a:lnSpc>
                <a:spcPts val="930"/>
              </a:lnSpc>
              <a:spcBef>
                <a:spcPts val="95"/>
              </a:spcBef>
            </a:pPr>
            <a:r>
              <a:rPr sz="800" b="1" spc="14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66370">
              <a:lnSpc>
                <a:spcPts val="930"/>
              </a:lnSpc>
            </a:pPr>
            <a:r>
              <a:rPr sz="800" b="1" spc="14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436370" marR="5080" indent="-1424305">
              <a:lnSpc>
                <a:spcPts val="900"/>
              </a:lnSpc>
              <a:spcBef>
                <a:spcPts val="875"/>
              </a:spcBef>
            </a:pP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40" dirty="0">
                <a:latin typeface="Microsoft Sans Serif"/>
                <a:cs typeface="Microsoft Sans Serif"/>
              </a:rPr>
              <a:t>scope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40" dirty="0">
                <a:latin typeface="Microsoft Sans Serif"/>
                <a:cs typeface="Microsoft Sans Serif"/>
              </a:rPr>
              <a:t>class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A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 </a:t>
            </a:r>
            <a:r>
              <a:rPr sz="800" spc="-5" dirty="0">
                <a:latin typeface="Microsoft Sans Serif"/>
                <a:cs typeface="Microsoft Sans Serif"/>
              </a:rPr>
              <a:t>method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msg()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default </a:t>
            </a:r>
            <a:r>
              <a:rPr sz="800" spc="-50" dirty="0">
                <a:latin typeface="Microsoft Sans Serif"/>
                <a:cs typeface="Microsoft Sans Serif"/>
              </a:rPr>
              <a:t>so</a:t>
            </a:r>
            <a:r>
              <a:rPr sz="800" spc="-4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 </a:t>
            </a:r>
            <a:r>
              <a:rPr sz="800" spc="-5" dirty="0">
                <a:latin typeface="Microsoft Sans Serif"/>
                <a:cs typeface="Microsoft Sans Serif"/>
              </a:rPr>
              <a:t>cannot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accessed</a:t>
            </a:r>
            <a:r>
              <a:rPr sz="800" spc="-4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from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outside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package.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58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195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>
                <a:solidFill>
                  <a:srgbClr val="FFF200"/>
                </a:solidFill>
              </a:rPr>
              <a:t>protected</a:t>
            </a:r>
            <a:r>
              <a:rPr spc="-10" dirty="0">
                <a:solidFill>
                  <a:srgbClr val="FFF200"/>
                </a:solidFill>
              </a:rPr>
              <a:t> </a:t>
            </a:r>
            <a:r>
              <a:rPr spc="-45" dirty="0"/>
              <a:t>Access</a:t>
            </a:r>
            <a:r>
              <a:rPr spc="-10" dirty="0"/>
              <a:t> </a:t>
            </a:r>
            <a:r>
              <a:rPr spc="-15" dirty="0"/>
              <a:t>Modifier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9181" y="548551"/>
            <a:ext cx="3989704" cy="481330"/>
          </a:xfrm>
          <a:custGeom>
            <a:avLst/>
            <a:gdLst/>
            <a:ahLst/>
            <a:cxnLst/>
            <a:rect l="l" t="t" r="r" b="b"/>
            <a:pathLst>
              <a:path w="3989704" h="48133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12"/>
                </a:lnTo>
                <a:lnTo>
                  <a:pt x="0" y="82384"/>
                </a:lnTo>
                <a:lnTo>
                  <a:pt x="0" y="430428"/>
                </a:lnTo>
                <a:lnTo>
                  <a:pt x="4013" y="450151"/>
                </a:lnTo>
                <a:lnTo>
                  <a:pt x="14922" y="466305"/>
                </a:lnTo>
                <a:lnTo>
                  <a:pt x="31076" y="477215"/>
                </a:lnTo>
                <a:lnTo>
                  <a:pt x="50812" y="481228"/>
                </a:lnTo>
                <a:lnTo>
                  <a:pt x="3938854" y="481228"/>
                </a:lnTo>
                <a:lnTo>
                  <a:pt x="3958577" y="477215"/>
                </a:lnTo>
                <a:lnTo>
                  <a:pt x="3974731" y="466305"/>
                </a:lnTo>
                <a:lnTo>
                  <a:pt x="3985653" y="450151"/>
                </a:lnTo>
                <a:lnTo>
                  <a:pt x="3989654" y="430428"/>
                </a:lnTo>
                <a:lnTo>
                  <a:pt x="3989654" y="82384"/>
                </a:lnTo>
                <a:lnTo>
                  <a:pt x="3989654" y="50812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57568"/>
            <a:ext cx="3820795" cy="251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800" spc="-25" dirty="0">
                <a:latin typeface="Microsoft Sans Serif"/>
                <a:cs typeface="Microsoft Sans Serif"/>
              </a:rPr>
              <a:t>Created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 </a:t>
            </a:r>
            <a:r>
              <a:rPr sz="800" dirty="0">
                <a:latin typeface="Microsoft Sans Serif"/>
                <a:cs typeface="Microsoft Sans Serif"/>
              </a:rPr>
              <a:t>two </a:t>
            </a:r>
            <a:r>
              <a:rPr sz="800" spc="-40" dirty="0">
                <a:latin typeface="Microsoft Sans Serif"/>
                <a:cs typeface="Microsoft Sans Serif"/>
              </a:rPr>
              <a:t>packages</a:t>
            </a:r>
            <a:r>
              <a:rPr sz="800" spc="130" dirty="0">
                <a:latin typeface="Microsoft Sans Serif"/>
                <a:cs typeface="Microsoft Sans Serif"/>
              </a:rPr>
              <a:t> </a:t>
            </a:r>
            <a:r>
              <a:rPr sz="800" b="1" spc="-40" dirty="0">
                <a:latin typeface="Arial"/>
                <a:cs typeface="Arial"/>
              </a:rPr>
              <a:t>pack</a:t>
            </a:r>
            <a:r>
              <a:rPr sz="800" b="1" spc="140" dirty="0">
                <a:latin typeface="Arial"/>
                <a:cs typeface="Arial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 </a:t>
            </a:r>
            <a:r>
              <a:rPr sz="800" b="1" spc="-35" dirty="0">
                <a:latin typeface="Arial"/>
                <a:cs typeface="Arial"/>
              </a:rPr>
              <a:t>mypack</a:t>
            </a:r>
            <a:r>
              <a:rPr sz="800" spc="-35" dirty="0">
                <a:latin typeface="Microsoft Sans Serif"/>
                <a:cs typeface="Microsoft Sans Serif"/>
              </a:rPr>
              <a:t>.</a:t>
            </a:r>
            <a:r>
              <a:rPr sz="800" spc="14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30" dirty="0">
                <a:latin typeface="Microsoft Sans Serif"/>
                <a:cs typeface="Microsoft Sans Serif"/>
              </a:rPr>
              <a:t>A </a:t>
            </a:r>
            <a:r>
              <a:rPr sz="800" spc="-40" dirty="0">
                <a:latin typeface="Microsoft Sans Serif"/>
                <a:cs typeface="Microsoft Sans Serif"/>
              </a:rPr>
              <a:t>class</a:t>
            </a:r>
            <a:r>
              <a:rPr sz="800" spc="13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20" dirty="0">
                <a:latin typeface="Microsoft Sans Serif"/>
                <a:cs typeface="Microsoft Sans Serif"/>
              </a:rPr>
              <a:t>pack </a:t>
            </a:r>
            <a:r>
              <a:rPr sz="800" spc="-35" dirty="0">
                <a:latin typeface="Microsoft Sans Serif"/>
                <a:cs typeface="Microsoft Sans Serif"/>
              </a:rPr>
              <a:t>package</a:t>
            </a:r>
            <a:r>
              <a:rPr sz="800" spc="14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15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public,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so</a:t>
            </a:r>
            <a:r>
              <a:rPr sz="800" spc="11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155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accessed</a:t>
            </a:r>
            <a:r>
              <a:rPr sz="800" spc="11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from </a:t>
            </a:r>
            <a:r>
              <a:rPr sz="800" spc="-15" dirty="0">
                <a:latin typeface="Microsoft Sans Serif"/>
                <a:cs typeface="Microsoft Sans Serif"/>
              </a:rPr>
              <a:t>outside </a:t>
            </a:r>
            <a:r>
              <a:rPr sz="800" spc="-5" dirty="0">
                <a:latin typeface="Microsoft Sans Serif"/>
                <a:cs typeface="Microsoft Sans Serif"/>
              </a:rPr>
              <a:t>the </a:t>
            </a:r>
            <a:r>
              <a:rPr sz="800" spc="-30" dirty="0">
                <a:latin typeface="Microsoft Sans Serif"/>
                <a:cs typeface="Microsoft Sans Serif"/>
              </a:rPr>
              <a:t>package.</a:t>
            </a:r>
            <a:r>
              <a:rPr sz="800" spc="155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But </a:t>
            </a:r>
            <a:r>
              <a:rPr sz="800" b="1" spc="-15" dirty="0">
                <a:latin typeface="Arial"/>
                <a:cs typeface="Arial"/>
              </a:rPr>
              <a:t>msg</a:t>
            </a:r>
            <a:r>
              <a:rPr sz="800" spc="-15" dirty="0">
                <a:latin typeface="Microsoft Sans Serif"/>
                <a:cs typeface="Microsoft Sans Serif"/>
              </a:rPr>
              <a:t>()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dirty="0">
                <a:latin typeface="Microsoft Sans Serif"/>
                <a:cs typeface="Microsoft Sans Serif"/>
              </a:rPr>
              <a:t>this </a:t>
            </a:r>
            <a:r>
              <a:rPr sz="800" spc="-30" dirty="0">
                <a:latin typeface="Microsoft Sans Serif"/>
                <a:cs typeface="Microsoft Sans Serif"/>
              </a:rPr>
              <a:t>package</a:t>
            </a:r>
            <a:r>
              <a:rPr sz="800" spc="15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15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declared 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protected,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so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accessed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from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outside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class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through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inheritance.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224790" marR="2790190" indent="-212725">
              <a:lnSpc>
                <a:spcPts val="900"/>
              </a:lnSpc>
            </a:pPr>
            <a:r>
              <a:rPr sz="800" b="1" i="1" spc="25" dirty="0">
                <a:solidFill>
                  <a:srgbClr val="3F7F7F"/>
                </a:solidFill>
                <a:latin typeface="Trebuchet MS"/>
                <a:cs typeface="Trebuchet MS"/>
              </a:rPr>
              <a:t>//save</a:t>
            </a:r>
            <a:r>
              <a:rPr sz="800" b="1" i="1" spc="3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 dirty="0">
                <a:solidFill>
                  <a:srgbClr val="3F7F7F"/>
                </a:solidFill>
                <a:latin typeface="Trebuchet MS"/>
                <a:cs typeface="Trebuchet MS"/>
              </a:rPr>
              <a:t>by</a:t>
            </a:r>
            <a:r>
              <a:rPr sz="800" b="1" i="1" spc="-4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dirty="0">
                <a:solidFill>
                  <a:srgbClr val="3F7F7F"/>
                </a:solidFill>
                <a:latin typeface="Trebuchet MS"/>
                <a:cs typeface="Trebuchet MS"/>
              </a:rPr>
              <a:t>A.java </a:t>
            </a:r>
            <a:r>
              <a:rPr sz="800" b="1" i="1" spc="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pack</a:t>
            </a:r>
            <a:r>
              <a:rPr sz="800" b="1" spc="65" dirty="0">
                <a:latin typeface="Calibri"/>
                <a:cs typeface="Calibri"/>
              </a:rPr>
              <a:t>; </a:t>
            </a:r>
            <a:r>
              <a:rPr sz="800" b="1" spc="70" dirty="0">
                <a:latin typeface="Calibri"/>
                <a:cs typeface="Calibri"/>
              </a:rPr>
              <a:t> </a:t>
            </a: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1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0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800" b="1" spc="35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437515">
              <a:lnSpc>
                <a:spcPts val="840"/>
              </a:lnSpc>
            </a:pPr>
            <a:r>
              <a:rPr sz="800" b="1" spc="55" dirty="0">
                <a:solidFill>
                  <a:srgbClr val="007F00"/>
                </a:solidFill>
                <a:latin typeface="Calibri"/>
                <a:cs typeface="Calibri"/>
              </a:rPr>
              <a:t>protected</a:t>
            </a:r>
            <a:r>
              <a:rPr sz="800" b="1" spc="2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6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msg</a:t>
            </a:r>
            <a:r>
              <a:rPr sz="800" b="1" spc="60" dirty="0">
                <a:latin typeface="Calibri"/>
                <a:cs typeface="Calibri"/>
              </a:rPr>
              <a:t>(){  </a:t>
            </a:r>
            <a:r>
              <a:rPr sz="800" b="1" spc="170" dirty="0">
                <a:latin typeface="Calibri"/>
                <a:cs typeface="Calibri"/>
              </a:rPr>
              <a:t> </a:t>
            </a:r>
            <a:r>
              <a:rPr sz="800" b="1" spc="80" dirty="0">
                <a:latin typeface="Calibri"/>
                <a:cs typeface="Calibri"/>
              </a:rPr>
              <a:t>System.</a:t>
            </a:r>
            <a:r>
              <a:rPr sz="800" b="1" spc="80" dirty="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80" dirty="0">
                <a:latin typeface="Calibri"/>
                <a:cs typeface="Calibri"/>
              </a:rPr>
              <a:t>.</a:t>
            </a:r>
            <a:r>
              <a:rPr sz="800" b="1" spc="80" dirty="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80" dirty="0">
                <a:latin typeface="Calibri"/>
                <a:cs typeface="Calibri"/>
              </a:rPr>
              <a:t>(</a:t>
            </a:r>
            <a:r>
              <a:rPr sz="800" b="1" spc="80" dirty="0">
                <a:solidFill>
                  <a:srgbClr val="BA2121"/>
                </a:solidFill>
                <a:latin typeface="Calibri"/>
                <a:cs typeface="Calibri"/>
              </a:rPr>
              <a:t>"Hello"</a:t>
            </a:r>
            <a:r>
              <a:rPr sz="800" b="1" spc="80" dirty="0">
                <a:latin typeface="Calibri"/>
                <a:cs typeface="Calibri"/>
              </a:rPr>
              <a:t>);  </a:t>
            </a:r>
            <a:r>
              <a:rPr sz="800" b="1" spc="245" dirty="0">
                <a:latin typeface="Calibri"/>
                <a:cs typeface="Calibri"/>
              </a:rPr>
              <a:t> </a:t>
            </a:r>
            <a:r>
              <a:rPr sz="800" b="1" spc="14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930"/>
              </a:lnSpc>
            </a:pPr>
            <a:r>
              <a:rPr sz="800" b="1" spc="14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>
              <a:latin typeface="Calibri"/>
              <a:cs typeface="Calibri"/>
            </a:endParaRPr>
          </a:p>
          <a:p>
            <a:pPr marL="224790" marR="2790190" indent="-212725">
              <a:lnSpc>
                <a:spcPts val="900"/>
              </a:lnSpc>
            </a:pPr>
            <a:r>
              <a:rPr sz="800" b="1" i="1" spc="25" dirty="0">
                <a:solidFill>
                  <a:srgbClr val="3F7F7F"/>
                </a:solidFill>
                <a:latin typeface="Trebuchet MS"/>
                <a:cs typeface="Trebuchet MS"/>
              </a:rPr>
              <a:t>//save</a:t>
            </a:r>
            <a:r>
              <a:rPr sz="800" b="1" i="1" spc="3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 dirty="0">
                <a:solidFill>
                  <a:srgbClr val="3F7F7F"/>
                </a:solidFill>
                <a:latin typeface="Trebuchet MS"/>
                <a:cs typeface="Trebuchet MS"/>
              </a:rPr>
              <a:t>by</a:t>
            </a:r>
            <a:r>
              <a:rPr sz="800" b="1" i="1" spc="-4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5" dirty="0">
                <a:solidFill>
                  <a:srgbClr val="3F7F7F"/>
                </a:solidFill>
                <a:latin typeface="Trebuchet MS"/>
                <a:cs typeface="Trebuchet MS"/>
              </a:rPr>
              <a:t>B.java </a:t>
            </a:r>
            <a:r>
              <a:rPr sz="800" b="1" i="1" spc="1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20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5" dirty="0">
                <a:solidFill>
                  <a:srgbClr val="0000FF"/>
                </a:solidFill>
                <a:latin typeface="Calibri"/>
                <a:cs typeface="Calibri"/>
              </a:rPr>
              <a:t>mypack</a:t>
            </a:r>
            <a:r>
              <a:rPr sz="800" b="1" spc="15" dirty="0">
                <a:latin typeface="Calibri"/>
                <a:cs typeface="Calibri"/>
              </a:rPr>
              <a:t>; </a:t>
            </a:r>
            <a:r>
              <a:rPr sz="800" b="1" spc="-165" dirty="0"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0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pack.*</a:t>
            </a:r>
            <a:r>
              <a:rPr sz="800" b="1" spc="75" dirty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930"/>
              </a:lnSpc>
              <a:spcBef>
                <a:spcPts val="80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-3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800" b="1" spc="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8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5" dirty="0">
                <a:latin typeface="Calibri"/>
                <a:cs typeface="Calibri"/>
              </a:rPr>
              <a:t>A{</a:t>
            </a:r>
            <a:endParaRPr sz="800">
              <a:latin typeface="Calibri"/>
              <a:cs typeface="Calibri"/>
            </a:endParaRPr>
          </a:p>
          <a:p>
            <a:pPr marL="490855" marR="1409065" indent="-160020">
              <a:lnSpc>
                <a:spcPts val="900"/>
              </a:lnSpc>
              <a:spcBef>
                <a:spcPts val="5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65" dirty="0">
                <a:latin typeface="Calibri"/>
                <a:cs typeface="Calibri"/>
              </a:rPr>
              <a:t>(String</a:t>
            </a:r>
            <a:r>
              <a:rPr sz="800" b="1" spc="229" dirty="0">
                <a:latin typeface="Calibri"/>
                <a:cs typeface="Calibri"/>
              </a:rPr>
              <a:t> </a:t>
            </a:r>
            <a:r>
              <a:rPr sz="800" b="1" spc="114" dirty="0">
                <a:latin typeface="Calibri"/>
                <a:cs typeface="Calibri"/>
              </a:rPr>
              <a:t>args</a:t>
            </a:r>
            <a:r>
              <a:rPr sz="800" b="1" spc="114" dirty="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800" b="1" spc="114" dirty="0">
                <a:latin typeface="Calibri"/>
                <a:cs typeface="Calibri"/>
              </a:rPr>
              <a:t>){ </a:t>
            </a:r>
            <a:r>
              <a:rPr sz="800" b="1" spc="-165" dirty="0">
                <a:latin typeface="Calibri"/>
                <a:cs typeface="Calibri"/>
              </a:rPr>
              <a:t> </a:t>
            </a:r>
            <a:r>
              <a:rPr sz="800" b="1" spc="-30" dirty="0">
                <a:latin typeface="Calibri"/>
                <a:cs typeface="Calibri"/>
              </a:rPr>
              <a:t>B</a:t>
            </a:r>
            <a:r>
              <a:rPr sz="800" b="1" spc="240" dirty="0">
                <a:latin typeface="Calibri"/>
                <a:cs typeface="Calibri"/>
              </a:rPr>
              <a:t> </a:t>
            </a:r>
            <a:r>
              <a:rPr sz="800" b="1" spc="60" dirty="0">
                <a:latin typeface="Calibri"/>
                <a:cs typeface="Calibri"/>
              </a:rPr>
              <a:t>obj</a:t>
            </a:r>
            <a:r>
              <a:rPr sz="800" b="1" spc="240" dirty="0">
                <a:latin typeface="Calibri"/>
                <a:cs typeface="Calibri"/>
              </a:rPr>
              <a:t> </a:t>
            </a:r>
            <a:r>
              <a:rPr sz="800" b="1" spc="20" dirty="0">
                <a:solidFill>
                  <a:srgbClr val="666666"/>
                </a:solidFill>
                <a:latin typeface="Calibri"/>
                <a:cs typeface="Calibri"/>
              </a:rPr>
              <a:t>= </a:t>
            </a:r>
            <a:r>
              <a:rPr sz="800" b="1" spc="4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25" dirty="0">
                <a:latin typeface="Calibri"/>
                <a:cs typeface="Calibri"/>
              </a:rPr>
              <a:t>B(); </a:t>
            </a:r>
            <a:r>
              <a:rPr sz="800" b="1" spc="350" dirty="0">
                <a:latin typeface="Calibri"/>
                <a:cs typeface="Calibri"/>
              </a:rPr>
              <a:t> </a:t>
            </a:r>
            <a:r>
              <a:rPr sz="800" b="1" spc="80" dirty="0">
                <a:latin typeface="Calibri"/>
                <a:cs typeface="Calibri"/>
              </a:rPr>
              <a:t>obj.</a:t>
            </a:r>
            <a:r>
              <a:rPr sz="800" b="1" spc="80" dirty="0">
                <a:solidFill>
                  <a:srgbClr val="7C8E28"/>
                </a:solidFill>
                <a:latin typeface="Calibri"/>
                <a:cs typeface="Calibri"/>
              </a:rPr>
              <a:t>msg</a:t>
            </a:r>
            <a:r>
              <a:rPr sz="800" b="1" spc="80" dirty="0">
                <a:latin typeface="Calibri"/>
                <a:cs typeface="Calibri"/>
              </a:rPr>
              <a:t>();</a:t>
            </a:r>
            <a:endParaRPr sz="800">
              <a:latin typeface="Calibri"/>
              <a:cs typeface="Calibri"/>
            </a:endParaRPr>
          </a:p>
          <a:p>
            <a:pPr marL="331470">
              <a:lnSpc>
                <a:spcPts val="840"/>
              </a:lnSpc>
            </a:pPr>
            <a:r>
              <a:rPr sz="800" b="1" spc="14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930"/>
              </a:lnSpc>
            </a:pPr>
            <a:r>
              <a:rPr sz="800" b="1" spc="14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835"/>
              </a:spcBef>
            </a:pPr>
            <a:r>
              <a:rPr sz="800" b="1" i="1" spc="100" dirty="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3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0" dirty="0">
                <a:solidFill>
                  <a:srgbClr val="3F7F7F"/>
                </a:solidFill>
                <a:latin typeface="Trebuchet MS"/>
                <a:cs typeface="Trebuchet MS"/>
              </a:rPr>
              <a:t>Output:Hello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59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384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Accessing</a:t>
            </a:r>
            <a:r>
              <a:rPr spc="15" dirty="0"/>
              <a:t> </a:t>
            </a:r>
            <a:r>
              <a:rPr spc="-55" dirty="0"/>
              <a:t>or</a:t>
            </a:r>
            <a:r>
              <a:rPr spc="10" dirty="0"/>
              <a:t> </a:t>
            </a:r>
            <a:r>
              <a:rPr spc="-5" dirty="0"/>
              <a:t>Modify</a:t>
            </a:r>
            <a:r>
              <a:rPr spc="10" dirty="0"/>
              <a:t> </a:t>
            </a:r>
            <a:r>
              <a:rPr spc="-15" dirty="0"/>
              <a:t>Attributes/Methods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869746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799345"/>
            <a:ext cx="3611245" cy="13182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10" dirty="0">
                <a:latin typeface="Tahoma"/>
                <a:cs typeface="Tahoma"/>
              </a:rPr>
              <a:t>Can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access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attributes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creating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object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using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dot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syntax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15" dirty="0">
                <a:latin typeface="Tahoma"/>
                <a:cs typeface="Tahoma"/>
              </a:rPr>
              <a:t>Another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term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class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attributes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fields.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ahoma"/>
              <a:cs typeface="Tahoma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900" b="1" spc="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375920">
              <a:lnSpc>
                <a:spcPct val="100000"/>
              </a:lnSpc>
              <a:spcBef>
                <a:spcPts val="10"/>
              </a:spcBef>
            </a:pP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0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x;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850">
              <a:latin typeface="SimSun"/>
              <a:cs typeface="SimSun"/>
            </a:endParaRPr>
          </a:p>
          <a:p>
            <a:pPr marL="734695" marR="835025" indent="-358775">
              <a:lnSpc>
                <a:spcPct val="101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 dirty="0">
                <a:latin typeface="SimSun"/>
                <a:cs typeface="SimSun"/>
              </a:rPr>
              <a:t>(String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args)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{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Main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myObj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Main();</a:t>
            </a:r>
            <a:endParaRPr sz="9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184795"/>
            <a:ext cx="53644" cy="536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3832" y="2093590"/>
            <a:ext cx="1699895" cy="300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20" dirty="0">
                <a:latin typeface="SimSun"/>
                <a:cs typeface="SimSun"/>
              </a:rPr>
              <a:t>myObj.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x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 40</a:t>
            </a:r>
            <a:r>
              <a:rPr sz="900" spc="20" dirty="0">
                <a:latin typeface="SimSun"/>
                <a:cs typeface="SimSun"/>
              </a:rPr>
              <a:t>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(myObj.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x</a:t>
            </a:r>
            <a:r>
              <a:rPr sz="900" spc="20" dirty="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7547" y="2093590"/>
            <a:ext cx="1161415" cy="30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55" dirty="0">
                <a:solidFill>
                  <a:srgbClr val="3F7F7F"/>
                </a:solidFill>
                <a:latin typeface="Times New Roman"/>
                <a:cs typeface="Times New Roman"/>
              </a:rPr>
              <a:t>Modifying</a:t>
            </a:r>
            <a:endParaRPr sz="9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10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17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Accessing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563" y="2370678"/>
            <a:ext cx="205104" cy="30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6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220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>
                <a:solidFill>
                  <a:srgbClr val="FFF200"/>
                </a:solidFill>
              </a:rPr>
              <a:t>public</a:t>
            </a:r>
            <a:r>
              <a:rPr spc="-15" dirty="0">
                <a:solidFill>
                  <a:srgbClr val="FFF200"/>
                </a:solidFill>
              </a:rPr>
              <a:t> </a:t>
            </a:r>
            <a:r>
              <a:rPr spc="-45" dirty="0"/>
              <a:t>Access</a:t>
            </a:r>
            <a:r>
              <a:rPr spc="-10" dirty="0"/>
              <a:t> </a:t>
            </a:r>
            <a:r>
              <a:rPr spc="-15" dirty="0"/>
              <a:t>Modifier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9181" y="654888"/>
            <a:ext cx="3989704" cy="215900"/>
          </a:xfrm>
          <a:custGeom>
            <a:avLst/>
            <a:gdLst/>
            <a:ahLst/>
            <a:cxnLst/>
            <a:rect l="l" t="t" r="r" b="b"/>
            <a:pathLst>
              <a:path w="3989704" h="215900">
                <a:moveTo>
                  <a:pt x="3989654" y="44437"/>
                </a:moveTo>
                <a:lnTo>
                  <a:pt x="3988358" y="44437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37"/>
                </a:lnTo>
                <a:lnTo>
                  <a:pt x="0" y="44437"/>
                </a:lnTo>
                <a:lnTo>
                  <a:pt x="0" y="50812"/>
                </a:lnTo>
                <a:lnTo>
                  <a:pt x="0" y="82384"/>
                </a:lnTo>
                <a:lnTo>
                  <a:pt x="0" y="164592"/>
                </a:lnTo>
                <a:lnTo>
                  <a:pt x="4013" y="184315"/>
                </a:lnTo>
                <a:lnTo>
                  <a:pt x="14922" y="200469"/>
                </a:lnTo>
                <a:lnTo>
                  <a:pt x="31076" y="211378"/>
                </a:lnTo>
                <a:lnTo>
                  <a:pt x="50812" y="215392"/>
                </a:lnTo>
                <a:lnTo>
                  <a:pt x="3938854" y="215392"/>
                </a:lnTo>
                <a:lnTo>
                  <a:pt x="3958577" y="211378"/>
                </a:lnTo>
                <a:lnTo>
                  <a:pt x="3974731" y="200469"/>
                </a:lnTo>
                <a:lnTo>
                  <a:pt x="3985653" y="184315"/>
                </a:lnTo>
                <a:lnTo>
                  <a:pt x="3989654" y="164592"/>
                </a:lnTo>
                <a:lnTo>
                  <a:pt x="3989654" y="82384"/>
                </a:lnTo>
                <a:lnTo>
                  <a:pt x="3989654" y="50812"/>
                </a:lnTo>
                <a:lnTo>
                  <a:pt x="3989654" y="44437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677120"/>
            <a:ext cx="3830954" cy="223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accessible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everywhere.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widest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scope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among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other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modifiers.</a:t>
            </a:r>
            <a:endParaRPr sz="900" dirty="0">
              <a:latin typeface="Tahoma"/>
              <a:cs typeface="Tahoma"/>
            </a:endParaRPr>
          </a:p>
          <a:p>
            <a:pPr marL="224790" marR="2800350" indent="-212725">
              <a:lnSpc>
                <a:spcPts val="900"/>
              </a:lnSpc>
              <a:spcBef>
                <a:spcPts val="1095"/>
              </a:spcBef>
            </a:pPr>
            <a:r>
              <a:rPr sz="800" b="1" i="1" spc="25" dirty="0">
                <a:solidFill>
                  <a:srgbClr val="3F7F7F"/>
                </a:solidFill>
                <a:latin typeface="Trebuchet MS"/>
                <a:cs typeface="Trebuchet MS"/>
              </a:rPr>
              <a:t>//save</a:t>
            </a:r>
            <a:r>
              <a:rPr sz="800" b="1" i="1" spc="3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 dirty="0">
                <a:solidFill>
                  <a:srgbClr val="3F7F7F"/>
                </a:solidFill>
                <a:latin typeface="Trebuchet MS"/>
                <a:cs typeface="Trebuchet MS"/>
              </a:rPr>
              <a:t>by</a:t>
            </a:r>
            <a:r>
              <a:rPr sz="800" b="1" i="1" spc="-4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dirty="0">
                <a:solidFill>
                  <a:srgbClr val="3F7F7F"/>
                </a:solidFill>
                <a:latin typeface="Trebuchet MS"/>
                <a:cs typeface="Trebuchet MS"/>
              </a:rPr>
              <a:t>A.java </a:t>
            </a:r>
            <a:r>
              <a:rPr sz="800" b="1" i="1" spc="5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pack</a:t>
            </a:r>
            <a:r>
              <a:rPr sz="800" b="1" spc="65" dirty="0">
                <a:latin typeface="Calibri"/>
                <a:cs typeface="Calibri"/>
              </a:rPr>
              <a:t>; </a:t>
            </a:r>
            <a:r>
              <a:rPr sz="800" b="1" spc="70" dirty="0">
                <a:latin typeface="Calibri"/>
                <a:cs typeface="Calibri"/>
              </a:rPr>
              <a:t> </a:t>
            </a: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19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0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800" b="1" spc="35" dirty="0">
                <a:latin typeface="Calibri"/>
                <a:cs typeface="Calibri"/>
              </a:rPr>
              <a:t>{</a:t>
            </a:r>
            <a:endParaRPr sz="800" dirty="0">
              <a:latin typeface="Calibri"/>
              <a:cs typeface="Calibri"/>
            </a:endParaRPr>
          </a:p>
          <a:p>
            <a:pPr marL="437515">
              <a:lnSpc>
                <a:spcPts val="840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6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6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msg</a:t>
            </a:r>
            <a:r>
              <a:rPr sz="800" b="1" spc="60" dirty="0">
                <a:latin typeface="Calibri"/>
                <a:cs typeface="Calibri"/>
              </a:rPr>
              <a:t>(){  </a:t>
            </a:r>
            <a:r>
              <a:rPr sz="800" b="1" spc="175" dirty="0">
                <a:latin typeface="Calibri"/>
                <a:cs typeface="Calibri"/>
              </a:rPr>
              <a:t> </a:t>
            </a:r>
            <a:r>
              <a:rPr sz="800" b="1" spc="80" dirty="0">
                <a:latin typeface="Calibri"/>
                <a:cs typeface="Calibri"/>
              </a:rPr>
              <a:t>System.</a:t>
            </a:r>
            <a:r>
              <a:rPr sz="800" b="1" spc="80" dirty="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80" dirty="0">
                <a:latin typeface="Calibri"/>
                <a:cs typeface="Calibri"/>
              </a:rPr>
              <a:t>.</a:t>
            </a:r>
            <a:r>
              <a:rPr sz="800" b="1" spc="80" dirty="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80" dirty="0">
                <a:latin typeface="Calibri"/>
                <a:cs typeface="Calibri"/>
              </a:rPr>
              <a:t>(</a:t>
            </a:r>
            <a:r>
              <a:rPr sz="800" b="1" spc="80" dirty="0">
                <a:solidFill>
                  <a:srgbClr val="BA2121"/>
                </a:solidFill>
                <a:latin typeface="Calibri"/>
                <a:cs typeface="Calibri"/>
              </a:rPr>
              <a:t>"Hello"</a:t>
            </a:r>
            <a:r>
              <a:rPr sz="800" b="1" spc="80" dirty="0">
                <a:latin typeface="Calibri"/>
                <a:cs typeface="Calibri"/>
              </a:rPr>
              <a:t>);  </a:t>
            </a:r>
            <a:r>
              <a:rPr sz="800" b="1" spc="240" dirty="0">
                <a:latin typeface="Calibri"/>
                <a:cs typeface="Calibri"/>
              </a:rPr>
              <a:t> </a:t>
            </a:r>
            <a:r>
              <a:rPr sz="800" b="1" spc="140" dirty="0">
                <a:latin typeface="Calibri"/>
                <a:cs typeface="Calibri"/>
              </a:rPr>
              <a:t>}</a:t>
            </a:r>
            <a:endParaRPr sz="800" dirty="0">
              <a:latin typeface="Calibri"/>
              <a:cs typeface="Calibri"/>
            </a:endParaRPr>
          </a:p>
          <a:p>
            <a:pPr marL="224790">
              <a:lnSpc>
                <a:spcPts val="930"/>
              </a:lnSpc>
            </a:pPr>
            <a:r>
              <a:rPr sz="800" b="1" spc="140" dirty="0">
                <a:latin typeface="Calibri"/>
                <a:cs typeface="Calibri"/>
              </a:rPr>
              <a:t>}</a:t>
            </a:r>
            <a:endParaRPr sz="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50" dirty="0">
              <a:latin typeface="Calibri"/>
              <a:cs typeface="Calibri"/>
            </a:endParaRPr>
          </a:p>
          <a:p>
            <a:pPr marL="224790" marR="2800350" indent="-212725">
              <a:lnSpc>
                <a:spcPts val="900"/>
              </a:lnSpc>
            </a:pPr>
            <a:r>
              <a:rPr sz="800" b="1" i="1" spc="25" dirty="0">
                <a:solidFill>
                  <a:srgbClr val="3F7F7F"/>
                </a:solidFill>
                <a:latin typeface="Trebuchet MS"/>
                <a:cs typeface="Trebuchet MS"/>
              </a:rPr>
              <a:t>//save</a:t>
            </a:r>
            <a:r>
              <a:rPr sz="800" b="1" i="1" spc="3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 dirty="0">
                <a:solidFill>
                  <a:srgbClr val="3F7F7F"/>
                </a:solidFill>
                <a:latin typeface="Trebuchet MS"/>
                <a:cs typeface="Trebuchet MS"/>
              </a:rPr>
              <a:t>by</a:t>
            </a:r>
            <a:r>
              <a:rPr sz="800" b="1" i="1" spc="-4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5" dirty="0">
                <a:solidFill>
                  <a:srgbClr val="3F7F7F"/>
                </a:solidFill>
                <a:latin typeface="Trebuchet MS"/>
                <a:cs typeface="Trebuchet MS"/>
              </a:rPr>
              <a:t>B.java </a:t>
            </a:r>
            <a:r>
              <a:rPr sz="800" b="1" i="1" spc="1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20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5" dirty="0">
                <a:solidFill>
                  <a:srgbClr val="0000FF"/>
                </a:solidFill>
                <a:latin typeface="Calibri"/>
                <a:cs typeface="Calibri"/>
              </a:rPr>
              <a:t>mypack</a:t>
            </a:r>
            <a:r>
              <a:rPr sz="800" b="1" spc="15" dirty="0">
                <a:latin typeface="Calibri"/>
                <a:cs typeface="Calibri"/>
              </a:rPr>
              <a:t>; </a:t>
            </a:r>
            <a:r>
              <a:rPr sz="800" b="1" spc="-165" dirty="0"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0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pack.*</a:t>
            </a:r>
            <a:r>
              <a:rPr sz="800" b="1" spc="75" dirty="0">
                <a:latin typeface="Calibri"/>
                <a:cs typeface="Calibri"/>
              </a:rPr>
              <a:t>;</a:t>
            </a:r>
            <a:endParaRPr sz="800" dirty="0">
              <a:latin typeface="Calibri"/>
              <a:cs typeface="Calibri"/>
            </a:endParaRPr>
          </a:p>
          <a:p>
            <a:pPr marL="224790">
              <a:lnSpc>
                <a:spcPts val="930"/>
              </a:lnSpc>
              <a:spcBef>
                <a:spcPts val="80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7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800" b="1" spc="55" dirty="0">
                <a:latin typeface="Calibri"/>
                <a:cs typeface="Calibri"/>
              </a:rPr>
              <a:t>{</a:t>
            </a:r>
            <a:endParaRPr sz="800" dirty="0">
              <a:latin typeface="Calibri"/>
              <a:cs typeface="Calibri"/>
            </a:endParaRPr>
          </a:p>
          <a:p>
            <a:pPr marL="490855" marR="1418590" indent="-160020">
              <a:lnSpc>
                <a:spcPts val="900"/>
              </a:lnSpc>
              <a:spcBef>
                <a:spcPts val="5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65" dirty="0">
                <a:latin typeface="Calibri"/>
                <a:cs typeface="Calibri"/>
              </a:rPr>
              <a:t>(String</a:t>
            </a:r>
            <a:r>
              <a:rPr sz="800" b="1" spc="229" dirty="0">
                <a:latin typeface="Calibri"/>
                <a:cs typeface="Calibri"/>
              </a:rPr>
              <a:t> </a:t>
            </a:r>
            <a:r>
              <a:rPr sz="800" b="1" spc="114" dirty="0">
                <a:latin typeface="Calibri"/>
                <a:cs typeface="Calibri"/>
              </a:rPr>
              <a:t>args</a:t>
            </a:r>
            <a:r>
              <a:rPr sz="800" b="1" spc="114" dirty="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800" b="1" spc="114" dirty="0">
                <a:latin typeface="Calibri"/>
                <a:cs typeface="Calibri"/>
              </a:rPr>
              <a:t>){ </a:t>
            </a:r>
            <a:r>
              <a:rPr sz="800" b="1" spc="-165" dirty="0">
                <a:latin typeface="Calibri"/>
                <a:cs typeface="Calibri"/>
              </a:rPr>
              <a:t> </a:t>
            </a:r>
            <a:r>
              <a:rPr sz="800" b="1" spc="-70" dirty="0">
                <a:latin typeface="Calibri"/>
                <a:cs typeface="Calibri"/>
              </a:rPr>
              <a:t>A</a:t>
            </a:r>
            <a:r>
              <a:rPr sz="800" b="1" spc="240" dirty="0">
                <a:latin typeface="Calibri"/>
                <a:cs typeface="Calibri"/>
              </a:rPr>
              <a:t> </a:t>
            </a:r>
            <a:r>
              <a:rPr sz="800" b="1" spc="60" dirty="0">
                <a:latin typeface="Calibri"/>
                <a:cs typeface="Calibri"/>
              </a:rPr>
              <a:t>obj</a:t>
            </a:r>
            <a:r>
              <a:rPr sz="800" b="1" spc="245" dirty="0">
                <a:latin typeface="Calibri"/>
                <a:cs typeface="Calibri"/>
              </a:rPr>
              <a:t> </a:t>
            </a:r>
            <a:r>
              <a:rPr sz="800" b="1" spc="20" dirty="0">
                <a:solidFill>
                  <a:srgbClr val="666666"/>
                </a:solidFill>
                <a:latin typeface="Calibri"/>
                <a:cs typeface="Calibri"/>
              </a:rPr>
              <a:t>= </a:t>
            </a:r>
            <a:r>
              <a:rPr sz="800" b="1" spc="4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latin typeface="Calibri"/>
                <a:cs typeface="Calibri"/>
              </a:rPr>
              <a:t>A(); </a:t>
            </a:r>
            <a:r>
              <a:rPr sz="800" b="1" spc="360" dirty="0">
                <a:latin typeface="Calibri"/>
                <a:cs typeface="Calibri"/>
              </a:rPr>
              <a:t> </a:t>
            </a:r>
            <a:r>
              <a:rPr sz="800" b="1" spc="80" dirty="0">
                <a:latin typeface="Calibri"/>
                <a:cs typeface="Calibri"/>
              </a:rPr>
              <a:t>obj.</a:t>
            </a:r>
            <a:r>
              <a:rPr sz="800" b="1" spc="80" dirty="0">
                <a:solidFill>
                  <a:srgbClr val="7C8E28"/>
                </a:solidFill>
                <a:latin typeface="Calibri"/>
                <a:cs typeface="Calibri"/>
              </a:rPr>
              <a:t>msg</a:t>
            </a:r>
            <a:r>
              <a:rPr sz="800" b="1" spc="80" dirty="0">
                <a:latin typeface="Calibri"/>
                <a:cs typeface="Calibri"/>
              </a:rPr>
              <a:t>();</a:t>
            </a:r>
            <a:endParaRPr sz="800" dirty="0">
              <a:latin typeface="Calibri"/>
              <a:cs typeface="Calibri"/>
            </a:endParaRPr>
          </a:p>
          <a:p>
            <a:pPr marL="331470">
              <a:lnSpc>
                <a:spcPts val="840"/>
              </a:lnSpc>
            </a:pPr>
            <a:r>
              <a:rPr sz="800" b="1" spc="140" dirty="0">
                <a:latin typeface="Calibri"/>
                <a:cs typeface="Calibri"/>
              </a:rPr>
              <a:t>}</a:t>
            </a:r>
            <a:endParaRPr sz="800" dirty="0">
              <a:latin typeface="Calibri"/>
              <a:cs typeface="Calibri"/>
            </a:endParaRPr>
          </a:p>
          <a:p>
            <a:pPr marL="224790">
              <a:lnSpc>
                <a:spcPts val="930"/>
              </a:lnSpc>
            </a:pPr>
            <a:r>
              <a:rPr sz="800" b="1" spc="140" dirty="0">
                <a:latin typeface="Calibri"/>
                <a:cs typeface="Calibri"/>
              </a:rPr>
              <a:t>}</a:t>
            </a:r>
            <a:endParaRPr sz="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800" b="1" i="1" spc="100" dirty="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30" dirty="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0" dirty="0">
                <a:solidFill>
                  <a:srgbClr val="3F7F7F"/>
                </a:solidFill>
                <a:latin typeface="Trebuchet MS"/>
                <a:cs typeface="Trebuchet MS"/>
              </a:rPr>
              <a:t>Output:Hello</a:t>
            </a:r>
            <a:endParaRPr sz="80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1716"/>
            <a:ext cx="4608195" cy="114601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60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00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</a:t>
            </a:r>
            <a:r>
              <a:rPr spc="15" dirty="0"/>
              <a:t> </a:t>
            </a:r>
            <a:r>
              <a:rPr spc="-90" dirty="0"/>
              <a:t>:</a:t>
            </a:r>
            <a:r>
              <a:rPr spc="140" dirty="0"/>
              <a:t> </a:t>
            </a:r>
            <a:r>
              <a:rPr spc="-25" dirty="0"/>
              <a:t>Java</a:t>
            </a:r>
            <a:r>
              <a:rPr spc="15" dirty="0"/>
              <a:t> </a:t>
            </a:r>
            <a:r>
              <a:rPr spc="-35" dirty="0"/>
              <a:t>Classes/Objects...</a:t>
            </a:r>
            <a:r>
              <a:rPr spc="140" dirty="0"/>
              <a:t> </a:t>
            </a:r>
            <a:r>
              <a:rPr spc="-110" dirty="0"/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02203"/>
            <a:ext cx="2477135" cy="265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Class</a:t>
            </a:r>
            <a:r>
              <a:rPr sz="900" i="1" spc="210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Declaration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Calibri"/>
                <a:cs typeface="Calibri"/>
              </a:rPr>
              <a:t>Dog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85" dirty="0">
                <a:solidFill>
                  <a:srgbClr val="3F7F7F"/>
                </a:solidFill>
                <a:latin typeface="Times New Roman"/>
                <a:cs typeface="Times New Roman"/>
              </a:rPr>
              <a:t>Instance</a:t>
            </a:r>
            <a:r>
              <a:rPr sz="900" i="1" spc="229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80" dirty="0">
                <a:solidFill>
                  <a:srgbClr val="3F7F7F"/>
                </a:solidFill>
                <a:latin typeface="Times New Roman"/>
                <a:cs typeface="Times New Roman"/>
              </a:rPr>
              <a:t>Variables</a:t>
            </a:r>
            <a:endParaRPr sz="900">
              <a:latin typeface="Times New Roman"/>
              <a:cs typeface="Times New Roman"/>
            </a:endParaRPr>
          </a:p>
          <a:p>
            <a:pPr marL="251460" marR="1439545">
              <a:lnSpc>
                <a:spcPct val="101000"/>
              </a:lnSpc>
            </a:pPr>
            <a:r>
              <a:rPr sz="900" spc="20" dirty="0">
                <a:latin typeface="SimSun"/>
                <a:cs typeface="SimSun"/>
              </a:rPr>
              <a:t>String name;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String</a:t>
            </a:r>
            <a:r>
              <a:rPr sz="900" spc="-7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breed;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1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age;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String</a:t>
            </a:r>
            <a:r>
              <a:rPr sz="900" spc="-7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color;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Constructor</a:t>
            </a:r>
            <a:r>
              <a:rPr sz="9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75" dirty="0">
                <a:solidFill>
                  <a:srgbClr val="3F7F7F"/>
                </a:solidFill>
                <a:latin typeface="Times New Roman"/>
                <a:cs typeface="Times New Roman"/>
              </a:rPr>
              <a:t>Declaration</a:t>
            </a:r>
            <a:r>
              <a:rPr sz="9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120" dirty="0">
                <a:solidFill>
                  <a:srgbClr val="3F7F7F"/>
                </a:solidFill>
                <a:latin typeface="Times New Roman"/>
                <a:cs typeface="Times New Roman"/>
              </a:rPr>
              <a:t>of</a:t>
            </a:r>
            <a:r>
              <a:rPr sz="900" i="1" spc="22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Times New Roman"/>
                <a:cs typeface="Times New Roman"/>
              </a:rPr>
              <a:t>Class</a:t>
            </a:r>
            <a:endParaRPr sz="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Dog</a:t>
            </a:r>
            <a:r>
              <a:rPr sz="900" spc="20" dirty="0">
                <a:latin typeface="SimSun"/>
                <a:cs typeface="SimSun"/>
              </a:rPr>
              <a:t>(String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name,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String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breed,</a:t>
            </a:r>
            <a:endParaRPr sz="900">
              <a:latin typeface="SimSun"/>
              <a:cs typeface="SimSun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age,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String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color)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90855" marR="842010">
              <a:lnSpc>
                <a:spcPct val="101000"/>
              </a:lnSpc>
            </a:pPr>
            <a:r>
              <a:rPr sz="900" b="1" spc="6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spc="65" dirty="0">
                <a:latin typeface="SimSun"/>
                <a:cs typeface="SimSun"/>
              </a:rPr>
              <a:t>.</a:t>
            </a:r>
            <a:r>
              <a:rPr sz="900" spc="65" dirty="0">
                <a:solidFill>
                  <a:srgbClr val="7C8E28"/>
                </a:solidFill>
                <a:latin typeface="SimSun"/>
                <a:cs typeface="SimSun"/>
              </a:rPr>
              <a:t>name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900" spc="20" dirty="0">
                <a:latin typeface="SimSun"/>
                <a:cs typeface="SimSun"/>
              </a:rPr>
              <a:t>name;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b="1" spc="6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spc="60" dirty="0">
                <a:latin typeface="SimSun"/>
                <a:cs typeface="SimSun"/>
              </a:rPr>
              <a:t>.</a:t>
            </a:r>
            <a:r>
              <a:rPr sz="900" spc="60" dirty="0">
                <a:solidFill>
                  <a:srgbClr val="7C8E28"/>
                </a:solidFill>
                <a:latin typeface="SimSun"/>
                <a:cs typeface="SimSun"/>
              </a:rPr>
              <a:t>breed</a:t>
            </a:r>
            <a:r>
              <a:rPr sz="900" spc="-15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-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breed;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b="1" spc="7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spc="70" dirty="0">
                <a:latin typeface="SimSun"/>
                <a:cs typeface="SimSun"/>
              </a:rPr>
              <a:t>.</a:t>
            </a:r>
            <a:r>
              <a:rPr sz="900" spc="70" dirty="0">
                <a:solidFill>
                  <a:srgbClr val="7C8E28"/>
                </a:solidFill>
                <a:latin typeface="SimSun"/>
                <a:cs typeface="SimSun"/>
              </a:rPr>
              <a:t>age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900" spc="20" dirty="0">
                <a:latin typeface="SimSun"/>
                <a:cs typeface="SimSun"/>
              </a:rPr>
              <a:t>age;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b="1" spc="6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spc="60" dirty="0">
                <a:latin typeface="SimSun"/>
                <a:cs typeface="SimSun"/>
              </a:rPr>
              <a:t>.</a:t>
            </a:r>
            <a:r>
              <a:rPr sz="900" spc="60" dirty="0">
                <a:solidFill>
                  <a:srgbClr val="7C8E28"/>
                </a:solidFill>
                <a:latin typeface="SimSun"/>
                <a:cs typeface="SimSun"/>
              </a:rPr>
              <a:t>color</a:t>
            </a:r>
            <a:r>
              <a:rPr sz="900" spc="-15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-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color;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7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43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</a:t>
            </a:r>
            <a:r>
              <a:rPr spc="15" dirty="0"/>
              <a:t> </a:t>
            </a:r>
            <a:r>
              <a:rPr spc="-90" dirty="0"/>
              <a:t>:</a:t>
            </a:r>
            <a:r>
              <a:rPr spc="140" dirty="0"/>
              <a:t> </a:t>
            </a:r>
            <a:r>
              <a:rPr spc="-25" dirty="0"/>
              <a:t>Java</a:t>
            </a:r>
            <a:r>
              <a:rPr spc="15" dirty="0"/>
              <a:t> </a:t>
            </a:r>
            <a:r>
              <a:rPr spc="-35" dirty="0"/>
              <a:t>Classes/Objects...</a:t>
            </a:r>
            <a:r>
              <a:rPr spc="140" dirty="0"/>
              <a:t> </a:t>
            </a:r>
            <a:r>
              <a:rPr spc="-95" dirty="0"/>
              <a:t>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6435" y="554984"/>
            <a:ext cx="1460500" cy="265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method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String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getName</a:t>
            </a:r>
            <a:r>
              <a:rPr sz="900" spc="20" dirty="0">
                <a:latin typeface="SimSun"/>
                <a:cs typeface="SimSun"/>
              </a:rPr>
              <a:t>()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5"/>
              </a:spcBef>
            </a:pPr>
            <a:r>
              <a:rPr sz="900" b="1" spc="7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900" b="1" spc="20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name;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method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String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getBreed</a:t>
            </a:r>
            <a:r>
              <a:rPr sz="900" spc="20" dirty="0">
                <a:latin typeface="SimSun"/>
                <a:cs typeface="SimSun"/>
              </a:rPr>
              <a:t>()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b="1" spc="7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900" b="1" spc="20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breed;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method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R="290830" algn="ctr">
              <a:lnSpc>
                <a:spcPct val="100000"/>
              </a:lnSpc>
              <a:spcBef>
                <a:spcPts val="10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getAge</a:t>
            </a:r>
            <a:r>
              <a:rPr sz="900" spc="20" dirty="0">
                <a:latin typeface="SimSun"/>
                <a:cs typeface="SimSun"/>
              </a:rPr>
              <a:t>()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R="290830" algn="ctr">
              <a:lnSpc>
                <a:spcPct val="100000"/>
              </a:lnSpc>
              <a:spcBef>
                <a:spcPts val="10"/>
              </a:spcBef>
            </a:pPr>
            <a:r>
              <a:rPr sz="900" b="1" spc="7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900" b="1" spc="20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age;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i="1" spc="220" dirty="0">
                <a:solidFill>
                  <a:srgbClr val="3F7F7F"/>
                </a:solidFill>
                <a:latin typeface="Times New Roman"/>
                <a:cs typeface="Times New Roman"/>
              </a:rPr>
              <a:t>//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5" dirty="0">
                <a:solidFill>
                  <a:srgbClr val="3F7F7F"/>
                </a:solidFill>
                <a:latin typeface="Times New Roman"/>
                <a:cs typeface="Times New Roman"/>
              </a:rPr>
              <a:t>method</a:t>
            </a:r>
            <a:r>
              <a:rPr sz="900" i="1" spc="215" dirty="0">
                <a:solidFill>
                  <a:srgbClr val="3F7F7F"/>
                </a:solidFill>
                <a:latin typeface="Times New Roman"/>
                <a:cs typeface="Times New Roman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/>
          <p:nvPr/>
        </p:nvSpPr>
        <p:spPr>
          <a:xfrm>
            <a:off x="4262782" y="3338659"/>
            <a:ext cx="249554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10/</a:t>
            </a:r>
            <a:r>
              <a:rPr sz="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130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DEC351-B21A-6567-6ADE-DEF24A7AE5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pc="55" smtClean="0"/>
              <a:t>8</a:t>
            </a:fld>
            <a:r>
              <a:rPr lang="en-IN" spc="55"/>
              <a:t>/</a:t>
            </a:r>
            <a:r>
              <a:rPr lang="en-IN" spc="-10"/>
              <a:t> </a:t>
            </a:r>
            <a:r>
              <a:rPr lang="en-IN" spc="-15"/>
              <a:t>130</a:t>
            </a:r>
            <a:endParaRPr lang="en-IN" spc="-1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85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Example</a:t>
            </a:r>
            <a:r>
              <a:rPr spc="15" dirty="0"/>
              <a:t> </a:t>
            </a:r>
            <a:r>
              <a:rPr spc="-90" dirty="0"/>
              <a:t>:</a:t>
            </a:r>
            <a:r>
              <a:rPr spc="140" dirty="0"/>
              <a:t> </a:t>
            </a:r>
            <a:r>
              <a:rPr spc="-25" dirty="0"/>
              <a:t>Java</a:t>
            </a:r>
            <a:r>
              <a:rPr spc="15" dirty="0"/>
              <a:t> </a:t>
            </a:r>
            <a:r>
              <a:rPr spc="-35" dirty="0"/>
              <a:t>Classes/Objects...</a:t>
            </a:r>
            <a:r>
              <a:rPr spc="140" dirty="0"/>
              <a:t> </a:t>
            </a:r>
            <a:r>
              <a:rPr spc="-90" dirty="0"/>
              <a:t>III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07144"/>
            <a:ext cx="3612515" cy="279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95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String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getColor</a:t>
            </a:r>
            <a:r>
              <a:rPr sz="900" spc="20" dirty="0">
                <a:latin typeface="SimSun"/>
                <a:cs typeface="SimSun"/>
              </a:rPr>
              <a:t>()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75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900" b="1" spc="20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color;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</a:pPr>
            <a:r>
              <a:rPr sz="900" spc="20" dirty="0">
                <a:solidFill>
                  <a:srgbClr val="AA21FF"/>
                </a:solidFill>
                <a:latin typeface="SimSun"/>
                <a:cs typeface="SimSun"/>
              </a:rPr>
              <a:t>@Override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String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toString</a:t>
            </a:r>
            <a:r>
              <a:rPr sz="900" spc="20" dirty="0">
                <a:latin typeface="SimSun"/>
                <a:cs typeface="SimSun"/>
              </a:rPr>
              <a:t>()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09319" marR="542925" indent="-419100">
              <a:lnSpc>
                <a:spcPct val="101000"/>
              </a:lnSpc>
              <a:spcBef>
                <a:spcPts val="5"/>
              </a:spcBef>
            </a:pPr>
            <a:r>
              <a:rPr sz="900" b="1" spc="50" dirty="0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900" spc="50" dirty="0">
                <a:latin typeface="SimSun"/>
                <a:cs typeface="SimSun"/>
              </a:rPr>
              <a:t>(</a:t>
            </a:r>
            <a:r>
              <a:rPr sz="900" spc="50" dirty="0">
                <a:solidFill>
                  <a:srgbClr val="BA2121"/>
                </a:solidFill>
                <a:latin typeface="SimSun"/>
                <a:cs typeface="SimSun"/>
              </a:rPr>
              <a:t>"Hi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my name is "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900" b="1" spc="4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spc="45" dirty="0">
                <a:latin typeface="SimSun"/>
                <a:cs typeface="SimSun"/>
              </a:rPr>
              <a:t>.</a:t>
            </a:r>
            <a:r>
              <a:rPr sz="900" spc="45" dirty="0">
                <a:solidFill>
                  <a:srgbClr val="7C8E28"/>
                </a:solidFill>
                <a:latin typeface="SimSun"/>
                <a:cs typeface="SimSun"/>
              </a:rPr>
              <a:t>getName</a:t>
            </a:r>
            <a:r>
              <a:rPr sz="900" spc="45" dirty="0">
                <a:latin typeface="SimSun"/>
                <a:cs typeface="SimSun"/>
              </a:rPr>
              <a:t>()</a:t>
            </a:r>
            <a:r>
              <a:rPr sz="900" spc="45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900" spc="5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".\nMy breed,age and color are "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9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4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spc="40" dirty="0">
                <a:latin typeface="SimSun"/>
                <a:cs typeface="SimSun"/>
              </a:rPr>
              <a:t>.</a:t>
            </a:r>
            <a:r>
              <a:rPr sz="900" spc="40" dirty="0">
                <a:solidFill>
                  <a:srgbClr val="7C8E28"/>
                </a:solidFill>
                <a:latin typeface="SimSun"/>
                <a:cs typeface="SimSun"/>
              </a:rPr>
              <a:t>getBreed</a:t>
            </a:r>
            <a:r>
              <a:rPr sz="900" spc="40" dirty="0">
                <a:latin typeface="SimSun"/>
                <a:cs typeface="SimSun"/>
              </a:rPr>
              <a:t>()</a:t>
            </a:r>
            <a:r>
              <a:rPr sz="900" spc="4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40" dirty="0">
                <a:solidFill>
                  <a:srgbClr val="BA2121"/>
                </a:solidFill>
                <a:latin typeface="SimSun"/>
                <a:cs typeface="SimSun"/>
              </a:rPr>
              <a:t>","</a:t>
            </a:r>
            <a:r>
              <a:rPr sz="900" spc="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50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spc="50" dirty="0">
                <a:latin typeface="SimSun"/>
                <a:cs typeface="SimSun"/>
              </a:rPr>
              <a:t>.</a:t>
            </a:r>
            <a:r>
              <a:rPr sz="900" spc="50" dirty="0">
                <a:solidFill>
                  <a:srgbClr val="7C8E28"/>
                </a:solidFill>
                <a:latin typeface="SimSun"/>
                <a:cs typeface="SimSun"/>
              </a:rPr>
              <a:t>getAge</a:t>
            </a:r>
            <a:r>
              <a:rPr sz="900" spc="50" dirty="0">
                <a:latin typeface="SimSun"/>
                <a:cs typeface="SimSun"/>
              </a:rPr>
              <a:t>()</a:t>
            </a:r>
            <a:r>
              <a:rPr sz="900" spc="5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900" spc="-44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","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9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45" dirty="0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spc="45" dirty="0">
                <a:latin typeface="SimSun"/>
                <a:cs typeface="SimSun"/>
              </a:rPr>
              <a:t>.</a:t>
            </a:r>
            <a:r>
              <a:rPr sz="900" spc="45" dirty="0">
                <a:solidFill>
                  <a:srgbClr val="7C8E28"/>
                </a:solidFill>
                <a:latin typeface="SimSun"/>
                <a:cs typeface="SimSun"/>
              </a:rPr>
              <a:t>getColor</a:t>
            </a:r>
            <a:r>
              <a:rPr sz="900" spc="45" dirty="0">
                <a:latin typeface="SimSun"/>
                <a:cs typeface="SimSun"/>
              </a:rPr>
              <a:t>());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 dirty="0">
                <a:latin typeface="SimSun"/>
                <a:cs typeface="SimSun"/>
              </a:rPr>
              <a:t>(String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args)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90855" marR="5080">
              <a:lnSpc>
                <a:spcPct val="101000"/>
              </a:lnSpc>
            </a:pPr>
            <a:r>
              <a:rPr sz="900" spc="20" dirty="0">
                <a:latin typeface="SimSun"/>
                <a:cs typeface="SimSun"/>
              </a:rPr>
              <a:t>Dog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tuffy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Dog(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"tuffy"</a:t>
            </a:r>
            <a:r>
              <a:rPr sz="900" spc="20" dirty="0">
                <a:latin typeface="SimSun"/>
                <a:cs typeface="SimSun"/>
              </a:rPr>
              <a:t>,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"papillon"</a:t>
            </a:r>
            <a:r>
              <a:rPr sz="900" spc="20" dirty="0">
                <a:latin typeface="SimSun"/>
                <a:cs typeface="SimSun"/>
              </a:rPr>
              <a:t>,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5</a:t>
            </a:r>
            <a:r>
              <a:rPr sz="900" spc="20" dirty="0">
                <a:latin typeface="SimSun"/>
                <a:cs typeface="SimSun"/>
              </a:rPr>
              <a:t>,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"white"</a:t>
            </a:r>
            <a:r>
              <a:rPr sz="900" spc="20" dirty="0">
                <a:latin typeface="SimSun"/>
                <a:cs typeface="SimSun"/>
              </a:rPr>
              <a:t>);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(tuffy.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toString</a:t>
            </a:r>
            <a:r>
              <a:rPr sz="900" spc="20" dirty="0">
                <a:latin typeface="SimSun"/>
                <a:cs typeface="SimSun"/>
              </a:rPr>
              <a:t>());</a:t>
            </a:r>
            <a:endParaRPr sz="900">
              <a:latin typeface="SimSun"/>
              <a:cs typeface="SimSun"/>
            </a:endParaRPr>
          </a:p>
          <a:p>
            <a:pPr marL="25146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3</a:t>
            </a:r>
            <a:endParaRPr spc="-3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9</a:t>
            </a:fld>
            <a:r>
              <a:rPr spc="30" dirty="0"/>
              <a:t>/</a:t>
            </a:r>
            <a:r>
              <a:rPr spc="-5" dirty="0"/>
              <a:t> </a:t>
            </a:r>
            <a:r>
              <a:rPr spc="-15" dirty="0"/>
              <a:t>130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6" ma:contentTypeDescription="Create a new document." ma:contentTypeScope="" ma:versionID="5c26681eb6107b7c784d14e2256c93b4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b5feff267955a5a0ef7b7d698bfaad1d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b006866-85db-479e-845d-72725c018b91">
      <UserInfo>
        <DisplayName>Shaik Abdul Haseeb</DisplayName>
        <AccountId>91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2B73990-D154-4ECE-A3EF-6D00E41F5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fe58fc-72d2-4402-86d5-224c40a3db1c"/>
    <ds:schemaRef ds:uri="db006866-85db-479e-845d-72725c018b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296E1A-56F0-4984-BF7D-94DD1FE8AF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510E63-411C-40DB-B36A-E1A775C4FCF4}">
  <ds:schemaRefs>
    <ds:schemaRef ds:uri="http://schemas.microsoft.com/office/2006/metadata/properties"/>
    <ds:schemaRef ds:uri="http://schemas.microsoft.com/office/infopath/2007/PartnerControls"/>
    <ds:schemaRef ds:uri="db006866-85db-479e-845d-72725c018b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6574</Words>
  <Application>Microsoft Office PowerPoint</Application>
  <PresentationFormat>Custom</PresentationFormat>
  <Paragraphs>999</Paragraphs>
  <Slides>60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BCSE103E - Computer Programming: Java </vt:lpstr>
      <vt:lpstr>Java - What are Classes and Objects?</vt:lpstr>
      <vt:lpstr>Java Classes...</vt:lpstr>
      <vt:lpstr>PowerPoint Presentation</vt:lpstr>
      <vt:lpstr>Java Objects...</vt:lpstr>
      <vt:lpstr>Accessing or Modify Attributes/Methods</vt:lpstr>
      <vt:lpstr>Example : Java Classes/Objects... I</vt:lpstr>
      <vt:lpstr>Example : Java Classes/Objects... II</vt:lpstr>
      <vt:lpstr>Example : Java Classes/Objects... III</vt:lpstr>
      <vt:lpstr>Java Constructors</vt:lpstr>
      <vt:lpstr>Default Constructor</vt:lpstr>
      <vt:lpstr>Example - Default Constructor</vt:lpstr>
      <vt:lpstr>Parameterized Constructor</vt:lpstr>
      <vt:lpstr>Example - Default Constructors</vt:lpstr>
      <vt:lpstr>Example - Parameterized Constructors</vt:lpstr>
      <vt:lpstr>Method Overloading</vt:lpstr>
      <vt:lpstr>Example : Method OverLoading</vt:lpstr>
      <vt:lpstr>Method OverLoading....!</vt:lpstr>
      <vt:lpstr>PowerPoint Presentation</vt:lpstr>
      <vt:lpstr>Examples - Method Overloading</vt:lpstr>
      <vt:lpstr>Examples - Method Overloading</vt:lpstr>
      <vt:lpstr>Constructor Overloading</vt:lpstr>
      <vt:lpstr>Examples - Constructor Overloading</vt:lpstr>
      <vt:lpstr>Examples - Constructor Overloading I</vt:lpstr>
      <vt:lpstr>Examples - Constructor Overloading II</vt:lpstr>
      <vt:lpstr>PowerPoint Presentation</vt:lpstr>
      <vt:lpstr>PowerPoint Presentation</vt:lpstr>
      <vt:lpstr>Java Copy Constructor</vt:lpstr>
      <vt:lpstr>Example-1 - By constructor</vt:lpstr>
      <vt:lpstr>Example-2 - By assigning</vt:lpstr>
      <vt:lpstr>Java static Keyword</vt:lpstr>
      <vt:lpstr>1.. Java static variable</vt:lpstr>
      <vt:lpstr>PowerPoint Presentation</vt:lpstr>
      <vt:lpstr>Program of the counter without static variable</vt:lpstr>
      <vt:lpstr>Program of the counter with static variable</vt:lpstr>
      <vt:lpstr>2.. Java static method I</vt:lpstr>
      <vt:lpstr>2.. Java static method II</vt:lpstr>
      <vt:lpstr>Java static Keyword....</vt:lpstr>
      <vt:lpstr>3.. Java static block</vt:lpstr>
      <vt:lpstr>Java this Keyword</vt:lpstr>
      <vt:lpstr>Example-1. (Problem without this)</vt:lpstr>
      <vt:lpstr>Example-2. (Solution)</vt:lpstr>
      <vt:lpstr>Example-3.(Not required this)</vt:lpstr>
      <vt:lpstr>2.. this to invoke current class method</vt:lpstr>
      <vt:lpstr>3.. this to invoke class Default Constructor</vt:lpstr>
      <vt:lpstr>3.. this to invoke class Parameterized Constructor</vt:lpstr>
      <vt:lpstr>Real usage of this() constructor call</vt:lpstr>
      <vt:lpstr>Real usage of this() constructor call</vt:lpstr>
      <vt:lpstr>4.. this to pass as an argument in the method</vt:lpstr>
      <vt:lpstr>5.. this to pass as argument in the constructor call</vt:lpstr>
      <vt:lpstr>6.. this keyword can be used to return current class instance</vt:lpstr>
      <vt:lpstr>Access Specifiers</vt:lpstr>
      <vt:lpstr>Java Modifiers (Specifiers)</vt:lpstr>
      <vt:lpstr>PowerPoint Presentation</vt:lpstr>
      <vt:lpstr>private Access Modifier</vt:lpstr>
      <vt:lpstr>private Access Modifier</vt:lpstr>
      <vt:lpstr>private Access Modifier</vt:lpstr>
      <vt:lpstr>default Access Modifier</vt:lpstr>
      <vt:lpstr>protected Access Modifier</vt:lpstr>
      <vt:lpstr>public Access Modifier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CSE1007-Java Programming</dc:title>
  <dc:creator>Dr. Nachiyappan S Associate Professor  School of Computer Science and Engineering  VIT - Chennai</dc:creator>
  <cp:lastModifiedBy>amutha jeevakumari</cp:lastModifiedBy>
  <cp:revision>4</cp:revision>
  <dcterms:created xsi:type="dcterms:W3CDTF">2022-08-27T05:55:36Z</dcterms:created>
  <dcterms:modified xsi:type="dcterms:W3CDTF">2022-11-20T04:57:55Z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2022-08-27T00:00:00Z</vt:filetime>
  </property>
  <property fmtid="{D5CDD505-2E9C-101B-9397-08002B2CF9AE}" pid="5" name="ContentTypeId">
    <vt:lpwstr>0x0101008D6C2FF4A65BCA4C98CA0E5FCE415DB2</vt:lpwstr>
  </property>
</Properties>
</file>