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57" r:id="rId5"/>
    <p:sldId id="258" r:id="rId6"/>
    <p:sldId id="259" r:id="rId7"/>
    <p:sldId id="260" r:id="rId8"/>
    <p:sldId id="264" r:id="rId9"/>
    <p:sldId id="281" r:id="rId10"/>
    <p:sldId id="261" r:id="rId11"/>
    <p:sldId id="265" r:id="rId12"/>
    <p:sldId id="266" r:id="rId13"/>
    <p:sldId id="262" r:id="rId14"/>
    <p:sldId id="267" r:id="rId15"/>
    <p:sldId id="263" r:id="rId16"/>
    <p:sldId id="268" r:id="rId17"/>
    <p:sldId id="269" r:id="rId18"/>
    <p:sldId id="270" r:id="rId19"/>
    <p:sldId id="271" r:id="rId20"/>
    <p:sldId id="272" r:id="rId21"/>
    <p:sldId id="273" r:id="rId22"/>
    <p:sldId id="274" r:id="rId23"/>
    <p:sldId id="282" r:id="rId24"/>
    <p:sldId id="276" r:id="rId25"/>
    <p:sldId id="285" r:id="rId26"/>
    <p:sldId id="277" r:id="rId27"/>
    <p:sldId id="283" r:id="rId28"/>
    <p:sldId id="278" r:id="rId29"/>
    <p:sldId id="284" r:id="rId30"/>
    <p:sldId id="290" r:id="rId31"/>
    <p:sldId id="288" r:id="rId32"/>
    <p:sldId id="289" r:id="rId33"/>
    <p:sldId id="291" r:id="rId34"/>
    <p:sldId id="287" r:id="rId35"/>
    <p:sldId id="286"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1277"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a:extLst>
              <a:ext uri="{FF2B5EF4-FFF2-40B4-BE49-F238E27FC236}">
                <a16:creationId xmlns:a16="http://schemas.microsoft.com/office/drawing/2014/main" id="{EF8D32DA-7943-448C-9ABE-3DF203AF6F0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501CCD5-5BFA-32CF-F2E6-F5DA362285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D125A5C-F4E6-99C2-A969-8105DA04B14C}"/>
              </a:ext>
            </a:extLst>
          </p:cNvPr>
          <p:cNvSpPr>
            <a:spLocks noGrp="1" noChangeArrowheads="1"/>
          </p:cNvSpPr>
          <p:nvPr>
            <p:ph type="sldNum" sz="quarter" idx="12"/>
          </p:nvPr>
        </p:nvSpPr>
        <p:spPr>
          <a:ln/>
        </p:spPr>
        <p:txBody>
          <a:bodyPr/>
          <a:lstStyle>
            <a:lvl1pPr>
              <a:defRPr/>
            </a:lvl1pPr>
          </a:lstStyle>
          <a:p>
            <a:fld id="{518AEB65-024D-4099-91B9-BE55950116CD}" type="slidenum">
              <a:rPr lang="en-US" altLang="en-US"/>
              <a:pPr/>
              <a:t>‹#›</a:t>
            </a:fld>
            <a:endParaRPr lang="en-US" altLang="en-US"/>
          </a:p>
        </p:txBody>
      </p:sp>
    </p:spTree>
    <p:extLst>
      <p:ext uri="{BB962C8B-B14F-4D97-AF65-F5344CB8AC3E}">
        <p14:creationId xmlns:p14="http://schemas.microsoft.com/office/powerpoint/2010/main" val="399468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189D12DD-B45F-1E1A-B63F-DD94D67728F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F1FE959-8A22-B413-587B-C8002044C9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573715E-16B1-6899-470E-C6D5CF5F02E2}"/>
              </a:ext>
            </a:extLst>
          </p:cNvPr>
          <p:cNvSpPr>
            <a:spLocks noGrp="1" noChangeArrowheads="1"/>
          </p:cNvSpPr>
          <p:nvPr>
            <p:ph type="sldNum" sz="quarter" idx="12"/>
          </p:nvPr>
        </p:nvSpPr>
        <p:spPr>
          <a:ln/>
        </p:spPr>
        <p:txBody>
          <a:bodyPr/>
          <a:lstStyle>
            <a:lvl1pPr>
              <a:defRPr/>
            </a:lvl1pPr>
          </a:lstStyle>
          <a:p>
            <a:fld id="{85FD9A17-42FA-49B8-A58F-023E4B41DA59}" type="slidenum">
              <a:rPr lang="en-US" altLang="en-US"/>
              <a:pPr/>
              <a:t>‹#›</a:t>
            </a:fld>
            <a:endParaRPr lang="en-US" altLang="en-US"/>
          </a:p>
        </p:txBody>
      </p:sp>
    </p:spTree>
    <p:extLst>
      <p:ext uri="{BB962C8B-B14F-4D97-AF65-F5344CB8AC3E}">
        <p14:creationId xmlns:p14="http://schemas.microsoft.com/office/powerpoint/2010/main" val="322673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0C8C2CCC-E5CC-BA09-38A0-6E1682588EE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9336D85-F9CB-CAE3-DFDE-FAEB38E067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25D7C5E-04F2-979F-B6A1-B7C241004405}"/>
              </a:ext>
            </a:extLst>
          </p:cNvPr>
          <p:cNvSpPr>
            <a:spLocks noGrp="1" noChangeArrowheads="1"/>
          </p:cNvSpPr>
          <p:nvPr>
            <p:ph type="sldNum" sz="quarter" idx="12"/>
          </p:nvPr>
        </p:nvSpPr>
        <p:spPr>
          <a:ln/>
        </p:spPr>
        <p:txBody>
          <a:bodyPr/>
          <a:lstStyle>
            <a:lvl1pPr>
              <a:defRPr/>
            </a:lvl1pPr>
          </a:lstStyle>
          <a:p>
            <a:fld id="{97562C50-39DE-4CDC-AB76-FF720F2294D4}" type="slidenum">
              <a:rPr lang="en-US" altLang="en-US"/>
              <a:pPr/>
              <a:t>‹#›</a:t>
            </a:fld>
            <a:endParaRPr lang="en-US" altLang="en-US"/>
          </a:p>
        </p:txBody>
      </p:sp>
    </p:spTree>
    <p:extLst>
      <p:ext uri="{BB962C8B-B14F-4D97-AF65-F5344CB8AC3E}">
        <p14:creationId xmlns:p14="http://schemas.microsoft.com/office/powerpoint/2010/main" val="236563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377BE163-032B-15AF-CB36-5EC3A4DC2C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18AD3BD-A1B4-BC31-ACBD-B8D728A95C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9C42A90-5E3D-38FE-FC90-3B7DFE3BAAA7}"/>
              </a:ext>
            </a:extLst>
          </p:cNvPr>
          <p:cNvSpPr>
            <a:spLocks noGrp="1" noChangeArrowheads="1"/>
          </p:cNvSpPr>
          <p:nvPr>
            <p:ph type="sldNum" sz="quarter" idx="12"/>
          </p:nvPr>
        </p:nvSpPr>
        <p:spPr>
          <a:ln/>
        </p:spPr>
        <p:txBody>
          <a:bodyPr/>
          <a:lstStyle>
            <a:lvl1pPr>
              <a:defRPr/>
            </a:lvl1pPr>
          </a:lstStyle>
          <a:p>
            <a:fld id="{5DDCA0C6-1D06-4ECB-BC0B-33A14C072D36}" type="slidenum">
              <a:rPr lang="en-US" altLang="en-US"/>
              <a:pPr/>
              <a:t>‹#›</a:t>
            </a:fld>
            <a:endParaRPr lang="en-US" altLang="en-US"/>
          </a:p>
        </p:txBody>
      </p:sp>
    </p:spTree>
    <p:extLst>
      <p:ext uri="{BB962C8B-B14F-4D97-AF65-F5344CB8AC3E}">
        <p14:creationId xmlns:p14="http://schemas.microsoft.com/office/powerpoint/2010/main" val="374450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389120F-5A43-62E3-248B-E47C7A354E3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0449EF3-807D-6D54-C982-CF79FCF20B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5C759DE-4FBB-8985-B223-7F4CA461B0C6}"/>
              </a:ext>
            </a:extLst>
          </p:cNvPr>
          <p:cNvSpPr>
            <a:spLocks noGrp="1" noChangeArrowheads="1"/>
          </p:cNvSpPr>
          <p:nvPr>
            <p:ph type="sldNum" sz="quarter" idx="12"/>
          </p:nvPr>
        </p:nvSpPr>
        <p:spPr>
          <a:ln/>
        </p:spPr>
        <p:txBody>
          <a:bodyPr/>
          <a:lstStyle>
            <a:lvl1pPr>
              <a:defRPr/>
            </a:lvl1pPr>
          </a:lstStyle>
          <a:p>
            <a:fld id="{9B5557BD-114A-486D-AEB0-981535AB0018}" type="slidenum">
              <a:rPr lang="en-US" altLang="en-US"/>
              <a:pPr/>
              <a:t>‹#›</a:t>
            </a:fld>
            <a:endParaRPr lang="en-US" altLang="en-US"/>
          </a:p>
        </p:txBody>
      </p:sp>
    </p:spTree>
    <p:extLst>
      <p:ext uri="{BB962C8B-B14F-4D97-AF65-F5344CB8AC3E}">
        <p14:creationId xmlns:p14="http://schemas.microsoft.com/office/powerpoint/2010/main" val="402404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89FDA4C0-B5BD-518F-7C8F-93EFF780C46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96EA223-1517-8447-F328-3F92FD3E8B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03FE015-DEE6-A972-EABB-EDB6042405D3}"/>
              </a:ext>
            </a:extLst>
          </p:cNvPr>
          <p:cNvSpPr>
            <a:spLocks noGrp="1" noChangeArrowheads="1"/>
          </p:cNvSpPr>
          <p:nvPr>
            <p:ph type="sldNum" sz="quarter" idx="12"/>
          </p:nvPr>
        </p:nvSpPr>
        <p:spPr>
          <a:ln/>
        </p:spPr>
        <p:txBody>
          <a:bodyPr/>
          <a:lstStyle>
            <a:lvl1pPr>
              <a:defRPr/>
            </a:lvl1pPr>
          </a:lstStyle>
          <a:p>
            <a:fld id="{F3B27574-40C4-4C0C-A191-BB120498648E}" type="slidenum">
              <a:rPr lang="en-US" altLang="en-US"/>
              <a:pPr/>
              <a:t>‹#›</a:t>
            </a:fld>
            <a:endParaRPr lang="en-US" altLang="en-US"/>
          </a:p>
        </p:txBody>
      </p:sp>
    </p:spTree>
    <p:extLst>
      <p:ext uri="{BB962C8B-B14F-4D97-AF65-F5344CB8AC3E}">
        <p14:creationId xmlns:p14="http://schemas.microsoft.com/office/powerpoint/2010/main" val="23806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E8ADC0A8-30E8-AFDE-B896-08094A550AD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D685DA25-CCBE-B984-34DA-38F0EB7602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97E0CC7-CBAA-4B2F-2FE2-9CD24B646D7F}"/>
              </a:ext>
            </a:extLst>
          </p:cNvPr>
          <p:cNvSpPr>
            <a:spLocks noGrp="1" noChangeArrowheads="1"/>
          </p:cNvSpPr>
          <p:nvPr>
            <p:ph type="sldNum" sz="quarter" idx="12"/>
          </p:nvPr>
        </p:nvSpPr>
        <p:spPr>
          <a:ln/>
        </p:spPr>
        <p:txBody>
          <a:bodyPr/>
          <a:lstStyle>
            <a:lvl1pPr>
              <a:defRPr/>
            </a:lvl1pPr>
          </a:lstStyle>
          <a:p>
            <a:fld id="{60F4F3C9-3BB3-4A1D-BD90-AB13F06A4404}" type="slidenum">
              <a:rPr lang="en-US" altLang="en-US"/>
              <a:pPr/>
              <a:t>‹#›</a:t>
            </a:fld>
            <a:endParaRPr lang="en-US" altLang="en-US"/>
          </a:p>
        </p:txBody>
      </p:sp>
    </p:spTree>
    <p:extLst>
      <p:ext uri="{BB962C8B-B14F-4D97-AF65-F5344CB8AC3E}">
        <p14:creationId xmlns:p14="http://schemas.microsoft.com/office/powerpoint/2010/main" val="301893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2BE7AA96-9B61-6747-DDC2-1D2097B5F13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E6024C2-9E84-CBAC-11E6-C14CCCFC027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76BB72E-5B72-AC0A-FA79-1C53AB7EF602}"/>
              </a:ext>
            </a:extLst>
          </p:cNvPr>
          <p:cNvSpPr>
            <a:spLocks noGrp="1" noChangeArrowheads="1"/>
          </p:cNvSpPr>
          <p:nvPr>
            <p:ph type="sldNum" sz="quarter" idx="12"/>
          </p:nvPr>
        </p:nvSpPr>
        <p:spPr>
          <a:ln/>
        </p:spPr>
        <p:txBody>
          <a:bodyPr/>
          <a:lstStyle>
            <a:lvl1pPr>
              <a:defRPr/>
            </a:lvl1pPr>
          </a:lstStyle>
          <a:p>
            <a:fld id="{8DB9FD71-8180-4460-BBC6-0F9E6921D26C}" type="slidenum">
              <a:rPr lang="en-US" altLang="en-US"/>
              <a:pPr/>
              <a:t>‹#›</a:t>
            </a:fld>
            <a:endParaRPr lang="en-US" altLang="en-US"/>
          </a:p>
        </p:txBody>
      </p:sp>
    </p:spTree>
    <p:extLst>
      <p:ext uri="{BB962C8B-B14F-4D97-AF65-F5344CB8AC3E}">
        <p14:creationId xmlns:p14="http://schemas.microsoft.com/office/powerpoint/2010/main" val="270458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833B8EF-39E7-A14E-A1BD-B60CAFD4714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B8E332A-8436-6769-EE9B-8C132279B8F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737E1A7-D18A-9921-05C9-2DE70E51138E}"/>
              </a:ext>
            </a:extLst>
          </p:cNvPr>
          <p:cNvSpPr>
            <a:spLocks noGrp="1" noChangeArrowheads="1"/>
          </p:cNvSpPr>
          <p:nvPr>
            <p:ph type="sldNum" sz="quarter" idx="12"/>
          </p:nvPr>
        </p:nvSpPr>
        <p:spPr>
          <a:ln/>
        </p:spPr>
        <p:txBody>
          <a:bodyPr/>
          <a:lstStyle>
            <a:lvl1pPr>
              <a:defRPr/>
            </a:lvl1pPr>
          </a:lstStyle>
          <a:p>
            <a:fld id="{68DBF5B6-4A68-4E46-B72E-5F90B54B3012}" type="slidenum">
              <a:rPr lang="en-US" altLang="en-US"/>
              <a:pPr/>
              <a:t>‹#›</a:t>
            </a:fld>
            <a:endParaRPr lang="en-US" altLang="en-US"/>
          </a:p>
        </p:txBody>
      </p:sp>
    </p:spTree>
    <p:extLst>
      <p:ext uri="{BB962C8B-B14F-4D97-AF65-F5344CB8AC3E}">
        <p14:creationId xmlns:p14="http://schemas.microsoft.com/office/powerpoint/2010/main" val="113445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3221B6C-EB0E-F9C3-78DE-096652D82F2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DEECC59-4C87-61D8-E8B5-8FD59DE944F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4FC1D15-4F01-F413-0B29-8136007719EA}"/>
              </a:ext>
            </a:extLst>
          </p:cNvPr>
          <p:cNvSpPr>
            <a:spLocks noGrp="1" noChangeArrowheads="1"/>
          </p:cNvSpPr>
          <p:nvPr>
            <p:ph type="sldNum" sz="quarter" idx="12"/>
          </p:nvPr>
        </p:nvSpPr>
        <p:spPr>
          <a:ln/>
        </p:spPr>
        <p:txBody>
          <a:bodyPr/>
          <a:lstStyle>
            <a:lvl1pPr>
              <a:defRPr/>
            </a:lvl1pPr>
          </a:lstStyle>
          <a:p>
            <a:fld id="{60016AA6-51CF-42A6-9C55-3D3622F60964}" type="slidenum">
              <a:rPr lang="en-US" altLang="en-US"/>
              <a:pPr/>
              <a:t>‹#›</a:t>
            </a:fld>
            <a:endParaRPr lang="en-US" altLang="en-US"/>
          </a:p>
        </p:txBody>
      </p:sp>
    </p:spTree>
    <p:extLst>
      <p:ext uri="{BB962C8B-B14F-4D97-AF65-F5344CB8AC3E}">
        <p14:creationId xmlns:p14="http://schemas.microsoft.com/office/powerpoint/2010/main" val="182671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2AFE464-4FCB-22EE-3834-A6D3896959A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96E3A14-A523-569D-62D5-4CF1CF7173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D19D663-429B-357E-EE67-E397B88A188D}"/>
              </a:ext>
            </a:extLst>
          </p:cNvPr>
          <p:cNvSpPr>
            <a:spLocks noGrp="1" noChangeArrowheads="1"/>
          </p:cNvSpPr>
          <p:nvPr>
            <p:ph type="sldNum" sz="quarter" idx="12"/>
          </p:nvPr>
        </p:nvSpPr>
        <p:spPr>
          <a:ln/>
        </p:spPr>
        <p:txBody>
          <a:bodyPr/>
          <a:lstStyle>
            <a:lvl1pPr>
              <a:defRPr/>
            </a:lvl1pPr>
          </a:lstStyle>
          <a:p>
            <a:fld id="{B9FB8BBD-F2EB-45F8-BE09-225D2E388599}" type="slidenum">
              <a:rPr lang="en-US" altLang="en-US"/>
              <a:pPr/>
              <a:t>‹#›</a:t>
            </a:fld>
            <a:endParaRPr lang="en-US" altLang="en-US"/>
          </a:p>
        </p:txBody>
      </p:sp>
    </p:spTree>
    <p:extLst>
      <p:ext uri="{BB962C8B-B14F-4D97-AF65-F5344CB8AC3E}">
        <p14:creationId xmlns:p14="http://schemas.microsoft.com/office/powerpoint/2010/main" val="362725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A4345E4-FD5A-8560-AD88-C3461529116A}"/>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EC9A584-CFF4-E4B4-DF16-081CC49E74A9}"/>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62BF1D3-E077-AE12-1A68-2662EDB6508F}"/>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1029" name="Rectangle 5">
            <a:extLst>
              <a:ext uri="{FF2B5EF4-FFF2-40B4-BE49-F238E27FC236}">
                <a16:creationId xmlns:a16="http://schemas.microsoft.com/office/drawing/2014/main" id="{3DF69208-0D0D-E45E-E531-E74293E0110B}"/>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p>
        </p:txBody>
      </p:sp>
      <p:sp>
        <p:nvSpPr>
          <p:cNvPr id="1030" name="Rectangle 6">
            <a:extLst>
              <a:ext uri="{FF2B5EF4-FFF2-40B4-BE49-F238E27FC236}">
                <a16:creationId xmlns:a16="http://schemas.microsoft.com/office/drawing/2014/main" id="{DA4DB203-7FFB-BA40-B19F-40D6E591FC7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E1CDD45-4EDE-412E-A810-81DCD0BED1F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9234850-4A2A-FBB3-B24F-0D8FF3D062F9}"/>
              </a:ext>
            </a:extLst>
          </p:cNvPr>
          <p:cNvSpPr>
            <a:spLocks noChangeArrowheads="1"/>
          </p:cNvSpPr>
          <p:nvPr/>
        </p:nvSpPr>
        <p:spPr bwMode="auto">
          <a:xfrm>
            <a:off x="762000" y="310515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3333CC"/>
                </a:solidFill>
                <a:latin typeface="Times New Roman" panose="02020603050405020304" pitchFamily="18" charset="0"/>
              </a:rPr>
              <a:t>BCSE102L </a:t>
            </a:r>
            <a:r>
              <a:rPr lang="en-IN" altLang="en-US">
                <a:solidFill>
                  <a:srgbClr val="000000"/>
                </a:solidFill>
                <a:latin typeface="Times New Roman" panose="02020603050405020304" pitchFamily="18" charset="0"/>
              </a:rPr>
              <a:t>Structured and Object-Oriented Programming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AE225AB-8081-89ED-D7CB-3B288289F695}"/>
              </a:ext>
            </a:extLst>
          </p:cNvPr>
          <p:cNvSpPr>
            <a:spLocks noGrp="1" noChangeArrowheads="1"/>
          </p:cNvSpPr>
          <p:nvPr>
            <p:ph type="title"/>
          </p:nvPr>
        </p:nvSpPr>
        <p:spPr>
          <a:xfrm>
            <a:off x="457200" y="152400"/>
            <a:ext cx="8229600" cy="1143000"/>
          </a:xfrm>
        </p:spPr>
        <p:txBody>
          <a:bodyPr/>
          <a:lstStyle/>
          <a:p>
            <a:pPr eaLnBrk="1" hangingPunct="1"/>
            <a:r>
              <a:rPr lang="en-US" altLang="en-US" sz="3200"/>
              <a:t>Example continued</a:t>
            </a:r>
          </a:p>
        </p:txBody>
      </p:sp>
      <p:sp>
        <p:nvSpPr>
          <p:cNvPr id="11267" name="Text Box 4">
            <a:extLst>
              <a:ext uri="{FF2B5EF4-FFF2-40B4-BE49-F238E27FC236}">
                <a16:creationId xmlns:a16="http://schemas.microsoft.com/office/drawing/2014/main" id="{211F81DA-146D-FDB7-03A5-CCFBD7D38529}"/>
              </a:ext>
            </a:extLst>
          </p:cNvPr>
          <p:cNvSpPr txBox="1">
            <a:spLocks noChangeArrowheads="1"/>
          </p:cNvSpPr>
          <p:nvPr/>
        </p:nvSpPr>
        <p:spPr bwMode="auto">
          <a:xfrm>
            <a:off x="441325" y="1484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8" name="Text Box 5">
            <a:extLst>
              <a:ext uri="{FF2B5EF4-FFF2-40B4-BE49-F238E27FC236}">
                <a16:creationId xmlns:a16="http://schemas.microsoft.com/office/drawing/2014/main" id="{C077A8B4-9591-7F9C-53EE-D4B10995FD2A}"/>
              </a:ext>
            </a:extLst>
          </p:cNvPr>
          <p:cNvSpPr txBox="1">
            <a:spLocks noChangeArrowheads="1"/>
          </p:cNvSpPr>
          <p:nvPr/>
        </p:nvSpPr>
        <p:spPr bwMode="auto">
          <a:xfrm>
            <a:off x="152400" y="1279525"/>
            <a:ext cx="9236075" cy="568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Courier New" panose="02070309020205020404" pitchFamily="49" charset="0"/>
              </a:rPr>
              <a:t>bool isLeapYear (struct date d);</a:t>
            </a:r>
          </a:p>
          <a:p>
            <a:pPr eaLnBrk="1" hangingPunct="1"/>
            <a:endParaRPr lang="en-US" altLang="en-US" sz="1600">
              <a:latin typeface="Courier New" panose="02070309020205020404" pitchFamily="49" charset="0"/>
            </a:endParaRPr>
          </a:p>
          <a:p>
            <a:pPr eaLnBrk="1" hangingPunct="1"/>
            <a:r>
              <a:rPr lang="en-US" altLang="en-US" sz="1600">
                <a:latin typeface="Courier New" panose="02070309020205020404" pitchFamily="49" charset="0"/>
              </a:rPr>
              <a:t>// Function to find the number of days in a month</a:t>
            </a:r>
          </a:p>
          <a:p>
            <a:pPr eaLnBrk="1" hangingPunct="1"/>
            <a:r>
              <a:rPr lang="en-US" altLang="en-US" sz="1600">
                <a:latin typeface="Courier New" panose="02070309020205020404" pitchFamily="49" charset="0"/>
              </a:rPr>
              <a:t>int numberOfDays (struct date d)  {</a:t>
            </a:r>
          </a:p>
          <a:p>
            <a:pPr lvl="1" eaLnBrk="1" hangingPunct="1"/>
            <a:r>
              <a:rPr lang="en-US" altLang="en-US" sz="1600">
                <a:latin typeface="Courier New" panose="02070309020205020404" pitchFamily="49" charset="0"/>
              </a:rPr>
              <a:t>int days;</a:t>
            </a:r>
          </a:p>
          <a:p>
            <a:pPr lvl="1" eaLnBrk="1" hangingPunct="1"/>
            <a:r>
              <a:rPr lang="en-US" altLang="en-US" sz="1400">
                <a:latin typeface="Courier New" panose="02070309020205020404" pitchFamily="49" charset="0"/>
              </a:rPr>
              <a:t>const int daysPerMonth[12] = { 31, 28, 31, 30, 31, 30, 31, 31, 30, 31, 30, 31 };</a:t>
            </a:r>
          </a:p>
          <a:p>
            <a:pPr lvl="1" eaLnBrk="1" hangingPunct="1"/>
            <a:r>
              <a:rPr lang="en-US" altLang="en-US" sz="1600">
                <a:latin typeface="Courier New" panose="02070309020205020404" pitchFamily="49" charset="0"/>
              </a:rPr>
              <a:t>if ( isLeapYear (d) == true &amp;&amp; d.month == 2 )</a:t>
            </a:r>
          </a:p>
          <a:p>
            <a:pPr lvl="1" eaLnBrk="1" hangingPunct="1"/>
            <a:r>
              <a:rPr lang="en-US" altLang="en-US" sz="1600">
                <a:latin typeface="Courier New" panose="02070309020205020404" pitchFamily="49" charset="0"/>
              </a:rPr>
              <a:t>	days = 29;</a:t>
            </a:r>
          </a:p>
          <a:p>
            <a:pPr lvl="1" eaLnBrk="1" hangingPunct="1"/>
            <a:r>
              <a:rPr lang="en-US" altLang="en-US" sz="1600">
                <a:latin typeface="Courier New" panose="02070309020205020404" pitchFamily="49" charset="0"/>
              </a:rPr>
              <a:t>else</a:t>
            </a:r>
          </a:p>
          <a:p>
            <a:pPr lvl="1" eaLnBrk="1" hangingPunct="1"/>
            <a:r>
              <a:rPr lang="en-US" altLang="en-US" sz="1600">
                <a:latin typeface="Courier New" panose="02070309020205020404" pitchFamily="49" charset="0"/>
              </a:rPr>
              <a:t>	days = daysPerMonth[d.month - 1];</a:t>
            </a:r>
          </a:p>
          <a:p>
            <a:pPr lvl="1" eaLnBrk="1" hangingPunct="1"/>
            <a:r>
              <a:rPr lang="en-US" altLang="en-US" sz="1600">
                <a:latin typeface="Courier New" panose="02070309020205020404" pitchFamily="49" charset="0"/>
              </a:rPr>
              <a:t>return days;</a:t>
            </a:r>
          </a:p>
          <a:p>
            <a:pPr eaLnBrk="1" hangingPunct="1"/>
            <a:r>
              <a:rPr lang="en-US" altLang="en-US" sz="1600">
                <a:latin typeface="Courier New" panose="02070309020205020404" pitchFamily="49" charset="0"/>
              </a:rPr>
              <a:t>}</a:t>
            </a:r>
          </a:p>
          <a:p>
            <a:pPr eaLnBrk="1" hangingPunct="1"/>
            <a:endParaRPr lang="en-US" altLang="en-US" sz="1600" b="1">
              <a:latin typeface="Courier New" panose="02070309020205020404" pitchFamily="49" charset="0"/>
            </a:endParaRPr>
          </a:p>
          <a:p>
            <a:pPr eaLnBrk="1" hangingPunct="1"/>
            <a:r>
              <a:rPr lang="en-US" altLang="en-US" sz="1600">
                <a:latin typeface="Courier New" panose="02070309020205020404" pitchFamily="49" charset="0"/>
              </a:rPr>
              <a:t>// Function to determine if it's a leap year</a:t>
            </a:r>
          </a:p>
          <a:p>
            <a:pPr eaLnBrk="1" hangingPunct="1"/>
            <a:r>
              <a:rPr lang="en-US" altLang="en-US" sz="1600">
                <a:latin typeface="Courier New" panose="02070309020205020404" pitchFamily="49" charset="0"/>
              </a:rPr>
              <a:t>bool isLeapYear (struct date d) {</a:t>
            </a:r>
          </a:p>
          <a:p>
            <a:pPr lvl="1" eaLnBrk="1" hangingPunct="1"/>
            <a:r>
              <a:rPr lang="en-US" altLang="en-US" sz="1600">
                <a:latin typeface="Courier New" panose="02070309020205020404" pitchFamily="49" charset="0"/>
              </a:rPr>
              <a:t>bool leapYearFlag;</a:t>
            </a:r>
          </a:p>
          <a:p>
            <a:pPr lvl="1" eaLnBrk="1" hangingPunct="1"/>
            <a:r>
              <a:rPr lang="en-US" altLang="en-US" sz="1600">
                <a:latin typeface="Courier New" panose="02070309020205020404" pitchFamily="49" charset="0"/>
              </a:rPr>
              <a:t>if ( (d.year % 4 == 0 &amp;&amp; d.year % 100 != 0) || d.year % 400 == 0 )</a:t>
            </a:r>
          </a:p>
          <a:p>
            <a:pPr lvl="1" eaLnBrk="1" hangingPunct="1"/>
            <a:r>
              <a:rPr lang="en-US" altLang="en-US" sz="1600">
                <a:latin typeface="Courier New" panose="02070309020205020404" pitchFamily="49" charset="0"/>
              </a:rPr>
              <a:t>	leapYearFlag = true; // It's a leap year</a:t>
            </a:r>
          </a:p>
          <a:p>
            <a:pPr lvl="1" eaLnBrk="1" hangingPunct="1"/>
            <a:r>
              <a:rPr lang="en-US" altLang="en-US" sz="1600">
                <a:latin typeface="Courier New" panose="02070309020205020404" pitchFamily="49" charset="0"/>
              </a:rPr>
              <a:t>else</a:t>
            </a:r>
          </a:p>
          <a:p>
            <a:pPr lvl="1" eaLnBrk="1" hangingPunct="1"/>
            <a:r>
              <a:rPr lang="en-US" altLang="en-US" sz="1600">
                <a:latin typeface="Courier New" panose="02070309020205020404" pitchFamily="49" charset="0"/>
              </a:rPr>
              <a:t>	leapYearFlag = false; // Not a leap year</a:t>
            </a:r>
          </a:p>
          <a:p>
            <a:pPr lvl="1" eaLnBrk="1" hangingPunct="1"/>
            <a:r>
              <a:rPr lang="en-US" altLang="en-US" sz="1600">
                <a:latin typeface="Courier New" panose="02070309020205020404" pitchFamily="49" charset="0"/>
              </a:rPr>
              <a:t>return leapYearFlag;</a:t>
            </a:r>
          </a:p>
          <a:p>
            <a:pPr eaLnBrk="1" hangingPunct="1"/>
            <a:r>
              <a:rPr lang="en-US" altLang="en-US" sz="1600">
                <a:latin typeface="Courier New" panose="02070309020205020404" pitchFamily="49" charset="0"/>
              </a:rPr>
              <a:t>}</a:t>
            </a:r>
          </a:p>
          <a:p>
            <a:pPr eaLnBrk="1" hangingPunct="1"/>
            <a:endParaRPr lang="en-US" altLang="en-US" sz="1600">
              <a:latin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D9517DA-1228-E3EB-ACA4-70410BD6E172}"/>
              </a:ext>
            </a:extLst>
          </p:cNvPr>
          <p:cNvSpPr>
            <a:spLocks noGrp="1" noChangeArrowheads="1"/>
          </p:cNvSpPr>
          <p:nvPr>
            <p:ph type="title"/>
          </p:nvPr>
        </p:nvSpPr>
        <p:spPr/>
        <p:txBody>
          <a:bodyPr/>
          <a:lstStyle/>
          <a:p>
            <a:pPr eaLnBrk="1" hangingPunct="1"/>
            <a:r>
              <a:rPr lang="en-US" altLang="en-US" sz="4000"/>
              <a:t>Example: determine tomorrow’s date (Version 3)</a:t>
            </a:r>
          </a:p>
        </p:txBody>
      </p:sp>
      <p:sp>
        <p:nvSpPr>
          <p:cNvPr id="12291" name="Text Box 4">
            <a:extLst>
              <a:ext uri="{FF2B5EF4-FFF2-40B4-BE49-F238E27FC236}">
                <a16:creationId xmlns:a16="http://schemas.microsoft.com/office/drawing/2014/main" id="{320CDA50-3203-6AAB-EF70-3E7C919E55DD}"/>
              </a:ext>
            </a:extLst>
          </p:cNvPr>
          <p:cNvSpPr txBox="1">
            <a:spLocks noChangeArrowheads="1"/>
          </p:cNvSpPr>
          <p:nvPr/>
        </p:nvSpPr>
        <p:spPr bwMode="auto">
          <a:xfrm>
            <a:off x="441325" y="1657350"/>
            <a:ext cx="8702675"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Courier New" panose="02070309020205020404" pitchFamily="49" charset="0"/>
              </a:rPr>
              <a:t>// Program to determine tomorrow's date</a:t>
            </a:r>
          </a:p>
          <a:p>
            <a:pPr eaLnBrk="1" hangingPunct="1"/>
            <a:r>
              <a:rPr lang="en-US" altLang="en-US" sz="1600">
                <a:latin typeface="Courier New" panose="02070309020205020404" pitchFamily="49" charset="0"/>
              </a:rPr>
              <a:t>#include &lt;stdio.h&gt;</a:t>
            </a:r>
          </a:p>
          <a:p>
            <a:pPr eaLnBrk="1" hangingPunct="1"/>
            <a:r>
              <a:rPr lang="en-US" altLang="en-US" sz="1600">
                <a:latin typeface="Courier New" panose="02070309020205020404" pitchFamily="49" charset="0"/>
              </a:rPr>
              <a:t>#include &lt;stdbool.h&gt;</a:t>
            </a:r>
          </a:p>
          <a:p>
            <a:pPr eaLnBrk="1" hangingPunct="1"/>
            <a:r>
              <a:rPr lang="en-US" altLang="en-US" sz="1600">
                <a:latin typeface="Courier New" panose="02070309020205020404" pitchFamily="49" charset="0"/>
              </a:rPr>
              <a:t>struct date</a:t>
            </a:r>
          </a:p>
          <a:p>
            <a:pPr eaLnBrk="1" hangingPunct="1"/>
            <a:r>
              <a:rPr lang="en-US" altLang="en-US" sz="1600">
                <a:latin typeface="Courier New" panose="02070309020205020404" pitchFamily="49" charset="0"/>
              </a:rPr>
              <a:t>{</a:t>
            </a:r>
          </a:p>
          <a:p>
            <a:pPr lvl="1" eaLnBrk="1" hangingPunct="1"/>
            <a:r>
              <a:rPr lang="en-US" altLang="en-US" sz="1600">
                <a:latin typeface="Courier New" panose="02070309020205020404" pitchFamily="49" charset="0"/>
              </a:rPr>
              <a:t>int month;</a:t>
            </a:r>
          </a:p>
          <a:p>
            <a:pPr lvl="1" eaLnBrk="1" hangingPunct="1"/>
            <a:r>
              <a:rPr lang="en-US" altLang="en-US" sz="1600">
                <a:latin typeface="Courier New" panose="02070309020205020404" pitchFamily="49" charset="0"/>
              </a:rPr>
              <a:t>int day;</a:t>
            </a:r>
          </a:p>
          <a:p>
            <a:pPr lvl="1" eaLnBrk="1" hangingPunct="1"/>
            <a:r>
              <a:rPr lang="en-US" altLang="en-US" sz="1600">
                <a:latin typeface="Courier New" panose="02070309020205020404" pitchFamily="49" charset="0"/>
              </a:rPr>
              <a:t>int year;</a:t>
            </a:r>
          </a:p>
          <a:p>
            <a:pPr eaLnBrk="1" hangingPunct="1"/>
            <a:r>
              <a:rPr lang="en-US" altLang="en-US" sz="1600">
                <a:latin typeface="Courier New" panose="02070309020205020404" pitchFamily="49" charset="0"/>
              </a:rPr>
              <a:t>};</a:t>
            </a:r>
          </a:p>
          <a:p>
            <a:pPr eaLnBrk="1" hangingPunct="1"/>
            <a:r>
              <a:rPr lang="en-US" altLang="en-US" sz="1600">
                <a:latin typeface="Courier New" panose="02070309020205020404" pitchFamily="49" charset="0"/>
              </a:rPr>
              <a:t>struct date dateUpdate (struct date today);</a:t>
            </a:r>
          </a:p>
          <a:p>
            <a:pPr eaLnBrk="1" hangingPunct="1"/>
            <a:endParaRPr lang="en-US" altLang="en-US" sz="1600">
              <a:latin typeface="Courier New" panose="02070309020205020404" pitchFamily="49" charset="0"/>
            </a:endParaRPr>
          </a:p>
          <a:p>
            <a:pPr eaLnBrk="1" hangingPunct="1"/>
            <a:r>
              <a:rPr lang="en-US" altLang="en-US" sz="1600">
                <a:latin typeface="Courier New" panose="02070309020205020404" pitchFamily="49" charset="0"/>
              </a:rPr>
              <a:t>int main (void){</a:t>
            </a:r>
          </a:p>
          <a:p>
            <a:pPr lvl="1" eaLnBrk="1" hangingPunct="1"/>
            <a:r>
              <a:rPr lang="en-US" altLang="en-US" sz="1600">
                <a:latin typeface="Courier New" panose="02070309020205020404" pitchFamily="49" charset="0"/>
              </a:rPr>
              <a:t>struct date thisDay, nextDay;</a:t>
            </a:r>
          </a:p>
          <a:p>
            <a:pPr lvl="1" eaLnBrk="1" hangingPunct="1"/>
            <a:r>
              <a:rPr lang="en-US" altLang="en-US" sz="1600">
                <a:latin typeface="Courier New" panose="02070309020205020404" pitchFamily="49" charset="0"/>
              </a:rPr>
              <a:t>printf ("Enter today's date (mm dd yyyy): ");</a:t>
            </a:r>
          </a:p>
          <a:p>
            <a:pPr lvl="1" eaLnBrk="1" hangingPunct="1"/>
            <a:r>
              <a:rPr lang="en-US" altLang="en-US" sz="1600">
                <a:latin typeface="Courier New" panose="02070309020205020404" pitchFamily="49" charset="0"/>
              </a:rPr>
              <a:t>scanf ("%i%i%i", &amp;thisDay.month, &amp;thisDay.day, </a:t>
            </a:r>
          </a:p>
          <a:p>
            <a:pPr lvl="1" eaLnBrk="1" hangingPunct="1"/>
            <a:r>
              <a:rPr lang="en-US" altLang="en-US" sz="1600">
                <a:latin typeface="Courier New" panose="02070309020205020404" pitchFamily="49" charset="0"/>
              </a:rPr>
              <a:t>							&amp;thisDay.year);</a:t>
            </a:r>
          </a:p>
          <a:p>
            <a:pPr lvl="1" eaLnBrk="1" hangingPunct="1"/>
            <a:r>
              <a:rPr lang="en-US" altLang="en-US" sz="1600">
                <a:latin typeface="Courier New" panose="02070309020205020404" pitchFamily="49" charset="0"/>
              </a:rPr>
              <a:t>nextDay = dateUpdate (thisDay);</a:t>
            </a:r>
          </a:p>
          <a:p>
            <a:pPr lvl="1" eaLnBrk="1" hangingPunct="1"/>
            <a:r>
              <a:rPr lang="en-US" altLang="en-US" sz="1600">
                <a:latin typeface="Courier New" panose="02070309020205020404" pitchFamily="49" charset="0"/>
              </a:rPr>
              <a:t>printf ("Tomorrow's date is %i/%i/%i.\n",nextDay.month,</a:t>
            </a:r>
          </a:p>
          <a:p>
            <a:pPr lvl="1" eaLnBrk="1" hangingPunct="1"/>
            <a:r>
              <a:rPr lang="en-US" altLang="en-US" sz="1600">
                <a:latin typeface="Courier New" panose="02070309020205020404" pitchFamily="49" charset="0"/>
              </a:rPr>
              <a:t>					nextDay.day, nextDay.year );</a:t>
            </a:r>
          </a:p>
          <a:p>
            <a:pPr lvl="1" eaLnBrk="1" hangingPunct="1"/>
            <a:r>
              <a:rPr lang="en-US" altLang="en-US" sz="1600">
                <a:latin typeface="Courier New" panose="02070309020205020404" pitchFamily="49" charset="0"/>
              </a:rPr>
              <a:t>return 0;</a:t>
            </a:r>
          </a:p>
          <a:p>
            <a:pPr eaLnBrk="1" hangingPunct="1"/>
            <a:r>
              <a:rPr lang="en-US" altLang="en-US" sz="1600">
                <a:latin typeface="Courier New" panose="02070309020205020404" pitchFamily="49" charset="0"/>
              </a:rPr>
              <a:t>}</a:t>
            </a:r>
          </a:p>
        </p:txBody>
      </p:sp>
      <p:sp>
        <p:nvSpPr>
          <p:cNvPr id="12292" name="Freeform 5">
            <a:extLst>
              <a:ext uri="{FF2B5EF4-FFF2-40B4-BE49-F238E27FC236}">
                <a16:creationId xmlns:a16="http://schemas.microsoft.com/office/drawing/2014/main" id="{97638E01-6211-17EE-2764-EA8E335764EC}"/>
              </a:ext>
            </a:extLst>
          </p:cNvPr>
          <p:cNvSpPr>
            <a:spLocks/>
          </p:cNvSpPr>
          <p:nvPr/>
        </p:nvSpPr>
        <p:spPr bwMode="auto">
          <a:xfrm>
            <a:off x="457200" y="3805238"/>
            <a:ext cx="5546725" cy="538162"/>
          </a:xfrm>
          <a:custGeom>
            <a:avLst/>
            <a:gdLst>
              <a:gd name="T0" fmla="*/ 127000 w 3494"/>
              <a:gd name="T1" fmla="*/ 120650 h 339"/>
              <a:gd name="T2" fmla="*/ 47625 w 3494"/>
              <a:gd name="T3" fmla="*/ 187325 h 339"/>
              <a:gd name="T4" fmla="*/ 6350 w 3494"/>
              <a:gd name="T5" fmla="*/ 268287 h 339"/>
              <a:gd name="T6" fmla="*/ 20638 w 3494"/>
              <a:gd name="T7" fmla="*/ 415925 h 339"/>
              <a:gd name="T8" fmla="*/ 195263 w 3494"/>
              <a:gd name="T9" fmla="*/ 511175 h 339"/>
              <a:gd name="T10" fmla="*/ 1055688 w 3494"/>
              <a:gd name="T11" fmla="*/ 523875 h 339"/>
              <a:gd name="T12" fmla="*/ 1633538 w 3494"/>
              <a:gd name="T13" fmla="*/ 538162 h 339"/>
              <a:gd name="T14" fmla="*/ 2211388 w 3494"/>
              <a:gd name="T15" fmla="*/ 496887 h 339"/>
              <a:gd name="T16" fmla="*/ 3609975 w 3494"/>
              <a:gd name="T17" fmla="*/ 496887 h 339"/>
              <a:gd name="T18" fmla="*/ 4418013 w 3494"/>
              <a:gd name="T19" fmla="*/ 457200 h 339"/>
              <a:gd name="T20" fmla="*/ 4686300 w 3494"/>
              <a:gd name="T21" fmla="*/ 376237 h 339"/>
              <a:gd name="T22" fmla="*/ 5076825 w 3494"/>
              <a:gd name="T23" fmla="*/ 442912 h 339"/>
              <a:gd name="T24" fmla="*/ 5372100 w 3494"/>
              <a:gd name="T25" fmla="*/ 430212 h 339"/>
              <a:gd name="T26" fmla="*/ 5411788 w 3494"/>
              <a:gd name="T27" fmla="*/ 388937 h 339"/>
              <a:gd name="T28" fmla="*/ 5507038 w 3494"/>
              <a:gd name="T29" fmla="*/ 349250 h 339"/>
              <a:gd name="T30" fmla="*/ 5546725 w 3494"/>
              <a:gd name="T31" fmla="*/ 241300 h 339"/>
              <a:gd name="T32" fmla="*/ 5305425 w 3494"/>
              <a:gd name="T33" fmla="*/ 39687 h 339"/>
              <a:gd name="T34" fmla="*/ 4027488 w 3494"/>
              <a:gd name="T35" fmla="*/ 53975 h 339"/>
              <a:gd name="T36" fmla="*/ 3624263 w 3494"/>
              <a:gd name="T37" fmla="*/ 0 h 339"/>
              <a:gd name="T38" fmla="*/ 1122363 w 3494"/>
              <a:gd name="T39" fmla="*/ 12700 h 339"/>
              <a:gd name="T40" fmla="*/ 490538 w 3494"/>
              <a:gd name="T41" fmla="*/ 53975 h 339"/>
              <a:gd name="T42" fmla="*/ 249238 w 3494"/>
              <a:gd name="T43" fmla="*/ 147637 h 339"/>
              <a:gd name="T44" fmla="*/ 127000 w 3494"/>
              <a:gd name="T45" fmla="*/ 120650 h 3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494" h="339">
                <a:moveTo>
                  <a:pt x="80" y="76"/>
                </a:moveTo>
                <a:cubicBezTo>
                  <a:pt x="65" y="91"/>
                  <a:pt x="44" y="101"/>
                  <a:pt x="30" y="118"/>
                </a:cubicBezTo>
                <a:cubicBezTo>
                  <a:pt x="18" y="133"/>
                  <a:pt x="15" y="153"/>
                  <a:pt x="4" y="169"/>
                </a:cubicBezTo>
                <a:cubicBezTo>
                  <a:pt x="7" y="200"/>
                  <a:pt x="0" y="234"/>
                  <a:pt x="13" y="262"/>
                </a:cubicBezTo>
                <a:cubicBezTo>
                  <a:pt x="20" y="278"/>
                  <a:pt x="102" y="321"/>
                  <a:pt x="123" y="322"/>
                </a:cubicBezTo>
                <a:cubicBezTo>
                  <a:pt x="304" y="327"/>
                  <a:pt x="484" y="327"/>
                  <a:pt x="665" y="330"/>
                </a:cubicBezTo>
                <a:cubicBezTo>
                  <a:pt x="787" y="324"/>
                  <a:pt x="908" y="313"/>
                  <a:pt x="1029" y="339"/>
                </a:cubicBezTo>
                <a:cubicBezTo>
                  <a:pt x="1167" y="334"/>
                  <a:pt x="1266" y="330"/>
                  <a:pt x="1393" y="313"/>
                </a:cubicBezTo>
                <a:cubicBezTo>
                  <a:pt x="1690" y="323"/>
                  <a:pt x="1975" y="320"/>
                  <a:pt x="2274" y="313"/>
                </a:cubicBezTo>
                <a:cubicBezTo>
                  <a:pt x="2443" y="305"/>
                  <a:pt x="2615" y="310"/>
                  <a:pt x="2783" y="288"/>
                </a:cubicBezTo>
                <a:cubicBezTo>
                  <a:pt x="2838" y="268"/>
                  <a:pt x="2895" y="250"/>
                  <a:pt x="2952" y="237"/>
                </a:cubicBezTo>
                <a:cubicBezTo>
                  <a:pt x="3035" y="250"/>
                  <a:pt x="3114" y="271"/>
                  <a:pt x="3198" y="279"/>
                </a:cubicBezTo>
                <a:cubicBezTo>
                  <a:pt x="3260" y="276"/>
                  <a:pt x="3323" y="281"/>
                  <a:pt x="3384" y="271"/>
                </a:cubicBezTo>
                <a:cubicBezTo>
                  <a:pt x="3396" y="269"/>
                  <a:pt x="3399" y="252"/>
                  <a:pt x="3409" y="245"/>
                </a:cubicBezTo>
                <a:cubicBezTo>
                  <a:pt x="3423" y="235"/>
                  <a:pt x="3452" y="226"/>
                  <a:pt x="3469" y="220"/>
                </a:cubicBezTo>
                <a:cubicBezTo>
                  <a:pt x="3479" y="199"/>
                  <a:pt x="3494" y="177"/>
                  <a:pt x="3494" y="152"/>
                </a:cubicBezTo>
                <a:cubicBezTo>
                  <a:pt x="3494" y="63"/>
                  <a:pt x="3410" y="49"/>
                  <a:pt x="3342" y="25"/>
                </a:cubicBezTo>
                <a:cubicBezTo>
                  <a:pt x="3071" y="33"/>
                  <a:pt x="2809" y="28"/>
                  <a:pt x="2537" y="34"/>
                </a:cubicBezTo>
                <a:cubicBezTo>
                  <a:pt x="2468" y="56"/>
                  <a:pt x="2356" y="23"/>
                  <a:pt x="2283" y="0"/>
                </a:cubicBezTo>
                <a:cubicBezTo>
                  <a:pt x="1758" y="12"/>
                  <a:pt x="1232" y="3"/>
                  <a:pt x="707" y="8"/>
                </a:cubicBezTo>
                <a:cubicBezTo>
                  <a:pt x="579" y="42"/>
                  <a:pt x="441" y="20"/>
                  <a:pt x="309" y="34"/>
                </a:cubicBezTo>
                <a:cubicBezTo>
                  <a:pt x="260" y="46"/>
                  <a:pt x="210" y="97"/>
                  <a:pt x="157" y="93"/>
                </a:cubicBezTo>
                <a:cubicBezTo>
                  <a:pt x="131" y="91"/>
                  <a:pt x="106" y="82"/>
                  <a:pt x="80" y="76"/>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Text Box 6">
            <a:extLst>
              <a:ext uri="{FF2B5EF4-FFF2-40B4-BE49-F238E27FC236}">
                <a16:creationId xmlns:a16="http://schemas.microsoft.com/office/drawing/2014/main" id="{DD8FD58C-C8AC-6A0A-E539-5F3863E7D76C}"/>
              </a:ext>
            </a:extLst>
          </p:cNvPr>
          <p:cNvSpPr txBox="1">
            <a:spLocks noChangeArrowheads="1"/>
          </p:cNvSpPr>
          <p:nvPr/>
        </p:nvSpPr>
        <p:spPr bwMode="auto">
          <a:xfrm>
            <a:off x="5632450" y="3048000"/>
            <a:ext cx="35115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a:solidFill>
                  <a:srgbClr val="FF0000"/>
                </a:solidFill>
              </a:rPr>
              <a:t>Declares  a function that takes a </a:t>
            </a:r>
          </a:p>
          <a:p>
            <a:pPr eaLnBrk="1" hangingPunct="1"/>
            <a:r>
              <a:rPr lang="en-US" altLang="en-US" i="1">
                <a:solidFill>
                  <a:srgbClr val="FF0000"/>
                </a:solidFill>
              </a:rPr>
              <a:t>struct date as a parameter</a:t>
            </a:r>
          </a:p>
          <a:p>
            <a:pPr eaLnBrk="1" hangingPunct="1"/>
            <a:r>
              <a:rPr lang="en-US" altLang="en-US" i="1">
                <a:solidFill>
                  <a:srgbClr val="FF0000"/>
                </a:solidFill>
              </a:rPr>
              <a:t>and  returns a struct date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F6BAD24-644B-92DB-7C24-D67D9FFCAE6A}"/>
              </a:ext>
            </a:extLst>
          </p:cNvPr>
          <p:cNvSpPr>
            <a:spLocks noGrp="1" noChangeArrowheads="1"/>
          </p:cNvSpPr>
          <p:nvPr>
            <p:ph type="title"/>
          </p:nvPr>
        </p:nvSpPr>
        <p:spPr/>
        <p:txBody>
          <a:bodyPr/>
          <a:lstStyle/>
          <a:p>
            <a:pPr eaLnBrk="1" hangingPunct="1"/>
            <a:r>
              <a:rPr lang="en-US" altLang="en-US"/>
              <a:t>Example continued</a:t>
            </a:r>
          </a:p>
        </p:txBody>
      </p:sp>
      <p:sp>
        <p:nvSpPr>
          <p:cNvPr id="13315" name="Text Box 4">
            <a:extLst>
              <a:ext uri="{FF2B5EF4-FFF2-40B4-BE49-F238E27FC236}">
                <a16:creationId xmlns:a16="http://schemas.microsoft.com/office/drawing/2014/main" id="{D3774B8F-F11C-4426-DC4D-7C3280616E77}"/>
              </a:ext>
            </a:extLst>
          </p:cNvPr>
          <p:cNvSpPr txBox="1">
            <a:spLocks noChangeArrowheads="1"/>
          </p:cNvSpPr>
          <p:nvPr/>
        </p:nvSpPr>
        <p:spPr bwMode="auto">
          <a:xfrm>
            <a:off x="365125" y="1355725"/>
            <a:ext cx="794067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Courier New" panose="02070309020205020404" pitchFamily="49" charset="0"/>
              </a:rPr>
              <a:t>int numberOfDays (struct date d);</a:t>
            </a:r>
          </a:p>
          <a:p>
            <a:pPr eaLnBrk="1" hangingPunct="1"/>
            <a:endParaRPr lang="en-US" altLang="en-US" sz="1600">
              <a:latin typeface="Courier New" panose="02070309020205020404" pitchFamily="49" charset="0"/>
            </a:endParaRPr>
          </a:p>
          <a:p>
            <a:pPr eaLnBrk="1" hangingPunct="1"/>
            <a:r>
              <a:rPr lang="en-US" altLang="en-US" sz="1600">
                <a:latin typeface="Courier New" panose="02070309020205020404" pitchFamily="49" charset="0"/>
              </a:rPr>
              <a:t>// Function to calculate tomorrow's date</a:t>
            </a:r>
          </a:p>
          <a:p>
            <a:pPr eaLnBrk="1" hangingPunct="1"/>
            <a:r>
              <a:rPr lang="en-US" altLang="en-US" sz="1600">
                <a:latin typeface="Courier New" panose="02070309020205020404" pitchFamily="49" charset="0"/>
              </a:rPr>
              <a:t>struct date dateUpdate (struct date today) {</a:t>
            </a:r>
          </a:p>
          <a:p>
            <a:pPr lvl="1" eaLnBrk="1" hangingPunct="1"/>
            <a:r>
              <a:rPr lang="en-US" altLang="en-US" sz="1600">
                <a:latin typeface="Courier New" panose="02070309020205020404" pitchFamily="49" charset="0"/>
              </a:rPr>
              <a:t>struct date tomorrow;</a:t>
            </a:r>
          </a:p>
          <a:p>
            <a:pPr lvl="1" eaLnBrk="1" hangingPunct="1"/>
            <a:r>
              <a:rPr lang="en-US" altLang="en-US" sz="1600">
                <a:latin typeface="Courier New" panose="02070309020205020404" pitchFamily="49" charset="0"/>
              </a:rPr>
              <a:t>if ( today.day != numberOfDays (today) ) {</a:t>
            </a:r>
          </a:p>
          <a:p>
            <a:pPr lvl="2" eaLnBrk="1" hangingPunct="1"/>
            <a:r>
              <a:rPr lang="en-US" altLang="en-US" sz="1600">
                <a:latin typeface="Courier New" panose="02070309020205020404" pitchFamily="49" charset="0"/>
              </a:rPr>
              <a:t>tomorrow.day = today.day + 1;</a:t>
            </a:r>
          </a:p>
          <a:p>
            <a:pPr lvl="2" eaLnBrk="1" hangingPunct="1"/>
            <a:r>
              <a:rPr lang="en-US" altLang="en-US" sz="1600">
                <a:latin typeface="Courier New" panose="02070309020205020404" pitchFamily="49" charset="0"/>
              </a:rPr>
              <a:t>tomorrow.month = today.month;</a:t>
            </a:r>
          </a:p>
          <a:p>
            <a:pPr lvl="2" eaLnBrk="1" hangingPunct="1"/>
            <a:r>
              <a:rPr lang="en-US" altLang="en-US" sz="1600">
                <a:latin typeface="Courier New" panose="02070309020205020404" pitchFamily="49" charset="0"/>
              </a:rPr>
              <a:t>tomorrow.year = today.year;</a:t>
            </a:r>
          </a:p>
          <a:p>
            <a:pPr lvl="1" eaLnBrk="1" hangingPunct="1"/>
            <a:r>
              <a:rPr lang="en-US" altLang="en-US" sz="1600">
                <a:latin typeface="Courier New" panose="02070309020205020404" pitchFamily="49" charset="0"/>
              </a:rPr>
              <a:t>}</a:t>
            </a:r>
          </a:p>
          <a:p>
            <a:pPr lvl="1" eaLnBrk="1" hangingPunct="1"/>
            <a:r>
              <a:rPr lang="en-US" altLang="en-US" sz="1600">
                <a:latin typeface="Courier New" panose="02070309020205020404" pitchFamily="49" charset="0"/>
              </a:rPr>
              <a:t>else if ( today.month == 12 ) { // end of year</a:t>
            </a:r>
          </a:p>
          <a:p>
            <a:pPr lvl="2" eaLnBrk="1" hangingPunct="1"/>
            <a:r>
              <a:rPr lang="en-US" altLang="en-US" sz="1600">
                <a:latin typeface="Courier New" panose="02070309020205020404" pitchFamily="49" charset="0"/>
              </a:rPr>
              <a:t>tomorrow.day = 1;</a:t>
            </a:r>
          </a:p>
          <a:p>
            <a:pPr lvl="2" eaLnBrk="1" hangingPunct="1"/>
            <a:r>
              <a:rPr lang="en-US" altLang="en-US" sz="1600">
                <a:latin typeface="Courier New" panose="02070309020205020404" pitchFamily="49" charset="0"/>
              </a:rPr>
              <a:t>tomorrow.month = 1;</a:t>
            </a:r>
          </a:p>
          <a:p>
            <a:pPr lvl="2" eaLnBrk="1" hangingPunct="1"/>
            <a:r>
              <a:rPr lang="en-US" altLang="en-US" sz="1600">
                <a:latin typeface="Courier New" panose="02070309020205020404" pitchFamily="49" charset="0"/>
              </a:rPr>
              <a:t>tomorrow.year = today.year + 1;</a:t>
            </a:r>
          </a:p>
          <a:p>
            <a:pPr lvl="1" eaLnBrk="1" hangingPunct="1"/>
            <a:r>
              <a:rPr lang="en-US" altLang="en-US" sz="1600">
                <a:latin typeface="Courier New" panose="02070309020205020404" pitchFamily="49" charset="0"/>
              </a:rPr>
              <a:t>}</a:t>
            </a:r>
          </a:p>
          <a:p>
            <a:pPr lvl="1" eaLnBrk="1" hangingPunct="1"/>
            <a:r>
              <a:rPr lang="en-US" altLang="en-US" sz="1600">
                <a:latin typeface="Courier New" panose="02070309020205020404" pitchFamily="49" charset="0"/>
              </a:rPr>
              <a:t>else { // end of month</a:t>
            </a:r>
          </a:p>
          <a:p>
            <a:pPr lvl="2" eaLnBrk="1" hangingPunct="1"/>
            <a:r>
              <a:rPr lang="en-US" altLang="en-US" sz="1600">
                <a:latin typeface="Courier New" panose="02070309020205020404" pitchFamily="49" charset="0"/>
              </a:rPr>
              <a:t>tomorrow.day = 1;</a:t>
            </a:r>
          </a:p>
          <a:p>
            <a:pPr lvl="2" eaLnBrk="1" hangingPunct="1"/>
            <a:r>
              <a:rPr lang="en-US" altLang="en-US" sz="1600">
                <a:latin typeface="Courier New" panose="02070309020205020404" pitchFamily="49" charset="0"/>
              </a:rPr>
              <a:t>tomorrow.month = today.month + 1;</a:t>
            </a:r>
          </a:p>
          <a:p>
            <a:pPr lvl="2" eaLnBrk="1" hangingPunct="1"/>
            <a:r>
              <a:rPr lang="en-US" altLang="en-US" sz="1600">
                <a:latin typeface="Courier New" panose="02070309020205020404" pitchFamily="49" charset="0"/>
              </a:rPr>
              <a:t>tomorrow.year = today.year;</a:t>
            </a:r>
          </a:p>
          <a:p>
            <a:pPr lvl="1" eaLnBrk="1" hangingPunct="1"/>
            <a:r>
              <a:rPr lang="en-US" altLang="en-US" sz="1600">
                <a:latin typeface="Courier New" panose="02070309020205020404" pitchFamily="49" charset="0"/>
              </a:rPr>
              <a:t>}</a:t>
            </a:r>
          </a:p>
          <a:p>
            <a:pPr lvl="1" eaLnBrk="1" hangingPunct="1"/>
            <a:r>
              <a:rPr lang="en-US" altLang="en-US" sz="1600">
                <a:latin typeface="Courier New" panose="02070309020205020404" pitchFamily="49" charset="0"/>
              </a:rPr>
              <a:t>return tomorrow;</a:t>
            </a:r>
          </a:p>
          <a:p>
            <a:pPr eaLnBrk="1" hangingPunct="1"/>
            <a:r>
              <a:rPr lang="en-US" altLang="en-US" sz="1600">
                <a:latin typeface="Courier New" panose="02070309020205020404" pitchFamily="49" charset="0"/>
              </a:rPr>
              <a:t>}</a:t>
            </a:r>
          </a:p>
          <a:p>
            <a:pPr eaLnBrk="1" hangingPunct="1"/>
            <a:endParaRPr lang="en-US" altLang="en-US" sz="1600">
              <a:latin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599AC5C-78B9-C200-530C-E842FA8FD559}"/>
              </a:ext>
            </a:extLst>
          </p:cNvPr>
          <p:cNvSpPr>
            <a:spLocks noGrp="1" noChangeArrowheads="1"/>
          </p:cNvSpPr>
          <p:nvPr>
            <p:ph type="title"/>
          </p:nvPr>
        </p:nvSpPr>
        <p:spPr/>
        <p:txBody>
          <a:bodyPr/>
          <a:lstStyle/>
          <a:p>
            <a:pPr eaLnBrk="1" hangingPunct="1"/>
            <a:r>
              <a:rPr lang="en-US" altLang="en-US" sz="4000"/>
              <a:t>Example: Update time by one second</a:t>
            </a:r>
          </a:p>
        </p:txBody>
      </p:sp>
      <p:sp>
        <p:nvSpPr>
          <p:cNvPr id="14339" name="Text Box 4">
            <a:extLst>
              <a:ext uri="{FF2B5EF4-FFF2-40B4-BE49-F238E27FC236}">
                <a16:creationId xmlns:a16="http://schemas.microsoft.com/office/drawing/2014/main" id="{64B0D63C-FDE6-16DC-5B56-54CE7F300E04}"/>
              </a:ext>
            </a:extLst>
          </p:cNvPr>
          <p:cNvSpPr txBox="1">
            <a:spLocks noChangeArrowheads="1"/>
          </p:cNvSpPr>
          <p:nvPr/>
        </p:nvSpPr>
        <p:spPr bwMode="auto">
          <a:xfrm>
            <a:off x="365125" y="1524000"/>
            <a:ext cx="8245475"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Courier New" panose="02070309020205020404" pitchFamily="49" charset="0"/>
              </a:rPr>
              <a:t>// Program to update the time by one second</a:t>
            </a:r>
          </a:p>
          <a:p>
            <a:pPr eaLnBrk="1" hangingPunct="1"/>
            <a:r>
              <a:rPr lang="en-US" altLang="en-US" sz="1600">
                <a:latin typeface="Courier New" panose="02070309020205020404" pitchFamily="49" charset="0"/>
              </a:rPr>
              <a:t>#include &lt;stdio.h&gt;</a:t>
            </a:r>
          </a:p>
          <a:p>
            <a:pPr eaLnBrk="1" hangingPunct="1"/>
            <a:r>
              <a:rPr lang="en-US" altLang="en-US" sz="1600">
                <a:latin typeface="Courier New" panose="02070309020205020404" pitchFamily="49" charset="0"/>
              </a:rPr>
              <a:t>struct time</a:t>
            </a:r>
          </a:p>
          <a:p>
            <a:pPr eaLnBrk="1" hangingPunct="1"/>
            <a:r>
              <a:rPr lang="en-US" altLang="en-US" sz="1600">
                <a:latin typeface="Courier New" panose="02070309020205020404" pitchFamily="49" charset="0"/>
              </a:rPr>
              <a:t>{</a:t>
            </a:r>
          </a:p>
          <a:p>
            <a:pPr lvl="1" eaLnBrk="1" hangingPunct="1"/>
            <a:r>
              <a:rPr lang="en-US" altLang="en-US" sz="1600">
                <a:latin typeface="Courier New" panose="02070309020205020404" pitchFamily="49" charset="0"/>
              </a:rPr>
              <a:t>int hour;</a:t>
            </a:r>
          </a:p>
          <a:p>
            <a:pPr lvl="1" eaLnBrk="1" hangingPunct="1"/>
            <a:r>
              <a:rPr lang="en-US" altLang="en-US" sz="1600">
                <a:latin typeface="Courier New" panose="02070309020205020404" pitchFamily="49" charset="0"/>
              </a:rPr>
              <a:t>int minutes;</a:t>
            </a:r>
          </a:p>
          <a:p>
            <a:pPr lvl="1" eaLnBrk="1" hangingPunct="1"/>
            <a:r>
              <a:rPr lang="en-US" altLang="en-US" sz="1600">
                <a:latin typeface="Courier New" panose="02070309020205020404" pitchFamily="49" charset="0"/>
              </a:rPr>
              <a:t>int seconds;</a:t>
            </a:r>
          </a:p>
          <a:p>
            <a:pPr eaLnBrk="1" hangingPunct="1"/>
            <a:r>
              <a:rPr lang="en-US" altLang="en-US" sz="1600">
                <a:latin typeface="Courier New" panose="02070309020205020404" pitchFamily="49" charset="0"/>
              </a:rPr>
              <a:t>};</a:t>
            </a:r>
          </a:p>
          <a:p>
            <a:pPr eaLnBrk="1" hangingPunct="1"/>
            <a:endParaRPr lang="en-US" altLang="en-US" sz="1600">
              <a:latin typeface="Courier New" panose="02070309020205020404" pitchFamily="49" charset="0"/>
            </a:endParaRPr>
          </a:p>
          <a:p>
            <a:pPr eaLnBrk="1" hangingPunct="1"/>
            <a:r>
              <a:rPr lang="en-US" altLang="en-US" sz="1600">
                <a:latin typeface="Courier New" panose="02070309020205020404" pitchFamily="49" charset="0"/>
              </a:rPr>
              <a:t>struct time timeUpdate (struct time now);</a:t>
            </a:r>
          </a:p>
          <a:p>
            <a:pPr eaLnBrk="1" hangingPunct="1"/>
            <a:endParaRPr lang="en-US" altLang="en-US" sz="1600">
              <a:latin typeface="Courier New" panose="02070309020205020404" pitchFamily="49" charset="0"/>
            </a:endParaRPr>
          </a:p>
          <a:p>
            <a:pPr eaLnBrk="1" hangingPunct="1"/>
            <a:r>
              <a:rPr lang="en-US" altLang="en-US" sz="1600">
                <a:latin typeface="Courier New" panose="02070309020205020404" pitchFamily="49" charset="0"/>
              </a:rPr>
              <a:t>int main (void) {</a:t>
            </a:r>
          </a:p>
          <a:p>
            <a:pPr lvl="1" eaLnBrk="1" hangingPunct="1"/>
            <a:r>
              <a:rPr lang="en-US" altLang="en-US" sz="1600">
                <a:latin typeface="Courier New" panose="02070309020205020404" pitchFamily="49" charset="0"/>
              </a:rPr>
              <a:t>struct time currentTime, nextTime;</a:t>
            </a:r>
          </a:p>
          <a:p>
            <a:pPr lvl="1" eaLnBrk="1" hangingPunct="1"/>
            <a:r>
              <a:rPr lang="en-US" altLang="en-US" sz="1600">
                <a:latin typeface="Courier New" panose="02070309020205020404" pitchFamily="49" charset="0"/>
              </a:rPr>
              <a:t>printf ("Enter the time (hh:mm:ss): ");</a:t>
            </a:r>
          </a:p>
          <a:p>
            <a:pPr lvl="1" eaLnBrk="1" hangingPunct="1"/>
            <a:r>
              <a:rPr lang="en-US" altLang="en-US" sz="1600">
                <a:latin typeface="Courier New" panose="02070309020205020404" pitchFamily="49" charset="0"/>
              </a:rPr>
              <a:t>scanf ("%i:%i:%i", &amp;currentTime.hour, &amp;currentTime.minutes, </a:t>
            </a:r>
          </a:p>
          <a:p>
            <a:pPr lvl="1" eaLnBrk="1" hangingPunct="1"/>
            <a:r>
              <a:rPr lang="en-US" altLang="en-US" sz="1600">
                <a:latin typeface="Courier New" panose="02070309020205020404" pitchFamily="49" charset="0"/>
              </a:rPr>
              <a:t>				&amp;currentTime.seconds);</a:t>
            </a:r>
          </a:p>
          <a:p>
            <a:pPr lvl="1" eaLnBrk="1" hangingPunct="1"/>
            <a:r>
              <a:rPr lang="en-US" altLang="en-US" sz="1600">
                <a:latin typeface="Courier New" panose="02070309020205020404" pitchFamily="49" charset="0"/>
              </a:rPr>
              <a:t>nextTime = timeUpdate (currentTime);</a:t>
            </a:r>
          </a:p>
          <a:p>
            <a:pPr lvl="1" eaLnBrk="1" hangingPunct="1"/>
            <a:r>
              <a:rPr lang="en-US" altLang="en-US" sz="1600">
                <a:latin typeface="Courier New" panose="02070309020205020404" pitchFamily="49" charset="0"/>
              </a:rPr>
              <a:t>printf ("Updated time is %.2i:%.2i:%.2i\n", nextTime.hour,</a:t>
            </a:r>
          </a:p>
          <a:p>
            <a:pPr lvl="1" eaLnBrk="1" hangingPunct="1"/>
            <a:r>
              <a:rPr lang="en-US" altLang="en-US" sz="1600">
                <a:latin typeface="Courier New" panose="02070309020205020404" pitchFamily="49" charset="0"/>
              </a:rPr>
              <a:t>			nextTime.minutes, nextTime.seconds );</a:t>
            </a:r>
          </a:p>
          <a:p>
            <a:pPr lvl="1" eaLnBrk="1" hangingPunct="1"/>
            <a:r>
              <a:rPr lang="en-US" altLang="en-US" sz="1600">
                <a:latin typeface="Courier New" panose="02070309020205020404" pitchFamily="49" charset="0"/>
              </a:rPr>
              <a:t>return 0;</a:t>
            </a:r>
          </a:p>
          <a:p>
            <a:pPr eaLnBrk="1" hangingPunct="1"/>
            <a:r>
              <a:rPr lang="en-US" altLang="en-US" sz="1600">
                <a:latin typeface="Courier New" panose="02070309020205020404"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3DCCED7-1C4B-6301-5111-819827C7DF51}"/>
              </a:ext>
            </a:extLst>
          </p:cNvPr>
          <p:cNvSpPr>
            <a:spLocks noGrp="1" noChangeArrowheads="1"/>
          </p:cNvSpPr>
          <p:nvPr>
            <p:ph type="title"/>
          </p:nvPr>
        </p:nvSpPr>
        <p:spPr/>
        <p:txBody>
          <a:bodyPr/>
          <a:lstStyle/>
          <a:p>
            <a:pPr eaLnBrk="1" hangingPunct="1"/>
            <a:r>
              <a:rPr lang="en-US" altLang="en-US"/>
              <a:t>Example continued</a:t>
            </a:r>
          </a:p>
        </p:txBody>
      </p:sp>
      <p:sp>
        <p:nvSpPr>
          <p:cNvPr id="15363" name="Text Box 4">
            <a:extLst>
              <a:ext uri="{FF2B5EF4-FFF2-40B4-BE49-F238E27FC236}">
                <a16:creationId xmlns:a16="http://schemas.microsoft.com/office/drawing/2014/main" id="{EA633F5E-FC4F-C103-7441-57039CE4EB07}"/>
              </a:ext>
            </a:extLst>
          </p:cNvPr>
          <p:cNvSpPr txBox="1">
            <a:spLocks noChangeArrowheads="1"/>
          </p:cNvSpPr>
          <p:nvPr/>
        </p:nvSpPr>
        <p:spPr bwMode="auto">
          <a:xfrm>
            <a:off x="1600200" y="1697038"/>
            <a:ext cx="65182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 Function to update the time by one second</a:t>
            </a:r>
          </a:p>
          <a:p>
            <a:pPr eaLnBrk="1" hangingPunct="1"/>
            <a:r>
              <a:rPr lang="en-US" altLang="en-US">
                <a:latin typeface="Courier New" panose="02070309020205020404" pitchFamily="49" charset="0"/>
              </a:rPr>
              <a:t>struct time timeUpdate (struct time now)  {</a:t>
            </a:r>
          </a:p>
          <a:p>
            <a:pPr lvl="1" eaLnBrk="1" hangingPunct="1"/>
            <a:r>
              <a:rPr lang="en-US" altLang="en-US">
                <a:latin typeface="Courier New" panose="02070309020205020404" pitchFamily="49" charset="0"/>
              </a:rPr>
              <a:t>++now.seconds;</a:t>
            </a:r>
          </a:p>
          <a:p>
            <a:pPr lvl="1" eaLnBrk="1" hangingPunct="1"/>
            <a:r>
              <a:rPr lang="en-US" altLang="en-US">
                <a:latin typeface="Courier New" panose="02070309020205020404" pitchFamily="49" charset="0"/>
              </a:rPr>
              <a:t>if ( now.seconds == 60 ) { // next minute</a:t>
            </a:r>
          </a:p>
          <a:p>
            <a:pPr lvl="1" eaLnBrk="1" hangingPunct="1"/>
            <a:r>
              <a:rPr lang="en-US" altLang="en-US">
                <a:latin typeface="Courier New" panose="02070309020205020404" pitchFamily="49" charset="0"/>
              </a:rPr>
              <a:t>	now.seconds = 0;</a:t>
            </a:r>
          </a:p>
          <a:p>
            <a:pPr lvl="1" eaLnBrk="1" hangingPunct="1"/>
            <a:r>
              <a:rPr lang="en-US" altLang="en-US">
                <a:latin typeface="Courier New" panose="02070309020205020404" pitchFamily="49" charset="0"/>
              </a:rPr>
              <a:t>	++now.minutes;</a:t>
            </a:r>
          </a:p>
          <a:p>
            <a:pPr lvl="1" eaLnBrk="1" hangingPunct="1"/>
            <a:r>
              <a:rPr lang="en-US" altLang="en-US">
                <a:latin typeface="Courier New" panose="02070309020205020404" pitchFamily="49" charset="0"/>
              </a:rPr>
              <a:t>	if ( now.minutes == 60 ) { // next hour</a:t>
            </a:r>
          </a:p>
          <a:p>
            <a:pPr lvl="1" eaLnBrk="1" hangingPunct="1"/>
            <a:r>
              <a:rPr lang="en-US" altLang="en-US">
                <a:latin typeface="Courier New" panose="02070309020205020404" pitchFamily="49" charset="0"/>
              </a:rPr>
              <a:t>		now.minutes = 0;</a:t>
            </a:r>
          </a:p>
          <a:p>
            <a:pPr lvl="1" eaLnBrk="1" hangingPunct="1"/>
            <a:r>
              <a:rPr lang="en-US" altLang="en-US">
                <a:latin typeface="Courier New" panose="02070309020205020404" pitchFamily="49" charset="0"/>
              </a:rPr>
              <a:t>		++now.hour;</a:t>
            </a:r>
          </a:p>
          <a:p>
            <a:pPr lvl="1" eaLnBrk="1" hangingPunct="1"/>
            <a:r>
              <a:rPr lang="en-US" altLang="en-US">
                <a:latin typeface="Courier New" panose="02070309020205020404" pitchFamily="49" charset="0"/>
              </a:rPr>
              <a:t>		if ( now.hour == 24 ) // midnight</a:t>
            </a:r>
          </a:p>
          <a:p>
            <a:pPr lvl="1" eaLnBrk="1" hangingPunct="1"/>
            <a:r>
              <a:rPr lang="en-US" altLang="en-US">
                <a:latin typeface="Courier New" panose="02070309020205020404" pitchFamily="49" charset="0"/>
              </a:rPr>
              <a:t>			now.hour = 0;</a:t>
            </a:r>
          </a:p>
          <a:p>
            <a:pPr lvl="1" eaLnBrk="1" hangingPunct="1"/>
            <a:r>
              <a:rPr lang="en-US" altLang="en-US">
                <a:latin typeface="Courier New" panose="02070309020205020404" pitchFamily="49" charset="0"/>
              </a:rPr>
              <a:t>		}</a:t>
            </a:r>
          </a:p>
          <a:p>
            <a:pPr lvl="1" eaLnBrk="1" hangingPunct="1"/>
            <a:r>
              <a:rPr lang="en-US" altLang="en-US">
                <a:latin typeface="Courier New" panose="02070309020205020404" pitchFamily="49" charset="0"/>
              </a:rPr>
              <a:t>	}</a:t>
            </a:r>
          </a:p>
          <a:p>
            <a:pPr lvl="1" eaLnBrk="1" hangingPunct="1"/>
            <a:r>
              <a:rPr lang="en-US" altLang="en-US">
                <a:latin typeface="Courier New" panose="02070309020205020404" pitchFamily="49" charset="0"/>
              </a:rPr>
              <a:t>return now;</a:t>
            </a:r>
          </a:p>
          <a:p>
            <a:pPr eaLnBrk="1" hangingPunct="1"/>
            <a:r>
              <a:rPr lang="en-US" altLang="en-US">
                <a:latin typeface="Courier New" panose="02070309020205020404" pitchFamily="49" charset="0"/>
              </a:rPr>
              <a:t>}</a:t>
            </a:r>
          </a:p>
          <a:p>
            <a:pPr eaLnBrk="1" hangingPunct="1"/>
            <a:endParaRPr lang="en-US" altLang="en-US">
              <a:latin typeface="Courier New" panose="02070309020205020404" pitchFamily="49" charset="0"/>
            </a:endParaRPr>
          </a:p>
        </p:txBody>
      </p:sp>
      <p:sp>
        <p:nvSpPr>
          <p:cNvPr id="15364" name="AutoShape 5">
            <a:extLst>
              <a:ext uri="{FF2B5EF4-FFF2-40B4-BE49-F238E27FC236}">
                <a16:creationId xmlns:a16="http://schemas.microsoft.com/office/drawing/2014/main" id="{0BF1C51A-F754-613C-DEFB-A242B3FA29AE}"/>
              </a:ext>
            </a:extLst>
          </p:cNvPr>
          <p:cNvSpPr>
            <a:spLocks noChangeArrowheads="1"/>
          </p:cNvSpPr>
          <p:nvPr/>
        </p:nvSpPr>
        <p:spPr bwMode="auto">
          <a:xfrm>
            <a:off x="5943600" y="5029200"/>
            <a:ext cx="2819400" cy="1600200"/>
          </a:xfrm>
          <a:prstGeom prst="cloudCallout">
            <a:avLst>
              <a:gd name="adj1" fmla="val -93977"/>
              <a:gd name="adj2" fmla="val -5297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Parameters of a struct type are passed by copy of value</a:t>
            </a:r>
          </a:p>
        </p:txBody>
      </p:sp>
      <p:sp>
        <p:nvSpPr>
          <p:cNvPr id="15365" name="Freeform 6">
            <a:extLst>
              <a:ext uri="{FF2B5EF4-FFF2-40B4-BE49-F238E27FC236}">
                <a16:creationId xmlns:a16="http://schemas.microsoft.com/office/drawing/2014/main" id="{CF99E30C-AFEA-61AB-ACCE-8999A20A2E7D}"/>
              </a:ext>
            </a:extLst>
          </p:cNvPr>
          <p:cNvSpPr>
            <a:spLocks/>
          </p:cNvSpPr>
          <p:nvPr/>
        </p:nvSpPr>
        <p:spPr bwMode="auto">
          <a:xfrm>
            <a:off x="4968875" y="2259013"/>
            <a:ext cx="1965325" cy="103187"/>
          </a:xfrm>
          <a:custGeom>
            <a:avLst/>
            <a:gdLst>
              <a:gd name="T0" fmla="*/ 0 w 1238"/>
              <a:gd name="T1" fmla="*/ 103187 h 65"/>
              <a:gd name="T2" fmla="*/ 185738 w 1238"/>
              <a:gd name="T3" fmla="*/ 92075 h 65"/>
              <a:gd name="T4" fmla="*/ 1025525 w 1238"/>
              <a:gd name="T5" fmla="*/ 79375 h 65"/>
              <a:gd name="T6" fmla="*/ 1841500 w 1238"/>
              <a:gd name="T7" fmla="*/ 42862 h 65"/>
              <a:gd name="T8" fmla="*/ 1965325 w 1238"/>
              <a:gd name="T9" fmla="*/ 17462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8" h="65">
                <a:moveTo>
                  <a:pt x="0" y="65"/>
                </a:moveTo>
                <a:cubicBezTo>
                  <a:pt x="55" y="31"/>
                  <a:pt x="1" y="58"/>
                  <a:pt x="117" y="58"/>
                </a:cubicBezTo>
                <a:cubicBezTo>
                  <a:pt x="293" y="58"/>
                  <a:pt x="470" y="53"/>
                  <a:pt x="646" y="50"/>
                </a:cubicBezTo>
                <a:cubicBezTo>
                  <a:pt x="839" y="0"/>
                  <a:pt x="733" y="34"/>
                  <a:pt x="1160" y="27"/>
                </a:cubicBezTo>
                <a:cubicBezTo>
                  <a:pt x="1217" y="8"/>
                  <a:pt x="1190" y="11"/>
                  <a:pt x="1238" y="11"/>
                </a:cubicBezTo>
              </a:path>
            </a:pathLst>
          </a:cu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Freeform 7">
            <a:extLst>
              <a:ext uri="{FF2B5EF4-FFF2-40B4-BE49-F238E27FC236}">
                <a16:creationId xmlns:a16="http://schemas.microsoft.com/office/drawing/2014/main" id="{B7F5E5FF-30A1-8504-8CB6-0F336EF5B56C}"/>
              </a:ext>
            </a:extLst>
          </p:cNvPr>
          <p:cNvSpPr>
            <a:spLocks/>
          </p:cNvSpPr>
          <p:nvPr/>
        </p:nvSpPr>
        <p:spPr bwMode="auto">
          <a:xfrm>
            <a:off x="2112963" y="2520950"/>
            <a:ext cx="777875" cy="66675"/>
          </a:xfrm>
          <a:custGeom>
            <a:avLst/>
            <a:gdLst>
              <a:gd name="T0" fmla="*/ 0 w 490"/>
              <a:gd name="T1" fmla="*/ 49213 h 42"/>
              <a:gd name="T2" fmla="*/ 493713 w 490"/>
              <a:gd name="T3" fmla="*/ 0 h 42"/>
              <a:gd name="T4" fmla="*/ 715963 w 490"/>
              <a:gd name="T5" fmla="*/ 36513 h 42"/>
              <a:gd name="T6" fmla="*/ 777875 w 490"/>
              <a:gd name="T7" fmla="*/ 61913 h 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0" h="42">
                <a:moveTo>
                  <a:pt x="0" y="31"/>
                </a:moveTo>
                <a:cubicBezTo>
                  <a:pt x="150" y="26"/>
                  <a:pt x="201" y="38"/>
                  <a:pt x="311" y="0"/>
                </a:cubicBezTo>
                <a:cubicBezTo>
                  <a:pt x="361" y="10"/>
                  <a:pt x="399" y="18"/>
                  <a:pt x="451" y="23"/>
                </a:cubicBezTo>
                <a:cubicBezTo>
                  <a:pt x="479" y="42"/>
                  <a:pt x="465" y="39"/>
                  <a:pt x="490" y="39"/>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Freeform 8">
            <a:extLst>
              <a:ext uri="{FF2B5EF4-FFF2-40B4-BE49-F238E27FC236}">
                <a16:creationId xmlns:a16="http://schemas.microsoft.com/office/drawing/2014/main" id="{66C2B71D-C711-2955-863A-EEFE5D30F45C}"/>
              </a:ext>
            </a:extLst>
          </p:cNvPr>
          <p:cNvSpPr>
            <a:spLocks/>
          </p:cNvSpPr>
          <p:nvPr/>
        </p:nvSpPr>
        <p:spPr bwMode="auto">
          <a:xfrm>
            <a:off x="2574925" y="3352800"/>
            <a:ext cx="777875" cy="66675"/>
          </a:xfrm>
          <a:custGeom>
            <a:avLst/>
            <a:gdLst>
              <a:gd name="T0" fmla="*/ 0 w 490"/>
              <a:gd name="T1" fmla="*/ 49213 h 42"/>
              <a:gd name="T2" fmla="*/ 493713 w 490"/>
              <a:gd name="T3" fmla="*/ 0 h 42"/>
              <a:gd name="T4" fmla="*/ 715963 w 490"/>
              <a:gd name="T5" fmla="*/ 36513 h 42"/>
              <a:gd name="T6" fmla="*/ 777875 w 490"/>
              <a:gd name="T7" fmla="*/ 61913 h 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0" h="42">
                <a:moveTo>
                  <a:pt x="0" y="31"/>
                </a:moveTo>
                <a:cubicBezTo>
                  <a:pt x="150" y="26"/>
                  <a:pt x="201" y="38"/>
                  <a:pt x="311" y="0"/>
                </a:cubicBezTo>
                <a:cubicBezTo>
                  <a:pt x="361" y="10"/>
                  <a:pt x="399" y="18"/>
                  <a:pt x="451" y="23"/>
                </a:cubicBezTo>
                <a:cubicBezTo>
                  <a:pt x="479" y="42"/>
                  <a:pt x="465" y="39"/>
                  <a:pt x="490" y="39"/>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Freeform 9">
            <a:extLst>
              <a:ext uri="{FF2B5EF4-FFF2-40B4-BE49-F238E27FC236}">
                <a16:creationId xmlns:a16="http://schemas.microsoft.com/office/drawing/2014/main" id="{FECEA8FA-7965-BA5B-3622-1397C4FCB430}"/>
              </a:ext>
            </a:extLst>
          </p:cNvPr>
          <p:cNvSpPr>
            <a:spLocks/>
          </p:cNvSpPr>
          <p:nvPr/>
        </p:nvSpPr>
        <p:spPr bwMode="auto">
          <a:xfrm>
            <a:off x="3489325" y="4200525"/>
            <a:ext cx="777875" cy="66675"/>
          </a:xfrm>
          <a:custGeom>
            <a:avLst/>
            <a:gdLst>
              <a:gd name="T0" fmla="*/ 0 w 490"/>
              <a:gd name="T1" fmla="*/ 49213 h 42"/>
              <a:gd name="T2" fmla="*/ 493713 w 490"/>
              <a:gd name="T3" fmla="*/ 0 h 42"/>
              <a:gd name="T4" fmla="*/ 715963 w 490"/>
              <a:gd name="T5" fmla="*/ 36513 h 42"/>
              <a:gd name="T6" fmla="*/ 777875 w 490"/>
              <a:gd name="T7" fmla="*/ 61913 h 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0" h="42">
                <a:moveTo>
                  <a:pt x="0" y="31"/>
                </a:moveTo>
                <a:cubicBezTo>
                  <a:pt x="150" y="26"/>
                  <a:pt x="201" y="38"/>
                  <a:pt x="311" y="0"/>
                </a:cubicBezTo>
                <a:cubicBezTo>
                  <a:pt x="361" y="10"/>
                  <a:pt x="399" y="18"/>
                  <a:pt x="451" y="23"/>
                </a:cubicBezTo>
                <a:cubicBezTo>
                  <a:pt x="479" y="42"/>
                  <a:pt x="465" y="39"/>
                  <a:pt x="490" y="39"/>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Freeform 10">
            <a:extLst>
              <a:ext uri="{FF2B5EF4-FFF2-40B4-BE49-F238E27FC236}">
                <a16:creationId xmlns:a16="http://schemas.microsoft.com/office/drawing/2014/main" id="{4613D34B-1B14-979B-77DE-95260471E5B0}"/>
              </a:ext>
            </a:extLst>
          </p:cNvPr>
          <p:cNvSpPr>
            <a:spLocks/>
          </p:cNvSpPr>
          <p:nvPr/>
        </p:nvSpPr>
        <p:spPr bwMode="auto">
          <a:xfrm>
            <a:off x="2590800" y="3057525"/>
            <a:ext cx="777875" cy="66675"/>
          </a:xfrm>
          <a:custGeom>
            <a:avLst/>
            <a:gdLst>
              <a:gd name="T0" fmla="*/ 0 w 490"/>
              <a:gd name="T1" fmla="*/ 49213 h 42"/>
              <a:gd name="T2" fmla="*/ 493713 w 490"/>
              <a:gd name="T3" fmla="*/ 0 h 42"/>
              <a:gd name="T4" fmla="*/ 715963 w 490"/>
              <a:gd name="T5" fmla="*/ 36513 h 42"/>
              <a:gd name="T6" fmla="*/ 777875 w 490"/>
              <a:gd name="T7" fmla="*/ 61913 h 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0" h="42">
                <a:moveTo>
                  <a:pt x="0" y="31"/>
                </a:moveTo>
                <a:cubicBezTo>
                  <a:pt x="150" y="26"/>
                  <a:pt x="201" y="38"/>
                  <a:pt x="311" y="0"/>
                </a:cubicBezTo>
                <a:cubicBezTo>
                  <a:pt x="361" y="10"/>
                  <a:pt x="399" y="18"/>
                  <a:pt x="451" y="23"/>
                </a:cubicBezTo>
                <a:cubicBezTo>
                  <a:pt x="479" y="42"/>
                  <a:pt x="465" y="39"/>
                  <a:pt x="490" y="39"/>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Freeform 11">
            <a:extLst>
              <a:ext uri="{FF2B5EF4-FFF2-40B4-BE49-F238E27FC236}">
                <a16:creationId xmlns:a16="http://schemas.microsoft.com/office/drawing/2014/main" id="{A9E608B2-9912-A0BB-F943-978102FE240B}"/>
              </a:ext>
            </a:extLst>
          </p:cNvPr>
          <p:cNvSpPr>
            <a:spLocks/>
          </p:cNvSpPr>
          <p:nvPr/>
        </p:nvSpPr>
        <p:spPr bwMode="auto">
          <a:xfrm>
            <a:off x="3505200" y="3886200"/>
            <a:ext cx="777875" cy="66675"/>
          </a:xfrm>
          <a:custGeom>
            <a:avLst/>
            <a:gdLst>
              <a:gd name="T0" fmla="*/ 0 w 490"/>
              <a:gd name="T1" fmla="*/ 49213 h 42"/>
              <a:gd name="T2" fmla="*/ 493713 w 490"/>
              <a:gd name="T3" fmla="*/ 0 h 42"/>
              <a:gd name="T4" fmla="*/ 715963 w 490"/>
              <a:gd name="T5" fmla="*/ 36513 h 42"/>
              <a:gd name="T6" fmla="*/ 777875 w 490"/>
              <a:gd name="T7" fmla="*/ 61913 h 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0" h="42">
                <a:moveTo>
                  <a:pt x="0" y="31"/>
                </a:moveTo>
                <a:cubicBezTo>
                  <a:pt x="150" y="26"/>
                  <a:pt x="201" y="38"/>
                  <a:pt x="311" y="0"/>
                </a:cubicBezTo>
                <a:cubicBezTo>
                  <a:pt x="361" y="10"/>
                  <a:pt x="399" y="18"/>
                  <a:pt x="451" y="23"/>
                </a:cubicBezTo>
                <a:cubicBezTo>
                  <a:pt x="479" y="42"/>
                  <a:pt x="465" y="39"/>
                  <a:pt x="490" y="39"/>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Freeform 12">
            <a:extLst>
              <a:ext uri="{FF2B5EF4-FFF2-40B4-BE49-F238E27FC236}">
                <a16:creationId xmlns:a16="http://schemas.microsoft.com/office/drawing/2014/main" id="{038EFF58-A3F5-C668-447B-80528379DBF9}"/>
              </a:ext>
            </a:extLst>
          </p:cNvPr>
          <p:cNvSpPr>
            <a:spLocks/>
          </p:cNvSpPr>
          <p:nvPr/>
        </p:nvSpPr>
        <p:spPr bwMode="auto">
          <a:xfrm>
            <a:off x="4403725" y="4733925"/>
            <a:ext cx="777875" cy="66675"/>
          </a:xfrm>
          <a:custGeom>
            <a:avLst/>
            <a:gdLst>
              <a:gd name="T0" fmla="*/ 0 w 490"/>
              <a:gd name="T1" fmla="*/ 49213 h 42"/>
              <a:gd name="T2" fmla="*/ 493713 w 490"/>
              <a:gd name="T3" fmla="*/ 0 h 42"/>
              <a:gd name="T4" fmla="*/ 715963 w 490"/>
              <a:gd name="T5" fmla="*/ 36513 h 42"/>
              <a:gd name="T6" fmla="*/ 777875 w 490"/>
              <a:gd name="T7" fmla="*/ 61913 h 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0" h="42">
                <a:moveTo>
                  <a:pt x="0" y="31"/>
                </a:moveTo>
                <a:cubicBezTo>
                  <a:pt x="150" y="26"/>
                  <a:pt x="201" y="38"/>
                  <a:pt x="311" y="0"/>
                </a:cubicBezTo>
                <a:cubicBezTo>
                  <a:pt x="361" y="10"/>
                  <a:pt x="399" y="18"/>
                  <a:pt x="451" y="23"/>
                </a:cubicBezTo>
                <a:cubicBezTo>
                  <a:pt x="479" y="42"/>
                  <a:pt x="465" y="39"/>
                  <a:pt x="490" y="39"/>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E9F7A41-9416-7980-2C3B-030D3CF02D72}"/>
              </a:ext>
            </a:extLst>
          </p:cNvPr>
          <p:cNvSpPr>
            <a:spLocks noGrp="1" noChangeArrowheads="1"/>
          </p:cNvSpPr>
          <p:nvPr>
            <p:ph type="title"/>
          </p:nvPr>
        </p:nvSpPr>
        <p:spPr/>
        <p:txBody>
          <a:bodyPr/>
          <a:lstStyle/>
          <a:p>
            <a:pPr eaLnBrk="1" hangingPunct="1"/>
            <a:r>
              <a:rPr lang="en-US" altLang="en-US" sz="4000"/>
              <a:t>Initializing structures. Compound literals</a:t>
            </a:r>
          </a:p>
        </p:txBody>
      </p:sp>
      <p:sp>
        <p:nvSpPr>
          <p:cNvPr id="16387" name="Rectangle 3">
            <a:extLst>
              <a:ext uri="{FF2B5EF4-FFF2-40B4-BE49-F238E27FC236}">
                <a16:creationId xmlns:a16="http://schemas.microsoft.com/office/drawing/2014/main" id="{24E55AC7-D629-08F1-E15D-828157967A4C}"/>
              </a:ext>
            </a:extLst>
          </p:cNvPr>
          <p:cNvSpPr>
            <a:spLocks noGrp="1" noChangeArrowheads="1"/>
          </p:cNvSpPr>
          <p:nvPr>
            <p:ph type="body" idx="1"/>
          </p:nvPr>
        </p:nvSpPr>
        <p:spPr/>
        <p:txBody>
          <a:bodyPr/>
          <a:lstStyle/>
          <a:p>
            <a:pPr eaLnBrk="1" hangingPunct="1">
              <a:buFontTx/>
              <a:buNone/>
            </a:pPr>
            <a:r>
              <a:rPr lang="en-US" altLang="en-US" sz="2000"/>
              <a:t>  </a:t>
            </a:r>
          </a:p>
        </p:txBody>
      </p:sp>
      <p:sp>
        <p:nvSpPr>
          <p:cNvPr id="16388" name="Text Box 4">
            <a:extLst>
              <a:ext uri="{FF2B5EF4-FFF2-40B4-BE49-F238E27FC236}">
                <a16:creationId xmlns:a16="http://schemas.microsoft.com/office/drawing/2014/main" id="{55380232-9FD3-FE35-6A75-16149B4539B1}"/>
              </a:ext>
            </a:extLst>
          </p:cNvPr>
          <p:cNvSpPr txBox="1">
            <a:spLocks noChangeArrowheads="1"/>
          </p:cNvSpPr>
          <p:nvPr/>
        </p:nvSpPr>
        <p:spPr bwMode="auto">
          <a:xfrm>
            <a:off x="495300" y="1676400"/>
            <a:ext cx="86487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struct date today = { 7, 2, 2005 };</a:t>
            </a:r>
          </a:p>
          <a:p>
            <a:pPr eaLnBrk="1" hangingPunct="1"/>
            <a:r>
              <a:rPr lang="en-US" altLang="en-US">
                <a:latin typeface="Courier New" panose="02070309020205020404" pitchFamily="49" charset="0"/>
              </a:rPr>
              <a:t>struct time this_time = { 3, 29, 55 };</a:t>
            </a:r>
          </a:p>
          <a:p>
            <a:pPr eaLnBrk="1" hangingPunct="1"/>
            <a:r>
              <a:rPr lang="en-US" altLang="en-US">
                <a:latin typeface="Courier New" panose="02070309020205020404" pitchFamily="49" charset="0"/>
              </a:rPr>
              <a:t>today = (struct date) { 9, 25, 2004 };</a:t>
            </a:r>
          </a:p>
          <a:p>
            <a:pPr eaLnBrk="1" hangingPunct="1"/>
            <a:r>
              <a:rPr lang="en-US" altLang="en-US">
                <a:latin typeface="Courier New" panose="02070309020205020404" pitchFamily="49" charset="0"/>
              </a:rPr>
              <a:t>today = (struct date) { .month = 9, .day = 25, .year = 2004 };</a:t>
            </a:r>
          </a:p>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74D526D-D77C-9433-3EF0-7BC65C562BDC}"/>
              </a:ext>
            </a:extLst>
          </p:cNvPr>
          <p:cNvSpPr>
            <a:spLocks noGrp="1" noChangeArrowheads="1"/>
          </p:cNvSpPr>
          <p:nvPr>
            <p:ph type="title"/>
          </p:nvPr>
        </p:nvSpPr>
        <p:spPr/>
        <p:txBody>
          <a:bodyPr/>
          <a:lstStyle/>
          <a:p>
            <a:pPr eaLnBrk="1" hangingPunct="1"/>
            <a:r>
              <a:rPr lang="en-US" altLang="en-US"/>
              <a:t>Arrays of structures</a:t>
            </a:r>
          </a:p>
        </p:txBody>
      </p:sp>
      <p:sp>
        <p:nvSpPr>
          <p:cNvPr id="17411" name="Text Box 4">
            <a:extLst>
              <a:ext uri="{FF2B5EF4-FFF2-40B4-BE49-F238E27FC236}">
                <a16:creationId xmlns:a16="http://schemas.microsoft.com/office/drawing/2014/main" id="{85F6515D-1241-A364-9998-187FCEE3C1D0}"/>
              </a:ext>
            </a:extLst>
          </p:cNvPr>
          <p:cNvSpPr txBox="1">
            <a:spLocks noChangeArrowheads="1"/>
          </p:cNvSpPr>
          <p:nvPr/>
        </p:nvSpPr>
        <p:spPr bwMode="auto">
          <a:xfrm>
            <a:off x="304800" y="1295400"/>
            <a:ext cx="8474075" cy="555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600">
              <a:latin typeface="Courier New" panose="02070309020205020404" pitchFamily="49" charset="0"/>
            </a:endParaRPr>
          </a:p>
          <a:p>
            <a:pPr eaLnBrk="1" hangingPunct="1"/>
            <a:r>
              <a:rPr lang="en-US" altLang="en-US">
                <a:latin typeface="Courier New" panose="02070309020205020404" pitchFamily="49" charset="0"/>
              </a:rPr>
              <a:t>struct time {  . . .  };</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struct time timeUpdate (struct time now);</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int main (void) {</a:t>
            </a:r>
          </a:p>
          <a:p>
            <a:pPr lvl="1" eaLnBrk="1" hangingPunct="1"/>
            <a:r>
              <a:rPr lang="en-US" altLang="en-US">
                <a:latin typeface="Courier New" panose="02070309020205020404" pitchFamily="49" charset="0"/>
              </a:rPr>
              <a:t>struct time testTimes[5] =  </a:t>
            </a:r>
          </a:p>
          <a:p>
            <a:pPr lvl="1" eaLnBrk="1" hangingPunct="1"/>
            <a:r>
              <a:rPr lang="en-US" altLang="en-US">
                <a:latin typeface="Courier New" panose="02070309020205020404" pitchFamily="49" charset="0"/>
              </a:rPr>
              <a:t>{ { 11, 59, 59 }, { 12, 0, 0 }, { 1, 29, 59 }, </a:t>
            </a:r>
          </a:p>
          <a:p>
            <a:pPr lvl="1" eaLnBrk="1" hangingPunct="1"/>
            <a:r>
              <a:rPr lang="en-US" altLang="en-US">
                <a:latin typeface="Courier New" panose="02070309020205020404" pitchFamily="49" charset="0"/>
              </a:rPr>
              <a:t>  { 23, 59, 59 }, { 19, 12, 27 }};</a:t>
            </a:r>
          </a:p>
          <a:p>
            <a:pPr lvl="1" eaLnBrk="1" hangingPunct="1"/>
            <a:r>
              <a:rPr lang="en-US" altLang="en-US">
                <a:latin typeface="Courier New" panose="02070309020205020404" pitchFamily="49" charset="0"/>
              </a:rPr>
              <a:t>int i;</a:t>
            </a:r>
          </a:p>
          <a:p>
            <a:pPr lvl="1" eaLnBrk="1" hangingPunct="1"/>
            <a:r>
              <a:rPr lang="en-US" altLang="en-US">
                <a:latin typeface="Courier New" panose="02070309020205020404" pitchFamily="49" charset="0"/>
              </a:rPr>
              <a:t>for ( i = 0; i &lt; 5; ++i ) {</a:t>
            </a:r>
          </a:p>
          <a:p>
            <a:pPr lvl="1" eaLnBrk="1" hangingPunct="1"/>
            <a:r>
              <a:rPr lang="en-US" altLang="en-US">
                <a:latin typeface="Courier New" panose="02070309020205020404" pitchFamily="49" charset="0"/>
              </a:rPr>
              <a:t>	printf ("Time is %.2i:%.2i:%.2i", testTimes[i].hour,</a:t>
            </a:r>
          </a:p>
          <a:p>
            <a:pPr lvl="1" eaLnBrk="1" hangingPunct="1"/>
            <a:r>
              <a:rPr lang="en-US" altLang="en-US">
                <a:latin typeface="Courier New" panose="02070309020205020404" pitchFamily="49" charset="0"/>
              </a:rPr>
              <a:t>            testTimes[i].minutes,  testTimes[i].seconds);</a:t>
            </a:r>
          </a:p>
          <a:p>
            <a:pPr lvl="1" eaLnBrk="1" hangingPunct="1"/>
            <a:r>
              <a:rPr lang="en-US" altLang="en-US">
                <a:latin typeface="Courier New" panose="02070309020205020404" pitchFamily="49" charset="0"/>
              </a:rPr>
              <a:t>	testTimes[i] = timeUpdate (testTimes[i]);</a:t>
            </a:r>
          </a:p>
          <a:p>
            <a:pPr lvl="1" eaLnBrk="1" hangingPunct="1"/>
            <a:r>
              <a:rPr lang="en-US" altLang="en-US">
                <a:latin typeface="Courier New" panose="02070309020205020404" pitchFamily="49" charset="0"/>
              </a:rPr>
              <a:t>	printf (" ...one second later it's %.2i:%.2i:%.2i\n", </a:t>
            </a:r>
          </a:p>
          <a:p>
            <a:pPr lvl="1" eaLnBrk="1" hangingPunct="1"/>
            <a:r>
              <a:rPr lang="en-US" altLang="en-US">
                <a:latin typeface="Courier New" panose="02070309020205020404" pitchFamily="49" charset="0"/>
              </a:rPr>
              <a:t>             testTimes[i].hour, testTimes[i].minutes, </a:t>
            </a:r>
          </a:p>
          <a:p>
            <a:pPr lvl="1" eaLnBrk="1" hangingPunct="1"/>
            <a:r>
              <a:rPr lang="en-US" altLang="en-US">
                <a:latin typeface="Courier New" panose="02070309020205020404" pitchFamily="49" charset="0"/>
              </a:rPr>
              <a:t>             testTimes[i].seconds);</a:t>
            </a:r>
          </a:p>
          <a:p>
            <a:pPr lvl="1" eaLnBrk="1" hangingPunct="1"/>
            <a:r>
              <a:rPr lang="en-US" altLang="en-US">
                <a:latin typeface="Courier New" panose="02070309020205020404" pitchFamily="49" charset="0"/>
              </a:rPr>
              <a:t>	}</a:t>
            </a:r>
          </a:p>
          <a:p>
            <a:pPr lvl="1" eaLnBrk="1" hangingPunct="1"/>
            <a:r>
              <a:rPr lang="en-US" altLang="en-US">
                <a:latin typeface="Courier New" panose="02070309020205020404" pitchFamily="49" charset="0"/>
              </a:rPr>
              <a:t>return 0;</a:t>
            </a:r>
          </a:p>
          <a:p>
            <a:pPr eaLnBrk="1" hangingPunct="1"/>
            <a:r>
              <a:rPr lang="en-US" altLang="en-US">
                <a:latin typeface="Courier New" panose="02070309020205020404" pitchFamily="49" charset="0"/>
              </a:rPr>
              <a:t>}</a:t>
            </a:r>
          </a:p>
        </p:txBody>
      </p:sp>
      <p:sp>
        <p:nvSpPr>
          <p:cNvPr id="17412" name="Freeform 5">
            <a:extLst>
              <a:ext uri="{FF2B5EF4-FFF2-40B4-BE49-F238E27FC236}">
                <a16:creationId xmlns:a16="http://schemas.microsoft.com/office/drawing/2014/main" id="{0507C036-6550-F441-868D-64BAA6BC10EA}"/>
              </a:ext>
            </a:extLst>
          </p:cNvPr>
          <p:cNvSpPr>
            <a:spLocks/>
          </p:cNvSpPr>
          <p:nvPr/>
        </p:nvSpPr>
        <p:spPr bwMode="auto">
          <a:xfrm>
            <a:off x="598488" y="2703513"/>
            <a:ext cx="6754812" cy="1189037"/>
          </a:xfrm>
          <a:custGeom>
            <a:avLst/>
            <a:gdLst>
              <a:gd name="T0" fmla="*/ 179387 w 4255"/>
              <a:gd name="T1" fmla="*/ 311150 h 749"/>
              <a:gd name="T2" fmla="*/ 68262 w 4255"/>
              <a:gd name="T3" fmla="*/ 522287 h 749"/>
              <a:gd name="T4" fmla="*/ 6350 w 4255"/>
              <a:gd name="T5" fmla="*/ 744537 h 749"/>
              <a:gd name="T6" fmla="*/ 19050 w 4255"/>
              <a:gd name="T7" fmla="*/ 917575 h 749"/>
              <a:gd name="T8" fmla="*/ 93662 w 4255"/>
              <a:gd name="T9" fmla="*/ 990600 h 749"/>
              <a:gd name="T10" fmla="*/ 687387 w 4255"/>
              <a:gd name="T11" fmla="*/ 1016000 h 749"/>
              <a:gd name="T12" fmla="*/ 1366837 w 4255"/>
              <a:gd name="T13" fmla="*/ 1077912 h 749"/>
              <a:gd name="T14" fmla="*/ 1712912 w 4255"/>
              <a:gd name="T15" fmla="*/ 1189037 h 749"/>
              <a:gd name="T16" fmla="*/ 2181225 w 4255"/>
              <a:gd name="T17" fmla="*/ 1176337 h 749"/>
              <a:gd name="T18" fmla="*/ 2392362 w 4255"/>
              <a:gd name="T19" fmla="*/ 1114425 h 749"/>
              <a:gd name="T20" fmla="*/ 3503612 w 4255"/>
              <a:gd name="T21" fmla="*/ 1152525 h 749"/>
              <a:gd name="T22" fmla="*/ 3775075 w 4255"/>
              <a:gd name="T23" fmla="*/ 1139825 h 749"/>
              <a:gd name="T24" fmla="*/ 3849687 w 4255"/>
              <a:gd name="T25" fmla="*/ 1114425 h 749"/>
              <a:gd name="T26" fmla="*/ 4900612 w 4255"/>
              <a:gd name="T27" fmla="*/ 1114425 h 749"/>
              <a:gd name="T28" fmla="*/ 5308600 w 4255"/>
              <a:gd name="T29" fmla="*/ 1065212 h 749"/>
              <a:gd name="T30" fmla="*/ 5703887 w 4255"/>
              <a:gd name="T31" fmla="*/ 979487 h 749"/>
              <a:gd name="T32" fmla="*/ 5876925 w 4255"/>
              <a:gd name="T33" fmla="*/ 954087 h 749"/>
              <a:gd name="T34" fmla="*/ 6011862 w 4255"/>
              <a:gd name="T35" fmla="*/ 917575 h 749"/>
              <a:gd name="T36" fmla="*/ 6161087 w 4255"/>
              <a:gd name="T37" fmla="*/ 868362 h 749"/>
              <a:gd name="T38" fmla="*/ 6345237 w 4255"/>
              <a:gd name="T39" fmla="*/ 806450 h 749"/>
              <a:gd name="T40" fmla="*/ 6654800 w 4255"/>
              <a:gd name="T41" fmla="*/ 633412 h 749"/>
              <a:gd name="T42" fmla="*/ 6753225 w 4255"/>
              <a:gd name="T43" fmla="*/ 509587 h 749"/>
              <a:gd name="T44" fmla="*/ 6742112 w 4255"/>
              <a:gd name="T45" fmla="*/ 411162 h 749"/>
              <a:gd name="T46" fmla="*/ 6654800 w 4255"/>
              <a:gd name="T47" fmla="*/ 360362 h 749"/>
              <a:gd name="T48" fmla="*/ 6284912 w 4255"/>
              <a:gd name="T49" fmla="*/ 311150 h 749"/>
              <a:gd name="T50" fmla="*/ 5407025 w 4255"/>
              <a:gd name="T51" fmla="*/ 212725 h 749"/>
              <a:gd name="T52" fmla="*/ 5308600 w 4255"/>
              <a:gd name="T53" fmla="*/ 150812 h 749"/>
              <a:gd name="T54" fmla="*/ 5159375 w 4255"/>
              <a:gd name="T55" fmla="*/ 101600 h 749"/>
              <a:gd name="T56" fmla="*/ 4665662 w 4255"/>
              <a:gd name="T57" fmla="*/ 114300 h 749"/>
              <a:gd name="T58" fmla="*/ 4554537 w 4255"/>
              <a:gd name="T59" fmla="*/ 138112 h 749"/>
              <a:gd name="T60" fmla="*/ 4492625 w 4255"/>
              <a:gd name="T61" fmla="*/ 150812 h 749"/>
              <a:gd name="T62" fmla="*/ 4283075 w 4255"/>
              <a:gd name="T63" fmla="*/ 88900 h 749"/>
              <a:gd name="T64" fmla="*/ 3924300 w 4255"/>
              <a:gd name="T65" fmla="*/ 14287 h 749"/>
              <a:gd name="T66" fmla="*/ 3640137 w 4255"/>
              <a:gd name="T67" fmla="*/ 76200 h 749"/>
              <a:gd name="T68" fmla="*/ 3541712 w 4255"/>
              <a:gd name="T69" fmla="*/ 125412 h 749"/>
              <a:gd name="T70" fmla="*/ 3467100 w 4255"/>
              <a:gd name="T71" fmla="*/ 150812 h 749"/>
              <a:gd name="T72" fmla="*/ 3009900 w 4255"/>
              <a:gd name="T73" fmla="*/ 88900 h 749"/>
              <a:gd name="T74" fmla="*/ 2441575 w 4255"/>
              <a:gd name="T75" fmla="*/ 138112 h 749"/>
              <a:gd name="T76" fmla="*/ 2046287 w 4255"/>
              <a:gd name="T77" fmla="*/ 187325 h 749"/>
              <a:gd name="T78" fmla="*/ 1316037 w 4255"/>
              <a:gd name="T79" fmla="*/ 200025 h 749"/>
              <a:gd name="T80" fmla="*/ 488950 w 4255"/>
              <a:gd name="T81" fmla="*/ 200025 h 749"/>
              <a:gd name="T82" fmla="*/ 290512 w 4255"/>
              <a:gd name="T83" fmla="*/ 225425 h 749"/>
              <a:gd name="T84" fmla="*/ 192087 w 4255"/>
              <a:gd name="T85" fmla="*/ 249237 h 749"/>
              <a:gd name="T86" fmla="*/ 142875 w 4255"/>
              <a:gd name="T87" fmla="*/ 373062 h 7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55" h="749">
                <a:moveTo>
                  <a:pt x="113" y="196"/>
                </a:moveTo>
                <a:cubicBezTo>
                  <a:pt x="92" y="239"/>
                  <a:pt x="63" y="285"/>
                  <a:pt x="43" y="329"/>
                </a:cubicBezTo>
                <a:cubicBezTo>
                  <a:pt x="23" y="373"/>
                  <a:pt x="19" y="423"/>
                  <a:pt x="4" y="469"/>
                </a:cubicBezTo>
                <a:cubicBezTo>
                  <a:pt x="7" y="505"/>
                  <a:pt x="0" y="544"/>
                  <a:pt x="12" y="578"/>
                </a:cubicBezTo>
                <a:cubicBezTo>
                  <a:pt x="19" y="599"/>
                  <a:pt x="59" y="624"/>
                  <a:pt x="59" y="624"/>
                </a:cubicBezTo>
                <a:cubicBezTo>
                  <a:pt x="190" y="617"/>
                  <a:pt x="303" y="633"/>
                  <a:pt x="433" y="640"/>
                </a:cubicBezTo>
                <a:cubicBezTo>
                  <a:pt x="591" y="673"/>
                  <a:pt x="639" y="668"/>
                  <a:pt x="861" y="679"/>
                </a:cubicBezTo>
                <a:cubicBezTo>
                  <a:pt x="936" y="698"/>
                  <a:pt x="1002" y="733"/>
                  <a:pt x="1079" y="749"/>
                </a:cubicBezTo>
                <a:cubicBezTo>
                  <a:pt x="1177" y="746"/>
                  <a:pt x="1276" y="746"/>
                  <a:pt x="1374" y="741"/>
                </a:cubicBezTo>
                <a:cubicBezTo>
                  <a:pt x="1418" y="739"/>
                  <a:pt x="1463" y="711"/>
                  <a:pt x="1507" y="702"/>
                </a:cubicBezTo>
                <a:cubicBezTo>
                  <a:pt x="1820" y="706"/>
                  <a:pt x="1968" y="677"/>
                  <a:pt x="2207" y="726"/>
                </a:cubicBezTo>
                <a:cubicBezTo>
                  <a:pt x="2264" y="723"/>
                  <a:pt x="2321" y="724"/>
                  <a:pt x="2378" y="718"/>
                </a:cubicBezTo>
                <a:cubicBezTo>
                  <a:pt x="2394" y="716"/>
                  <a:pt x="2425" y="702"/>
                  <a:pt x="2425" y="702"/>
                </a:cubicBezTo>
                <a:cubicBezTo>
                  <a:pt x="2684" y="709"/>
                  <a:pt x="2826" y="715"/>
                  <a:pt x="3087" y="702"/>
                </a:cubicBezTo>
                <a:cubicBezTo>
                  <a:pt x="3181" y="683"/>
                  <a:pt x="3234" y="676"/>
                  <a:pt x="3344" y="671"/>
                </a:cubicBezTo>
                <a:cubicBezTo>
                  <a:pt x="3428" y="656"/>
                  <a:pt x="3510" y="630"/>
                  <a:pt x="3593" y="617"/>
                </a:cubicBezTo>
                <a:cubicBezTo>
                  <a:pt x="3638" y="610"/>
                  <a:pt x="3662" y="612"/>
                  <a:pt x="3702" y="601"/>
                </a:cubicBezTo>
                <a:cubicBezTo>
                  <a:pt x="3798" y="574"/>
                  <a:pt x="3702" y="593"/>
                  <a:pt x="3787" y="578"/>
                </a:cubicBezTo>
                <a:cubicBezTo>
                  <a:pt x="3842" y="550"/>
                  <a:pt x="3798" y="569"/>
                  <a:pt x="3881" y="547"/>
                </a:cubicBezTo>
                <a:cubicBezTo>
                  <a:pt x="3921" y="536"/>
                  <a:pt x="3956" y="517"/>
                  <a:pt x="3997" y="508"/>
                </a:cubicBezTo>
                <a:cubicBezTo>
                  <a:pt x="4044" y="479"/>
                  <a:pt x="4139" y="411"/>
                  <a:pt x="4192" y="399"/>
                </a:cubicBezTo>
                <a:cubicBezTo>
                  <a:pt x="4226" y="373"/>
                  <a:pt x="4245" y="363"/>
                  <a:pt x="4254" y="321"/>
                </a:cubicBezTo>
                <a:cubicBezTo>
                  <a:pt x="4252" y="300"/>
                  <a:pt x="4255" y="278"/>
                  <a:pt x="4247" y="259"/>
                </a:cubicBezTo>
                <a:cubicBezTo>
                  <a:pt x="4245" y="253"/>
                  <a:pt x="4194" y="228"/>
                  <a:pt x="4192" y="227"/>
                </a:cubicBezTo>
                <a:cubicBezTo>
                  <a:pt x="4123" y="206"/>
                  <a:pt x="4020" y="202"/>
                  <a:pt x="3959" y="196"/>
                </a:cubicBezTo>
                <a:cubicBezTo>
                  <a:pt x="3780" y="125"/>
                  <a:pt x="3603" y="143"/>
                  <a:pt x="3406" y="134"/>
                </a:cubicBezTo>
                <a:cubicBezTo>
                  <a:pt x="3384" y="123"/>
                  <a:pt x="3366" y="105"/>
                  <a:pt x="3344" y="95"/>
                </a:cubicBezTo>
                <a:cubicBezTo>
                  <a:pt x="3314" y="82"/>
                  <a:pt x="3250" y="64"/>
                  <a:pt x="3250" y="64"/>
                </a:cubicBezTo>
                <a:cubicBezTo>
                  <a:pt x="3146" y="67"/>
                  <a:pt x="3043" y="66"/>
                  <a:pt x="2939" y="72"/>
                </a:cubicBezTo>
                <a:cubicBezTo>
                  <a:pt x="2915" y="73"/>
                  <a:pt x="2892" y="82"/>
                  <a:pt x="2869" y="87"/>
                </a:cubicBezTo>
                <a:cubicBezTo>
                  <a:pt x="2856" y="90"/>
                  <a:pt x="2830" y="95"/>
                  <a:pt x="2830" y="95"/>
                </a:cubicBezTo>
                <a:cubicBezTo>
                  <a:pt x="2778" y="87"/>
                  <a:pt x="2748" y="70"/>
                  <a:pt x="2698" y="56"/>
                </a:cubicBezTo>
                <a:cubicBezTo>
                  <a:pt x="2624" y="35"/>
                  <a:pt x="2547" y="24"/>
                  <a:pt x="2472" y="9"/>
                </a:cubicBezTo>
                <a:cubicBezTo>
                  <a:pt x="2334" y="18"/>
                  <a:pt x="2389" y="0"/>
                  <a:pt x="2293" y="48"/>
                </a:cubicBezTo>
                <a:cubicBezTo>
                  <a:pt x="2231" y="79"/>
                  <a:pt x="2293" y="49"/>
                  <a:pt x="2231" y="79"/>
                </a:cubicBezTo>
                <a:cubicBezTo>
                  <a:pt x="2216" y="86"/>
                  <a:pt x="2184" y="95"/>
                  <a:pt x="2184" y="95"/>
                </a:cubicBezTo>
                <a:cubicBezTo>
                  <a:pt x="2091" y="21"/>
                  <a:pt x="2028" y="51"/>
                  <a:pt x="1896" y="56"/>
                </a:cubicBezTo>
                <a:cubicBezTo>
                  <a:pt x="1775" y="77"/>
                  <a:pt x="1662" y="82"/>
                  <a:pt x="1538" y="87"/>
                </a:cubicBezTo>
                <a:cubicBezTo>
                  <a:pt x="1455" y="104"/>
                  <a:pt x="1373" y="108"/>
                  <a:pt x="1289" y="118"/>
                </a:cubicBezTo>
                <a:cubicBezTo>
                  <a:pt x="1146" y="166"/>
                  <a:pt x="951" y="128"/>
                  <a:pt x="829" y="126"/>
                </a:cubicBezTo>
                <a:cubicBezTo>
                  <a:pt x="718" y="88"/>
                  <a:pt x="347" y="125"/>
                  <a:pt x="308" y="126"/>
                </a:cubicBezTo>
                <a:cubicBezTo>
                  <a:pt x="247" y="147"/>
                  <a:pt x="318" y="125"/>
                  <a:pt x="183" y="142"/>
                </a:cubicBezTo>
                <a:cubicBezTo>
                  <a:pt x="162" y="145"/>
                  <a:pt x="142" y="153"/>
                  <a:pt x="121" y="157"/>
                </a:cubicBezTo>
                <a:cubicBezTo>
                  <a:pt x="106" y="181"/>
                  <a:pt x="90" y="206"/>
                  <a:pt x="90" y="235"/>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a:extLst>
              <a:ext uri="{FF2B5EF4-FFF2-40B4-BE49-F238E27FC236}">
                <a16:creationId xmlns:a16="http://schemas.microsoft.com/office/drawing/2014/main" id="{7FBE29F5-6648-DC63-65E3-232504565245}"/>
              </a:ext>
            </a:extLst>
          </p:cNvPr>
          <p:cNvSpPr txBox="1">
            <a:spLocks noChangeArrowheads="1"/>
          </p:cNvSpPr>
          <p:nvPr/>
        </p:nvSpPr>
        <p:spPr bwMode="auto">
          <a:xfrm>
            <a:off x="212725" y="1941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8435" name="Picture 5">
            <a:extLst>
              <a:ext uri="{FF2B5EF4-FFF2-40B4-BE49-F238E27FC236}">
                <a16:creationId xmlns:a16="http://schemas.microsoft.com/office/drawing/2014/main" id="{A421785B-9D33-91E3-F117-8DFDB5F5D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0" y="150813"/>
            <a:ext cx="4635500" cy="655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D2393D3-9C0E-0A28-D8CF-CB9AAA6458AB}"/>
              </a:ext>
            </a:extLst>
          </p:cNvPr>
          <p:cNvSpPr>
            <a:spLocks noGrp="1" noChangeArrowheads="1"/>
          </p:cNvSpPr>
          <p:nvPr>
            <p:ph type="title"/>
          </p:nvPr>
        </p:nvSpPr>
        <p:spPr/>
        <p:txBody>
          <a:bodyPr/>
          <a:lstStyle/>
          <a:p>
            <a:pPr eaLnBrk="1" hangingPunct="1"/>
            <a:r>
              <a:rPr lang="en-US" altLang="en-US"/>
              <a:t>Structures containing structures</a:t>
            </a:r>
          </a:p>
        </p:txBody>
      </p:sp>
      <p:sp>
        <p:nvSpPr>
          <p:cNvPr id="19459" name="Text Box 4">
            <a:extLst>
              <a:ext uri="{FF2B5EF4-FFF2-40B4-BE49-F238E27FC236}">
                <a16:creationId xmlns:a16="http://schemas.microsoft.com/office/drawing/2014/main" id="{8397C850-DBE0-A0C7-124B-A433E14A67BB}"/>
              </a:ext>
            </a:extLst>
          </p:cNvPr>
          <p:cNvSpPr txBox="1">
            <a:spLocks noChangeArrowheads="1"/>
          </p:cNvSpPr>
          <p:nvPr/>
        </p:nvSpPr>
        <p:spPr bwMode="auto">
          <a:xfrm>
            <a:off x="441325" y="1657350"/>
            <a:ext cx="5508625"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struct dateAndTime</a:t>
            </a:r>
          </a:p>
          <a:p>
            <a:pPr eaLnBrk="1" hangingPunct="1"/>
            <a:r>
              <a:rPr lang="en-US" altLang="en-US">
                <a:latin typeface="Courier New" panose="02070309020205020404" pitchFamily="49" charset="0"/>
              </a:rPr>
              <a:t>{</a:t>
            </a:r>
          </a:p>
          <a:p>
            <a:pPr lvl="1" eaLnBrk="1" hangingPunct="1"/>
            <a:r>
              <a:rPr lang="en-US" altLang="en-US">
                <a:latin typeface="Courier New" panose="02070309020205020404" pitchFamily="49" charset="0"/>
              </a:rPr>
              <a:t>struct date sdate;</a:t>
            </a:r>
          </a:p>
          <a:p>
            <a:pPr lvl="1" eaLnBrk="1" hangingPunct="1"/>
            <a:r>
              <a:rPr lang="en-US" altLang="en-US">
                <a:latin typeface="Courier New" panose="02070309020205020404" pitchFamily="49" charset="0"/>
              </a:rPr>
              <a:t>struct time stime;</a:t>
            </a:r>
          </a:p>
          <a:p>
            <a:pPr eaLnBrk="1" hangingPunct="1"/>
            <a:r>
              <a:rPr lang="en-US" altLang="en-US">
                <a:latin typeface="Courier New" panose="02070309020205020404" pitchFamily="49" charset="0"/>
              </a:rPr>
              <a:t>};</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 . .</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struct dateAndTime event;</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event.sdate = dateUpdate (event.sdate);</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event.sdate.month = 10;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E2C7186-F30F-F632-EF22-C387AC44ABB7}"/>
              </a:ext>
            </a:extLst>
          </p:cNvPr>
          <p:cNvSpPr>
            <a:spLocks noGrp="1" noChangeArrowheads="1"/>
          </p:cNvSpPr>
          <p:nvPr>
            <p:ph type="title"/>
          </p:nvPr>
        </p:nvSpPr>
        <p:spPr/>
        <p:txBody>
          <a:bodyPr/>
          <a:lstStyle/>
          <a:p>
            <a:pPr eaLnBrk="1" hangingPunct="1"/>
            <a:r>
              <a:rPr lang="en-US" altLang="en-US"/>
              <a:t>Structures containing arrays</a:t>
            </a:r>
          </a:p>
        </p:txBody>
      </p:sp>
      <p:sp>
        <p:nvSpPr>
          <p:cNvPr id="20483" name="Text Box 4">
            <a:extLst>
              <a:ext uri="{FF2B5EF4-FFF2-40B4-BE49-F238E27FC236}">
                <a16:creationId xmlns:a16="http://schemas.microsoft.com/office/drawing/2014/main" id="{DFD07046-060C-05C4-81FA-C593AFCEBECF}"/>
              </a:ext>
            </a:extLst>
          </p:cNvPr>
          <p:cNvSpPr txBox="1">
            <a:spLocks noChangeArrowheads="1"/>
          </p:cNvSpPr>
          <p:nvPr/>
        </p:nvSpPr>
        <p:spPr bwMode="auto">
          <a:xfrm>
            <a:off x="669925" y="1717675"/>
            <a:ext cx="3597275"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struct month</a:t>
            </a:r>
          </a:p>
          <a:p>
            <a:pPr eaLnBrk="1" hangingPunct="1"/>
            <a:r>
              <a:rPr lang="en-US" altLang="en-US">
                <a:latin typeface="Courier New" panose="02070309020205020404" pitchFamily="49" charset="0"/>
              </a:rPr>
              <a:t>{</a:t>
            </a:r>
          </a:p>
          <a:p>
            <a:pPr lvl="1" eaLnBrk="1" hangingPunct="1"/>
            <a:r>
              <a:rPr lang="en-US" altLang="en-US">
                <a:latin typeface="Courier New" panose="02070309020205020404" pitchFamily="49" charset="0"/>
              </a:rPr>
              <a:t>int numberOfDays;</a:t>
            </a:r>
          </a:p>
          <a:p>
            <a:pPr lvl="1" eaLnBrk="1" hangingPunct="1"/>
            <a:r>
              <a:rPr lang="en-US" altLang="en-US">
                <a:latin typeface="Courier New" panose="02070309020205020404" pitchFamily="49" charset="0"/>
              </a:rPr>
              <a:t>char name[3];</a:t>
            </a:r>
          </a:p>
          <a:p>
            <a:pPr eaLnBrk="1" hangingPunct="1"/>
            <a:r>
              <a:rPr lang="en-US" altLang="en-US">
                <a:latin typeface="Courier New" panose="02070309020205020404" pitchFamily="49" charset="0"/>
              </a:rPr>
              <a:t>};</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struct month aMonth;</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 . .</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aMonth.numberOfDays = 31;</a:t>
            </a:r>
          </a:p>
          <a:p>
            <a:pPr eaLnBrk="1" hangingPunct="1"/>
            <a:r>
              <a:rPr lang="en-US" altLang="en-US">
                <a:latin typeface="Courier New" panose="02070309020205020404" pitchFamily="49" charset="0"/>
              </a:rPr>
              <a:t>aMonth.name[0] = 'J';</a:t>
            </a:r>
          </a:p>
          <a:p>
            <a:pPr eaLnBrk="1" hangingPunct="1"/>
            <a:r>
              <a:rPr lang="en-US" altLang="en-US">
                <a:latin typeface="Courier New" panose="02070309020205020404" pitchFamily="49" charset="0"/>
              </a:rPr>
              <a:t>aMonth.name[1] = 'a';</a:t>
            </a:r>
          </a:p>
          <a:p>
            <a:pPr eaLnBrk="1" hangingPunct="1"/>
            <a:r>
              <a:rPr lang="en-US" altLang="en-US">
                <a:latin typeface="Courier New" panose="02070309020205020404" pitchFamily="49" charset="0"/>
              </a:rPr>
              <a:t>aMonth.name[2] = 'n';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3D1C013-236A-682A-7592-3F555411C763}"/>
              </a:ext>
            </a:extLst>
          </p:cNvPr>
          <p:cNvSpPr>
            <a:spLocks noGrp="1" noChangeArrowheads="1"/>
          </p:cNvSpPr>
          <p:nvPr>
            <p:ph type="title"/>
          </p:nvPr>
        </p:nvSpPr>
        <p:spPr/>
        <p:txBody>
          <a:bodyPr/>
          <a:lstStyle/>
          <a:p>
            <a:pPr eaLnBrk="1" hangingPunct="1"/>
            <a:r>
              <a:rPr lang="en-US" altLang="en-US"/>
              <a:t>Outline</a:t>
            </a:r>
          </a:p>
        </p:txBody>
      </p:sp>
      <p:sp>
        <p:nvSpPr>
          <p:cNvPr id="3075" name="Rectangle 3">
            <a:extLst>
              <a:ext uri="{FF2B5EF4-FFF2-40B4-BE49-F238E27FC236}">
                <a16:creationId xmlns:a16="http://schemas.microsoft.com/office/drawing/2014/main" id="{7AA58380-C33D-6975-9DE4-44C92FBC7E59}"/>
              </a:ext>
            </a:extLst>
          </p:cNvPr>
          <p:cNvSpPr>
            <a:spLocks noGrp="1" noChangeArrowheads="1"/>
          </p:cNvSpPr>
          <p:nvPr>
            <p:ph type="body" idx="1"/>
          </p:nvPr>
        </p:nvSpPr>
        <p:spPr/>
        <p:txBody>
          <a:bodyPr/>
          <a:lstStyle/>
          <a:p>
            <a:pPr eaLnBrk="1" hangingPunct="1">
              <a:lnSpc>
                <a:spcPct val="90000"/>
              </a:lnSpc>
            </a:pPr>
            <a:r>
              <a:rPr lang="en-US" altLang="en-US" sz="2800"/>
              <a:t>Structures [Kochan, chap 9]</a:t>
            </a:r>
          </a:p>
          <a:p>
            <a:pPr lvl="1" eaLnBrk="1" hangingPunct="1">
              <a:lnSpc>
                <a:spcPct val="90000"/>
              </a:lnSpc>
            </a:pPr>
            <a:r>
              <a:rPr lang="en-US" altLang="en-US" sz="2400"/>
              <a:t>Defining and using Structures </a:t>
            </a:r>
          </a:p>
          <a:p>
            <a:pPr lvl="1" eaLnBrk="1" hangingPunct="1">
              <a:lnSpc>
                <a:spcPct val="90000"/>
              </a:lnSpc>
            </a:pPr>
            <a:r>
              <a:rPr lang="en-US" altLang="en-US" sz="2400"/>
              <a:t>Functions and Structures </a:t>
            </a:r>
          </a:p>
          <a:p>
            <a:pPr lvl="1" eaLnBrk="1" hangingPunct="1">
              <a:lnSpc>
                <a:spcPct val="90000"/>
              </a:lnSpc>
            </a:pPr>
            <a:r>
              <a:rPr lang="en-US" altLang="en-US" sz="2400"/>
              <a:t>Initializing Structures. Compound Literals </a:t>
            </a:r>
          </a:p>
          <a:p>
            <a:pPr lvl="1" eaLnBrk="1" hangingPunct="1">
              <a:lnSpc>
                <a:spcPct val="90000"/>
              </a:lnSpc>
            </a:pPr>
            <a:r>
              <a:rPr lang="en-US" altLang="en-US" sz="2400"/>
              <a:t>Arrays of Structures </a:t>
            </a:r>
          </a:p>
          <a:p>
            <a:pPr lvl="1" eaLnBrk="1" hangingPunct="1">
              <a:lnSpc>
                <a:spcPct val="90000"/>
              </a:lnSpc>
            </a:pPr>
            <a:r>
              <a:rPr lang="en-US" altLang="en-US" sz="2400"/>
              <a:t>Structures Containing Structures and/or Arrays</a:t>
            </a:r>
          </a:p>
          <a:p>
            <a:pPr eaLnBrk="1" hangingPunct="1">
              <a:lnSpc>
                <a:spcPct val="90000"/>
              </a:lnSpc>
            </a:pPr>
            <a:r>
              <a:rPr lang="en-US" altLang="en-US" sz="2800"/>
              <a:t>More on Data Types [Kochan, chap 14]</a:t>
            </a:r>
          </a:p>
          <a:p>
            <a:pPr lvl="1" eaLnBrk="1" hangingPunct="1">
              <a:lnSpc>
                <a:spcPct val="90000"/>
              </a:lnSpc>
            </a:pPr>
            <a:r>
              <a:rPr lang="en-US" altLang="en-US" sz="2400"/>
              <a:t>Enumerated Data Types</a:t>
            </a:r>
          </a:p>
          <a:p>
            <a:pPr lvl="1" eaLnBrk="1" hangingPunct="1">
              <a:lnSpc>
                <a:spcPct val="90000"/>
              </a:lnSpc>
            </a:pPr>
            <a:r>
              <a:rPr lang="en-US" altLang="en-US" sz="2400"/>
              <a:t>The typedef Statement </a:t>
            </a:r>
            <a:endParaRPr lang="en-US" altLang="en-US" sz="2400" b="1"/>
          </a:p>
          <a:p>
            <a:pPr lvl="1" eaLnBrk="1" hangingPunct="1">
              <a:lnSpc>
                <a:spcPct val="90000"/>
              </a:lnSpc>
            </a:pPr>
            <a:r>
              <a:rPr lang="en-US" altLang="en-US" sz="2400"/>
              <a:t>Data Type Conversions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D057370-5254-5F78-C767-BBAB52397C93}"/>
              </a:ext>
            </a:extLst>
          </p:cNvPr>
          <p:cNvSpPr>
            <a:spLocks noGrp="1" noChangeArrowheads="1"/>
          </p:cNvSpPr>
          <p:nvPr>
            <p:ph type="title"/>
          </p:nvPr>
        </p:nvSpPr>
        <p:spPr/>
        <p:txBody>
          <a:bodyPr/>
          <a:lstStyle/>
          <a:p>
            <a:pPr eaLnBrk="1" hangingPunct="1"/>
            <a:r>
              <a:rPr lang="en-US" altLang="en-US"/>
              <a:t>Enumerated data type</a:t>
            </a:r>
          </a:p>
        </p:txBody>
      </p:sp>
      <p:sp>
        <p:nvSpPr>
          <p:cNvPr id="21507" name="Rectangle 3">
            <a:extLst>
              <a:ext uri="{FF2B5EF4-FFF2-40B4-BE49-F238E27FC236}">
                <a16:creationId xmlns:a16="http://schemas.microsoft.com/office/drawing/2014/main" id="{2DFCC0AA-DE84-5025-73C0-632A4E21179C}"/>
              </a:ext>
            </a:extLst>
          </p:cNvPr>
          <p:cNvSpPr>
            <a:spLocks noGrp="1" noChangeArrowheads="1"/>
          </p:cNvSpPr>
          <p:nvPr>
            <p:ph type="body" idx="1"/>
          </p:nvPr>
        </p:nvSpPr>
        <p:spPr/>
        <p:txBody>
          <a:bodyPr/>
          <a:lstStyle/>
          <a:p>
            <a:pPr eaLnBrk="1" hangingPunct="1"/>
            <a:r>
              <a:rPr lang="en-US" altLang="en-US" sz="1800"/>
              <a:t>You can use the enumerated type to declare symbolic names to represent integer constants. </a:t>
            </a:r>
          </a:p>
          <a:p>
            <a:pPr eaLnBrk="1" hangingPunct="1"/>
            <a:r>
              <a:rPr lang="en-US" altLang="en-US" sz="1800"/>
              <a:t>By using the </a:t>
            </a:r>
            <a:r>
              <a:rPr lang="en-US" altLang="en-US" sz="1800">
                <a:latin typeface="Courier New" panose="02070309020205020404" pitchFamily="49" charset="0"/>
              </a:rPr>
              <a:t>enum</a:t>
            </a:r>
            <a:r>
              <a:rPr lang="en-US" altLang="en-US" sz="1800"/>
              <a:t> keyword, you can create a new "type" and specify the values it may have. </a:t>
            </a:r>
          </a:p>
          <a:p>
            <a:pPr eaLnBrk="1" hangingPunct="1"/>
            <a:r>
              <a:rPr lang="en-US" altLang="en-US" sz="1800"/>
              <a:t>Actually, enum constants are type int; therefore, they can be used wherever you would use an int. </a:t>
            </a:r>
          </a:p>
          <a:p>
            <a:pPr eaLnBrk="1" hangingPunct="1"/>
            <a:r>
              <a:rPr lang="en-US" altLang="en-US" sz="1800"/>
              <a:t>The purpose of enumerated types is to enhance the readability of a program. </a:t>
            </a:r>
          </a:p>
          <a:p>
            <a:pPr eaLnBrk="1" hangingPunct="1"/>
            <a:r>
              <a:rPr lang="en-US" altLang="en-US" sz="1800">
                <a:latin typeface="Courier New" panose="02070309020205020404" pitchFamily="49" charset="0"/>
              </a:rPr>
              <a:t>enum primaryColor { red, yellow, blue };</a:t>
            </a:r>
          </a:p>
          <a:p>
            <a:pPr eaLnBrk="1" hangingPunct="1"/>
            <a:r>
              <a:rPr lang="en-US" altLang="en-US" sz="1800">
                <a:latin typeface="Courier New" panose="02070309020205020404" pitchFamily="49" charset="0"/>
              </a:rPr>
              <a:t>enum primaryColor myColor, gregsColor;</a:t>
            </a:r>
          </a:p>
          <a:p>
            <a:pPr eaLnBrk="1" hangingPunct="1"/>
            <a:r>
              <a:rPr lang="en-US" altLang="en-US" sz="1800">
                <a:latin typeface="Courier New" panose="02070309020205020404" pitchFamily="49" charset="0"/>
              </a:rPr>
              <a:t>myColor = red;</a:t>
            </a:r>
          </a:p>
          <a:p>
            <a:pPr eaLnBrk="1" hangingPunct="1"/>
            <a:r>
              <a:rPr lang="en-US" altLang="en-US" sz="1800">
                <a:latin typeface="Courier New" panose="02070309020205020404" pitchFamily="49" charset="0"/>
              </a:rPr>
              <a:t>if ( gregsColor == yellow ) …</a:t>
            </a:r>
          </a:p>
          <a:p>
            <a:pPr eaLnBrk="1" hangingPunct="1"/>
            <a:endParaRPr lang="en-US" altLang="en-US" sz="1800">
              <a:latin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F51310A-974E-2884-1CBE-2284735A28F8}"/>
              </a:ext>
            </a:extLst>
          </p:cNvPr>
          <p:cNvSpPr>
            <a:spLocks noGrp="1" noChangeArrowheads="1"/>
          </p:cNvSpPr>
          <p:nvPr>
            <p:ph type="title"/>
          </p:nvPr>
        </p:nvSpPr>
        <p:spPr/>
        <p:txBody>
          <a:bodyPr/>
          <a:lstStyle/>
          <a:p>
            <a:pPr eaLnBrk="1" hangingPunct="1"/>
            <a:r>
              <a:rPr lang="en-US" altLang="en-US"/>
              <a:t>Enumerated data type</a:t>
            </a:r>
          </a:p>
        </p:txBody>
      </p:sp>
      <p:sp>
        <p:nvSpPr>
          <p:cNvPr id="22531" name="Rectangle 3">
            <a:extLst>
              <a:ext uri="{FF2B5EF4-FFF2-40B4-BE49-F238E27FC236}">
                <a16:creationId xmlns:a16="http://schemas.microsoft.com/office/drawing/2014/main" id="{40B4254F-FFCA-5D58-F9E0-603E5441C91E}"/>
              </a:ext>
            </a:extLst>
          </p:cNvPr>
          <p:cNvSpPr>
            <a:spLocks noGrp="1" noChangeArrowheads="1"/>
          </p:cNvSpPr>
          <p:nvPr>
            <p:ph type="body" idx="1"/>
          </p:nvPr>
        </p:nvSpPr>
        <p:spPr/>
        <p:txBody>
          <a:bodyPr/>
          <a:lstStyle/>
          <a:p>
            <a:pPr eaLnBrk="1" hangingPunct="1">
              <a:lnSpc>
                <a:spcPct val="80000"/>
              </a:lnSpc>
            </a:pPr>
            <a:r>
              <a:rPr lang="en-US" altLang="en-US" sz="1800"/>
              <a:t>The C compiler actually treats enumeration identifiers as integer constants. Beginning with the first name in the list, the compiler assigns sequential integer values to these names, starting with 0.</a:t>
            </a:r>
          </a:p>
          <a:p>
            <a:pPr eaLnBrk="1" hangingPunct="1">
              <a:lnSpc>
                <a:spcPct val="80000"/>
              </a:lnSpc>
            </a:pPr>
            <a:r>
              <a:rPr lang="en-US" altLang="en-US" sz="1800">
                <a:latin typeface="Courier New" panose="02070309020205020404" pitchFamily="49" charset="0"/>
              </a:rPr>
              <a:t>enum month thisMonth;</a:t>
            </a:r>
          </a:p>
          <a:p>
            <a:pPr eaLnBrk="1" hangingPunct="1">
              <a:lnSpc>
                <a:spcPct val="80000"/>
              </a:lnSpc>
            </a:pPr>
            <a:r>
              <a:rPr lang="en-US" altLang="en-US" sz="1800">
                <a:latin typeface="Courier New" panose="02070309020205020404" pitchFamily="49" charset="0"/>
              </a:rPr>
              <a:t>...</a:t>
            </a:r>
          </a:p>
          <a:p>
            <a:pPr eaLnBrk="1" hangingPunct="1">
              <a:lnSpc>
                <a:spcPct val="80000"/>
              </a:lnSpc>
            </a:pPr>
            <a:r>
              <a:rPr lang="en-US" altLang="en-US" sz="1800">
                <a:latin typeface="Courier New" panose="02070309020205020404" pitchFamily="49" charset="0"/>
              </a:rPr>
              <a:t>thisMonth = february;</a:t>
            </a:r>
          </a:p>
          <a:p>
            <a:pPr eaLnBrk="1" hangingPunct="1">
              <a:lnSpc>
                <a:spcPct val="80000"/>
              </a:lnSpc>
            </a:pPr>
            <a:r>
              <a:rPr lang="en-US" altLang="en-US" sz="1800"/>
              <a:t>the value 1 is assigned to </a:t>
            </a:r>
            <a:r>
              <a:rPr lang="en-US" altLang="en-US" sz="1800">
                <a:latin typeface="Courier New" panose="02070309020205020404" pitchFamily="49" charset="0"/>
              </a:rPr>
              <a:t>thisMonth</a:t>
            </a:r>
            <a:r>
              <a:rPr lang="en-US" altLang="en-US" sz="1800"/>
              <a:t> because it is the second identifier listed inside the enumeration list.</a:t>
            </a:r>
          </a:p>
          <a:p>
            <a:pPr eaLnBrk="1" hangingPunct="1">
              <a:lnSpc>
                <a:spcPct val="80000"/>
              </a:lnSpc>
            </a:pPr>
            <a:r>
              <a:rPr lang="en-US" altLang="en-US" sz="1800"/>
              <a:t>If you want to have a specific integer value associated with an enumeration identifier,  the integer can be assigned to the identifier when the data type is defined. Enumeration  identifiers that subsequently appear in the list are assigned sequential integer values beginning with the specified integer value plus 1. For example, in the definition</a:t>
            </a:r>
          </a:p>
          <a:p>
            <a:pPr eaLnBrk="1" hangingPunct="1">
              <a:lnSpc>
                <a:spcPct val="80000"/>
              </a:lnSpc>
            </a:pPr>
            <a:r>
              <a:rPr lang="en-US" altLang="en-US" sz="1800">
                <a:latin typeface="Courier New" panose="02070309020205020404" pitchFamily="49" charset="0"/>
              </a:rPr>
              <a:t>enum direction { up, down, left = 10, right };</a:t>
            </a:r>
          </a:p>
          <a:p>
            <a:pPr eaLnBrk="1" hangingPunct="1">
              <a:lnSpc>
                <a:spcPct val="80000"/>
              </a:lnSpc>
            </a:pPr>
            <a:r>
              <a:rPr lang="en-US" altLang="en-US" sz="1800"/>
              <a:t>an enumerated data type direction is defined with the values up, down, left, and  right. The compiler assigns the value 0 to up because it appears first in the list; 1 to down because it appears next; 10 to left because it is explicitly assigned this value; and 11 to right because it appears immediately after left in the list.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3F8AE2F-D4CE-38C4-38DA-F77DB5E2666B}"/>
              </a:ext>
            </a:extLst>
          </p:cNvPr>
          <p:cNvSpPr>
            <a:spLocks noGrp="1" noChangeArrowheads="1"/>
          </p:cNvSpPr>
          <p:nvPr>
            <p:ph type="title"/>
          </p:nvPr>
        </p:nvSpPr>
        <p:spPr/>
        <p:txBody>
          <a:bodyPr/>
          <a:lstStyle/>
          <a:p>
            <a:pPr eaLnBrk="1" hangingPunct="1"/>
            <a:r>
              <a:rPr lang="en-US" altLang="en-US"/>
              <a:t>Example: enum</a:t>
            </a:r>
          </a:p>
        </p:txBody>
      </p:sp>
      <p:sp>
        <p:nvSpPr>
          <p:cNvPr id="23555" name="Text Box 4">
            <a:extLst>
              <a:ext uri="{FF2B5EF4-FFF2-40B4-BE49-F238E27FC236}">
                <a16:creationId xmlns:a16="http://schemas.microsoft.com/office/drawing/2014/main" id="{421A6ECA-6D13-3B24-0D99-4B26AD8E59CD}"/>
              </a:ext>
            </a:extLst>
          </p:cNvPr>
          <p:cNvSpPr txBox="1">
            <a:spLocks noChangeArrowheads="1"/>
          </p:cNvSpPr>
          <p:nvPr/>
        </p:nvSpPr>
        <p:spPr bwMode="auto">
          <a:xfrm>
            <a:off x="365125" y="1581150"/>
            <a:ext cx="8550275"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 Program to print the number of days in a month</a:t>
            </a:r>
          </a:p>
          <a:p>
            <a:pPr eaLnBrk="1" hangingPunct="1"/>
            <a:r>
              <a:rPr lang="en-US" altLang="en-US">
                <a:latin typeface="Courier New" panose="02070309020205020404" pitchFamily="49" charset="0"/>
              </a:rPr>
              <a:t>#include &lt;stdio.h&gt;</a:t>
            </a:r>
          </a:p>
          <a:p>
            <a:pPr eaLnBrk="1" hangingPunct="1"/>
            <a:r>
              <a:rPr lang="en-US" altLang="en-US">
                <a:latin typeface="Courier New" panose="02070309020205020404" pitchFamily="49" charset="0"/>
              </a:rPr>
              <a:t>int main (void)</a:t>
            </a:r>
          </a:p>
          <a:p>
            <a:pPr eaLnBrk="1" hangingPunct="1"/>
            <a:r>
              <a:rPr lang="en-US" altLang="en-US">
                <a:latin typeface="Courier New" panose="02070309020205020404" pitchFamily="49" charset="0"/>
              </a:rPr>
              <a:t>{</a:t>
            </a:r>
          </a:p>
          <a:p>
            <a:pPr lvl="1" eaLnBrk="1" hangingPunct="1"/>
            <a:r>
              <a:rPr lang="en-US" altLang="en-US">
                <a:latin typeface="Courier New" panose="02070309020205020404" pitchFamily="49" charset="0"/>
              </a:rPr>
              <a:t>enum month { january = 1, february, march, april, may, june,july, august, september, october, november, december };</a:t>
            </a:r>
          </a:p>
          <a:p>
            <a:pPr lvl="1" eaLnBrk="1" hangingPunct="1"/>
            <a:r>
              <a:rPr lang="en-US" altLang="en-US">
                <a:latin typeface="Courier New" panose="02070309020205020404" pitchFamily="49" charset="0"/>
              </a:rPr>
              <a:t>enum month aMonth;</a:t>
            </a:r>
          </a:p>
          <a:p>
            <a:pPr lvl="1" eaLnBrk="1" hangingPunct="1"/>
            <a:r>
              <a:rPr lang="en-US" altLang="en-US">
                <a:latin typeface="Courier New" panose="02070309020205020404" pitchFamily="49" charset="0"/>
              </a:rPr>
              <a:t>int days;</a:t>
            </a:r>
          </a:p>
          <a:p>
            <a:pPr lvl="1" eaLnBrk="1" hangingPunct="1"/>
            <a:r>
              <a:rPr lang="en-US" altLang="en-US">
                <a:latin typeface="Courier New" panose="02070309020205020404" pitchFamily="49" charset="0"/>
              </a:rPr>
              <a:t>printf (“Enter month number: “);</a:t>
            </a:r>
          </a:p>
          <a:p>
            <a:pPr lvl="1" eaLnBrk="1" hangingPunct="1"/>
            <a:r>
              <a:rPr lang="en-US" altLang="en-US">
                <a:latin typeface="Courier New" panose="02070309020205020404" pitchFamily="49" charset="0"/>
              </a:rPr>
              <a:t>scanf (“%i”, &amp;aMonth);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F93C4CA-76FA-790D-13D7-12F3E993D223}"/>
              </a:ext>
            </a:extLst>
          </p:cNvPr>
          <p:cNvSpPr>
            <a:spLocks noGrp="1" noChangeArrowheads="1"/>
          </p:cNvSpPr>
          <p:nvPr>
            <p:ph type="title"/>
          </p:nvPr>
        </p:nvSpPr>
        <p:spPr/>
        <p:txBody>
          <a:bodyPr/>
          <a:lstStyle/>
          <a:p>
            <a:pPr eaLnBrk="1" hangingPunct="1"/>
            <a:r>
              <a:rPr lang="en-US" altLang="en-US"/>
              <a:t>Cont.</a:t>
            </a:r>
          </a:p>
        </p:txBody>
      </p:sp>
      <p:sp>
        <p:nvSpPr>
          <p:cNvPr id="24579" name="Text Box 4">
            <a:extLst>
              <a:ext uri="{FF2B5EF4-FFF2-40B4-BE49-F238E27FC236}">
                <a16:creationId xmlns:a16="http://schemas.microsoft.com/office/drawing/2014/main" id="{59A5DE3A-BA88-EE5E-8B14-6A7E082936B8}"/>
              </a:ext>
            </a:extLst>
          </p:cNvPr>
          <p:cNvSpPr txBox="1">
            <a:spLocks noChangeArrowheads="1"/>
          </p:cNvSpPr>
          <p:nvPr/>
        </p:nvSpPr>
        <p:spPr bwMode="auto">
          <a:xfrm>
            <a:off x="441325" y="1733550"/>
            <a:ext cx="8855075"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Courier New" panose="02070309020205020404" pitchFamily="49" charset="0"/>
              </a:rPr>
              <a:t>switch (aMonth ) {</a:t>
            </a:r>
          </a:p>
          <a:p>
            <a:pPr lvl="3" eaLnBrk="1" hangingPunct="1"/>
            <a:r>
              <a:rPr lang="en-US" altLang="en-US" sz="1600">
                <a:latin typeface="Courier New" panose="02070309020205020404" pitchFamily="49" charset="0"/>
              </a:rPr>
              <a:t>	case january: case march: case may: case july:</a:t>
            </a:r>
          </a:p>
          <a:p>
            <a:pPr lvl="3" eaLnBrk="1" hangingPunct="1"/>
            <a:r>
              <a:rPr lang="en-US" altLang="en-US" sz="1600">
                <a:latin typeface="Courier New" panose="02070309020205020404" pitchFamily="49" charset="0"/>
              </a:rPr>
              <a:t>	case august: case october: case december:</a:t>
            </a:r>
          </a:p>
          <a:p>
            <a:pPr lvl="4" eaLnBrk="1" hangingPunct="1"/>
            <a:r>
              <a:rPr lang="en-US" altLang="en-US" sz="1600">
                <a:latin typeface="Courier New" panose="02070309020205020404" pitchFamily="49" charset="0"/>
              </a:rPr>
              <a:t>		days = 31;  break;</a:t>
            </a:r>
          </a:p>
          <a:p>
            <a:pPr lvl="3" eaLnBrk="1" hangingPunct="1"/>
            <a:r>
              <a:rPr lang="en-US" altLang="en-US" sz="1600">
                <a:latin typeface="Courier New" panose="02070309020205020404" pitchFamily="49" charset="0"/>
              </a:rPr>
              <a:t>	case april: case june: case september: case november:</a:t>
            </a:r>
          </a:p>
          <a:p>
            <a:pPr lvl="4" eaLnBrk="1" hangingPunct="1"/>
            <a:r>
              <a:rPr lang="en-US" altLang="en-US" sz="1600">
                <a:latin typeface="Courier New" panose="02070309020205020404" pitchFamily="49" charset="0"/>
              </a:rPr>
              <a:t>		days = 30;  break;</a:t>
            </a:r>
          </a:p>
          <a:p>
            <a:pPr lvl="3" eaLnBrk="1" hangingPunct="1"/>
            <a:r>
              <a:rPr lang="en-US" altLang="en-US" sz="1600">
                <a:latin typeface="Courier New" panose="02070309020205020404" pitchFamily="49" charset="0"/>
              </a:rPr>
              <a:t>	case february:</a:t>
            </a:r>
          </a:p>
          <a:p>
            <a:pPr lvl="4" eaLnBrk="1" hangingPunct="1"/>
            <a:r>
              <a:rPr lang="en-US" altLang="en-US" sz="1600">
                <a:latin typeface="Courier New" panose="02070309020205020404" pitchFamily="49" charset="0"/>
              </a:rPr>
              <a:t>		days = 28;  break;</a:t>
            </a:r>
          </a:p>
          <a:p>
            <a:pPr lvl="3" eaLnBrk="1" hangingPunct="1"/>
            <a:r>
              <a:rPr lang="en-US" altLang="en-US" sz="1600">
                <a:latin typeface="Courier New" panose="02070309020205020404" pitchFamily="49" charset="0"/>
              </a:rPr>
              <a:t>	default:</a:t>
            </a:r>
          </a:p>
          <a:p>
            <a:pPr lvl="4" eaLnBrk="1" hangingPunct="1"/>
            <a:r>
              <a:rPr lang="en-US" altLang="en-US" sz="1600">
                <a:latin typeface="Courier New" panose="02070309020205020404" pitchFamily="49" charset="0"/>
              </a:rPr>
              <a:t>		printf (“bad month number\n”);</a:t>
            </a:r>
          </a:p>
          <a:p>
            <a:pPr lvl="4" eaLnBrk="1" hangingPunct="1"/>
            <a:r>
              <a:rPr lang="en-US" altLang="en-US" sz="1600">
                <a:latin typeface="Courier New" panose="02070309020205020404" pitchFamily="49" charset="0"/>
              </a:rPr>
              <a:t>		days = 0;   break;</a:t>
            </a:r>
          </a:p>
          <a:p>
            <a:pPr eaLnBrk="1" hangingPunct="1"/>
            <a:r>
              <a:rPr lang="en-US" altLang="en-US" sz="1600">
                <a:latin typeface="Courier New" panose="02070309020205020404" pitchFamily="49" charset="0"/>
              </a:rPr>
              <a:t>}</a:t>
            </a:r>
          </a:p>
          <a:p>
            <a:pPr eaLnBrk="1" hangingPunct="1"/>
            <a:r>
              <a:rPr lang="en-US" altLang="en-US" sz="1600">
                <a:latin typeface="Courier New" panose="02070309020205020404" pitchFamily="49" charset="0"/>
              </a:rPr>
              <a:t>if ( days != 0 )</a:t>
            </a:r>
          </a:p>
          <a:p>
            <a:pPr eaLnBrk="1" hangingPunct="1"/>
            <a:r>
              <a:rPr lang="en-US" altLang="en-US" sz="1600">
                <a:latin typeface="Courier New" panose="02070309020205020404" pitchFamily="49" charset="0"/>
              </a:rPr>
              <a:t>	printf (“Number of days is %i\n”, days);</a:t>
            </a:r>
          </a:p>
          <a:p>
            <a:pPr eaLnBrk="1" hangingPunct="1"/>
            <a:r>
              <a:rPr lang="en-US" altLang="en-US" sz="1600">
                <a:latin typeface="Courier New" panose="02070309020205020404" pitchFamily="49" charset="0"/>
              </a:rPr>
              <a:t>if ( amonth == february )</a:t>
            </a:r>
          </a:p>
          <a:p>
            <a:pPr eaLnBrk="1" hangingPunct="1"/>
            <a:r>
              <a:rPr lang="en-US" altLang="en-US" sz="1600">
                <a:latin typeface="Courier New" panose="02070309020205020404" pitchFamily="49" charset="0"/>
              </a:rPr>
              <a:t>	printf (“...or 29 if it’s a leap year\n”);</a:t>
            </a:r>
          </a:p>
          <a:p>
            <a:pPr eaLnBrk="1" hangingPunct="1"/>
            <a:r>
              <a:rPr lang="en-US" altLang="en-US" sz="1600">
                <a:latin typeface="Courier New" panose="02070309020205020404" pitchFamily="49" charset="0"/>
              </a:rPr>
              <a:t>return 0;</a:t>
            </a:r>
          </a:p>
          <a:p>
            <a:pPr eaLnBrk="1" hangingPunct="1"/>
            <a:r>
              <a:rPr lang="en-US" altLang="en-US" sz="1600">
                <a:latin typeface="Courier New" panose="02070309020205020404" pitchFamily="49" charset="0"/>
              </a:rPr>
              <a:t>}</a:t>
            </a:r>
          </a:p>
          <a:p>
            <a:pPr eaLnBrk="1" hangingPunct="1"/>
            <a:endParaRPr lang="en-US" altLang="en-US" sz="1600">
              <a:latin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F866EF2-90F1-732F-0400-2C1BA3246F90}"/>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rPr>
              <a:t>typedef </a:t>
            </a:r>
            <a:r>
              <a:rPr lang="en-US" altLang="en-US"/>
              <a:t>statement</a:t>
            </a:r>
          </a:p>
        </p:txBody>
      </p:sp>
      <p:sp>
        <p:nvSpPr>
          <p:cNvPr id="25603" name="Rectangle 3">
            <a:extLst>
              <a:ext uri="{FF2B5EF4-FFF2-40B4-BE49-F238E27FC236}">
                <a16:creationId xmlns:a16="http://schemas.microsoft.com/office/drawing/2014/main" id="{E67F764C-9756-DAE3-1016-071BE00C248E}"/>
              </a:ext>
            </a:extLst>
          </p:cNvPr>
          <p:cNvSpPr>
            <a:spLocks noGrp="1" noChangeArrowheads="1"/>
          </p:cNvSpPr>
          <p:nvPr>
            <p:ph type="body" idx="1"/>
          </p:nvPr>
        </p:nvSpPr>
        <p:spPr/>
        <p:txBody>
          <a:bodyPr/>
          <a:lstStyle/>
          <a:p>
            <a:pPr eaLnBrk="1" hangingPunct="1">
              <a:lnSpc>
                <a:spcPct val="80000"/>
              </a:lnSpc>
            </a:pPr>
            <a:r>
              <a:rPr lang="en-US" altLang="en-US" sz="2000"/>
              <a:t>C provides a capability that enables you to </a:t>
            </a:r>
            <a:r>
              <a:rPr lang="en-US" altLang="en-US" sz="2000" b="1" i="1"/>
              <a:t>assign an alternate name to a data type</a:t>
            </a:r>
            <a:r>
              <a:rPr lang="en-US" altLang="en-US" sz="2000"/>
              <a:t>. This is done with a statement known as </a:t>
            </a:r>
            <a:r>
              <a:rPr lang="en-US" altLang="en-US" sz="2000">
                <a:latin typeface="Courier New" panose="02070309020205020404" pitchFamily="49" charset="0"/>
              </a:rPr>
              <a:t>typedef</a:t>
            </a:r>
            <a:r>
              <a:rPr lang="en-US" altLang="en-US" sz="2000"/>
              <a:t>.</a:t>
            </a:r>
          </a:p>
          <a:p>
            <a:pPr eaLnBrk="1" hangingPunct="1">
              <a:lnSpc>
                <a:spcPct val="80000"/>
              </a:lnSpc>
            </a:pPr>
            <a:endParaRPr lang="en-US" altLang="en-US" sz="2000"/>
          </a:p>
          <a:p>
            <a:pPr lvl="1" eaLnBrk="1" hangingPunct="1">
              <a:lnSpc>
                <a:spcPct val="80000"/>
              </a:lnSpc>
              <a:buFontTx/>
              <a:buNone/>
            </a:pPr>
            <a:r>
              <a:rPr lang="en-US" altLang="en-US" sz="2000">
                <a:latin typeface="Courier New" panose="02070309020205020404" pitchFamily="49" charset="0"/>
              </a:rPr>
              <a:t>typedef type_description type_name;</a:t>
            </a:r>
          </a:p>
          <a:p>
            <a:pPr eaLnBrk="1" hangingPunct="1">
              <a:lnSpc>
                <a:spcPct val="80000"/>
              </a:lnSpc>
            </a:pPr>
            <a:endParaRPr lang="en-US" altLang="en-US" sz="2400">
              <a:latin typeface="Courier New" panose="02070309020205020404" pitchFamily="49" charset="0"/>
            </a:endParaRPr>
          </a:p>
          <a:p>
            <a:pPr eaLnBrk="1" hangingPunct="1">
              <a:lnSpc>
                <a:spcPct val="80000"/>
              </a:lnSpc>
            </a:pPr>
            <a:r>
              <a:rPr lang="en-US" altLang="en-US" sz="2000"/>
              <a:t>The statement</a:t>
            </a:r>
          </a:p>
          <a:p>
            <a:pPr eaLnBrk="1" hangingPunct="1">
              <a:lnSpc>
                <a:spcPct val="80000"/>
              </a:lnSpc>
              <a:buFontTx/>
              <a:buNone/>
            </a:pPr>
            <a:r>
              <a:rPr lang="en-US" altLang="en-US" sz="2000">
                <a:latin typeface="Courier New" panose="02070309020205020404" pitchFamily="49" charset="0"/>
              </a:rPr>
              <a:t>	typedef int Counter;</a:t>
            </a:r>
          </a:p>
          <a:p>
            <a:pPr eaLnBrk="1" hangingPunct="1">
              <a:lnSpc>
                <a:spcPct val="80000"/>
              </a:lnSpc>
            </a:pPr>
            <a:r>
              <a:rPr lang="en-US" altLang="en-US" sz="2000"/>
              <a:t>defines the name </a:t>
            </a:r>
            <a:r>
              <a:rPr lang="en-US" altLang="en-US" sz="2000">
                <a:latin typeface="Courier New" panose="02070309020205020404" pitchFamily="49" charset="0"/>
              </a:rPr>
              <a:t>Counter</a:t>
            </a:r>
            <a:r>
              <a:rPr lang="en-US" altLang="en-US" sz="2000"/>
              <a:t> to be equivalent to the C data type </a:t>
            </a:r>
            <a:r>
              <a:rPr lang="en-US" altLang="en-US" sz="2000">
                <a:latin typeface="Courier New" panose="02070309020205020404" pitchFamily="49" charset="0"/>
              </a:rPr>
              <a:t>int</a:t>
            </a:r>
            <a:r>
              <a:rPr lang="en-US" altLang="en-US" sz="2000"/>
              <a:t>. Variables can subsequently be declared to be of type </a:t>
            </a:r>
            <a:r>
              <a:rPr lang="en-US" altLang="en-US" sz="2000">
                <a:latin typeface="Courier New" panose="02070309020205020404" pitchFamily="49" charset="0"/>
              </a:rPr>
              <a:t>Counter</a:t>
            </a:r>
            <a:r>
              <a:rPr lang="en-US" altLang="en-US" sz="2000"/>
              <a:t>, as in the following statement:</a:t>
            </a:r>
          </a:p>
          <a:p>
            <a:pPr eaLnBrk="1" hangingPunct="1">
              <a:lnSpc>
                <a:spcPct val="80000"/>
              </a:lnSpc>
              <a:buFontTx/>
              <a:buNone/>
            </a:pPr>
            <a:r>
              <a:rPr lang="en-US" altLang="en-US" sz="2000">
                <a:latin typeface="Courier New" panose="02070309020205020404" pitchFamily="49" charset="0"/>
              </a:rPr>
              <a:t>	Counter j, n;</a:t>
            </a:r>
          </a:p>
          <a:p>
            <a:pPr eaLnBrk="1" hangingPunct="1">
              <a:lnSpc>
                <a:spcPct val="80000"/>
              </a:lnSpc>
            </a:pPr>
            <a:r>
              <a:rPr lang="en-US" altLang="en-US" sz="2000"/>
              <a:t>The C compiler actually treats the declaration of the variables j and n, shown in the preceding code, as normal integer variables.</a:t>
            </a:r>
          </a:p>
          <a:p>
            <a:pPr eaLnBrk="1" hangingPunct="1">
              <a:lnSpc>
                <a:spcPct val="80000"/>
              </a:lnSpc>
            </a:pPr>
            <a:r>
              <a:rPr lang="en-US" altLang="en-US" sz="2000"/>
              <a:t>The main advantage of the use of the </a:t>
            </a:r>
            <a:r>
              <a:rPr lang="en-US" altLang="en-US" sz="2000">
                <a:latin typeface="Courier New" panose="02070309020205020404" pitchFamily="49" charset="0"/>
              </a:rPr>
              <a:t>typedef</a:t>
            </a:r>
            <a:r>
              <a:rPr lang="en-US" altLang="en-US" sz="2000"/>
              <a:t> in this case is in the added</a:t>
            </a:r>
            <a:r>
              <a:rPr lang="en-US" altLang="en-US" sz="2000">
                <a:solidFill>
                  <a:srgbClr val="FF0066"/>
                </a:solidFill>
              </a:rPr>
              <a:t> </a:t>
            </a:r>
            <a:r>
              <a:rPr lang="en-US" altLang="en-US" sz="2000" b="1">
                <a:solidFill>
                  <a:srgbClr val="FF0066"/>
                </a:solidFill>
              </a:rPr>
              <a:t>readability</a:t>
            </a:r>
            <a:r>
              <a:rPr lang="en-US" altLang="en-US" sz="2000"/>
              <a:t> that it lends to the definition of the variables. </a:t>
            </a:r>
          </a:p>
          <a:p>
            <a:pPr eaLnBrk="1" hangingPunct="1">
              <a:lnSpc>
                <a:spcPct val="80000"/>
              </a:lnSpc>
            </a:pPr>
            <a:r>
              <a:rPr lang="en-US" altLang="en-US" sz="2000">
                <a:solidFill>
                  <a:srgbClr val="FF0066"/>
                </a:solidFill>
              </a:rPr>
              <a:t>the </a:t>
            </a:r>
            <a:r>
              <a:rPr lang="en-US" altLang="en-US" sz="2000">
                <a:solidFill>
                  <a:srgbClr val="FF0066"/>
                </a:solidFill>
                <a:latin typeface="Courier New" panose="02070309020205020404" pitchFamily="49" charset="0"/>
              </a:rPr>
              <a:t>typedef </a:t>
            </a:r>
            <a:r>
              <a:rPr lang="en-US" altLang="en-US" sz="2000">
                <a:solidFill>
                  <a:srgbClr val="FF0066"/>
                </a:solidFill>
              </a:rPr>
              <a:t>statement </a:t>
            </a:r>
            <a:r>
              <a:rPr lang="en-US" altLang="en-US" sz="2000" b="1" i="1">
                <a:solidFill>
                  <a:srgbClr val="FF0066"/>
                </a:solidFill>
              </a:rPr>
              <a:t>does not actually define a new type—only a new type name</a:t>
            </a:r>
            <a:r>
              <a:rPr lang="en-US" altLang="en-US" sz="2000" b="1" i="1"/>
              <a:t>.</a:t>
            </a:r>
          </a:p>
        </p:txBody>
      </p:sp>
      <p:sp>
        <p:nvSpPr>
          <p:cNvPr id="25604" name="Rectangle 4">
            <a:extLst>
              <a:ext uri="{FF2B5EF4-FFF2-40B4-BE49-F238E27FC236}">
                <a16:creationId xmlns:a16="http://schemas.microsoft.com/office/drawing/2014/main" id="{C78759D3-6D62-9612-DF64-D832666033DB}"/>
              </a:ext>
            </a:extLst>
          </p:cNvPr>
          <p:cNvSpPr>
            <a:spLocks noChangeArrowheads="1"/>
          </p:cNvSpPr>
          <p:nvPr/>
        </p:nvSpPr>
        <p:spPr bwMode="auto">
          <a:xfrm>
            <a:off x="838200" y="2590800"/>
            <a:ext cx="5715000" cy="457200"/>
          </a:xfrm>
          <a:prstGeom prst="rect">
            <a:avLst/>
          </a:prstGeom>
          <a:noFill/>
          <a:ln w="158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CF5D61B-BD94-D1BA-14DC-E865DC88FDBF}"/>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rPr>
              <a:t>typedef </a:t>
            </a:r>
            <a:r>
              <a:rPr lang="en-US" altLang="en-US"/>
              <a:t>statement</a:t>
            </a:r>
          </a:p>
        </p:txBody>
      </p:sp>
      <p:sp>
        <p:nvSpPr>
          <p:cNvPr id="26627" name="Rectangle 3">
            <a:extLst>
              <a:ext uri="{FF2B5EF4-FFF2-40B4-BE49-F238E27FC236}">
                <a16:creationId xmlns:a16="http://schemas.microsoft.com/office/drawing/2014/main" id="{FF650367-A565-F505-1F68-D590F2AD687A}"/>
              </a:ext>
            </a:extLst>
          </p:cNvPr>
          <p:cNvSpPr>
            <a:spLocks noGrp="1" noChangeArrowheads="1"/>
          </p:cNvSpPr>
          <p:nvPr>
            <p:ph type="body" idx="1"/>
          </p:nvPr>
        </p:nvSpPr>
        <p:spPr/>
        <p:txBody>
          <a:bodyPr/>
          <a:lstStyle/>
          <a:p>
            <a:pPr eaLnBrk="1" hangingPunct="1">
              <a:lnSpc>
                <a:spcPct val="80000"/>
              </a:lnSpc>
            </a:pPr>
            <a:r>
              <a:rPr lang="en-US" altLang="en-US" sz="1800"/>
              <a:t>In forming a typedef definition, proceed as though a normal variable declaration were being made. Then, place the new type name where the variable name would normally appear. Finally, in front of everything, place the keyword typedef:</a:t>
            </a:r>
          </a:p>
          <a:p>
            <a:pPr eaLnBrk="1" hangingPunct="1"/>
            <a:r>
              <a:rPr lang="en-US" altLang="en-US" sz="1800">
                <a:latin typeface="Courier New" panose="02070309020205020404" pitchFamily="49" charset="0"/>
              </a:rPr>
              <a:t>typedef char Linebuf [81];</a:t>
            </a:r>
          </a:p>
          <a:p>
            <a:pPr eaLnBrk="1" hangingPunct="1"/>
            <a:r>
              <a:rPr lang="en-US" altLang="en-US" sz="1800"/>
              <a:t>defines a type called Linebuf, which is an array of 81 characters. Subsequently declaring variables to be of type Linebuf, as in</a:t>
            </a:r>
          </a:p>
          <a:p>
            <a:pPr eaLnBrk="1" hangingPunct="1"/>
            <a:r>
              <a:rPr lang="en-US" altLang="en-US" sz="1800">
                <a:latin typeface="Courier New" panose="02070309020205020404" pitchFamily="49" charset="0"/>
              </a:rPr>
              <a:t>Linebuf text, inputLine;</a:t>
            </a:r>
          </a:p>
          <a:p>
            <a:pPr lvl="1" eaLnBrk="1" hangingPunct="1">
              <a:lnSpc>
                <a:spcPct val="80000"/>
              </a:lnSpc>
              <a:buFontTx/>
              <a:buNone/>
            </a:pPr>
            <a:endParaRPr lang="en-US" altLang="en-US" sz="1800">
              <a:latin typeface="Courier New" panose="02070309020205020404" pitchFamily="49" charset="0"/>
            </a:endParaRPr>
          </a:p>
          <a:p>
            <a:pPr lvl="1" eaLnBrk="1" hangingPunct="1">
              <a:lnSpc>
                <a:spcPct val="80000"/>
              </a:lnSpc>
              <a:buFontTx/>
              <a:buNone/>
            </a:pPr>
            <a:r>
              <a:rPr lang="en-US" altLang="en-US" sz="1800">
                <a:latin typeface="Courier New" panose="02070309020205020404" pitchFamily="49" charset="0"/>
              </a:rPr>
              <a:t>typedef struct</a:t>
            </a:r>
          </a:p>
          <a:p>
            <a:pPr lvl="1" eaLnBrk="1" hangingPunct="1">
              <a:lnSpc>
                <a:spcPct val="80000"/>
              </a:lnSpc>
              <a:buFontTx/>
              <a:buNone/>
            </a:pPr>
            <a:r>
              <a:rPr lang="en-US" altLang="en-US" sz="1800">
                <a:latin typeface="Courier New" panose="02070309020205020404" pitchFamily="49" charset="0"/>
              </a:rPr>
              <a:t>{</a:t>
            </a:r>
          </a:p>
          <a:p>
            <a:pPr lvl="1" eaLnBrk="1" hangingPunct="1">
              <a:lnSpc>
                <a:spcPct val="80000"/>
              </a:lnSpc>
              <a:buFontTx/>
              <a:buNone/>
            </a:pPr>
            <a:r>
              <a:rPr lang="en-US" altLang="en-US" sz="1800">
                <a:latin typeface="Courier New" panose="02070309020205020404" pitchFamily="49" charset="0"/>
              </a:rPr>
              <a:t>int month;</a:t>
            </a:r>
          </a:p>
          <a:p>
            <a:pPr lvl="1" eaLnBrk="1" hangingPunct="1">
              <a:lnSpc>
                <a:spcPct val="80000"/>
              </a:lnSpc>
              <a:buFontTx/>
              <a:buNone/>
            </a:pPr>
            <a:r>
              <a:rPr lang="en-US" altLang="en-US" sz="1800">
                <a:latin typeface="Courier New" panose="02070309020205020404" pitchFamily="49" charset="0"/>
              </a:rPr>
              <a:t>int day;</a:t>
            </a:r>
          </a:p>
          <a:p>
            <a:pPr lvl="1" eaLnBrk="1" hangingPunct="1">
              <a:lnSpc>
                <a:spcPct val="80000"/>
              </a:lnSpc>
              <a:buFontTx/>
              <a:buNone/>
            </a:pPr>
            <a:r>
              <a:rPr lang="en-US" altLang="en-US" sz="1800">
                <a:latin typeface="Courier New" panose="02070309020205020404" pitchFamily="49" charset="0"/>
              </a:rPr>
              <a:t>int year;</a:t>
            </a:r>
          </a:p>
          <a:p>
            <a:pPr lvl="1" eaLnBrk="1" hangingPunct="1">
              <a:lnSpc>
                <a:spcPct val="80000"/>
              </a:lnSpc>
              <a:buFontTx/>
              <a:buNone/>
            </a:pPr>
            <a:r>
              <a:rPr lang="en-US" altLang="en-US" sz="1800">
                <a:latin typeface="Courier New" panose="02070309020205020404" pitchFamily="49" charset="0"/>
              </a:rPr>
              <a:t>} Date;</a:t>
            </a:r>
          </a:p>
          <a:p>
            <a:pPr eaLnBrk="1" hangingPunct="1"/>
            <a:endParaRPr lang="en-US" altLang="en-US" sz="1800">
              <a:latin typeface="Courier New" panose="02070309020205020404" pitchFamily="49" charset="0"/>
            </a:endParaRPr>
          </a:p>
          <a:p>
            <a:pPr eaLnBrk="1" hangingPunct="1">
              <a:buFontTx/>
              <a:buNone/>
            </a:pPr>
            <a:r>
              <a:rPr lang="en-US" altLang="en-US" sz="1800">
                <a:latin typeface="Courier New" panose="02070309020205020404" pitchFamily="49" charset="0"/>
              </a:rPr>
              <a:t>   Date birthdays[100];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0EA0A08-FDFD-C016-8645-3EA465835967}"/>
              </a:ext>
            </a:extLst>
          </p:cNvPr>
          <p:cNvSpPr>
            <a:spLocks noGrp="1" noChangeArrowheads="1"/>
          </p:cNvSpPr>
          <p:nvPr>
            <p:ph type="title"/>
          </p:nvPr>
        </p:nvSpPr>
        <p:spPr>
          <a:xfrm>
            <a:off x="457200" y="304800"/>
            <a:ext cx="8229600" cy="1143000"/>
          </a:xfrm>
        </p:spPr>
        <p:txBody>
          <a:bodyPr/>
          <a:lstStyle/>
          <a:p>
            <a:pPr eaLnBrk="1" hangingPunct="1"/>
            <a:r>
              <a:rPr lang="en-US" altLang="en-US"/>
              <a:t>Data type conversions</a:t>
            </a:r>
          </a:p>
        </p:txBody>
      </p:sp>
      <p:sp>
        <p:nvSpPr>
          <p:cNvPr id="27651" name="Rectangle 3">
            <a:extLst>
              <a:ext uri="{FF2B5EF4-FFF2-40B4-BE49-F238E27FC236}">
                <a16:creationId xmlns:a16="http://schemas.microsoft.com/office/drawing/2014/main" id="{337FCCA6-68BD-5A85-7175-BB92E51DEC1D}"/>
              </a:ext>
            </a:extLst>
          </p:cNvPr>
          <p:cNvSpPr>
            <a:spLocks noGrp="1" noChangeArrowheads="1"/>
          </p:cNvSpPr>
          <p:nvPr>
            <p:ph type="body" idx="1"/>
          </p:nvPr>
        </p:nvSpPr>
        <p:spPr/>
        <p:txBody>
          <a:bodyPr/>
          <a:lstStyle/>
          <a:p>
            <a:pPr eaLnBrk="1" hangingPunct="1">
              <a:lnSpc>
                <a:spcPct val="80000"/>
              </a:lnSpc>
            </a:pPr>
            <a:r>
              <a:rPr lang="en-US" altLang="en-US" sz="2000" i="1">
                <a:solidFill>
                  <a:srgbClr val="FF0066"/>
                </a:solidFill>
              </a:rPr>
              <a:t>Expressions: Operands and operators</a:t>
            </a:r>
          </a:p>
          <a:p>
            <a:pPr eaLnBrk="1" hangingPunct="1">
              <a:lnSpc>
                <a:spcPct val="80000"/>
              </a:lnSpc>
            </a:pPr>
            <a:r>
              <a:rPr lang="en-US" altLang="en-US" sz="2000" i="1">
                <a:solidFill>
                  <a:srgbClr val="FF0066"/>
                </a:solidFill>
              </a:rPr>
              <a:t>Operands may be of different types; issue: how is the expression evaluated and what is the type of the result ?</a:t>
            </a:r>
          </a:p>
          <a:p>
            <a:pPr eaLnBrk="1" hangingPunct="1">
              <a:lnSpc>
                <a:spcPct val="80000"/>
              </a:lnSpc>
            </a:pPr>
            <a:endParaRPr lang="en-US" altLang="en-US" sz="2000" i="1">
              <a:solidFill>
                <a:srgbClr val="FF0066"/>
              </a:solidFill>
            </a:endParaRPr>
          </a:p>
          <a:p>
            <a:pPr eaLnBrk="1" hangingPunct="1">
              <a:lnSpc>
                <a:spcPct val="80000"/>
              </a:lnSpc>
            </a:pPr>
            <a:r>
              <a:rPr lang="en-US" altLang="en-US" sz="2000"/>
              <a:t>sometimes conversions are implicitly made by the system when expressions are evaluated !</a:t>
            </a:r>
          </a:p>
          <a:p>
            <a:pPr eaLnBrk="1" hangingPunct="1">
              <a:lnSpc>
                <a:spcPct val="80000"/>
              </a:lnSpc>
            </a:pPr>
            <a:r>
              <a:rPr lang="en-US" altLang="en-US" sz="2000"/>
              <a:t>The C compiler adheres to strict rules when it comes to evaluating expressions that consist of different data types.</a:t>
            </a:r>
          </a:p>
          <a:p>
            <a:pPr eaLnBrk="1" hangingPunct="1">
              <a:lnSpc>
                <a:spcPct val="80000"/>
              </a:lnSpc>
            </a:pPr>
            <a:r>
              <a:rPr lang="en-US" altLang="en-US" sz="2200" b="1">
                <a:solidFill>
                  <a:srgbClr val="CC0099"/>
                </a:solidFill>
              </a:rPr>
              <a:t>Essence of </a:t>
            </a:r>
            <a:r>
              <a:rPr lang="en-US" altLang="en-US" sz="2200" b="1" i="1">
                <a:solidFill>
                  <a:srgbClr val="CC0099"/>
                </a:solidFill>
              </a:rPr>
              <a:t>automatic conversion rules</a:t>
            </a:r>
            <a:r>
              <a:rPr lang="en-US" altLang="en-US" sz="2200" b="1">
                <a:solidFill>
                  <a:srgbClr val="CC0099"/>
                </a:solidFill>
              </a:rPr>
              <a:t>: convert “smaller” type to “bigger” type</a:t>
            </a:r>
          </a:p>
          <a:p>
            <a:pPr eaLnBrk="1" hangingPunct="1">
              <a:lnSpc>
                <a:spcPct val="80000"/>
              </a:lnSpc>
            </a:pPr>
            <a:endParaRPr lang="en-US" altLang="en-US" sz="2200"/>
          </a:p>
          <a:p>
            <a:pPr eaLnBrk="1" hangingPunct="1">
              <a:lnSpc>
                <a:spcPct val="80000"/>
              </a:lnSpc>
            </a:pPr>
            <a:r>
              <a:rPr lang="en-US" altLang="en-US" sz="2000"/>
              <a:t>Example: the case examined in lecture 2 was with the data types </a:t>
            </a:r>
            <a:r>
              <a:rPr lang="en-US" altLang="en-US" sz="2000">
                <a:latin typeface="Courier New" panose="02070309020205020404" pitchFamily="49" charset="0"/>
              </a:rPr>
              <a:t>float</a:t>
            </a:r>
            <a:r>
              <a:rPr lang="en-US" altLang="en-US" sz="2000"/>
              <a:t> and </a:t>
            </a:r>
            <a:r>
              <a:rPr lang="en-US" altLang="en-US" sz="2000">
                <a:latin typeface="Courier New" panose="02070309020205020404" pitchFamily="49" charset="0"/>
              </a:rPr>
              <a:t>int</a:t>
            </a:r>
            <a:r>
              <a:rPr lang="en-US" altLang="en-US" sz="2000"/>
              <a:t>: an operation that involved a float and an int was carried out as a floating-point operation, </a:t>
            </a:r>
            <a:r>
              <a:rPr lang="en-US" altLang="en-US" sz="2000" b="1" i="1"/>
              <a:t>the integer data item being automatically converted to floating point</a:t>
            </a:r>
            <a:r>
              <a:rPr lang="en-US" altLang="en-US" sz="2000"/>
              <a:t>.</a:t>
            </a:r>
          </a:p>
          <a:p>
            <a:pPr eaLnBrk="1" hangingPunct="1">
              <a:lnSpc>
                <a:spcPct val="80000"/>
              </a:lnSpc>
            </a:pPr>
            <a:endParaRPr lang="en-US" altLang="en-US" sz="2000"/>
          </a:p>
          <a:p>
            <a:pPr eaLnBrk="1" hangingPunct="1">
              <a:lnSpc>
                <a:spcPct val="80000"/>
              </a:lnSpc>
            </a:pPr>
            <a:r>
              <a:rPr lang="en-US" altLang="en-US" sz="2000"/>
              <a:t>the </a:t>
            </a:r>
            <a:r>
              <a:rPr lang="en-US" altLang="en-US" sz="2000" b="1" i="1"/>
              <a:t>type cast operator </a:t>
            </a:r>
            <a:r>
              <a:rPr lang="en-US" altLang="en-US" sz="2000" b="1"/>
              <a:t>can be used to explicitly dictate a conversion.</a:t>
            </a:r>
            <a:endParaRPr lang="en-US"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32CFED4-FC58-F92D-C54F-D5B2533625B6}"/>
              </a:ext>
            </a:extLst>
          </p:cNvPr>
          <p:cNvSpPr>
            <a:spLocks noGrp="1" noChangeArrowheads="1"/>
          </p:cNvSpPr>
          <p:nvPr>
            <p:ph type="title"/>
          </p:nvPr>
        </p:nvSpPr>
        <p:spPr/>
        <p:txBody>
          <a:bodyPr/>
          <a:lstStyle/>
          <a:p>
            <a:pPr eaLnBrk="1" hangingPunct="1"/>
            <a:r>
              <a:rPr lang="en-US" altLang="en-US"/>
              <a:t>Rules for automatic conversions</a:t>
            </a:r>
          </a:p>
        </p:txBody>
      </p:sp>
      <p:sp>
        <p:nvSpPr>
          <p:cNvPr id="28675" name="Rectangle 3">
            <a:extLst>
              <a:ext uri="{FF2B5EF4-FFF2-40B4-BE49-F238E27FC236}">
                <a16:creationId xmlns:a16="http://schemas.microsoft.com/office/drawing/2014/main" id="{07D24097-BFB9-0F12-C07F-49F0941471C3}"/>
              </a:ext>
            </a:extLst>
          </p:cNvPr>
          <p:cNvSpPr>
            <a:spLocks noGrp="1" noChangeArrowheads="1"/>
          </p:cNvSpPr>
          <p:nvPr>
            <p:ph type="body" idx="1"/>
          </p:nvPr>
        </p:nvSpPr>
        <p:spPr>
          <a:xfrm>
            <a:off x="2514600" y="1600200"/>
            <a:ext cx="6172200" cy="4038600"/>
          </a:xfrm>
        </p:spPr>
        <p:txBody>
          <a:bodyPr/>
          <a:lstStyle/>
          <a:p>
            <a:pPr eaLnBrk="1" hangingPunct="1">
              <a:lnSpc>
                <a:spcPct val="80000"/>
              </a:lnSpc>
              <a:buFontTx/>
              <a:buAutoNum type="arabicPeriod"/>
            </a:pPr>
            <a:r>
              <a:rPr lang="en-US" altLang="en-US" sz="1800"/>
              <a:t>If either operand is of type </a:t>
            </a:r>
            <a:r>
              <a:rPr lang="en-US" altLang="en-US" sz="1800">
                <a:latin typeface="Courier New" panose="02070309020205020404" pitchFamily="49" charset="0"/>
              </a:rPr>
              <a:t>long double</a:t>
            </a:r>
            <a:r>
              <a:rPr lang="en-US" altLang="en-US" sz="1800"/>
              <a:t>, the other is converted to long double, and that is the type of the result.</a:t>
            </a:r>
          </a:p>
          <a:p>
            <a:pPr eaLnBrk="1" hangingPunct="1">
              <a:lnSpc>
                <a:spcPct val="80000"/>
              </a:lnSpc>
              <a:buFontTx/>
              <a:buNone/>
            </a:pPr>
            <a:r>
              <a:rPr lang="en-US" altLang="en-US" sz="1800"/>
              <a:t>2. If either operand is of type </a:t>
            </a:r>
            <a:r>
              <a:rPr lang="en-US" altLang="en-US" sz="1800">
                <a:latin typeface="Courier New" panose="02070309020205020404" pitchFamily="49" charset="0"/>
              </a:rPr>
              <a:t>double</a:t>
            </a:r>
            <a:r>
              <a:rPr lang="en-US" altLang="en-US" sz="1800"/>
              <a:t>, the other is converted to double, and that is the type of the result. </a:t>
            </a:r>
          </a:p>
          <a:p>
            <a:pPr eaLnBrk="1" hangingPunct="1">
              <a:lnSpc>
                <a:spcPct val="80000"/>
              </a:lnSpc>
              <a:buFontTx/>
              <a:buNone/>
            </a:pPr>
            <a:r>
              <a:rPr lang="en-US" altLang="en-US" sz="1800"/>
              <a:t>3. If either operand is of type </a:t>
            </a:r>
            <a:r>
              <a:rPr lang="en-US" altLang="en-US" sz="1800">
                <a:latin typeface="Courier New" panose="02070309020205020404" pitchFamily="49" charset="0"/>
              </a:rPr>
              <a:t>float</a:t>
            </a:r>
            <a:r>
              <a:rPr lang="en-US" altLang="en-US" sz="1800"/>
              <a:t>, the other is converted to float, and that is the type of the result.</a:t>
            </a:r>
          </a:p>
          <a:p>
            <a:pPr eaLnBrk="1" hangingPunct="1">
              <a:lnSpc>
                <a:spcPct val="80000"/>
              </a:lnSpc>
              <a:buFontTx/>
              <a:buNone/>
            </a:pPr>
            <a:r>
              <a:rPr lang="en-US" altLang="en-US" sz="1800"/>
              <a:t>4. If either operand is of type </a:t>
            </a:r>
            <a:r>
              <a:rPr lang="en-US" altLang="en-US" sz="1800">
                <a:latin typeface="Courier New" panose="02070309020205020404" pitchFamily="49" charset="0"/>
              </a:rPr>
              <a:t>_Bool</a:t>
            </a:r>
            <a:r>
              <a:rPr lang="en-US" altLang="en-US" sz="1800"/>
              <a:t>, </a:t>
            </a:r>
            <a:r>
              <a:rPr lang="en-US" altLang="en-US" sz="1800">
                <a:latin typeface="Courier New" panose="02070309020205020404" pitchFamily="49" charset="0"/>
              </a:rPr>
              <a:t>char</a:t>
            </a:r>
            <a:r>
              <a:rPr lang="en-US" altLang="en-US" sz="1800"/>
              <a:t>, </a:t>
            </a:r>
            <a:r>
              <a:rPr lang="en-US" altLang="en-US" sz="1800">
                <a:latin typeface="Courier New" panose="02070309020205020404" pitchFamily="49" charset="0"/>
              </a:rPr>
              <a:t>short int</a:t>
            </a:r>
            <a:r>
              <a:rPr lang="en-US" altLang="en-US" sz="1800"/>
              <a:t>, or of an </a:t>
            </a:r>
            <a:r>
              <a:rPr lang="en-US" altLang="en-US" sz="1800">
                <a:latin typeface="Courier New" panose="02070309020205020404" pitchFamily="49" charset="0"/>
              </a:rPr>
              <a:t>enumerated</a:t>
            </a:r>
            <a:r>
              <a:rPr lang="en-US" altLang="en-US" sz="1800"/>
              <a:t> data type, it is converted to int.</a:t>
            </a:r>
          </a:p>
          <a:p>
            <a:pPr eaLnBrk="1" hangingPunct="1">
              <a:lnSpc>
                <a:spcPct val="80000"/>
              </a:lnSpc>
              <a:buFontTx/>
              <a:buNone/>
            </a:pPr>
            <a:r>
              <a:rPr lang="en-US" altLang="en-US" sz="1800"/>
              <a:t>5. If either operand is of type </a:t>
            </a:r>
            <a:r>
              <a:rPr lang="en-US" altLang="en-US" sz="1800">
                <a:latin typeface="Courier New" panose="02070309020205020404" pitchFamily="49" charset="0"/>
              </a:rPr>
              <a:t>long long int</a:t>
            </a:r>
            <a:r>
              <a:rPr lang="en-US" altLang="en-US" sz="1800"/>
              <a:t>, the other is converted to long long int, and that is the type of the result.</a:t>
            </a:r>
          </a:p>
          <a:p>
            <a:pPr eaLnBrk="1" hangingPunct="1">
              <a:lnSpc>
                <a:spcPct val="80000"/>
              </a:lnSpc>
              <a:buFontTx/>
              <a:buNone/>
            </a:pPr>
            <a:r>
              <a:rPr lang="en-US" altLang="en-US" sz="1800"/>
              <a:t>6. If either operand is of type </a:t>
            </a:r>
            <a:r>
              <a:rPr lang="en-US" altLang="en-US" sz="1800">
                <a:latin typeface="Courier New" panose="02070309020205020404" pitchFamily="49" charset="0"/>
              </a:rPr>
              <a:t>long int</a:t>
            </a:r>
            <a:r>
              <a:rPr lang="en-US" altLang="en-US" sz="1800"/>
              <a:t>, the other is converted to long int, and that is the type of the result.</a:t>
            </a:r>
          </a:p>
          <a:p>
            <a:pPr eaLnBrk="1" hangingPunct="1">
              <a:lnSpc>
                <a:spcPct val="80000"/>
              </a:lnSpc>
              <a:buFontTx/>
              <a:buNone/>
            </a:pPr>
            <a:r>
              <a:rPr lang="en-US" altLang="en-US" sz="1800"/>
              <a:t>7. If this step is reached, both operands are of type int, and that is the type of the result.</a:t>
            </a:r>
          </a:p>
        </p:txBody>
      </p:sp>
      <p:sp>
        <p:nvSpPr>
          <p:cNvPr id="28676" name="AutoShape 4">
            <a:extLst>
              <a:ext uri="{FF2B5EF4-FFF2-40B4-BE49-F238E27FC236}">
                <a16:creationId xmlns:a16="http://schemas.microsoft.com/office/drawing/2014/main" id="{1F05A892-4C44-ED7E-867D-5F4112E9420D}"/>
              </a:ext>
            </a:extLst>
          </p:cNvPr>
          <p:cNvSpPr>
            <a:spLocks noChangeArrowheads="1"/>
          </p:cNvSpPr>
          <p:nvPr/>
        </p:nvSpPr>
        <p:spPr bwMode="auto">
          <a:xfrm>
            <a:off x="914400" y="4800600"/>
            <a:ext cx="457200" cy="914400"/>
          </a:xfrm>
          <a:prstGeom prst="downArrow">
            <a:avLst>
              <a:gd name="adj1" fmla="val 50000"/>
              <a:gd name="adj2" fmla="val 50000"/>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8677" name="AutoShape 5">
            <a:extLst>
              <a:ext uri="{FF2B5EF4-FFF2-40B4-BE49-F238E27FC236}">
                <a16:creationId xmlns:a16="http://schemas.microsoft.com/office/drawing/2014/main" id="{CBAB2E90-F43B-0A41-C5B5-1E7902F942C7}"/>
              </a:ext>
            </a:extLst>
          </p:cNvPr>
          <p:cNvSpPr>
            <a:spLocks noChangeArrowheads="1"/>
          </p:cNvSpPr>
          <p:nvPr/>
        </p:nvSpPr>
        <p:spPr bwMode="auto">
          <a:xfrm>
            <a:off x="838200" y="4495800"/>
            <a:ext cx="838200" cy="457200"/>
          </a:xfrm>
          <a:prstGeom prst="rightArrowCallout">
            <a:avLst>
              <a:gd name="adj1" fmla="val 25000"/>
              <a:gd name="adj2" fmla="val 25000"/>
              <a:gd name="adj3" fmla="val 30556"/>
              <a:gd name="adj4" fmla="val 66667"/>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8678" name="AutoShape 6">
            <a:extLst>
              <a:ext uri="{FF2B5EF4-FFF2-40B4-BE49-F238E27FC236}">
                <a16:creationId xmlns:a16="http://schemas.microsoft.com/office/drawing/2014/main" id="{E0FDC75A-8F0B-4E9B-F9F8-1517244A483F}"/>
              </a:ext>
            </a:extLst>
          </p:cNvPr>
          <p:cNvSpPr>
            <a:spLocks noChangeArrowheads="1"/>
          </p:cNvSpPr>
          <p:nvPr/>
        </p:nvSpPr>
        <p:spPr bwMode="auto">
          <a:xfrm>
            <a:off x="457200" y="1371600"/>
            <a:ext cx="2057400" cy="762000"/>
          </a:xfrm>
          <a:prstGeom prst="rightArrowCallout">
            <a:avLst>
              <a:gd name="adj1" fmla="val 25000"/>
              <a:gd name="adj2" fmla="val 25000"/>
              <a:gd name="adj3" fmla="val 45000"/>
              <a:gd name="adj4" fmla="val 66667"/>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8679" name="AutoShape 12">
            <a:extLst>
              <a:ext uri="{FF2B5EF4-FFF2-40B4-BE49-F238E27FC236}">
                <a16:creationId xmlns:a16="http://schemas.microsoft.com/office/drawing/2014/main" id="{659E3064-5AE2-716E-0E4F-DF74DE1B7FDD}"/>
              </a:ext>
            </a:extLst>
          </p:cNvPr>
          <p:cNvSpPr>
            <a:spLocks noChangeArrowheads="1"/>
          </p:cNvSpPr>
          <p:nvPr/>
        </p:nvSpPr>
        <p:spPr bwMode="auto">
          <a:xfrm>
            <a:off x="762000" y="3733800"/>
            <a:ext cx="1066800" cy="762000"/>
          </a:xfrm>
          <a:prstGeom prst="rightArrowCallout">
            <a:avLst>
              <a:gd name="adj1" fmla="val 25000"/>
              <a:gd name="adj2" fmla="val 25000"/>
              <a:gd name="adj3" fmla="val 23333"/>
              <a:gd name="adj4" fmla="val 66667"/>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8680" name="AutoShape 13">
            <a:extLst>
              <a:ext uri="{FF2B5EF4-FFF2-40B4-BE49-F238E27FC236}">
                <a16:creationId xmlns:a16="http://schemas.microsoft.com/office/drawing/2014/main" id="{590BBBF1-C944-D988-A1E0-E109F7EE0680}"/>
              </a:ext>
            </a:extLst>
          </p:cNvPr>
          <p:cNvSpPr>
            <a:spLocks noChangeArrowheads="1"/>
          </p:cNvSpPr>
          <p:nvPr/>
        </p:nvSpPr>
        <p:spPr bwMode="auto">
          <a:xfrm>
            <a:off x="685800" y="3048000"/>
            <a:ext cx="1371600" cy="762000"/>
          </a:xfrm>
          <a:prstGeom prst="rightArrowCallout">
            <a:avLst>
              <a:gd name="adj1" fmla="val 25000"/>
              <a:gd name="adj2" fmla="val 25000"/>
              <a:gd name="adj3" fmla="val 30000"/>
              <a:gd name="adj4" fmla="val 66667"/>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8681" name="AutoShape 14">
            <a:extLst>
              <a:ext uri="{FF2B5EF4-FFF2-40B4-BE49-F238E27FC236}">
                <a16:creationId xmlns:a16="http://schemas.microsoft.com/office/drawing/2014/main" id="{60111681-8ACA-E1BE-7C0E-438B9A1E92BF}"/>
              </a:ext>
            </a:extLst>
          </p:cNvPr>
          <p:cNvSpPr>
            <a:spLocks noChangeArrowheads="1"/>
          </p:cNvSpPr>
          <p:nvPr/>
        </p:nvSpPr>
        <p:spPr bwMode="auto">
          <a:xfrm>
            <a:off x="533400" y="1905000"/>
            <a:ext cx="1752600" cy="838200"/>
          </a:xfrm>
          <a:prstGeom prst="rightArrowCallout">
            <a:avLst>
              <a:gd name="adj1" fmla="val 25000"/>
              <a:gd name="adj2" fmla="val 25000"/>
              <a:gd name="adj3" fmla="val 34848"/>
              <a:gd name="adj4" fmla="val 66667"/>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8682" name="AutoShape 15">
            <a:extLst>
              <a:ext uri="{FF2B5EF4-FFF2-40B4-BE49-F238E27FC236}">
                <a16:creationId xmlns:a16="http://schemas.microsoft.com/office/drawing/2014/main" id="{6187916D-FFAE-F4D3-7517-77891DF0ED85}"/>
              </a:ext>
            </a:extLst>
          </p:cNvPr>
          <p:cNvSpPr>
            <a:spLocks noChangeArrowheads="1"/>
          </p:cNvSpPr>
          <p:nvPr/>
        </p:nvSpPr>
        <p:spPr bwMode="auto">
          <a:xfrm>
            <a:off x="609600" y="2590800"/>
            <a:ext cx="1524000" cy="685800"/>
          </a:xfrm>
          <a:prstGeom prst="rightArrowCallout">
            <a:avLst>
              <a:gd name="adj1" fmla="val 25000"/>
              <a:gd name="adj2" fmla="val 25000"/>
              <a:gd name="adj3" fmla="val 37037"/>
              <a:gd name="adj4" fmla="val 66667"/>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8683" name="Text Box 16">
            <a:extLst>
              <a:ext uri="{FF2B5EF4-FFF2-40B4-BE49-F238E27FC236}">
                <a16:creationId xmlns:a16="http://schemas.microsoft.com/office/drawing/2014/main" id="{08DEA5E7-09AB-137E-76CB-A6AC00EA6CBA}"/>
              </a:ext>
            </a:extLst>
          </p:cNvPr>
          <p:cNvSpPr txBox="1">
            <a:spLocks noChangeArrowheads="1"/>
          </p:cNvSpPr>
          <p:nvPr/>
        </p:nvSpPr>
        <p:spPr bwMode="auto">
          <a:xfrm>
            <a:off x="441325" y="5827713"/>
            <a:ext cx="6978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Example: f is defined to be a float, i an int, l a long int, and s a short</a:t>
            </a:r>
          </a:p>
          <a:p>
            <a:pPr eaLnBrk="1" hangingPunct="1"/>
            <a:r>
              <a:rPr lang="en-US" altLang="en-US"/>
              <a:t>int variable:  evaluate expression   </a:t>
            </a:r>
            <a:r>
              <a:rPr lang="en-US" altLang="en-US">
                <a:latin typeface="Courier New" panose="02070309020205020404" pitchFamily="49" charset="0"/>
              </a:rPr>
              <a:t>f * i + l / 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F9570D7-B364-DBBD-7890-DC942EEA3015}"/>
              </a:ext>
            </a:extLst>
          </p:cNvPr>
          <p:cNvSpPr>
            <a:spLocks noGrp="1" noChangeArrowheads="1"/>
          </p:cNvSpPr>
          <p:nvPr>
            <p:ph type="title"/>
          </p:nvPr>
        </p:nvSpPr>
        <p:spPr/>
        <p:txBody>
          <a:bodyPr/>
          <a:lstStyle/>
          <a:p>
            <a:pPr eaLnBrk="1" hangingPunct="1"/>
            <a:r>
              <a:rPr lang="en-US" altLang="en-US"/>
              <a:t>Sign extensions</a:t>
            </a:r>
          </a:p>
        </p:txBody>
      </p:sp>
      <p:sp>
        <p:nvSpPr>
          <p:cNvPr id="29699" name="Rectangle 3">
            <a:extLst>
              <a:ext uri="{FF2B5EF4-FFF2-40B4-BE49-F238E27FC236}">
                <a16:creationId xmlns:a16="http://schemas.microsoft.com/office/drawing/2014/main" id="{7DA3F832-BAA4-8036-A900-C45CF12ADF78}"/>
              </a:ext>
            </a:extLst>
          </p:cNvPr>
          <p:cNvSpPr>
            <a:spLocks noGrp="1" noChangeArrowheads="1"/>
          </p:cNvSpPr>
          <p:nvPr>
            <p:ph type="body" idx="1"/>
          </p:nvPr>
        </p:nvSpPr>
        <p:spPr/>
        <p:txBody>
          <a:bodyPr/>
          <a:lstStyle/>
          <a:p>
            <a:pPr eaLnBrk="1" hangingPunct="1"/>
            <a:r>
              <a:rPr lang="en-US" altLang="en-US" sz="2000"/>
              <a:t>Conversion of a signed integer to a longer integer results in extension of the sign (0 or 1) to the left;</a:t>
            </a:r>
          </a:p>
          <a:p>
            <a:pPr lvl="1" eaLnBrk="1" hangingPunct="1"/>
            <a:r>
              <a:rPr lang="en-US" altLang="en-US" sz="1800"/>
              <a:t>This ensures that a short int having a value of –5  will also have the value –5 when converted to a long int.  </a:t>
            </a:r>
          </a:p>
          <a:p>
            <a:pPr eaLnBrk="1" hangingPunct="1"/>
            <a:r>
              <a:rPr lang="en-US" altLang="en-US" sz="2000"/>
              <a:t>Conversion of an unsigned integer to a longer integer results in zero fill to the left.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5E66245-C136-ADCC-5471-5556CD4862DB}"/>
              </a:ext>
            </a:extLst>
          </p:cNvPr>
          <p:cNvSpPr>
            <a:spLocks noGrp="1" noChangeArrowheads="1"/>
          </p:cNvSpPr>
          <p:nvPr>
            <p:ph type="title"/>
          </p:nvPr>
        </p:nvSpPr>
        <p:spPr>
          <a:xfrm>
            <a:off x="457200" y="304800"/>
            <a:ext cx="8229600" cy="1143000"/>
          </a:xfrm>
        </p:spPr>
        <p:txBody>
          <a:bodyPr/>
          <a:lstStyle/>
          <a:p>
            <a:pPr eaLnBrk="1" hangingPunct="1"/>
            <a:r>
              <a:rPr lang="en-US" altLang="en-US"/>
              <a:t>Signed integer representation</a:t>
            </a:r>
          </a:p>
        </p:txBody>
      </p:sp>
      <p:sp>
        <p:nvSpPr>
          <p:cNvPr id="30723" name="Rectangle 3">
            <a:extLst>
              <a:ext uri="{FF2B5EF4-FFF2-40B4-BE49-F238E27FC236}">
                <a16:creationId xmlns:a16="http://schemas.microsoft.com/office/drawing/2014/main" id="{569AB675-F1AB-FC02-F07D-F60FE31883A4}"/>
              </a:ext>
            </a:extLst>
          </p:cNvPr>
          <p:cNvSpPr>
            <a:spLocks noGrp="1" noChangeArrowheads="1"/>
          </p:cNvSpPr>
          <p:nvPr>
            <p:ph type="body" idx="1"/>
          </p:nvPr>
        </p:nvSpPr>
        <p:spPr/>
        <p:txBody>
          <a:bodyPr/>
          <a:lstStyle/>
          <a:p>
            <a:pPr eaLnBrk="1" hangingPunct="1"/>
            <a:r>
              <a:rPr lang="en-US" altLang="en-US" sz="2400"/>
              <a:t>The representation of negative numbers:  Most computers represent such numbers using the </a:t>
            </a:r>
            <a:r>
              <a:rPr lang="en-US" altLang="en-US" sz="2400" b="1" i="1">
                <a:solidFill>
                  <a:srgbClr val="CC0099"/>
                </a:solidFill>
              </a:rPr>
              <a:t>two’s complement notation. </a:t>
            </a:r>
          </a:p>
          <a:p>
            <a:pPr eaLnBrk="1" hangingPunct="1"/>
            <a:r>
              <a:rPr lang="en-US" altLang="en-US" sz="2400"/>
              <a:t>Using this notation, the leftmost bit represents the </a:t>
            </a:r>
            <a:r>
              <a:rPr lang="en-US" altLang="en-US" sz="2400" i="1"/>
              <a:t>sign </a:t>
            </a:r>
            <a:r>
              <a:rPr lang="en-US" altLang="en-US" sz="2400"/>
              <a:t>bit. If this bit is 1, the number is negative; otherwise, the bit is 0 and the number is positive. The remaining bits represent the value of the number. </a:t>
            </a:r>
          </a:p>
          <a:p>
            <a:pPr eaLnBrk="1" hangingPunct="1"/>
            <a:r>
              <a:rPr lang="en-US" altLang="en-US" sz="2400"/>
              <a:t>The value w of an N-bit integer   is given by the formula:</a:t>
            </a:r>
          </a:p>
          <a:p>
            <a:pPr eaLnBrk="1" hangingPunct="1">
              <a:buFontTx/>
              <a:buNone/>
            </a:pPr>
            <a:r>
              <a:rPr lang="en-US" altLang="en-US"/>
              <a:t> </a:t>
            </a:r>
          </a:p>
        </p:txBody>
      </p:sp>
      <p:pic>
        <p:nvPicPr>
          <p:cNvPr id="30724" name="Picture 4" descr="compl2">
            <a:extLst>
              <a:ext uri="{FF2B5EF4-FFF2-40B4-BE49-F238E27FC236}">
                <a16:creationId xmlns:a16="http://schemas.microsoft.com/office/drawing/2014/main" id="{2795D9FC-6749-D44D-E8EF-817464EFB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05400"/>
            <a:ext cx="50292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D0EDEA9-F542-8A9E-6B6D-1471CB2937D5}"/>
              </a:ext>
            </a:extLst>
          </p:cNvPr>
          <p:cNvSpPr>
            <a:spLocks noGrp="1" noChangeArrowheads="1"/>
          </p:cNvSpPr>
          <p:nvPr>
            <p:ph type="title"/>
          </p:nvPr>
        </p:nvSpPr>
        <p:spPr/>
        <p:txBody>
          <a:bodyPr/>
          <a:lstStyle/>
          <a:p>
            <a:pPr eaLnBrk="1" hangingPunct="1"/>
            <a:r>
              <a:rPr lang="en-US" altLang="en-US"/>
              <a:t>The concept of structures</a:t>
            </a:r>
          </a:p>
        </p:txBody>
      </p:sp>
      <p:sp>
        <p:nvSpPr>
          <p:cNvPr id="4099" name="Rectangle 3">
            <a:extLst>
              <a:ext uri="{FF2B5EF4-FFF2-40B4-BE49-F238E27FC236}">
                <a16:creationId xmlns:a16="http://schemas.microsoft.com/office/drawing/2014/main" id="{D31B7EE9-98A6-75AC-0669-3D913B8E7E1F}"/>
              </a:ext>
            </a:extLst>
          </p:cNvPr>
          <p:cNvSpPr>
            <a:spLocks noGrp="1" noChangeArrowheads="1"/>
          </p:cNvSpPr>
          <p:nvPr>
            <p:ph type="body" idx="1"/>
          </p:nvPr>
        </p:nvSpPr>
        <p:spPr/>
        <p:txBody>
          <a:bodyPr/>
          <a:lstStyle/>
          <a:p>
            <a:pPr eaLnBrk="1" hangingPunct="1"/>
            <a:r>
              <a:rPr lang="en-US" altLang="en-US" sz="2000"/>
              <a:t>Structure: a tool for grouping </a:t>
            </a:r>
            <a:r>
              <a:rPr lang="en-US" altLang="en-US" sz="2000" u="sng"/>
              <a:t>heterogenous</a:t>
            </a:r>
            <a:r>
              <a:rPr lang="en-US" altLang="en-US" sz="2000"/>
              <a:t> elements together.</a:t>
            </a:r>
          </a:p>
          <a:p>
            <a:pPr eaLnBrk="1" hangingPunct="1"/>
            <a:r>
              <a:rPr lang="en-US" altLang="en-US" sz="2000"/>
              <a:t>Array: a tool for grouping </a:t>
            </a:r>
            <a:r>
              <a:rPr lang="en-US" altLang="en-US" sz="2000" u="sng"/>
              <a:t>homogenous</a:t>
            </a:r>
            <a:r>
              <a:rPr lang="en-US" altLang="en-US" sz="2000"/>
              <a:t> elements together</a:t>
            </a:r>
          </a:p>
          <a:p>
            <a:pPr eaLnBrk="1" hangingPunct="1"/>
            <a:r>
              <a:rPr lang="en-US" altLang="en-US" sz="2000"/>
              <a:t>Example: storing calendar dates (day, month, year)</a:t>
            </a:r>
          </a:p>
          <a:p>
            <a:pPr eaLnBrk="1" hangingPunct="1"/>
            <a:r>
              <a:rPr lang="en-US" altLang="en-US" sz="2000"/>
              <a:t>Version1: using independent variables:</a:t>
            </a:r>
          </a:p>
          <a:p>
            <a:pPr eaLnBrk="1" hangingPunct="1"/>
            <a:r>
              <a:rPr lang="en-US" altLang="en-US" sz="2000"/>
              <a:t>int month = 9, day = 25, year = 2004;</a:t>
            </a:r>
          </a:p>
          <a:p>
            <a:pPr eaLnBrk="1" hangingPunct="1"/>
            <a:r>
              <a:rPr lang="en-US" altLang="en-US" sz="2000"/>
              <a:t>Using this method, you must keep track of three separate variables for each date that you use in the program—variables that are logically related. It would be much better if you could somehow group these sets of three variables together. This is  what the structure in C allows you to do !</a:t>
            </a:r>
          </a:p>
          <a:p>
            <a:pPr eaLnBrk="1" hangingPunct="1"/>
            <a:endParaRPr lang="en-US" altLang="en-US" sz="2000"/>
          </a:p>
          <a:p>
            <a:pPr eaLnBrk="1" hangingPunct="1"/>
            <a:endParaRPr lang="en-US" altLang="en-US" sz="1800" i="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DE56855-262E-EE6B-744C-3CA1EC7079B1}"/>
              </a:ext>
            </a:extLst>
          </p:cNvPr>
          <p:cNvSpPr>
            <a:spLocks noGrp="1" noChangeArrowheads="1"/>
          </p:cNvSpPr>
          <p:nvPr>
            <p:ph type="title"/>
          </p:nvPr>
        </p:nvSpPr>
        <p:spPr/>
        <p:txBody>
          <a:bodyPr/>
          <a:lstStyle/>
          <a:p>
            <a:pPr eaLnBrk="1" hangingPunct="1"/>
            <a:r>
              <a:rPr lang="en-US" altLang="en-US"/>
              <a:t>Two’s complement example</a:t>
            </a:r>
          </a:p>
        </p:txBody>
      </p:sp>
      <p:sp>
        <p:nvSpPr>
          <p:cNvPr id="31747" name="Rectangle 3">
            <a:extLst>
              <a:ext uri="{FF2B5EF4-FFF2-40B4-BE49-F238E27FC236}">
                <a16:creationId xmlns:a16="http://schemas.microsoft.com/office/drawing/2014/main" id="{53489C48-4F0D-3B7F-5648-CD75596E5441}"/>
              </a:ext>
            </a:extLst>
          </p:cNvPr>
          <p:cNvSpPr>
            <a:spLocks noGrp="1" noChangeArrowheads="1"/>
          </p:cNvSpPr>
          <p:nvPr>
            <p:ph type="body" idx="1"/>
          </p:nvPr>
        </p:nvSpPr>
        <p:spPr>
          <a:xfrm>
            <a:off x="457200" y="3200400"/>
            <a:ext cx="8686800" cy="2925763"/>
          </a:xfrm>
        </p:spPr>
        <p:txBody>
          <a:bodyPr/>
          <a:lstStyle/>
          <a:p>
            <a:pPr eaLnBrk="1" hangingPunct="1">
              <a:lnSpc>
                <a:spcPct val="80000"/>
              </a:lnSpc>
            </a:pPr>
            <a:endParaRPr lang="en-US" altLang="en-US" sz="1400"/>
          </a:p>
          <a:p>
            <a:pPr eaLnBrk="1" hangingPunct="1">
              <a:lnSpc>
                <a:spcPct val="80000"/>
              </a:lnSpc>
              <a:buFontTx/>
              <a:buNone/>
            </a:pPr>
            <a:endParaRPr lang="en-US" altLang="en-US" sz="1400"/>
          </a:p>
          <a:p>
            <a:pPr eaLnBrk="1" hangingPunct="1">
              <a:lnSpc>
                <a:spcPct val="80000"/>
              </a:lnSpc>
            </a:pPr>
            <a:endParaRPr lang="en-US" altLang="en-US" sz="1400"/>
          </a:p>
          <a:p>
            <a:pPr eaLnBrk="1" hangingPunct="1">
              <a:lnSpc>
                <a:spcPct val="80000"/>
              </a:lnSpc>
            </a:pPr>
            <a:r>
              <a:rPr lang="en-US" altLang="en-US" sz="2800"/>
              <a:t>N=8</a:t>
            </a:r>
          </a:p>
          <a:p>
            <a:pPr eaLnBrk="1" hangingPunct="1">
              <a:lnSpc>
                <a:spcPct val="80000"/>
              </a:lnSpc>
            </a:pPr>
            <a:endParaRPr lang="en-US" altLang="en-US" sz="2800"/>
          </a:p>
          <a:p>
            <a:pPr eaLnBrk="1" hangingPunct="1">
              <a:lnSpc>
                <a:spcPct val="80000"/>
              </a:lnSpc>
            </a:pPr>
            <a:r>
              <a:rPr lang="en-US" altLang="en-US" sz="2800"/>
              <a:t>W= 11111011 </a:t>
            </a:r>
          </a:p>
          <a:p>
            <a:pPr eaLnBrk="1" hangingPunct="1">
              <a:lnSpc>
                <a:spcPct val="80000"/>
              </a:lnSpc>
            </a:pPr>
            <a:r>
              <a:rPr lang="en-US" altLang="en-US" sz="2800"/>
              <a:t>W=(-1)*2</a:t>
            </a:r>
            <a:r>
              <a:rPr lang="en-US" altLang="en-US" sz="2800" baseline="30000"/>
              <a:t>7</a:t>
            </a:r>
            <a:r>
              <a:rPr lang="en-US" altLang="en-US" sz="2800"/>
              <a:t>+1*2</a:t>
            </a:r>
            <a:r>
              <a:rPr lang="en-US" altLang="en-US" sz="2800" baseline="30000"/>
              <a:t>6</a:t>
            </a:r>
            <a:r>
              <a:rPr lang="en-US" altLang="en-US" sz="2800"/>
              <a:t>+1*2</a:t>
            </a:r>
            <a:r>
              <a:rPr lang="en-US" altLang="en-US" sz="2800" baseline="30000"/>
              <a:t>5</a:t>
            </a:r>
            <a:r>
              <a:rPr lang="en-US" altLang="en-US" sz="2800"/>
              <a:t>+1*2</a:t>
            </a:r>
            <a:r>
              <a:rPr lang="en-US" altLang="en-US" sz="2800" baseline="30000"/>
              <a:t>4</a:t>
            </a:r>
            <a:r>
              <a:rPr lang="en-US" altLang="en-US" sz="2800"/>
              <a:t>+1*2</a:t>
            </a:r>
            <a:r>
              <a:rPr lang="en-US" altLang="en-US" sz="2800" baseline="30000"/>
              <a:t>3</a:t>
            </a:r>
            <a:r>
              <a:rPr lang="en-US" altLang="en-US" sz="2800"/>
              <a:t>+0+1*2</a:t>
            </a:r>
            <a:r>
              <a:rPr lang="en-US" altLang="en-US" sz="2800" baseline="30000"/>
              <a:t>1</a:t>
            </a:r>
            <a:r>
              <a:rPr lang="en-US" altLang="en-US" sz="2800"/>
              <a:t>+1*2</a:t>
            </a:r>
            <a:r>
              <a:rPr lang="en-US" altLang="en-US" sz="2800" baseline="30000"/>
              <a:t>0</a:t>
            </a:r>
            <a:r>
              <a:rPr lang="en-US" altLang="en-US" sz="2800"/>
              <a:t> =-5</a:t>
            </a:r>
          </a:p>
          <a:p>
            <a:pPr eaLnBrk="1" hangingPunct="1">
              <a:lnSpc>
                <a:spcPct val="80000"/>
              </a:lnSpc>
            </a:pPr>
            <a:endParaRPr lang="en-US" altLang="en-US" sz="2800"/>
          </a:p>
          <a:p>
            <a:pPr eaLnBrk="1" hangingPunct="1">
              <a:lnSpc>
                <a:spcPct val="80000"/>
              </a:lnSpc>
            </a:pPr>
            <a:endParaRPr lang="en-US" altLang="en-US" sz="2800"/>
          </a:p>
          <a:p>
            <a:pPr eaLnBrk="1" hangingPunct="1">
              <a:lnSpc>
                <a:spcPct val="80000"/>
              </a:lnSpc>
            </a:pPr>
            <a:endParaRPr lang="en-US" altLang="en-US" sz="2800"/>
          </a:p>
        </p:txBody>
      </p:sp>
      <p:pic>
        <p:nvPicPr>
          <p:cNvPr id="31748" name="Picture 4" descr="compl2">
            <a:extLst>
              <a:ext uri="{FF2B5EF4-FFF2-40B4-BE49-F238E27FC236}">
                <a16:creationId xmlns:a16="http://schemas.microsoft.com/office/drawing/2014/main" id="{F59C206C-4AA5-F369-6361-4624DCD00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50292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3D6367A-F45C-C787-DD35-F93593A281D6}"/>
              </a:ext>
            </a:extLst>
          </p:cNvPr>
          <p:cNvSpPr>
            <a:spLocks noGrp="1" noChangeArrowheads="1"/>
          </p:cNvSpPr>
          <p:nvPr>
            <p:ph type="title"/>
          </p:nvPr>
        </p:nvSpPr>
        <p:spPr/>
        <p:txBody>
          <a:bodyPr/>
          <a:lstStyle/>
          <a:p>
            <a:pPr eaLnBrk="1" hangingPunct="1"/>
            <a:r>
              <a:rPr lang="en-US" altLang="en-US"/>
              <a:t>Two’s complement example</a:t>
            </a:r>
          </a:p>
        </p:txBody>
      </p:sp>
      <p:sp>
        <p:nvSpPr>
          <p:cNvPr id="32771" name="Rectangle 3">
            <a:extLst>
              <a:ext uri="{FF2B5EF4-FFF2-40B4-BE49-F238E27FC236}">
                <a16:creationId xmlns:a16="http://schemas.microsoft.com/office/drawing/2014/main" id="{AB8F2363-3D98-AC2E-BFC9-E4306F3466B2}"/>
              </a:ext>
            </a:extLst>
          </p:cNvPr>
          <p:cNvSpPr>
            <a:spLocks noGrp="1" noChangeArrowheads="1"/>
          </p:cNvSpPr>
          <p:nvPr>
            <p:ph type="body" idx="1"/>
          </p:nvPr>
        </p:nvSpPr>
        <p:spPr/>
        <p:txBody>
          <a:bodyPr/>
          <a:lstStyle/>
          <a:p>
            <a:pPr eaLnBrk="1" hangingPunct="1">
              <a:lnSpc>
                <a:spcPct val="90000"/>
              </a:lnSpc>
            </a:pPr>
            <a:r>
              <a:rPr lang="en-US" altLang="en-US" sz="2400"/>
              <a:t>A convenient way to convert a negative number from decimal to binary:  </a:t>
            </a:r>
          </a:p>
          <a:p>
            <a:pPr lvl="1" eaLnBrk="1" hangingPunct="1">
              <a:lnSpc>
                <a:spcPct val="90000"/>
              </a:lnSpc>
              <a:buFontTx/>
              <a:buAutoNum type="arabicPeriod"/>
            </a:pPr>
            <a:r>
              <a:rPr lang="en-US" altLang="en-US" sz="2000"/>
              <a:t>add 1 to the value</a:t>
            </a:r>
          </a:p>
          <a:p>
            <a:pPr lvl="1" eaLnBrk="1" hangingPunct="1">
              <a:lnSpc>
                <a:spcPct val="90000"/>
              </a:lnSpc>
              <a:buFontTx/>
              <a:buAutoNum type="arabicPeriod"/>
            </a:pPr>
            <a:r>
              <a:rPr lang="en-US" altLang="en-US" sz="2000"/>
              <a:t>express the absolute value of the result in binary</a:t>
            </a:r>
          </a:p>
          <a:p>
            <a:pPr lvl="1" eaLnBrk="1" hangingPunct="1">
              <a:lnSpc>
                <a:spcPct val="90000"/>
              </a:lnSpc>
              <a:buFontTx/>
              <a:buAutoNum type="arabicPeriod"/>
            </a:pPr>
            <a:r>
              <a:rPr lang="en-US" altLang="en-US" sz="2000"/>
              <a:t>and then “complement” all the bits; that is, change all 1s to 0s and 0s to 1s. </a:t>
            </a:r>
          </a:p>
          <a:p>
            <a:pPr eaLnBrk="1" hangingPunct="1">
              <a:lnSpc>
                <a:spcPct val="90000"/>
              </a:lnSpc>
            </a:pPr>
            <a:r>
              <a:rPr lang="en-US" altLang="en-US" sz="2400"/>
              <a:t>Example:  convert -5 to binary:</a:t>
            </a:r>
          </a:p>
          <a:p>
            <a:pPr lvl="1" eaLnBrk="1" hangingPunct="1">
              <a:lnSpc>
                <a:spcPct val="90000"/>
              </a:lnSpc>
              <a:buFontTx/>
              <a:buAutoNum type="arabicPeriod"/>
            </a:pPr>
            <a:r>
              <a:rPr lang="en-US" altLang="en-US" sz="2000"/>
              <a:t>First 1 is added, which gives -4; </a:t>
            </a:r>
          </a:p>
          <a:p>
            <a:pPr lvl="1" eaLnBrk="1" hangingPunct="1">
              <a:lnSpc>
                <a:spcPct val="90000"/>
              </a:lnSpc>
              <a:buFontTx/>
              <a:buAutoNum type="arabicPeriod"/>
            </a:pPr>
            <a:r>
              <a:rPr lang="en-US" altLang="en-US" sz="2000"/>
              <a:t>Value 4 expressed in binary is 00000100</a:t>
            </a:r>
          </a:p>
          <a:p>
            <a:pPr lvl="1" eaLnBrk="1" hangingPunct="1">
              <a:lnSpc>
                <a:spcPct val="90000"/>
              </a:lnSpc>
              <a:buFontTx/>
              <a:buAutoNum type="arabicPeriod"/>
            </a:pPr>
            <a:r>
              <a:rPr lang="en-US" altLang="en-US" sz="2000"/>
              <a:t>Complementing the  bits produces 11111011</a:t>
            </a:r>
            <a:r>
              <a:rPr lang="en-US" altLang="en-US" sz="1800"/>
              <a:t>. </a:t>
            </a:r>
          </a:p>
          <a:p>
            <a:pPr eaLnBrk="1" hangingPunct="1">
              <a:lnSpc>
                <a:spcPct val="80000"/>
              </a:lnSpc>
            </a:pPr>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1BF73E6-C079-CB63-FCDA-3DA34F6DDC08}"/>
              </a:ext>
            </a:extLst>
          </p:cNvPr>
          <p:cNvSpPr>
            <a:spLocks noGrp="1" noChangeArrowheads="1"/>
          </p:cNvSpPr>
          <p:nvPr>
            <p:ph type="title"/>
          </p:nvPr>
        </p:nvSpPr>
        <p:spPr/>
        <p:txBody>
          <a:bodyPr/>
          <a:lstStyle/>
          <a:p>
            <a:pPr eaLnBrk="1" hangingPunct="1"/>
            <a:r>
              <a:rPr lang="en-US" altLang="en-US"/>
              <a:t>Signed &amp; Unsigned types</a:t>
            </a:r>
          </a:p>
        </p:txBody>
      </p:sp>
      <p:sp>
        <p:nvSpPr>
          <p:cNvPr id="33795" name="Rectangle 3">
            <a:extLst>
              <a:ext uri="{FF2B5EF4-FFF2-40B4-BE49-F238E27FC236}">
                <a16:creationId xmlns:a16="http://schemas.microsoft.com/office/drawing/2014/main" id="{CE32F08F-4710-9BA5-D36F-8F152489E5CB}"/>
              </a:ext>
            </a:extLst>
          </p:cNvPr>
          <p:cNvSpPr>
            <a:spLocks noGrp="1" noChangeArrowheads="1"/>
          </p:cNvSpPr>
          <p:nvPr>
            <p:ph type="body" idx="1"/>
          </p:nvPr>
        </p:nvSpPr>
        <p:spPr/>
        <p:txBody>
          <a:bodyPr/>
          <a:lstStyle/>
          <a:p>
            <a:pPr eaLnBrk="1" hangingPunct="1"/>
            <a:r>
              <a:rPr lang="en-US" altLang="en-US" sz="1800"/>
              <a:t>If in an expression appear both signed and unsigned operands, </a:t>
            </a:r>
            <a:r>
              <a:rPr lang="en-US" altLang="en-US" sz="1800" b="1"/>
              <a:t>signed operands are automatically converted to unsigned</a:t>
            </a:r>
          </a:p>
          <a:p>
            <a:pPr eaLnBrk="1" hangingPunct="1"/>
            <a:r>
              <a:rPr lang="en-US" altLang="en-US" sz="1800"/>
              <a:t>Converting signed to unsigned:</a:t>
            </a:r>
          </a:p>
          <a:p>
            <a:pPr lvl="1" eaLnBrk="1" hangingPunct="1"/>
            <a:r>
              <a:rPr lang="en-US" altLang="en-US" sz="1600"/>
              <a:t>No change in bit representation</a:t>
            </a:r>
          </a:p>
          <a:p>
            <a:pPr lvl="1" eaLnBrk="1" hangingPunct="1"/>
            <a:r>
              <a:rPr lang="en-US" altLang="en-US" sz="1600"/>
              <a:t>Nonnegative values unchanged</a:t>
            </a:r>
          </a:p>
          <a:p>
            <a:pPr lvl="1" eaLnBrk="1" hangingPunct="1"/>
            <a:r>
              <a:rPr lang="en-US" altLang="en-US" sz="1600">
                <a:solidFill>
                  <a:srgbClr val="FF0066"/>
                </a:solidFill>
              </a:rPr>
              <a:t>Negative values change into positive values !</a:t>
            </a:r>
          </a:p>
          <a:p>
            <a:pPr lvl="1" eaLnBrk="1" hangingPunct="1"/>
            <a:r>
              <a:rPr lang="en-US" altLang="en-US" sz="1600"/>
              <a:t>Example: </a:t>
            </a:r>
            <a:r>
              <a:rPr lang="en-US" altLang="en-US" sz="1600">
                <a:latin typeface="Courier New" panose="02070309020205020404" pitchFamily="49" charset="0"/>
              </a:rPr>
              <a:t>int x=-5; unsigned int ux=(unsigned int) x; printf(“%ud \n”,ux);</a:t>
            </a:r>
            <a:r>
              <a:rPr lang="en-US" altLang="en-US" sz="1600"/>
              <a:t>  // 4294966*62</a:t>
            </a:r>
          </a:p>
          <a:p>
            <a:pPr eaLnBrk="1" hangingPunct="1"/>
            <a:r>
              <a:rPr lang="en-US" altLang="en-US" sz="1800"/>
              <a:t>Conversion surprises:</a:t>
            </a:r>
          </a:p>
          <a:p>
            <a:pPr eaLnBrk="1" hangingPunct="1"/>
            <a:endParaRPr lang="en-US" altLang="en-US" sz="1800"/>
          </a:p>
          <a:p>
            <a:pPr eaLnBrk="1" hangingPunct="1"/>
            <a:endParaRPr lang="en-US" altLang="en-US" sz="1800"/>
          </a:p>
        </p:txBody>
      </p:sp>
      <p:sp>
        <p:nvSpPr>
          <p:cNvPr id="33796" name="Text Box 4">
            <a:extLst>
              <a:ext uri="{FF2B5EF4-FFF2-40B4-BE49-F238E27FC236}">
                <a16:creationId xmlns:a16="http://schemas.microsoft.com/office/drawing/2014/main" id="{A2E0C0C8-6FB5-F94D-7BCC-9566FE458022}"/>
              </a:ext>
            </a:extLst>
          </p:cNvPr>
          <p:cNvSpPr txBox="1">
            <a:spLocks noChangeArrowheads="1"/>
          </p:cNvSpPr>
          <p:nvPr/>
        </p:nvSpPr>
        <p:spPr bwMode="auto">
          <a:xfrm>
            <a:off x="1371600" y="4267200"/>
            <a:ext cx="66008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r>
              <a:rPr lang="en-US" altLang="en-US">
                <a:latin typeface="Courier New" panose="02070309020205020404" pitchFamily="49" charset="0"/>
              </a:rPr>
              <a:t>int a=-5;</a:t>
            </a:r>
          </a:p>
          <a:p>
            <a:pPr eaLnBrk="1" hangingPunct="1"/>
            <a:r>
              <a:rPr lang="en-US" altLang="en-US">
                <a:latin typeface="Courier New" panose="02070309020205020404" pitchFamily="49" charset="0"/>
              </a:rPr>
              <a:t>    unsigned int b=1;</a:t>
            </a:r>
          </a:p>
          <a:p>
            <a:pPr eaLnBrk="1" hangingPunct="1"/>
            <a:r>
              <a:rPr lang="en-US" altLang="en-US">
                <a:latin typeface="Courier New" panose="02070309020205020404" pitchFamily="49" charset="0"/>
              </a:rPr>
              <a:t>    </a:t>
            </a:r>
          </a:p>
          <a:p>
            <a:pPr eaLnBrk="1" hangingPunct="1"/>
            <a:r>
              <a:rPr lang="en-US" altLang="en-US">
                <a:latin typeface="Courier New" panose="02070309020205020404" pitchFamily="49" charset="0"/>
              </a:rPr>
              <a:t>    if (a&gt;b) printf("a is bigger than b");</a:t>
            </a:r>
          </a:p>
          <a:p>
            <a:pPr eaLnBrk="1" hangingPunct="1"/>
            <a:r>
              <a:rPr lang="en-US" altLang="en-US">
                <a:latin typeface="Courier New" panose="02070309020205020404" pitchFamily="49" charset="0"/>
              </a:rPr>
              <a:t>    else if (a&lt;b) printf("b is bigger than a");</a:t>
            </a:r>
          </a:p>
          <a:p>
            <a:pPr eaLnBrk="1" hangingPunct="1"/>
            <a:r>
              <a:rPr lang="en-US" altLang="en-US">
                <a:latin typeface="Courier New" panose="02070309020205020404" pitchFamily="49" charset="0"/>
              </a:rPr>
              <a:t>    else printf("a equals b");</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01150B2-B09E-621C-D1D2-7D79A0F0DDC1}"/>
              </a:ext>
            </a:extLst>
          </p:cNvPr>
          <p:cNvSpPr>
            <a:spLocks noGrp="1" noChangeArrowheads="1"/>
          </p:cNvSpPr>
          <p:nvPr>
            <p:ph type="title"/>
          </p:nvPr>
        </p:nvSpPr>
        <p:spPr/>
        <p:txBody>
          <a:bodyPr/>
          <a:lstStyle/>
          <a:p>
            <a:pPr eaLnBrk="1" hangingPunct="1"/>
            <a:r>
              <a:rPr lang="en-US" altLang="en-US"/>
              <a:t>Explicit conversions/casts</a:t>
            </a:r>
          </a:p>
        </p:txBody>
      </p:sp>
      <p:sp>
        <p:nvSpPr>
          <p:cNvPr id="34819" name="Rectangle 3">
            <a:extLst>
              <a:ext uri="{FF2B5EF4-FFF2-40B4-BE49-F238E27FC236}">
                <a16:creationId xmlns:a16="http://schemas.microsoft.com/office/drawing/2014/main" id="{9FA98F80-6AA1-8CEE-7DA5-DB1AED036330}"/>
              </a:ext>
            </a:extLst>
          </p:cNvPr>
          <p:cNvSpPr>
            <a:spLocks noGrp="1" noChangeArrowheads="1"/>
          </p:cNvSpPr>
          <p:nvPr>
            <p:ph type="body" idx="1"/>
          </p:nvPr>
        </p:nvSpPr>
        <p:spPr/>
        <p:txBody>
          <a:bodyPr/>
          <a:lstStyle/>
          <a:p>
            <a:pPr eaLnBrk="1" hangingPunct="1">
              <a:lnSpc>
                <a:spcPct val="95000"/>
              </a:lnSpc>
            </a:pPr>
            <a:r>
              <a:rPr lang="en-US" altLang="en-US" sz="2000"/>
              <a:t>Rules:</a:t>
            </a:r>
          </a:p>
          <a:p>
            <a:pPr lvl="1" eaLnBrk="1" hangingPunct="1">
              <a:lnSpc>
                <a:spcPct val="95000"/>
              </a:lnSpc>
            </a:pPr>
            <a:r>
              <a:rPr lang="en-US" altLang="en-US" sz="1800"/>
              <a:t>Conversion of any value to a _Bool results in 0 if the value is zero and 1 otherwise.</a:t>
            </a:r>
          </a:p>
          <a:p>
            <a:pPr lvl="1" eaLnBrk="1" hangingPunct="1">
              <a:lnSpc>
                <a:spcPct val="95000"/>
              </a:lnSpc>
            </a:pPr>
            <a:r>
              <a:rPr lang="en-US" altLang="en-US" sz="1800"/>
              <a:t>Conversion of a longer integer to a shorter one results in truncation of the integer on the left.</a:t>
            </a:r>
          </a:p>
          <a:p>
            <a:pPr lvl="1" eaLnBrk="1" hangingPunct="1">
              <a:lnSpc>
                <a:spcPct val="95000"/>
              </a:lnSpc>
            </a:pPr>
            <a:r>
              <a:rPr lang="en-US" altLang="en-US" sz="1800"/>
              <a:t>Conversion of a floating-point value to an integer results in truncation of the decimal portion of the value. If the integer is not large enough to contain the converted floating-point value, the result is not defined, as is the result of converting a negative floating-point value to an unsigned integer.</a:t>
            </a:r>
          </a:p>
          <a:p>
            <a:pPr lvl="1" eaLnBrk="1" hangingPunct="1">
              <a:lnSpc>
                <a:spcPct val="95000"/>
              </a:lnSpc>
            </a:pPr>
            <a:r>
              <a:rPr lang="en-US" altLang="en-US" sz="1800"/>
              <a:t>Conversion of a longer floating-point value to a shorter one might or might not result in rounding before the truncation occurs.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CD12ABC-091F-D129-C73A-481B3A8ECB55}"/>
              </a:ext>
            </a:extLst>
          </p:cNvPr>
          <p:cNvSpPr>
            <a:spLocks noGrp="1" noChangeArrowheads="1"/>
          </p:cNvSpPr>
          <p:nvPr>
            <p:ph type="title"/>
          </p:nvPr>
        </p:nvSpPr>
        <p:spPr/>
        <p:txBody>
          <a:bodyPr/>
          <a:lstStyle/>
          <a:p>
            <a:pPr eaLnBrk="1" hangingPunct="1"/>
            <a:r>
              <a:rPr lang="en-US" altLang="en-US"/>
              <a:t>Example: structures</a:t>
            </a:r>
          </a:p>
        </p:txBody>
      </p:sp>
      <p:sp>
        <p:nvSpPr>
          <p:cNvPr id="5123" name="Text Box 4">
            <a:extLst>
              <a:ext uri="{FF2B5EF4-FFF2-40B4-BE49-F238E27FC236}">
                <a16:creationId xmlns:a16="http://schemas.microsoft.com/office/drawing/2014/main" id="{81F133AD-029E-0BC9-B9F6-B2E0A1BBB11D}"/>
              </a:ext>
            </a:extLst>
          </p:cNvPr>
          <p:cNvSpPr txBox="1">
            <a:spLocks noChangeArrowheads="1"/>
          </p:cNvSpPr>
          <p:nvPr/>
        </p:nvSpPr>
        <p:spPr bwMode="auto">
          <a:xfrm>
            <a:off x="746125" y="1504950"/>
            <a:ext cx="20066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struct date</a:t>
            </a:r>
          </a:p>
          <a:p>
            <a:pPr eaLnBrk="1" hangingPunct="1"/>
            <a:r>
              <a:rPr lang="en-US" altLang="en-US">
                <a:latin typeface="Courier New" panose="02070309020205020404" pitchFamily="49" charset="0"/>
              </a:rPr>
              <a:t>{</a:t>
            </a:r>
          </a:p>
          <a:p>
            <a:pPr lvl="1" eaLnBrk="1" hangingPunct="1"/>
            <a:r>
              <a:rPr lang="en-US" altLang="en-US">
                <a:latin typeface="Courier New" panose="02070309020205020404" pitchFamily="49" charset="0"/>
              </a:rPr>
              <a:t>int month;</a:t>
            </a:r>
          </a:p>
          <a:p>
            <a:pPr lvl="1" eaLnBrk="1" hangingPunct="1"/>
            <a:r>
              <a:rPr lang="en-US" altLang="en-US">
                <a:latin typeface="Courier New" panose="02070309020205020404" pitchFamily="49" charset="0"/>
              </a:rPr>
              <a:t>int day;</a:t>
            </a:r>
          </a:p>
          <a:p>
            <a:pPr lvl="1" eaLnBrk="1" hangingPunct="1"/>
            <a:r>
              <a:rPr lang="en-US" altLang="en-US">
                <a:latin typeface="Courier New" panose="02070309020205020404" pitchFamily="49" charset="0"/>
              </a:rPr>
              <a:t>int year;</a:t>
            </a:r>
          </a:p>
          <a:p>
            <a:pPr eaLnBrk="1" hangingPunct="1"/>
            <a:r>
              <a:rPr lang="en-US" altLang="en-US">
                <a:latin typeface="Courier New" panose="02070309020205020404" pitchFamily="49" charset="0"/>
              </a:rPr>
              <a:t>};</a:t>
            </a:r>
          </a:p>
          <a:p>
            <a:pPr eaLnBrk="1" hangingPunct="1"/>
            <a:endParaRPr lang="en-US" altLang="en-US">
              <a:latin typeface="Courier New" panose="02070309020205020404" pitchFamily="49" charset="0"/>
            </a:endParaRPr>
          </a:p>
        </p:txBody>
      </p:sp>
      <p:sp>
        <p:nvSpPr>
          <p:cNvPr id="5124" name="Freeform 7">
            <a:extLst>
              <a:ext uri="{FF2B5EF4-FFF2-40B4-BE49-F238E27FC236}">
                <a16:creationId xmlns:a16="http://schemas.microsoft.com/office/drawing/2014/main" id="{96FBC0F5-D76E-81D6-13DD-2F2AF075A297}"/>
              </a:ext>
            </a:extLst>
          </p:cNvPr>
          <p:cNvSpPr>
            <a:spLocks/>
          </p:cNvSpPr>
          <p:nvPr/>
        </p:nvSpPr>
        <p:spPr bwMode="auto">
          <a:xfrm>
            <a:off x="447675" y="1231900"/>
            <a:ext cx="2389188" cy="2197100"/>
          </a:xfrm>
          <a:custGeom>
            <a:avLst/>
            <a:gdLst>
              <a:gd name="T0" fmla="*/ 503238 w 1505"/>
              <a:gd name="T1" fmla="*/ 244475 h 1384"/>
              <a:gd name="T2" fmla="*/ 441325 w 1505"/>
              <a:gd name="T3" fmla="*/ 306388 h 1384"/>
              <a:gd name="T4" fmla="*/ 268288 w 1505"/>
              <a:gd name="T5" fmla="*/ 479425 h 1384"/>
              <a:gd name="T6" fmla="*/ 58738 w 1505"/>
              <a:gd name="T7" fmla="*/ 763588 h 1384"/>
              <a:gd name="T8" fmla="*/ 71438 w 1505"/>
              <a:gd name="T9" fmla="*/ 1604963 h 1384"/>
              <a:gd name="T10" fmla="*/ 95250 w 1505"/>
              <a:gd name="T11" fmla="*/ 1765300 h 1384"/>
              <a:gd name="T12" fmla="*/ 195263 w 1505"/>
              <a:gd name="T13" fmla="*/ 1925638 h 1384"/>
              <a:gd name="T14" fmla="*/ 293688 w 1505"/>
              <a:gd name="T15" fmla="*/ 2036763 h 1384"/>
              <a:gd name="T16" fmla="*/ 590550 w 1505"/>
              <a:gd name="T17" fmla="*/ 2124075 h 1384"/>
              <a:gd name="T18" fmla="*/ 1381125 w 1505"/>
              <a:gd name="T19" fmla="*/ 2135188 h 1384"/>
              <a:gd name="T20" fmla="*/ 1677988 w 1505"/>
              <a:gd name="T21" fmla="*/ 2049463 h 1384"/>
              <a:gd name="T22" fmla="*/ 1752600 w 1505"/>
              <a:gd name="T23" fmla="*/ 2036763 h 1384"/>
              <a:gd name="T24" fmla="*/ 1863725 w 1505"/>
              <a:gd name="T25" fmla="*/ 2012950 h 1384"/>
              <a:gd name="T26" fmla="*/ 2184400 w 1505"/>
              <a:gd name="T27" fmla="*/ 1827213 h 1384"/>
              <a:gd name="T28" fmla="*/ 2259013 w 1505"/>
              <a:gd name="T29" fmla="*/ 1752600 h 1384"/>
              <a:gd name="T30" fmla="*/ 2308225 w 1505"/>
              <a:gd name="T31" fmla="*/ 1677988 h 1384"/>
              <a:gd name="T32" fmla="*/ 2209800 w 1505"/>
              <a:gd name="T33" fmla="*/ 579438 h 1384"/>
              <a:gd name="T34" fmla="*/ 2147888 w 1505"/>
              <a:gd name="T35" fmla="*/ 319088 h 1384"/>
              <a:gd name="T36" fmla="*/ 2011363 w 1505"/>
              <a:gd name="T37" fmla="*/ 11113 h 1384"/>
              <a:gd name="T38" fmla="*/ 1603375 w 1505"/>
              <a:gd name="T39" fmla="*/ 96838 h 1384"/>
              <a:gd name="T40" fmla="*/ 1195388 w 1505"/>
              <a:gd name="T41" fmla="*/ 84138 h 1384"/>
              <a:gd name="T42" fmla="*/ 614363 w 1505"/>
              <a:gd name="T43" fmla="*/ 146050 h 1384"/>
              <a:gd name="T44" fmla="*/ 515938 w 1505"/>
              <a:gd name="T45" fmla="*/ 269875 h 1384"/>
              <a:gd name="T46" fmla="*/ 503238 w 1505"/>
              <a:gd name="T47" fmla="*/ 244475 h 138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505" h="1384">
                <a:moveTo>
                  <a:pt x="317" y="154"/>
                </a:moveTo>
                <a:cubicBezTo>
                  <a:pt x="256" y="197"/>
                  <a:pt x="330" y="141"/>
                  <a:pt x="278" y="193"/>
                </a:cubicBezTo>
                <a:cubicBezTo>
                  <a:pt x="245" y="226"/>
                  <a:pt x="193" y="263"/>
                  <a:pt x="169" y="302"/>
                </a:cubicBezTo>
                <a:cubicBezTo>
                  <a:pt x="133" y="359"/>
                  <a:pt x="86" y="432"/>
                  <a:pt x="37" y="481"/>
                </a:cubicBezTo>
                <a:cubicBezTo>
                  <a:pt x="7" y="656"/>
                  <a:pt x="0" y="837"/>
                  <a:pt x="45" y="1011"/>
                </a:cubicBezTo>
                <a:cubicBezTo>
                  <a:pt x="46" y="1024"/>
                  <a:pt x="51" y="1089"/>
                  <a:pt x="60" y="1112"/>
                </a:cubicBezTo>
                <a:cubicBezTo>
                  <a:pt x="75" y="1153"/>
                  <a:pt x="95" y="1180"/>
                  <a:pt x="123" y="1213"/>
                </a:cubicBezTo>
                <a:cubicBezTo>
                  <a:pt x="148" y="1242"/>
                  <a:pt x="137" y="1259"/>
                  <a:pt x="185" y="1283"/>
                </a:cubicBezTo>
                <a:cubicBezTo>
                  <a:pt x="255" y="1318"/>
                  <a:pt x="293" y="1330"/>
                  <a:pt x="372" y="1338"/>
                </a:cubicBezTo>
                <a:cubicBezTo>
                  <a:pt x="522" y="1384"/>
                  <a:pt x="770" y="1347"/>
                  <a:pt x="870" y="1345"/>
                </a:cubicBezTo>
                <a:cubicBezTo>
                  <a:pt x="939" y="1336"/>
                  <a:pt x="992" y="1310"/>
                  <a:pt x="1057" y="1291"/>
                </a:cubicBezTo>
                <a:cubicBezTo>
                  <a:pt x="1072" y="1287"/>
                  <a:pt x="1088" y="1286"/>
                  <a:pt x="1104" y="1283"/>
                </a:cubicBezTo>
                <a:cubicBezTo>
                  <a:pt x="1127" y="1278"/>
                  <a:pt x="1174" y="1268"/>
                  <a:pt x="1174" y="1268"/>
                </a:cubicBezTo>
                <a:cubicBezTo>
                  <a:pt x="1245" y="1231"/>
                  <a:pt x="1314" y="1202"/>
                  <a:pt x="1376" y="1151"/>
                </a:cubicBezTo>
                <a:cubicBezTo>
                  <a:pt x="1393" y="1137"/>
                  <a:pt x="1407" y="1120"/>
                  <a:pt x="1423" y="1104"/>
                </a:cubicBezTo>
                <a:cubicBezTo>
                  <a:pt x="1436" y="1091"/>
                  <a:pt x="1454" y="1057"/>
                  <a:pt x="1454" y="1057"/>
                </a:cubicBezTo>
                <a:cubicBezTo>
                  <a:pt x="1505" y="810"/>
                  <a:pt x="1474" y="591"/>
                  <a:pt x="1392" y="365"/>
                </a:cubicBezTo>
                <a:cubicBezTo>
                  <a:pt x="1373" y="312"/>
                  <a:pt x="1369" y="255"/>
                  <a:pt x="1353" y="201"/>
                </a:cubicBezTo>
                <a:cubicBezTo>
                  <a:pt x="1343" y="124"/>
                  <a:pt x="1334" y="50"/>
                  <a:pt x="1267" y="7"/>
                </a:cubicBezTo>
                <a:cubicBezTo>
                  <a:pt x="1146" y="12"/>
                  <a:pt x="1097" y="0"/>
                  <a:pt x="1010" y="61"/>
                </a:cubicBezTo>
                <a:cubicBezTo>
                  <a:pt x="873" y="33"/>
                  <a:pt x="959" y="44"/>
                  <a:pt x="753" y="53"/>
                </a:cubicBezTo>
                <a:cubicBezTo>
                  <a:pt x="639" y="93"/>
                  <a:pt x="508" y="80"/>
                  <a:pt x="387" y="92"/>
                </a:cubicBezTo>
                <a:cubicBezTo>
                  <a:pt x="377" y="106"/>
                  <a:pt x="345" y="166"/>
                  <a:pt x="325" y="170"/>
                </a:cubicBezTo>
                <a:cubicBezTo>
                  <a:pt x="319" y="171"/>
                  <a:pt x="320" y="159"/>
                  <a:pt x="317" y="154"/>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Text Box 8">
            <a:extLst>
              <a:ext uri="{FF2B5EF4-FFF2-40B4-BE49-F238E27FC236}">
                <a16:creationId xmlns:a16="http://schemas.microsoft.com/office/drawing/2014/main" id="{29D368EF-8CCE-5D64-3673-418D7B85FE9D}"/>
              </a:ext>
            </a:extLst>
          </p:cNvPr>
          <p:cNvSpPr txBox="1">
            <a:spLocks noChangeArrowheads="1"/>
          </p:cNvSpPr>
          <p:nvPr/>
        </p:nvSpPr>
        <p:spPr bwMode="auto">
          <a:xfrm>
            <a:off x="822325" y="3714750"/>
            <a:ext cx="455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struct date today, purchaseDate;</a:t>
            </a:r>
          </a:p>
        </p:txBody>
      </p:sp>
      <p:sp>
        <p:nvSpPr>
          <p:cNvPr id="5126" name="Text Box 9">
            <a:extLst>
              <a:ext uri="{FF2B5EF4-FFF2-40B4-BE49-F238E27FC236}">
                <a16:creationId xmlns:a16="http://schemas.microsoft.com/office/drawing/2014/main" id="{60B3E4AF-FEC4-6384-64D4-6F534BC4B69D}"/>
              </a:ext>
            </a:extLst>
          </p:cNvPr>
          <p:cNvSpPr txBox="1">
            <a:spLocks noChangeArrowheads="1"/>
          </p:cNvSpPr>
          <p:nvPr/>
        </p:nvSpPr>
        <p:spPr bwMode="auto">
          <a:xfrm>
            <a:off x="822325" y="4552950"/>
            <a:ext cx="2641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today.year = 2004;</a:t>
            </a:r>
          </a:p>
          <a:p>
            <a:pPr eaLnBrk="1" hangingPunct="1"/>
            <a:r>
              <a:rPr lang="en-US" altLang="en-US">
                <a:latin typeface="Courier New" panose="02070309020205020404" pitchFamily="49" charset="0"/>
              </a:rPr>
              <a:t>today.month = 10;</a:t>
            </a:r>
          </a:p>
          <a:p>
            <a:pPr eaLnBrk="1" hangingPunct="1"/>
            <a:r>
              <a:rPr lang="en-US" altLang="en-US">
                <a:latin typeface="Courier New" panose="02070309020205020404" pitchFamily="49" charset="0"/>
              </a:rPr>
              <a:t>today.day = 5;</a:t>
            </a:r>
          </a:p>
        </p:txBody>
      </p:sp>
      <p:sp>
        <p:nvSpPr>
          <p:cNvPr id="5127" name="Line 10">
            <a:extLst>
              <a:ext uri="{FF2B5EF4-FFF2-40B4-BE49-F238E27FC236}">
                <a16:creationId xmlns:a16="http://schemas.microsoft.com/office/drawing/2014/main" id="{181582CD-5796-5C7F-AD19-3CA0EDE1123F}"/>
              </a:ext>
            </a:extLst>
          </p:cNvPr>
          <p:cNvSpPr>
            <a:spLocks noChangeShapeType="1"/>
          </p:cNvSpPr>
          <p:nvPr/>
        </p:nvSpPr>
        <p:spPr bwMode="auto">
          <a:xfrm>
            <a:off x="2819400" y="2286000"/>
            <a:ext cx="762000" cy="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Text Box 11">
            <a:extLst>
              <a:ext uri="{FF2B5EF4-FFF2-40B4-BE49-F238E27FC236}">
                <a16:creationId xmlns:a16="http://schemas.microsoft.com/office/drawing/2014/main" id="{6A64E8A4-3C8E-97A9-F9B4-72834D5C73CF}"/>
              </a:ext>
            </a:extLst>
          </p:cNvPr>
          <p:cNvSpPr txBox="1">
            <a:spLocks noChangeArrowheads="1"/>
          </p:cNvSpPr>
          <p:nvPr/>
        </p:nvSpPr>
        <p:spPr bwMode="auto">
          <a:xfrm>
            <a:off x="3435350" y="1524000"/>
            <a:ext cx="57086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Defines type </a:t>
            </a:r>
            <a:r>
              <a:rPr lang="en-US" altLang="en-US">
                <a:latin typeface="Courier New" panose="02070309020205020404" pitchFamily="49" charset="0"/>
              </a:rPr>
              <a:t>struct date</a:t>
            </a:r>
            <a:r>
              <a:rPr lang="en-US" altLang="en-US"/>
              <a:t>, with 3 </a:t>
            </a:r>
            <a:r>
              <a:rPr lang="en-US" altLang="en-US" b="1" i="1"/>
              <a:t>fields</a:t>
            </a:r>
            <a:r>
              <a:rPr lang="en-US" altLang="en-US"/>
              <a:t> of type </a:t>
            </a:r>
            <a:r>
              <a:rPr lang="en-US" altLang="en-US">
                <a:latin typeface="Courier New" panose="02070309020205020404" pitchFamily="49" charset="0"/>
              </a:rPr>
              <a:t>int</a:t>
            </a:r>
          </a:p>
          <a:p>
            <a:pPr eaLnBrk="1" hangingPunct="1"/>
            <a:r>
              <a:rPr lang="en-US" altLang="en-US"/>
              <a:t>The names of the fields are local in the context</a:t>
            </a:r>
          </a:p>
          <a:p>
            <a:pPr eaLnBrk="1" hangingPunct="1"/>
            <a:r>
              <a:rPr lang="en-US" altLang="en-US"/>
              <a:t>of the structure.</a:t>
            </a:r>
          </a:p>
          <a:p>
            <a:pPr eaLnBrk="1" hangingPunct="1"/>
            <a:r>
              <a:rPr lang="en-US" altLang="en-US"/>
              <a:t>A struct declaration defines a type: if not followed by a </a:t>
            </a:r>
          </a:p>
          <a:p>
            <a:pPr eaLnBrk="1" hangingPunct="1"/>
            <a:r>
              <a:rPr lang="en-US" altLang="en-US"/>
              <a:t>list of variables it reserves no storage; it merely</a:t>
            </a:r>
          </a:p>
          <a:p>
            <a:pPr eaLnBrk="1" hangingPunct="1"/>
            <a:r>
              <a:rPr lang="en-US" altLang="en-US"/>
              <a:t>describes a template or shape of a structure.</a:t>
            </a:r>
          </a:p>
        </p:txBody>
      </p:sp>
      <p:sp>
        <p:nvSpPr>
          <p:cNvPr id="5129" name="Freeform 12">
            <a:extLst>
              <a:ext uri="{FF2B5EF4-FFF2-40B4-BE49-F238E27FC236}">
                <a16:creationId xmlns:a16="http://schemas.microsoft.com/office/drawing/2014/main" id="{FE4748AF-F4CA-E6E9-4FAC-CF0FB2D2307B}"/>
              </a:ext>
            </a:extLst>
          </p:cNvPr>
          <p:cNvSpPr>
            <a:spLocks/>
          </p:cNvSpPr>
          <p:nvPr/>
        </p:nvSpPr>
        <p:spPr bwMode="auto">
          <a:xfrm>
            <a:off x="673100" y="3602038"/>
            <a:ext cx="4903788" cy="741362"/>
          </a:xfrm>
          <a:custGeom>
            <a:avLst/>
            <a:gdLst>
              <a:gd name="T0" fmla="*/ 254000 w 3089"/>
              <a:gd name="T1" fmla="*/ 222250 h 467"/>
              <a:gd name="T2" fmla="*/ 155575 w 3089"/>
              <a:gd name="T3" fmla="*/ 246062 h 467"/>
              <a:gd name="T4" fmla="*/ 31750 w 3089"/>
              <a:gd name="T5" fmla="*/ 346075 h 467"/>
              <a:gd name="T6" fmla="*/ 204788 w 3089"/>
              <a:gd name="T7" fmla="*/ 741362 h 467"/>
              <a:gd name="T8" fmla="*/ 858838 w 3089"/>
              <a:gd name="T9" fmla="*/ 692150 h 467"/>
              <a:gd name="T10" fmla="*/ 1501775 w 3089"/>
              <a:gd name="T11" fmla="*/ 642937 h 467"/>
              <a:gd name="T12" fmla="*/ 1995488 w 3089"/>
              <a:gd name="T13" fmla="*/ 542925 h 467"/>
              <a:gd name="T14" fmla="*/ 2366963 w 3089"/>
              <a:gd name="T15" fmla="*/ 493712 h 467"/>
              <a:gd name="T16" fmla="*/ 3294063 w 3089"/>
              <a:gd name="T17" fmla="*/ 531812 h 467"/>
              <a:gd name="T18" fmla="*/ 3343275 w 3089"/>
              <a:gd name="T19" fmla="*/ 542925 h 467"/>
              <a:gd name="T20" fmla="*/ 3454400 w 3089"/>
              <a:gd name="T21" fmla="*/ 555625 h 467"/>
              <a:gd name="T22" fmla="*/ 3527425 w 3089"/>
              <a:gd name="T23" fmla="*/ 581025 h 467"/>
              <a:gd name="T24" fmla="*/ 3614738 w 3089"/>
              <a:gd name="T25" fmla="*/ 592137 h 467"/>
              <a:gd name="T26" fmla="*/ 3813175 w 3089"/>
              <a:gd name="T27" fmla="*/ 654050 h 467"/>
              <a:gd name="T28" fmla="*/ 4244975 w 3089"/>
              <a:gd name="T29" fmla="*/ 617537 h 467"/>
              <a:gd name="T30" fmla="*/ 4578350 w 3089"/>
              <a:gd name="T31" fmla="*/ 531812 h 467"/>
              <a:gd name="T32" fmla="*/ 4800600 w 3089"/>
              <a:gd name="T33" fmla="*/ 469900 h 467"/>
              <a:gd name="T34" fmla="*/ 4849813 w 3089"/>
              <a:gd name="T35" fmla="*/ 246062 h 467"/>
              <a:gd name="T36" fmla="*/ 4565650 w 3089"/>
              <a:gd name="T37" fmla="*/ 49212 h 467"/>
              <a:gd name="T38" fmla="*/ 3627438 w 3089"/>
              <a:gd name="T39" fmla="*/ 85725 h 467"/>
              <a:gd name="T40" fmla="*/ 3232150 w 3089"/>
              <a:gd name="T41" fmla="*/ 12700 h 467"/>
              <a:gd name="T42" fmla="*/ 2798763 w 3089"/>
              <a:gd name="T43" fmla="*/ 0 h 467"/>
              <a:gd name="T44" fmla="*/ 982663 w 3089"/>
              <a:gd name="T45" fmla="*/ 49212 h 467"/>
              <a:gd name="T46" fmla="*/ 747713 w 3089"/>
              <a:gd name="T47" fmla="*/ 134937 h 467"/>
              <a:gd name="T48" fmla="*/ 439738 w 3089"/>
              <a:gd name="T49" fmla="*/ 147637 h 467"/>
              <a:gd name="T50" fmla="*/ 266700 w 3089"/>
              <a:gd name="T51" fmla="*/ 185737 h 467"/>
              <a:gd name="T52" fmla="*/ 204788 w 3089"/>
              <a:gd name="T53" fmla="*/ 246062 h 467"/>
              <a:gd name="T54" fmla="*/ 179388 w 3089"/>
              <a:gd name="T55" fmla="*/ 284162 h 46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089" h="467">
                <a:moveTo>
                  <a:pt x="160" y="140"/>
                </a:moveTo>
                <a:cubicBezTo>
                  <a:pt x="139" y="145"/>
                  <a:pt x="118" y="147"/>
                  <a:pt x="98" y="155"/>
                </a:cubicBezTo>
                <a:cubicBezTo>
                  <a:pt x="67" y="168"/>
                  <a:pt x="47" y="199"/>
                  <a:pt x="20" y="218"/>
                </a:cubicBezTo>
                <a:cubicBezTo>
                  <a:pt x="0" y="332"/>
                  <a:pt x="6" y="435"/>
                  <a:pt x="129" y="467"/>
                </a:cubicBezTo>
                <a:cubicBezTo>
                  <a:pt x="322" y="462"/>
                  <a:pt x="388" y="456"/>
                  <a:pt x="541" y="436"/>
                </a:cubicBezTo>
                <a:cubicBezTo>
                  <a:pt x="648" y="400"/>
                  <a:pt x="885" y="408"/>
                  <a:pt x="946" y="405"/>
                </a:cubicBezTo>
                <a:cubicBezTo>
                  <a:pt x="1052" y="387"/>
                  <a:pt x="1150" y="351"/>
                  <a:pt x="1257" y="342"/>
                </a:cubicBezTo>
                <a:cubicBezTo>
                  <a:pt x="1335" y="328"/>
                  <a:pt x="1412" y="320"/>
                  <a:pt x="1491" y="311"/>
                </a:cubicBezTo>
                <a:cubicBezTo>
                  <a:pt x="1691" y="317"/>
                  <a:pt x="1875" y="329"/>
                  <a:pt x="2075" y="335"/>
                </a:cubicBezTo>
                <a:cubicBezTo>
                  <a:pt x="2085" y="337"/>
                  <a:pt x="2096" y="340"/>
                  <a:pt x="2106" y="342"/>
                </a:cubicBezTo>
                <a:cubicBezTo>
                  <a:pt x="2129" y="345"/>
                  <a:pt x="2153" y="345"/>
                  <a:pt x="2176" y="350"/>
                </a:cubicBezTo>
                <a:cubicBezTo>
                  <a:pt x="2192" y="353"/>
                  <a:pt x="2206" y="364"/>
                  <a:pt x="2222" y="366"/>
                </a:cubicBezTo>
                <a:cubicBezTo>
                  <a:pt x="2240" y="368"/>
                  <a:pt x="2259" y="371"/>
                  <a:pt x="2277" y="373"/>
                </a:cubicBezTo>
                <a:cubicBezTo>
                  <a:pt x="2319" y="390"/>
                  <a:pt x="2361" y="393"/>
                  <a:pt x="2402" y="412"/>
                </a:cubicBezTo>
                <a:cubicBezTo>
                  <a:pt x="2575" y="406"/>
                  <a:pt x="2568" y="416"/>
                  <a:pt x="2674" y="389"/>
                </a:cubicBezTo>
                <a:cubicBezTo>
                  <a:pt x="2731" y="349"/>
                  <a:pt x="2817" y="347"/>
                  <a:pt x="2884" y="335"/>
                </a:cubicBezTo>
                <a:cubicBezTo>
                  <a:pt x="2930" y="316"/>
                  <a:pt x="2974" y="304"/>
                  <a:pt x="3024" y="296"/>
                </a:cubicBezTo>
                <a:cubicBezTo>
                  <a:pt x="3089" y="274"/>
                  <a:pt x="3063" y="222"/>
                  <a:pt x="3055" y="155"/>
                </a:cubicBezTo>
                <a:cubicBezTo>
                  <a:pt x="3045" y="71"/>
                  <a:pt x="2944" y="43"/>
                  <a:pt x="2876" y="31"/>
                </a:cubicBezTo>
                <a:cubicBezTo>
                  <a:pt x="2659" y="41"/>
                  <a:pt x="2525" y="50"/>
                  <a:pt x="2285" y="54"/>
                </a:cubicBezTo>
                <a:cubicBezTo>
                  <a:pt x="2200" y="45"/>
                  <a:pt x="2122" y="12"/>
                  <a:pt x="2036" y="8"/>
                </a:cubicBezTo>
                <a:cubicBezTo>
                  <a:pt x="1945" y="4"/>
                  <a:pt x="1854" y="3"/>
                  <a:pt x="1763" y="0"/>
                </a:cubicBezTo>
                <a:cubicBezTo>
                  <a:pt x="1381" y="9"/>
                  <a:pt x="1000" y="12"/>
                  <a:pt x="619" y="31"/>
                </a:cubicBezTo>
                <a:cubicBezTo>
                  <a:pt x="575" y="42"/>
                  <a:pt x="511" y="81"/>
                  <a:pt x="471" y="85"/>
                </a:cubicBezTo>
                <a:cubicBezTo>
                  <a:pt x="407" y="92"/>
                  <a:pt x="342" y="90"/>
                  <a:pt x="277" y="93"/>
                </a:cubicBezTo>
                <a:cubicBezTo>
                  <a:pt x="241" y="102"/>
                  <a:pt x="168" y="117"/>
                  <a:pt x="168" y="117"/>
                </a:cubicBezTo>
                <a:cubicBezTo>
                  <a:pt x="144" y="132"/>
                  <a:pt x="142" y="129"/>
                  <a:pt x="129" y="155"/>
                </a:cubicBezTo>
                <a:cubicBezTo>
                  <a:pt x="116" y="182"/>
                  <a:pt x="131" y="179"/>
                  <a:pt x="113" y="179"/>
                </a:cubicBezTo>
              </a:path>
            </a:pathLst>
          </a:cu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Line 13">
            <a:extLst>
              <a:ext uri="{FF2B5EF4-FFF2-40B4-BE49-F238E27FC236}">
                <a16:creationId xmlns:a16="http://schemas.microsoft.com/office/drawing/2014/main" id="{E6112FF2-72EF-EFE8-6248-8EA7EBE15C5E}"/>
              </a:ext>
            </a:extLst>
          </p:cNvPr>
          <p:cNvSpPr>
            <a:spLocks noChangeShapeType="1"/>
          </p:cNvSpPr>
          <p:nvPr/>
        </p:nvSpPr>
        <p:spPr bwMode="auto">
          <a:xfrm>
            <a:off x="5562600" y="3886200"/>
            <a:ext cx="762000" cy="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 name="Text Box 14">
            <a:extLst>
              <a:ext uri="{FF2B5EF4-FFF2-40B4-BE49-F238E27FC236}">
                <a16:creationId xmlns:a16="http://schemas.microsoft.com/office/drawing/2014/main" id="{D38FE375-BA47-C750-5183-CE737B0645BA}"/>
              </a:ext>
            </a:extLst>
          </p:cNvPr>
          <p:cNvSpPr txBox="1">
            <a:spLocks noChangeArrowheads="1"/>
          </p:cNvSpPr>
          <p:nvPr/>
        </p:nvSpPr>
        <p:spPr bwMode="auto">
          <a:xfrm>
            <a:off x="6394450" y="3625850"/>
            <a:ext cx="244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Defines 3 variables of </a:t>
            </a:r>
          </a:p>
          <a:p>
            <a:pPr eaLnBrk="1" hangingPunct="1"/>
            <a:r>
              <a:rPr lang="en-US" altLang="en-US"/>
              <a:t>type </a:t>
            </a:r>
            <a:r>
              <a:rPr lang="en-US" altLang="en-US">
                <a:latin typeface="Courier New" panose="02070309020205020404" pitchFamily="49" charset="0"/>
              </a:rPr>
              <a:t>struct date</a:t>
            </a:r>
          </a:p>
        </p:txBody>
      </p:sp>
      <p:sp>
        <p:nvSpPr>
          <p:cNvPr id="5132" name="Freeform 15">
            <a:extLst>
              <a:ext uri="{FF2B5EF4-FFF2-40B4-BE49-F238E27FC236}">
                <a16:creationId xmlns:a16="http://schemas.microsoft.com/office/drawing/2014/main" id="{B7FE8AC7-46EC-FFF7-0E20-76FE384387CC}"/>
              </a:ext>
            </a:extLst>
          </p:cNvPr>
          <p:cNvSpPr>
            <a:spLocks/>
          </p:cNvSpPr>
          <p:nvPr/>
        </p:nvSpPr>
        <p:spPr bwMode="auto">
          <a:xfrm>
            <a:off x="792163" y="4368800"/>
            <a:ext cx="2662237" cy="1282700"/>
          </a:xfrm>
          <a:custGeom>
            <a:avLst/>
            <a:gdLst>
              <a:gd name="T0" fmla="*/ 122237 w 1677"/>
              <a:gd name="T1" fmla="*/ 88900 h 808"/>
              <a:gd name="T2" fmla="*/ 33337 w 1677"/>
              <a:gd name="T3" fmla="*/ 254000 h 808"/>
              <a:gd name="T4" fmla="*/ 46037 w 1677"/>
              <a:gd name="T5" fmla="*/ 508000 h 808"/>
              <a:gd name="T6" fmla="*/ 46037 w 1677"/>
              <a:gd name="T7" fmla="*/ 1016000 h 808"/>
              <a:gd name="T8" fmla="*/ 211137 w 1677"/>
              <a:gd name="T9" fmla="*/ 1231900 h 808"/>
              <a:gd name="T10" fmla="*/ 338137 w 1677"/>
              <a:gd name="T11" fmla="*/ 1282700 h 808"/>
              <a:gd name="T12" fmla="*/ 1087437 w 1677"/>
              <a:gd name="T13" fmla="*/ 1244600 h 808"/>
              <a:gd name="T14" fmla="*/ 1303337 w 1677"/>
              <a:gd name="T15" fmla="*/ 1206500 h 808"/>
              <a:gd name="T16" fmla="*/ 1874837 w 1677"/>
              <a:gd name="T17" fmla="*/ 1143000 h 808"/>
              <a:gd name="T18" fmla="*/ 2141537 w 1677"/>
              <a:gd name="T19" fmla="*/ 1066800 h 808"/>
              <a:gd name="T20" fmla="*/ 2281237 w 1677"/>
              <a:gd name="T21" fmla="*/ 1003300 h 808"/>
              <a:gd name="T22" fmla="*/ 2471737 w 1677"/>
              <a:gd name="T23" fmla="*/ 825500 h 808"/>
              <a:gd name="T24" fmla="*/ 2560637 w 1677"/>
              <a:gd name="T25" fmla="*/ 774700 h 808"/>
              <a:gd name="T26" fmla="*/ 2611437 w 1677"/>
              <a:gd name="T27" fmla="*/ 723900 h 808"/>
              <a:gd name="T28" fmla="*/ 2662237 w 1677"/>
              <a:gd name="T29" fmla="*/ 622300 h 808"/>
              <a:gd name="T30" fmla="*/ 2649537 w 1677"/>
              <a:gd name="T31" fmla="*/ 444500 h 808"/>
              <a:gd name="T32" fmla="*/ 2509837 w 1677"/>
              <a:gd name="T33" fmla="*/ 215900 h 808"/>
              <a:gd name="T34" fmla="*/ 2471737 w 1677"/>
              <a:gd name="T35" fmla="*/ 177800 h 808"/>
              <a:gd name="T36" fmla="*/ 1989137 w 1677"/>
              <a:gd name="T37" fmla="*/ 152400 h 808"/>
              <a:gd name="T38" fmla="*/ 1925637 w 1677"/>
              <a:gd name="T39" fmla="*/ 101600 h 808"/>
              <a:gd name="T40" fmla="*/ 1887537 w 1677"/>
              <a:gd name="T41" fmla="*/ 50800 h 808"/>
              <a:gd name="T42" fmla="*/ 1735137 w 1677"/>
              <a:gd name="T43" fmla="*/ 0 h 808"/>
              <a:gd name="T44" fmla="*/ 1290637 w 1677"/>
              <a:gd name="T45" fmla="*/ 12700 h 808"/>
              <a:gd name="T46" fmla="*/ 1189037 w 1677"/>
              <a:gd name="T47" fmla="*/ 38100 h 808"/>
              <a:gd name="T48" fmla="*/ 1087437 w 1677"/>
              <a:gd name="T49" fmla="*/ 63500 h 808"/>
              <a:gd name="T50" fmla="*/ 846137 w 1677"/>
              <a:gd name="T51" fmla="*/ 152400 h 808"/>
              <a:gd name="T52" fmla="*/ 592137 w 1677"/>
              <a:gd name="T53" fmla="*/ 25400 h 808"/>
              <a:gd name="T54" fmla="*/ 134937 w 1677"/>
              <a:gd name="T55" fmla="*/ 127000 h 808"/>
              <a:gd name="T56" fmla="*/ 122237 w 1677"/>
              <a:gd name="T57" fmla="*/ 88900 h 8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77" h="808">
                <a:moveTo>
                  <a:pt x="77" y="56"/>
                </a:moveTo>
                <a:cubicBezTo>
                  <a:pt x="64" y="95"/>
                  <a:pt x="34" y="121"/>
                  <a:pt x="21" y="160"/>
                </a:cubicBezTo>
                <a:cubicBezTo>
                  <a:pt x="24" y="213"/>
                  <a:pt x="29" y="267"/>
                  <a:pt x="29" y="320"/>
                </a:cubicBezTo>
                <a:cubicBezTo>
                  <a:pt x="29" y="427"/>
                  <a:pt x="0" y="537"/>
                  <a:pt x="29" y="640"/>
                </a:cubicBezTo>
                <a:cubicBezTo>
                  <a:pt x="46" y="701"/>
                  <a:pt x="90" y="733"/>
                  <a:pt x="133" y="776"/>
                </a:cubicBezTo>
                <a:cubicBezTo>
                  <a:pt x="153" y="796"/>
                  <a:pt x="213" y="808"/>
                  <a:pt x="213" y="808"/>
                </a:cubicBezTo>
                <a:cubicBezTo>
                  <a:pt x="412" y="804"/>
                  <a:pt x="518" y="805"/>
                  <a:pt x="685" y="784"/>
                </a:cubicBezTo>
                <a:cubicBezTo>
                  <a:pt x="729" y="769"/>
                  <a:pt x="776" y="768"/>
                  <a:pt x="821" y="760"/>
                </a:cubicBezTo>
                <a:cubicBezTo>
                  <a:pt x="941" y="738"/>
                  <a:pt x="1058" y="727"/>
                  <a:pt x="1181" y="720"/>
                </a:cubicBezTo>
                <a:cubicBezTo>
                  <a:pt x="1241" y="710"/>
                  <a:pt x="1291" y="684"/>
                  <a:pt x="1349" y="672"/>
                </a:cubicBezTo>
                <a:cubicBezTo>
                  <a:pt x="1377" y="653"/>
                  <a:pt x="1405" y="645"/>
                  <a:pt x="1437" y="632"/>
                </a:cubicBezTo>
                <a:cubicBezTo>
                  <a:pt x="1469" y="589"/>
                  <a:pt x="1515" y="555"/>
                  <a:pt x="1557" y="520"/>
                </a:cubicBezTo>
                <a:cubicBezTo>
                  <a:pt x="1621" y="466"/>
                  <a:pt x="1535" y="547"/>
                  <a:pt x="1613" y="488"/>
                </a:cubicBezTo>
                <a:cubicBezTo>
                  <a:pt x="1625" y="479"/>
                  <a:pt x="1637" y="469"/>
                  <a:pt x="1645" y="456"/>
                </a:cubicBezTo>
                <a:cubicBezTo>
                  <a:pt x="1658" y="436"/>
                  <a:pt x="1677" y="392"/>
                  <a:pt x="1677" y="392"/>
                </a:cubicBezTo>
                <a:cubicBezTo>
                  <a:pt x="1674" y="355"/>
                  <a:pt x="1677" y="316"/>
                  <a:pt x="1669" y="280"/>
                </a:cubicBezTo>
                <a:cubicBezTo>
                  <a:pt x="1658" y="231"/>
                  <a:pt x="1608" y="176"/>
                  <a:pt x="1581" y="136"/>
                </a:cubicBezTo>
                <a:cubicBezTo>
                  <a:pt x="1575" y="127"/>
                  <a:pt x="1568" y="113"/>
                  <a:pt x="1557" y="112"/>
                </a:cubicBezTo>
                <a:cubicBezTo>
                  <a:pt x="1456" y="100"/>
                  <a:pt x="1354" y="101"/>
                  <a:pt x="1253" y="96"/>
                </a:cubicBezTo>
                <a:cubicBezTo>
                  <a:pt x="1240" y="85"/>
                  <a:pt x="1225" y="76"/>
                  <a:pt x="1213" y="64"/>
                </a:cubicBezTo>
                <a:cubicBezTo>
                  <a:pt x="1204" y="55"/>
                  <a:pt x="1200" y="40"/>
                  <a:pt x="1189" y="32"/>
                </a:cubicBezTo>
                <a:cubicBezTo>
                  <a:pt x="1166" y="15"/>
                  <a:pt x="1120" y="7"/>
                  <a:pt x="1093" y="0"/>
                </a:cubicBezTo>
                <a:cubicBezTo>
                  <a:pt x="1000" y="3"/>
                  <a:pt x="906" y="3"/>
                  <a:pt x="813" y="8"/>
                </a:cubicBezTo>
                <a:cubicBezTo>
                  <a:pt x="781" y="10"/>
                  <a:pt x="776" y="17"/>
                  <a:pt x="749" y="24"/>
                </a:cubicBezTo>
                <a:cubicBezTo>
                  <a:pt x="728" y="30"/>
                  <a:pt x="685" y="40"/>
                  <a:pt x="685" y="40"/>
                </a:cubicBezTo>
                <a:cubicBezTo>
                  <a:pt x="636" y="69"/>
                  <a:pt x="586" y="78"/>
                  <a:pt x="533" y="96"/>
                </a:cubicBezTo>
                <a:cubicBezTo>
                  <a:pt x="483" y="65"/>
                  <a:pt x="431" y="30"/>
                  <a:pt x="373" y="16"/>
                </a:cubicBezTo>
                <a:cubicBezTo>
                  <a:pt x="269" y="26"/>
                  <a:pt x="183" y="47"/>
                  <a:pt x="85" y="80"/>
                </a:cubicBezTo>
                <a:cubicBezTo>
                  <a:pt x="77" y="83"/>
                  <a:pt x="80" y="64"/>
                  <a:pt x="77" y="56"/>
                </a:cubicBezTo>
                <a:close/>
              </a:path>
            </a:pathLst>
          </a:cu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3" name="Line 16">
            <a:extLst>
              <a:ext uri="{FF2B5EF4-FFF2-40B4-BE49-F238E27FC236}">
                <a16:creationId xmlns:a16="http://schemas.microsoft.com/office/drawing/2014/main" id="{7354BA90-03B9-0058-175E-5AF8FD475992}"/>
              </a:ext>
            </a:extLst>
          </p:cNvPr>
          <p:cNvSpPr>
            <a:spLocks noChangeShapeType="1"/>
          </p:cNvSpPr>
          <p:nvPr/>
        </p:nvSpPr>
        <p:spPr bwMode="auto">
          <a:xfrm>
            <a:off x="3429000" y="4876800"/>
            <a:ext cx="762000" cy="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4" name="Text Box 17">
            <a:extLst>
              <a:ext uri="{FF2B5EF4-FFF2-40B4-BE49-F238E27FC236}">
                <a16:creationId xmlns:a16="http://schemas.microsoft.com/office/drawing/2014/main" id="{82D2861D-CF99-C4D7-1E5F-C23DB91992E3}"/>
              </a:ext>
            </a:extLst>
          </p:cNvPr>
          <p:cNvSpPr txBox="1">
            <a:spLocks noChangeArrowheads="1"/>
          </p:cNvSpPr>
          <p:nvPr/>
        </p:nvSpPr>
        <p:spPr bwMode="auto">
          <a:xfrm>
            <a:off x="4095750" y="4572000"/>
            <a:ext cx="50482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Accesses fields of a variable of </a:t>
            </a:r>
          </a:p>
          <a:p>
            <a:pPr eaLnBrk="1" hangingPunct="1"/>
            <a:r>
              <a:rPr lang="en-US" altLang="en-US"/>
              <a:t>type </a:t>
            </a:r>
            <a:r>
              <a:rPr lang="en-US" altLang="en-US">
                <a:latin typeface="Courier New" panose="02070309020205020404" pitchFamily="49" charset="0"/>
              </a:rPr>
              <a:t>struct date</a:t>
            </a:r>
          </a:p>
          <a:p>
            <a:pPr eaLnBrk="1" hangingPunct="1"/>
            <a:r>
              <a:rPr lang="en-US" altLang="en-US"/>
              <a:t>A member of a particular structure is referred to </a:t>
            </a:r>
          </a:p>
          <a:p>
            <a:pPr eaLnBrk="1" hangingPunct="1"/>
            <a:r>
              <a:rPr lang="en-US" altLang="en-US"/>
              <a:t>in an expression by a construction of the</a:t>
            </a:r>
          </a:p>
          <a:p>
            <a:pPr eaLnBrk="1" hangingPunct="1"/>
            <a:r>
              <a:rPr lang="en-US" altLang="en-US"/>
              <a:t>form  </a:t>
            </a:r>
            <a:r>
              <a:rPr lang="en-US" altLang="en-US" i="1"/>
              <a:t>structurename.member</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8EE66A5-D4C6-2CD6-FA8B-B823F5F14E58}"/>
              </a:ext>
            </a:extLst>
          </p:cNvPr>
          <p:cNvSpPr>
            <a:spLocks noGrp="1" noChangeArrowheads="1"/>
          </p:cNvSpPr>
          <p:nvPr>
            <p:ph type="title"/>
          </p:nvPr>
        </p:nvSpPr>
        <p:spPr/>
        <p:txBody>
          <a:bodyPr/>
          <a:lstStyle/>
          <a:p>
            <a:pPr eaLnBrk="1" hangingPunct="1"/>
            <a:r>
              <a:rPr lang="en-US" altLang="en-US" sz="4000"/>
              <a:t>Example: determine tomorrow’s date (Version 1)</a:t>
            </a:r>
          </a:p>
        </p:txBody>
      </p:sp>
      <p:sp>
        <p:nvSpPr>
          <p:cNvPr id="6147" name="Text Box 4">
            <a:extLst>
              <a:ext uri="{FF2B5EF4-FFF2-40B4-BE49-F238E27FC236}">
                <a16:creationId xmlns:a16="http://schemas.microsoft.com/office/drawing/2014/main" id="{26A08529-42B3-4904-6F6E-CEB45E88C9A2}"/>
              </a:ext>
            </a:extLst>
          </p:cNvPr>
          <p:cNvSpPr txBox="1">
            <a:spLocks noChangeArrowheads="1"/>
          </p:cNvSpPr>
          <p:nvPr/>
        </p:nvSpPr>
        <p:spPr bwMode="auto">
          <a:xfrm>
            <a:off x="457200" y="1600200"/>
            <a:ext cx="828675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 Program to determine tomorrow's date</a:t>
            </a:r>
          </a:p>
          <a:p>
            <a:pPr eaLnBrk="1" hangingPunct="1"/>
            <a:r>
              <a:rPr lang="en-US" altLang="en-US">
                <a:latin typeface="Courier New" panose="02070309020205020404" pitchFamily="49" charset="0"/>
              </a:rPr>
              <a:t>#include &lt;stdio.h&gt;</a:t>
            </a:r>
          </a:p>
          <a:p>
            <a:pPr eaLnBrk="1" hangingPunct="1"/>
            <a:r>
              <a:rPr lang="en-US" altLang="en-US">
                <a:latin typeface="Courier New" panose="02070309020205020404" pitchFamily="49" charset="0"/>
              </a:rPr>
              <a:t>int main (void)</a:t>
            </a:r>
          </a:p>
          <a:p>
            <a:pPr eaLnBrk="1" hangingPunct="1"/>
            <a:r>
              <a:rPr lang="en-US" altLang="en-US">
                <a:latin typeface="Courier New" panose="02070309020205020404" pitchFamily="49" charset="0"/>
              </a:rPr>
              <a:t>{</a:t>
            </a:r>
          </a:p>
          <a:p>
            <a:pPr lvl="1" eaLnBrk="1" hangingPunct="1"/>
            <a:r>
              <a:rPr lang="en-US" altLang="en-US">
                <a:latin typeface="Courier New" panose="02070309020205020404" pitchFamily="49" charset="0"/>
              </a:rPr>
              <a:t>struct date</a:t>
            </a:r>
          </a:p>
          <a:p>
            <a:pPr lvl="1" eaLnBrk="1" hangingPunct="1"/>
            <a:r>
              <a:rPr lang="en-US" altLang="en-US">
                <a:latin typeface="Courier New" panose="02070309020205020404" pitchFamily="49" charset="0"/>
              </a:rPr>
              <a:t>{</a:t>
            </a:r>
          </a:p>
          <a:p>
            <a:pPr lvl="2" eaLnBrk="1" hangingPunct="1"/>
            <a:r>
              <a:rPr lang="en-US" altLang="en-US">
                <a:latin typeface="Courier New" panose="02070309020205020404" pitchFamily="49" charset="0"/>
              </a:rPr>
              <a:t>int month;</a:t>
            </a:r>
          </a:p>
          <a:p>
            <a:pPr lvl="2" eaLnBrk="1" hangingPunct="1"/>
            <a:r>
              <a:rPr lang="en-US" altLang="en-US">
                <a:latin typeface="Courier New" panose="02070309020205020404" pitchFamily="49" charset="0"/>
              </a:rPr>
              <a:t>int day;</a:t>
            </a:r>
          </a:p>
          <a:p>
            <a:pPr lvl="2" eaLnBrk="1" hangingPunct="1"/>
            <a:r>
              <a:rPr lang="en-US" altLang="en-US">
                <a:latin typeface="Courier New" panose="02070309020205020404" pitchFamily="49" charset="0"/>
              </a:rPr>
              <a:t>int year;</a:t>
            </a:r>
          </a:p>
          <a:p>
            <a:pPr lvl="1" eaLnBrk="1" hangingPunct="1"/>
            <a:r>
              <a:rPr lang="en-US" altLang="en-US">
                <a:latin typeface="Courier New" panose="02070309020205020404" pitchFamily="49" charset="0"/>
              </a:rPr>
              <a:t>};</a:t>
            </a:r>
          </a:p>
          <a:p>
            <a:pPr lvl="1" eaLnBrk="1" hangingPunct="1"/>
            <a:r>
              <a:rPr lang="en-US" altLang="en-US">
                <a:latin typeface="Courier New" panose="02070309020205020404" pitchFamily="49" charset="0"/>
              </a:rPr>
              <a:t>struct date today, tomorrow;</a:t>
            </a:r>
          </a:p>
          <a:p>
            <a:pPr lvl="1" eaLnBrk="1" hangingPunct="1"/>
            <a:r>
              <a:rPr lang="en-US" altLang="en-US">
                <a:latin typeface="Courier New" panose="02070309020205020404" pitchFamily="49" charset="0"/>
              </a:rPr>
              <a:t>const int daysPerMonth[12] = { 31, 28, 31, 30, 31, 30,</a:t>
            </a:r>
          </a:p>
          <a:p>
            <a:pPr lvl="1" eaLnBrk="1" hangingPunct="1"/>
            <a:r>
              <a:rPr lang="en-US" altLang="en-US">
                <a:latin typeface="Courier New" panose="02070309020205020404" pitchFamily="49" charset="0"/>
              </a:rPr>
              <a:t>31, 31, 30, 31, 30, 31 };</a:t>
            </a:r>
          </a:p>
          <a:p>
            <a:pPr lvl="1" eaLnBrk="1" hangingPunct="1"/>
            <a:endParaRPr lang="en-US" altLang="en-US">
              <a:latin typeface="Courier New" panose="02070309020205020404" pitchFamily="49" charset="0"/>
            </a:endParaRPr>
          </a:p>
          <a:p>
            <a:pPr lvl="1" eaLnBrk="1" hangingPunct="1"/>
            <a:r>
              <a:rPr lang="en-US" altLang="en-US">
                <a:latin typeface="Courier New" panose="02070309020205020404" pitchFamily="49" charset="0"/>
              </a:rPr>
              <a:t>printf ("Enter today's date (mm dd yyyy): ");</a:t>
            </a:r>
          </a:p>
          <a:p>
            <a:pPr lvl="1" eaLnBrk="1" hangingPunct="1"/>
            <a:r>
              <a:rPr lang="en-US" altLang="en-US">
                <a:latin typeface="Courier New" panose="02070309020205020404" pitchFamily="49" charset="0"/>
              </a:rPr>
              <a:t>scanf ("%i%i%i", &amp;today.month, &amp;today.day, &amp;today.year);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D62C5CE-5423-C5C8-49E0-7CD3B0533143}"/>
              </a:ext>
            </a:extLst>
          </p:cNvPr>
          <p:cNvSpPr>
            <a:spLocks noGrp="1" noChangeArrowheads="1"/>
          </p:cNvSpPr>
          <p:nvPr>
            <p:ph type="title"/>
          </p:nvPr>
        </p:nvSpPr>
        <p:spPr/>
        <p:txBody>
          <a:bodyPr/>
          <a:lstStyle/>
          <a:p>
            <a:pPr eaLnBrk="1" hangingPunct="1"/>
            <a:r>
              <a:rPr lang="en-US" altLang="en-US" sz="3200"/>
              <a:t>Example continued</a:t>
            </a:r>
          </a:p>
        </p:txBody>
      </p:sp>
      <p:sp>
        <p:nvSpPr>
          <p:cNvPr id="7171" name="Text Box 4">
            <a:extLst>
              <a:ext uri="{FF2B5EF4-FFF2-40B4-BE49-F238E27FC236}">
                <a16:creationId xmlns:a16="http://schemas.microsoft.com/office/drawing/2014/main" id="{D85CDC75-2511-A640-89C9-1028D0DDDF81}"/>
              </a:ext>
            </a:extLst>
          </p:cNvPr>
          <p:cNvSpPr txBox="1">
            <a:spLocks noChangeArrowheads="1"/>
          </p:cNvSpPr>
          <p:nvPr/>
        </p:nvSpPr>
        <p:spPr bwMode="auto">
          <a:xfrm>
            <a:off x="457200" y="1600200"/>
            <a:ext cx="8397875"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if ( today.day != daysPerMonth[today.month - 1] ) {</a:t>
            </a:r>
          </a:p>
          <a:p>
            <a:pPr lvl="1" eaLnBrk="1" hangingPunct="1"/>
            <a:r>
              <a:rPr lang="en-US" altLang="en-US">
                <a:latin typeface="Courier New" panose="02070309020205020404" pitchFamily="49" charset="0"/>
              </a:rPr>
              <a:t>tomorrow.day = today.day + 1;</a:t>
            </a:r>
          </a:p>
          <a:p>
            <a:pPr lvl="1" eaLnBrk="1" hangingPunct="1"/>
            <a:r>
              <a:rPr lang="en-US" altLang="en-US">
                <a:latin typeface="Courier New" panose="02070309020205020404" pitchFamily="49" charset="0"/>
              </a:rPr>
              <a:t>tomorrow.month = today.month;</a:t>
            </a:r>
          </a:p>
          <a:p>
            <a:pPr lvl="1" eaLnBrk="1" hangingPunct="1"/>
            <a:r>
              <a:rPr lang="en-US" altLang="en-US">
                <a:latin typeface="Courier New" panose="02070309020205020404" pitchFamily="49" charset="0"/>
              </a:rPr>
              <a:t>tomorrow.year = today.year;</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else if ( today.month == 12 ) { // end of year</a:t>
            </a:r>
          </a:p>
          <a:p>
            <a:pPr lvl="1" eaLnBrk="1" hangingPunct="1"/>
            <a:r>
              <a:rPr lang="en-US" altLang="en-US">
                <a:latin typeface="Courier New" panose="02070309020205020404" pitchFamily="49" charset="0"/>
              </a:rPr>
              <a:t>tomorrow.day = 1;</a:t>
            </a:r>
          </a:p>
          <a:p>
            <a:pPr lvl="1" eaLnBrk="1" hangingPunct="1"/>
            <a:r>
              <a:rPr lang="en-US" altLang="en-US">
                <a:latin typeface="Courier New" panose="02070309020205020404" pitchFamily="49" charset="0"/>
              </a:rPr>
              <a:t>tomorrow.month = 1;</a:t>
            </a:r>
          </a:p>
          <a:p>
            <a:pPr lvl="1" eaLnBrk="1" hangingPunct="1"/>
            <a:r>
              <a:rPr lang="en-US" altLang="en-US">
                <a:latin typeface="Courier New" panose="02070309020205020404" pitchFamily="49" charset="0"/>
              </a:rPr>
              <a:t>tomorrow.year = today.year + 1;</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else { // end of month</a:t>
            </a:r>
          </a:p>
          <a:p>
            <a:pPr lvl="1" eaLnBrk="1" hangingPunct="1"/>
            <a:r>
              <a:rPr lang="en-US" altLang="en-US">
                <a:latin typeface="Courier New" panose="02070309020205020404" pitchFamily="49" charset="0"/>
              </a:rPr>
              <a:t>tomorrow.day = 1;</a:t>
            </a:r>
          </a:p>
          <a:p>
            <a:pPr lvl="1" eaLnBrk="1" hangingPunct="1"/>
            <a:r>
              <a:rPr lang="en-US" altLang="en-US">
                <a:latin typeface="Courier New" panose="02070309020205020404" pitchFamily="49" charset="0"/>
              </a:rPr>
              <a:t>tomorrow.month = today.month + 1;</a:t>
            </a:r>
          </a:p>
          <a:p>
            <a:pPr lvl="1" eaLnBrk="1" hangingPunct="1"/>
            <a:r>
              <a:rPr lang="en-US" altLang="en-US">
                <a:latin typeface="Courier New" panose="02070309020205020404" pitchFamily="49" charset="0"/>
              </a:rPr>
              <a:t>tomorrow.year = today.year;</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printf ("Tomorrow's date is %i/%i/%i.\n", tomorrow.month, </a:t>
            </a:r>
          </a:p>
          <a:p>
            <a:pPr eaLnBrk="1" hangingPunct="1"/>
            <a:r>
              <a:rPr lang="en-US" altLang="en-US">
                <a:latin typeface="Courier New" panose="02070309020205020404" pitchFamily="49" charset="0"/>
              </a:rPr>
              <a:t>				tomorrow.day, tomorrow.year );</a:t>
            </a:r>
          </a:p>
          <a:p>
            <a:pPr eaLnBrk="1" hangingPunct="1"/>
            <a:r>
              <a:rPr lang="en-US" altLang="en-US">
                <a:latin typeface="Courier New" panose="02070309020205020404" pitchFamily="49" charset="0"/>
              </a:rPr>
              <a:t>return 0;</a:t>
            </a:r>
          </a:p>
          <a:p>
            <a:pPr eaLnBrk="1" hangingPunct="1"/>
            <a:r>
              <a:rPr lang="en-US" altLang="en-US">
                <a:latin typeface="Courier New" panose="02070309020205020404" pitchFamily="49" charset="0"/>
              </a:rPr>
              <a:t>}</a:t>
            </a:r>
          </a:p>
          <a:p>
            <a:pPr eaLnBrk="1" hangingPunct="1"/>
            <a:endParaRPr lang="en-US" altLang="en-US">
              <a:latin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4DE7F5A-21A8-8D62-8E49-D659BA69F1C8}"/>
              </a:ext>
            </a:extLst>
          </p:cNvPr>
          <p:cNvSpPr>
            <a:spLocks noGrp="1" noChangeArrowheads="1"/>
          </p:cNvSpPr>
          <p:nvPr>
            <p:ph type="title"/>
          </p:nvPr>
        </p:nvSpPr>
        <p:spPr/>
        <p:txBody>
          <a:bodyPr/>
          <a:lstStyle/>
          <a:p>
            <a:pPr eaLnBrk="1" hangingPunct="1"/>
            <a:r>
              <a:rPr lang="en-US" altLang="en-US"/>
              <a:t>Operations on structures</a:t>
            </a:r>
          </a:p>
        </p:txBody>
      </p:sp>
      <p:sp>
        <p:nvSpPr>
          <p:cNvPr id="8195" name="Rectangle 3">
            <a:extLst>
              <a:ext uri="{FF2B5EF4-FFF2-40B4-BE49-F238E27FC236}">
                <a16:creationId xmlns:a16="http://schemas.microsoft.com/office/drawing/2014/main" id="{B463AC3C-0F3C-1EFF-3D3C-65532F8530A3}"/>
              </a:ext>
            </a:extLst>
          </p:cNvPr>
          <p:cNvSpPr>
            <a:spLocks noGrp="1" noChangeArrowheads="1"/>
          </p:cNvSpPr>
          <p:nvPr>
            <p:ph type="body" idx="1"/>
          </p:nvPr>
        </p:nvSpPr>
        <p:spPr/>
        <p:txBody>
          <a:bodyPr/>
          <a:lstStyle/>
          <a:p>
            <a:pPr eaLnBrk="1" hangingPunct="1"/>
            <a:r>
              <a:rPr lang="en-US" altLang="en-US" sz="2400"/>
              <a:t>Legal operations on a structure are :</a:t>
            </a:r>
          </a:p>
          <a:p>
            <a:pPr lvl="1" eaLnBrk="1" hangingPunct="1"/>
            <a:r>
              <a:rPr lang="en-US" altLang="en-US" sz="2000"/>
              <a:t>copying it or assigning to it as a unit</a:t>
            </a:r>
          </a:p>
          <a:p>
            <a:pPr lvl="2" eaLnBrk="1" hangingPunct="1"/>
            <a:r>
              <a:rPr lang="en-US" altLang="en-US" sz="1800"/>
              <a:t>this includes passing  arguments to functions and returning values from functions as well.</a:t>
            </a:r>
          </a:p>
          <a:p>
            <a:pPr lvl="1" eaLnBrk="1" hangingPunct="1"/>
            <a:r>
              <a:rPr lang="en-US" altLang="en-US" sz="2000"/>
              <a:t>taking its address with &amp;</a:t>
            </a:r>
          </a:p>
          <a:p>
            <a:pPr lvl="1" eaLnBrk="1" hangingPunct="1"/>
            <a:r>
              <a:rPr lang="en-US" altLang="en-US" sz="2000"/>
              <a:t>accessing its members. </a:t>
            </a:r>
          </a:p>
          <a:p>
            <a:pPr lvl="1" eaLnBrk="1" hangingPunct="1"/>
            <a:r>
              <a:rPr lang="en-US" altLang="en-US" sz="2000"/>
              <a:t>structures may </a:t>
            </a:r>
            <a:r>
              <a:rPr lang="en-US" altLang="en-US" sz="2000" b="1"/>
              <a:t>not</a:t>
            </a:r>
            <a:r>
              <a:rPr lang="en-US" altLang="en-US" sz="2000"/>
              <a:t> be compared as units ! </a:t>
            </a:r>
          </a:p>
          <a:p>
            <a:pPr lvl="1" eaLnBrk="1" hangingPunct="1"/>
            <a:r>
              <a:rPr lang="en-US" altLang="en-US" sz="2000"/>
              <a:t>a structure may be initialized by a list of constant member values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80D6001-893E-7954-8841-A208AAC5F196}"/>
              </a:ext>
            </a:extLst>
          </p:cNvPr>
          <p:cNvSpPr>
            <a:spLocks noGrp="1" noChangeArrowheads="1"/>
          </p:cNvSpPr>
          <p:nvPr>
            <p:ph type="title"/>
          </p:nvPr>
        </p:nvSpPr>
        <p:spPr/>
        <p:txBody>
          <a:bodyPr/>
          <a:lstStyle/>
          <a:p>
            <a:pPr eaLnBrk="1" hangingPunct="1"/>
            <a:r>
              <a:rPr lang="en-US" altLang="en-US" sz="4000"/>
              <a:t>Example: determine tomorrow’s date (Version 2)</a:t>
            </a:r>
          </a:p>
        </p:txBody>
      </p:sp>
      <p:sp>
        <p:nvSpPr>
          <p:cNvPr id="9219" name="Text Box 4">
            <a:extLst>
              <a:ext uri="{FF2B5EF4-FFF2-40B4-BE49-F238E27FC236}">
                <a16:creationId xmlns:a16="http://schemas.microsoft.com/office/drawing/2014/main" id="{D055F515-80BE-1921-CE98-443469E7C6CF}"/>
              </a:ext>
            </a:extLst>
          </p:cNvPr>
          <p:cNvSpPr txBox="1">
            <a:spLocks noChangeArrowheads="1"/>
          </p:cNvSpPr>
          <p:nvPr/>
        </p:nvSpPr>
        <p:spPr bwMode="auto">
          <a:xfrm>
            <a:off x="441325" y="1504950"/>
            <a:ext cx="782955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 Program to determine tomorrow's date</a:t>
            </a:r>
          </a:p>
          <a:p>
            <a:pPr eaLnBrk="1" hangingPunct="1"/>
            <a:r>
              <a:rPr lang="en-US" altLang="en-US">
                <a:latin typeface="Courier New" panose="02070309020205020404" pitchFamily="49" charset="0"/>
              </a:rPr>
              <a:t>#include &lt;stdio.h&gt;</a:t>
            </a:r>
          </a:p>
          <a:p>
            <a:pPr eaLnBrk="1" hangingPunct="1"/>
            <a:r>
              <a:rPr lang="en-US" altLang="en-US">
                <a:latin typeface="Courier New" panose="02070309020205020404" pitchFamily="49" charset="0"/>
              </a:rPr>
              <a:t>#include &lt;stdbool.h&gt;</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struct date</a:t>
            </a:r>
          </a:p>
          <a:p>
            <a:pPr eaLnBrk="1" hangingPunct="1"/>
            <a:r>
              <a:rPr lang="en-US" altLang="en-US">
                <a:latin typeface="Courier New" panose="02070309020205020404" pitchFamily="49" charset="0"/>
              </a:rPr>
              <a:t>{</a:t>
            </a:r>
          </a:p>
          <a:p>
            <a:pPr lvl="1" eaLnBrk="1" hangingPunct="1"/>
            <a:r>
              <a:rPr lang="en-US" altLang="en-US">
                <a:latin typeface="Courier New" panose="02070309020205020404" pitchFamily="49" charset="0"/>
              </a:rPr>
              <a:t>int month;</a:t>
            </a:r>
          </a:p>
          <a:p>
            <a:pPr lvl="1" eaLnBrk="1" hangingPunct="1"/>
            <a:r>
              <a:rPr lang="en-US" altLang="en-US">
                <a:latin typeface="Courier New" panose="02070309020205020404" pitchFamily="49" charset="0"/>
              </a:rPr>
              <a:t>int day;</a:t>
            </a:r>
          </a:p>
          <a:p>
            <a:pPr lvl="1" eaLnBrk="1" hangingPunct="1"/>
            <a:r>
              <a:rPr lang="en-US" altLang="en-US">
                <a:latin typeface="Courier New" panose="02070309020205020404" pitchFamily="49" charset="0"/>
              </a:rPr>
              <a:t>int year;</a:t>
            </a:r>
          </a:p>
          <a:p>
            <a:pPr eaLnBrk="1" hangingPunct="1"/>
            <a:r>
              <a:rPr lang="en-US" altLang="en-US">
                <a:latin typeface="Courier New" panose="02070309020205020404" pitchFamily="49" charset="0"/>
              </a:rPr>
              <a:t>};</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int numberOfDays (struct date d);</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int main (void)</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struct date today, tomorrow;</a:t>
            </a:r>
          </a:p>
          <a:p>
            <a:pPr eaLnBrk="1" hangingPunct="1"/>
            <a:r>
              <a:rPr lang="en-US" altLang="en-US">
                <a:latin typeface="Courier New" panose="02070309020205020404" pitchFamily="49" charset="0"/>
              </a:rPr>
              <a:t>printf ("Enter today's date (mm dd yyyy): ");</a:t>
            </a:r>
          </a:p>
          <a:p>
            <a:pPr eaLnBrk="1" hangingPunct="1"/>
            <a:r>
              <a:rPr lang="en-US" altLang="en-US">
                <a:latin typeface="Courier New" panose="02070309020205020404" pitchFamily="49" charset="0"/>
              </a:rPr>
              <a:t>scanf ("%i%i%i", &amp;today.month, &amp;today.day, &amp;today.year);</a:t>
            </a:r>
          </a:p>
          <a:p>
            <a:pPr eaLnBrk="1" hangingPunct="1"/>
            <a:endParaRPr lang="en-US" altLang="en-US">
              <a:latin typeface="Courier New" panose="02070309020205020404" pitchFamily="49" charset="0"/>
            </a:endParaRPr>
          </a:p>
        </p:txBody>
      </p:sp>
      <p:sp>
        <p:nvSpPr>
          <p:cNvPr id="9220" name="Freeform 5">
            <a:extLst>
              <a:ext uri="{FF2B5EF4-FFF2-40B4-BE49-F238E27FC236}">
                <a16:creationId xmlns:a16="http://schemas.microsoft.com/office/drawing/2014/main" id="{713C0285-18BF-A3B6-B068-9F0BE5C13F24}"/>
              </a:ext>
            </a:extLst>
          </p:cNvPr>
          <p:cNvSpPr>
            <a:spLocks/>
          </p:cNvSpPr>
          <p:nvPr/>
        </p:nvSpPr>
        <p:spPr bwMode="auto">
          <a:xfrm>
            <a:off x="184150" y="2497138"/>
            <a:ext cx="2482850" cy="1846262"/>
          </a:xfrm>
          <a:custGeom>
            <a:avLst/>
            <a:gdLst>
              <a:gd name="T0" fmla="*/ 2381250 w 1564"/>
              <a:gd name="T1" fmla="*/ 255587 h 1163"/>
              <a:gd name="T2" fmla="*/ 2339975 w 1564"/>
              <a:gd name="T3" fmla="*/ 228600 h 1163"/>
              <a:gd name="T4" fmla="*/ 2300288 w 1564"/>
              <a:gd name="T5" fmla="*/ 214312 h 1163"/>
              <a:gd name="T6" fmla="*/ 2084388 w 1564"/>
              <a:gd name="T7" fmla="*/ 93662 h 1163"/>
              <a:gd name="T8" fmla="*/ 1828800 w 1564"/>
              <a:gd name="T9" fmla="*/ 0 h 1163"/>
              <a:gd name="T10" fmla="*/ 1223963 w 1564"/>
              <a:gd name="T11" fmla="*/ 39687 h 1163"/>
              <a:gd name="T12" fmla="*/ 658813 w 1564"/>
              <a:gd name="T13" fmla="*/ 79375 h 1163"/>
              <a:gd name="T14" fmla="*/ 363538 w 1564"/>
              <a:gd name="T15" fmla="*/ 147637 h 1163"/>
              <a:gd name="T16" fmla="*/ 188913 w 1564"/>
              <a:gd name="T17" fmla="*/ 322262 h 1163"/>
              <a:gd name="T18" fmla="*/ 95250 w 1564"/>
              <a:gd name="T19" fmla="*/ 469900 h 1163"/>
              <a:gd name="T20" fmla="*/ 26988 w 1564"/>
              <a:gd name="T21" fmla="*/ 712787 h 1163"/>
              <a:gd name="T22" fmla="*/ 0 w 1564"/>
              <a:gd name="T23" fmla="*/ 860425 h 1163"/>
              <a:gd name="T24" fmla="*/ 14288 w 1564"/>
              <a:gd name="T25" fmla="*/ 1357312 h 1163"/>
              <a:gd name="T26" fmla="*/ 107950 w 1564"/>
              <a:gd name="T27" fmla="*/ 1519237 h 1163"/>
              <a:gd name="T28" fmla="*/ 269875 w 1564"/>
              <a:gd name="T29" fmla="*/ 1679575 h 1163"/>
              <a:gd name="T30" fmla="*/ 309563 w 1564"/>
              <a:gd name="T31" fmla="*/ 1733550 h 1163"/>
              <a:gd name="T32" fmla="*/ 498475 w 1564"/>
              <a:gd name="T33" fmla="*/ 1787525 h 1163"/>
              <a:gd name="T34" fmla="*/ 631825 w 1564"/>
              <a:gd name="T35" fmla="*/ 1841500 h 1163"/>
              <a:gd name="T36" fmla="*/ 1196975 w 1564"/>
              <a:gd name="T37" fmla="*/ 1828800 h 1163"/>
              <a:gd name="T38" fmla="*/ 1452563 w 1564"/>
              <a:gd name="T39" fmla="*/ 1706562 h 1163"/>
              <a:gd name="T40" fmla="*/ 1774825 w 1564"/>
              <a:gd name="T41" fmla="*/ 1627187 h 1163"/>
              <a:gd name="T42" fmla="*/ 2057400 w 1564"/>
              <a:gd name="T43" fmla="*/ 1558925 h 1163"/>
              <a:gd name="T44" fmla="*/ 2219325 w 1564"/>
              <a:gd name="T45" fmla="*/ 1371600 h 1163"/>
              <a:gd name="T46" fmla="*/ 2420938 w 1564"/>
              <a:gd name="T47" fmla="*/ 1047750 h 1163"/>
              <a:gd name="T48" fmla="*/ 2435225 w 1564"/>
              <a:gd name="T49" fmla="*/ 563562 h 1163"/>
              <a:gd name="T50" fmla="*/ 2408238 w 1564"/>
              <a:gd name="T51" fmla="*/ 457200 h 1163"/>
              <a:gd name="T52" fmla="*/ 2393950 w 1564"/>
              <a:gd name="T53" fmla="*/ 349250 h 1163"/>
              <a:gd name="T54" fmla="*/ 2381250 w 1564"/>
              <a:gd name="T55" fmla="*/ 255587 h 11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564" h="1163">
                <a:moveTo>
                  <a:pt x="1500" y="161"/>
                </a:moveTo>
                <a:cubicBezTo>
                  <a:pt x="1491" y="155"/>
                  <a:pt x="1483" y="149"/>
                  <a:pt x="1474" y="144"/>
                </a:cubicBezTo>
                <a:cubicBezTo>
                  <a:pt x="1466" y="140"/>
                  <a:pt x="1456" y="140"/>
                  <a:pt x="1449" y="135"/>
                </a:cubicBezTo>
                <a:cubicBezTo>
                  <a:pt x="1390" y="97"/>
                  <a:pt x="1377" y="79"/>
                  <a:pt x="1313" y="59"/>
                </a:cubicBezTo>
                <a:cubicBezTo>
                  <a:pt x="1265" y="27"/>
                  <a:pt x="1208" y="13"/>
                  <a:pt x="1152" y="0"/>
                </a:cubicBezTo>
                <a:cubicBezTo>
                  <a:pt x="917" y="6"/>
                  <a:pt x="924" y="4"/>
                  <a:pt x="771" y="25"/>
                </a:cubicBezTo>
                <a:cubicBezTo>
                  <a:pt x="657" y="62"/>
                  <a:pt x="533" y="28"/>
                  <a:pt x="415" y="50"/>
                </a:cubicBezTo>
                <a:cubicBezTo>
                  <a:pt x="347" y="85"/>
                  <a:pt x="320" y="81"/>
                  <a:pt x="229" y="93"/>
                </a:cubicBezTo>
                <a:cubicBezTo>
                  <a:pt x="223" y="99"/>
                  <a:pt x="129" y="183"/>
                  <a:pt x="119" y="203"/>
                </a:cubicBezTo>
                <a:cubicBezTo>
                  <a:pt x="80" y="282"/>
                  <a:pt x="103" y="253"/>
                  <a:pt x="60" y="296"/>
                </a:cubicBezTo>
                <a:cubicBezTo>
                  <a:pt x="42" y="345"/>
                  <a:pt x="27" y="398"/>
                  <a:pt x="17" y="449"/>
                </a:cubicBezTo>
                <a:cubicBezTo>
                  <a:pt x="11" y="480"/>
                  <a:pt x="0" y="542"/>
                  <a:pt x="0" y="542"/>
                </a:cubicBezTo>
                <a:cubicBezTo>
                  <a:pt x="3" y="646"/>
                  <a:pt x="4" y="751"/>
                  <a:pt x="9" y="855"/>
                </a:cubicBezTo>
                <a:cubicBezTo>
                  <a:pt x="11" y="891"/>
                  <a:pt x="46" y="933"/>
                  <a:pt x="68" y="957"/>
                </a:cubicBezTo>
                <a:cubicBezTo>
                  <a:pt x="95" y="986"/>
                  <a:pt x="137" y="1027"/>
                  <a:pt x="170" y="1058"/>
                </a:cubicBezTo>
                <a:cubicBezTo>
                  <a:pt x="180" y="1068"/>
                  <a:pt x="183" y="1084"/>
                  <a:pt x="195" y="1092"/>
                </a:cubicBezTo>
                <a:cubicBezTo>
                  <a:pt x="223" y="1111"/>
                  <a:pt x="283" y="1118"/>
                  <a:pt x="314" y="1126"/>
                </a:cubicBezTo>
                <a:cubicBezTo>
                  <a:pt x="343" y="1133"/>
                  <a:pt x="369" y="1151"/>
                  <a:pt x="398" y="1160"/>
                </a:cubicBezTo>
                <a:cubicBezTo>
                  <a:pt x="517" y="1157"/>
                  <a:pt x="636" y="1163"/>
                  <a:pt x="754" y="1152"/>
                </a:cubicBezTo>
                <a:cubicBezTo>
                  <a:pt x="812" y="1146"/>
                  <a:pt x="864" y="1098"/>
                  <a:pt x="915" y="1075"/>
                </a:cubicBezTo>
                <a:cubicBezTo>
                  <a:pt x="979" y="1045"/>
                  <a:pt x="1050" y="1040"/>
                  <a:pt x="1118" y="1025"/>
                </a:cubicBezTo>
                <a:cubicBezTo>
                  <a:pt x="1179" y="1011"/>
                  <a:pt x="1233" y="990"/>
                  <a:pt x="1296" y="982"/>
                </a:cubicBezTo>
                <a:cubicBezTo>
                  <a:pt x="1351" y="929"/>
                  <a:pt x="1314" y="966"/>
                  <a:pt x="1398" y="864"/>
                </a:cubicBezTo>
                <a:cubicBezTo>
                  <a:pt x="1449" y="801"/>
                  <a:pt x="1469" y="718"/>
                  <a:pt x="1525" y="660"/>
                </a:cubicBezTo>
                <a:cubicBezTo>
                  <a:pt x="1564" y="550"/>
                  <a:pt x="1548" y="531"/>
                  <a:pt x="1534" y="355"/>
                </a:cubicBezTo>
                <a:cubicBezTo>
                  <a:pt x="1532" y="332"/>
                  <a:pt x="1523" y="310"/>
                  <a:pt x="1517" y="288"/>
                </a:cubicBezTo>
                <a:cubicBezTo>
                  <a:pt x="1511" y="266"/>
                  <a:pt x="1516" y="242"/>
                  <a:pt x="1508" y="220"/>
                </a:cubicBezTo>
                <a:cubicBezTo>
                  <a:pt x="1485" y="157"/>
                  <a:pt x="1447" y="177"/>
                  <a:pt x="1500" y="161"/>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Freeform 6">
            <a:extLst>
              <a:ext uri="{FF2B5EF4-FFF2-40B4-BE49-F238E27FC236}">
                <a16:creationId xmlns:a16="http://schemas.microsoft.com/office/drawing/2014/main" id="{B9BB6700-A3E8-42E3-9430-586B436BC02E}"/>
              </a:ext>
            </a:extLst>
          </p:cNvPr>
          <p:cNvSpPr>
            <a:spLocks/>
          </p:cNvSpPr>
          <p:nvPr/>
        </p:nvSpPr>
        <p:spPr bwMode="auto">
          <a:xfrm>
            <a:off x="398463" y="4370388"/>
            <a:ext cx="4706937" cy="658812"/>
          </a:xfrm>
          <a:custGeom>
            <a:avLst/>
            <a:gdLst>
              <a:gd name="T0" fmla="*/ 203200 w 2965"/>
              <a:gd name="T1" fmla="*/ 228600 h 415"/>
              <a:gd name="T2" fmla="*/ 82550 w 2965"/>
              <a:gd name="T3" fmla="*/ 280987 h 415"/>
              <a:gd name="T4" fmla="*/ 28575 w 2965"/>
              <a:gd name="T5" fmla="*/ 361950 h 415"/>
              <a:gd name="T6" fmla="*/ 1587 w 2965"/>
              <a:gd name="T7" fmla="*/ 403225 h 415"/>
              <a:gd name="T8" fmla="*/ 15875 w 2965"/>
              <a:gd name="T9" fmla="*/ 550862 h 415"/>
              <a:gd name="T10" fmla="*/ 95250 w 2965"/>
              <a:gd name="T11" fmla="*/ 577850 h 415"/>
              <a:gd name="T12" fmla="*/ 365125 w 2965"/>
              <a:gd name="T13" fmla="*/ 590550 h 415"/>
              <a:gd name="T14" fmla="*/ 1077912 w 2965"/>
              <a:gd name="T15" fmla="*/ 604837 h 415"/>
              <a:gd name="T16" fmla="*/ 1292225 w 2965"/>
              <a:gd name="T17" fmla="*/ 658812 h 415"/>
              <a:gd name="T18" fmla="*/ 3821112 w 2965"/>
              <a:gd name="T19" fmla="*/ 644525 h 415"/>
              <a:gd name="T20" fmla="*/ 4318000 w 2965"/>
              <a:gd name="T21" fmla="*/ 577850 h 415"/>
              <a:gd name="T22" fmla="*/ 4506912 w 2965"/>
              <a:gd name="T23" fmla="*/ 496887 h 415"/>
              <a:gd name="T24" fmla="*/ 4694237 w 2965"/>
              <a:gd name="T25" fmla="*/ 442912 h 415"/>
              <a:gd name="T26" fmla="*/ 4681537 w 2965"/>
              <a:gd name="T27" fmla="*/ 187325 h 415"/>
              <a:gd name="T28" fmla="*/ 4546600 w 2965"/>
              <a:gd name="T29" fmla="*/ 106362 h 415"/>
              <a:gd name="T30" fmla="*/ 2139950 w 2965"/>
              <a:gd name="T31" fmla="*/ 93662 h 415"/>
              <a:gd name="T32" fmla="*/ 1319212 w 2965"/>
              <a:gd name="T33" fmla="*/ 133350 h 415"/>
              <a:gd name="T34" fmla="*/ 728662 w 2965"/>
              <a:gd name="T35" fmla="*/ 120650 h 415"/>
              <a:gd name="T36" fmla="*/ 674687 w 2965"/>
              <a:gd name="T37" fmla="*/ 133350 h 415"/>
              <a:gd name="T38" fmla="*/ 203200 w 2965"/>
              <a:gd name="T39" fmla="*/ 147637 h 415"/>
              <a:gd name="T40" fmla="*/ 149225 w 2965"/>
              <a:gd name="T41" fmla="*/ 228600 h 415"/>
              <a:gd name="T42" fmla="*/ 203200 w 2965"/>
              <a:gd name="T43" fmla="*/ 228600 h 4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965" h="415">
                <a:moveTo>
                  <a:pt x="128" y="144"/>
                </a:moveTo>
                <a:cubicBezTo>
                  <a:pt x="68" y="164"/>
                  <a:pt x="92" y="151"/>
                  <a:pt x="52" y="177"/>
                </a:cubicBezTo>
                <a:cubicBezTo>
                  <a:pt x="41" y="194"/>
                  <a:pt x="29" y="211"/>
                  <a:pt x="18" y="228"/>
                </a:cubicBezTo>
                <a:cubicBezTo>
                  <a:pt x="12" y="237"/>
                  <a:pt x="1" y="254"/>
                  <a:pt x="1" y="254"/>
                </a:cubicBezTo>
                <a:cubicBezTo>
                  <a:pt x="4" y="285"/>
                  <a:pt x="0" y="317"/>
                  <a:pt x="10" y="347"/>
                </a:cubicBezTo>
                <a:cubicBezTo>
                  <a:pt x="16" y="364"/>
                  <a:pt x="42" y="362"/>
                  <a:pt x="60" y="364"/>
                </a:cubicBezTo>
                <a:cubicBezTo>
                  <a:pt x="117" y="369"/>
                  <a:pt x="173" y="370"/>
                  <a:pt x="230" y="372"/>
                </a:cubicBezTo>
                <a:cubicBezTo>
                  <a:pt x="380" y="376"/>
                  <a:pt x="529" y="378"/>
                  <a:pt x="679" y="381"/>
                </a:cubicBezTo>
                <a:cubicBezTo>
                  <a:pt x="725" y="392"/>
                  <a:pt x="767" y="407"/>
                  <a:pt x="814" y="415"/>
                </a:cubicBezTo>
                <a:cubicBezTo>
                  <a:pt x="1345" y="412"/>
                  <a:pt x="1876" y="412"/>
                  <a:pt x="2407" y="406"/>
                </a:cubicBezTo>
                <a:cubicBezTo>
                  <a:pt x="2506" y="405"/>
                  <a:pt x="2620" y="371"/>
                  <a:pt x="2720" y="364"/>
                </a:cubicBezTo>
                <a:cubicBezTo>
                  <a:pt x="2761" y="350"/>
                  <a:pt x="2797" y="326"/>
                  <a:pt x="2839" y="313"/>
                </a:cubicBezTo>
                <a:cubicBezTo>
                  <a:pt x="2876" y="288"/>
                  <a:pt x="2916" y="294"/>
                  <a:pt x="2957" y="279"/>
                </a:cubicBezTo>
                <a:cubicBezTo>
                  <a:pt x="2954" y="225"/>
                  <a:pt x="2965" y="169"/>
                  <a:pt x="2949" y="118"/>
                </a:cubicBezTo>
                <a:cubicBezTo>
                  <a:pt x="2939" y="86"/>
                  <a:pt x="2897" y="68"/>
                  <a:pt x="2864" y="67"/>
                </a:cubicBezTo>
                <a:cubicBezTo>
                  <a:pt x="2359" y="59"/>
                  <a:pt x="1853" y="62"/>
                  <a:pt x="1348" y="59"/>
                </a:cubicBezTo>
                <a:cubicBezTo>
                  <a:pt x="1184" y="0"/>
                  <a:pt x="986" y="6"/>
                  <a:pt x="831" y="84"/>
                </a:cubicBezTo>
                <a:cubicBezTo>
                  <a:pt x="686" y="75"/>
                  <a:pt x="611" y="69"/>
                  <a:pt x="459" y="76"/>
                </a:cubicBezTo>
                <a:cubicBezTo>
                  <a:pt x="448" y="79"/>
                  <a:pt x="437" y="83"/>
                  <a:pt x="425" y="84"/>
                </a:cubicBezTo>
                <a:cubicBezTo>
                  <a:pt x="326" y="89"/>
                  <a:pt x="225" y="75"/>
                  <a:pt x="128" y="93"/>
                </a:cubicBezTo>
                <a:cubicBezTo>
                  <a:pt x="108" y="97"/>
                  <a:pt x="74" y="144"/>
                  <a:pt x="94" y="144"/>
                </a:cubicBezTo>
                <a:cubicBezTo>
                  <a:pt x="105" y="144"/>
                  <a:pt x="117" y="144"/>
                  <a:pt x="128" y="144"/>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Line 7">
            <a:extLst>
              <a:ext uri="{FF2B5EF4-FFF2-40B4-BE49-F238E27FC236}">
                <a16:creationId xmlns:a16="http://schemas.microsoft.com/office/drawing/2014/main" id="{BB55909A-8151-7C97-9EDE-4F99FDF0A311}"/>
              </a:ext>
            </a:extLst>
          </p:cNvPr>
          <p:cNvSpPr>
            <a:spLocks noChangeShapeType="1"/>
          </p:cNvSpPr>
          <p:nvPr/>
        </p:nvSpPr>
        <p:spPr bwMode="auto">
          <a:xfrm flipV="1">
            <a:off x="2667000" y="2971800"/>
            <a:ext cx="685800" cy="22860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Line 8">
            <a:extLst>
              <a:ext uri="{FF2B5EF4-FFF2-40B4-BE49-F238E27FC236}">
                <a16:creationId xmlns:a16="http://schemas.microsoft.com/office/drawing/2014/main" id="{67B7230C-C555-7B73-B6C4-5869A652A78E}"/>
              </a:ext>
            </a:extLst>
          </p:cNvPr>
          <p:cNvSpPr>
            <a:spLocks noChangeShapeType="1"/>
          </p:cNvSpPr>
          <p:nvPr/>
        </p:nvSpPr>
        <p:spPr bwMode="auto">
          <a:xfrm flipV="1">
            <a:off x="5029200" y="4191000"/>
            <a:ext cx="609600" cy="30480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Text Box 9">
            <a:extLst>
              <a:ext uri="{FF2B5EF4-FFF2-40B4-BE49-F238E27FC236}">
                <a16:creationId xmlns:a16="http://schemas.microsoft.com/office/drawing/2014/main" id="{018637F0-6969-5776-4461-16F980AA4D8F}"/>
              </a:ext>
            </a:extLst>
          </p:cNvPr>
          <p:cNvSpPr txBox="1">
            <a:spLocks noChangeArrowheads="1"/>
          </p:cNvSpPr>
          <p:nvPr/>
        </p:nvSpPr>
        <p:spPr bwMode="auto">
          <a:xfrm>
            <a:off x="3336925" y="2703513"/>
            <a:ext cx="424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a:solidFill>
                  <a:srgbClr val="FF0000"/>
                </a:solidFill>
              </a:rPr>
              <a:t>Defines type struct date as a global type</a:t>
            </a:r>
          </a:p>
        </p:txBody>
      </p:sp>
      <p:sp>
        <p:nvSpPr>
          <p:cNvPr id="9225" name="Text Box 10">
            <a:extLst>
              <a:ext uri="{FF2B5EF4-FFF2-40B4-BE49-F238E27FC236}">
                <a16:creationId xmlns:a16="http://schemas.microsoft.com/office/drawing/2014/main" id="{A289F034-2B4C-8777-E58B-4831E716A5D8}"/>
              </a:ext>
            </a:extLst>
          </p:cNvPr>
          <p:cNvSpPr txBox="1">
            <a:spLocks noChangeArrowheads="1"/>
          </p:cNvSpPr>
          <p:nvPr/>
        </p:nvSpPr>
        <p:spPr bwMode="auto">
          <a:xfrm>
            <a:off x="5562600" y="3886200"/>
            <a:ext cx="351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a:solidFill>
                  <a:srgbClr val="FF0000"/>
                </a:solidFill>
              </a:rPr>
              <a:t>Declares  a function that takes a </a:t>
            </a:r>
          </a:p>
          <a:p>
            <a:pPr eaLnBrk="1" hangingPunct="1"/>
            <a:r>
              <a:rPr lang="en-US" altLang="en-US" i="1">
                <a:solidFill>
                  <a:srgbClr val="FF0000"/>
                </a:solidFill>
              </a:rPr>
              <a:t>struct date as a parameter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A9B386D-A95A-958F-66DF-152EEF609B9B}"/>
              </a:ext>
            </a:extLst>
          </p:cNvPr>
          <p:cNvSpPr>
            <a:spLocks noGrp="1" noChangeArrowheads="1"/>
          </p:cNvSpPr>
          <p:nvPr>
            <p:ph type="title"/>
          </p:nvPr>
        </p:nvSpPr>
        <p:spPr/>
        <p:txBody>
          <a:bodyPr/>
          <a:lstStyle/>
          <a:p>
            <a:pPr eaLnBrk="1" hangingPunct="1"/>
            <a:r>
              <a:rPr lang="en-US" altLang="en-US" sz="3200"/>
              <a:t>Example continued</a:t>
            </a:r>
          </a:p>
        </p:txBody>
      </p:sp>
      <p:sp>
        <p:nvSpPr>
          <p:cNvPr id="10243" name="Text Box 4">
            <a:extLst>
              <a:ext uri="{FF2B5EF4-FFF2-40B4-BE49-F238E27FC236}">
                <a16:creationId xmlns:a16="http://schemas.microsoft.com/office/drawing/2014/main" id="{3667C772-0751-AC41-EA9F-BA17AD0BBA1A}"/>
              </a:ext>
            </a:extLst>
          </p:cNvPr>
          <p:cNvSpPr txBox="1">
            <a:spLocks noChangeArrowheads="1"/>
          </p:cNvSpPr>
          <p:nvPr/>
        </p:nvSpPr>
        <p:spPr bwMode="auto">
          <a:xfrm>
            <a:off x="365125" y="1524000"/>
            <a:ext cx="8550275"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if ( today.day != numberOfDays (today) ) {</a:t>
            </a:r>
          </a:p>
          <a:p>
            <a:pPr lvl="1" eaLnBrk="1" hangingPunct="1"/>
            <a:r>
              <a:rPr lang="en-US" altLang="en-US">
                <a:latin typeface="Courier New" panose="02070309020205020404" pitchFamily="49" charset="0"/>
              </a:rPr>
              <a:t>tomorrow.day = today.day + 1;</a:t>
            </a:r>
          </a:p>
          <a:p>
            <a:pPr lvl="1" eaLnBrk="1" hangingPunct="1"/>
            <a:r>
              <a:rPr lang="en-US" altLang="en-US">
                <a:latin typeface="Courier New" panose="02070309020205020404" pitchFamily="49" charset="0"/>
              </a:rPr>
              <a:t>tomorrow.month = today.month;</a:t>
            </a:r>
          </a:p>
          <a:p>
            <a:pPr lvl="1" eaLnBrk="1" hangingPunct="1"/>
            <a:r>
              <a:rPr lang="en-US" altLang="en-US">
                <a:latin typeface="Courier New" panose="02070309020205020404" pitchFamily="49" charset="0"/>
              </a:rPr>
              <a:t>tomorrow.year = today.year;</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else if ( today.month == 12 ) { // end of year</a:t>
            </a:r>
          </a:p>
          <a:p>
            <a:pPr lvl="1" eaLnBrk="1" hangingPunct="1"/>
            <a:r>
              <a:rPr lang="en-US" altLang="en-US">
                <a:latin typeface="Courier New" panose="02070309020205020404" pitchFamily="49" charset="0"/>
              </a:rPr>
              <a:t>tomorrow.day = 1;</a:t>
            </a:r>
          </a:p>
          <a:p>
            <a:pPr lvl="1" eaLnBrk="1" hangingPunct="1"/>
            <a:r>
              <a:rPr lang="en-US" altLang="en-US">
                <a:latin typeface="Courier New" panose="02070309020205020404" pitchFamily="49" charset="0"/>
              </a:rPr>
              <a:t>tomorrow.month = 1;</a:t>
            </a:r>
          </a:p>
          <a:p>
            <a:pPr lvl="1" eaLnBrk="1" hangingPunct="1"/>
            <a:r>
              <a:rPr lang="en-US" altLang="en-US">
                <a:latin typeface="Courier New" panose="02070309020205020404" pitchFamily="49" charset="0"/>
              </a:rPr>
              <a:t>tomorrow.year = today.year + 1;</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else { // end of month</a:t>
            </a:r>
          </a:p>
          <a:p>
            <a:pPr lvl="1" eaLnBrk="1" hangingPunct="1"/>
            <a:r>
              <a:rPr lang="en-US" altLang="en-US">
                <a:latin typeface="Courier New" panose="02070309020205020404" pitchFamily="49" charset="0"/>
              </a:rPr>
              <a:t>tomorrow.day = 1;</a:t>
            </a:r>
          </a:p>
          <a:p>
            <a:pPr lvl="1" eaLnBrk="1" hangingPunct="1"/>
            <a:r>
              <a:rPr lang="en-US" altLang="en-US">
                <a:latin typeface="Courier New" panose="02070309020205020404" pitchFamily="49" charset="0"/>
              </a:rPr>
              <a:t>tomorrow.month = today.month + 1;</a:t>
            </a:r>
          </a:p>
          <a:p>
            <a:pPr lvl="1" eaLnBrk="1" hangingPunct="1"/>
            <a:r>
              <a:rPr lang="en-US" altLang="en-US">
                <a:latin typeface="Courier New" panose="02070309020205020404" pitchFamily="49" charset="0"/>
              </a:rPr>
              <a:t>tomorrow.year = today.year;</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printf ("Tomorrow's date is %i/%i/%i.\n",tomorrow.month,</a:t>
            </a:r>
          </a:p>
          <a:p>
            <a:pPr eaLnBrk="1" hangingPunct="1"/>
            <a:r>
              <a:rPr lang="en-US" altLang="en-US">
                <a:latin typeface="Courier New" panose="02070309020205020404" pitchFamily="49" charset="0"/>
              </a:rPr>
              <a:t>tomorrow.day, tomorrow.year);</a:t>
            </a:r>
          </a:p>
          <a:p>
            <a:pPr eaLnBrk="1" hangingPunct="1"/>
            <a:r>
              <a:rPr lang="en-US" altLang="en-US">
                <a:latin typeface="Courier New" panose="02070309020205020404" pitchFamily="49" charset="0"/>
              </a:rPr>
              <a:t>return 0;</a:t>
            </a:r>
          </a:p>
          <a:p>
            <a:pPr eaLnBrk="1" hangingPunct="1"/>
            <a:r>
              <a:rPr lang="en-US" altLang="en-US">
                <a:latin typeface="Courier New" panose="02070309020205020404" pitchFamily="49" charset="0"/>
              </a:rPr>
              <a:t>}</a:t>
            </a:r>
          </a:p>
          <a:p>
            <a:pPr eaLnBrk="1" hangingPunct="1"/>
            <a:endParaRPr lang="en-US" altLang="en-US">
              <a:latin typeface="Courier New" panose="02070309020205020404" pitchFamily="49"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73922FCF9908488F87142AF93C4EF0" ma:contentTypeVersion="12" ma:contentTypeDescription="Create a new document." ma:contentTypeScope="" ma:versionID="633908bb456ba512e734c86f2d7fb641">
  <xsd:schema xmlns:xsd="http://www.w3.org/2001/XMLSchema" xmlns:xs="http://www.w3.org/2001/XMLSchema" xmlns:p="http://schemas.microsoft.com/office/2006/metadata/properties" xmlns:ns2="9192027b-ae47-4c35-a7b2-2aedfe11bbb4" xmlns:ns3="a2a963f3-2216-4811-a9d4-eb4c56d6902a" targetNamespace="http://schemas.microsoft.com/office/2006/metadata/properties" ma:root="true" ma:fieldsID="2c17156515398abc3a407b1e142eeed4" ns2:_="" ns3:_="">
    <xsd:import namespace="9192027b-ae47-4c35-a7b2-2aedfe11bbb4"/>
    <xsd:import namespace="a2a963f3-2216-4811-a9d4-eb4c56d690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2027b-ae47-4c35-a7b2-2aedfe11bb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2a963f3-2216-4811-a9d4-eb4c56d6902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5113AE-0C86-46D1-8563-527F522061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92027b-ae47-4c35-a7b2-2aedfe11bbb4"/>
    <ds:schemaRef ds:uri="a2a963f3-2216-4811-a9d4-eb4c56d690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59E9C3-CC8C-46F4-9FCA-4F1DC3F6CF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1151</TotalTime>
  <Words>2719</Words>
  <Application>Microsoft Office PowerPoint</Application>
  <PresentationFormat>On-screen Show (4:3)</PresentationFormat>
  <Paragraphs>437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 Design</vt:lpstr>
      <vt:lpstr>PowerPoint Presentation</vt:lpstr>
      <vt:lpstr>Outline</vt:lpstr>
      <vt:lpstr>The concept of structures</vt:lpstr>
      <vt:lpstr>Example: structures</vt:lpstr>
      <vt:lpstr>Example: determine tomorrow’s date (Version 1)</vt:lpstr>
      <vt:lpstr>Example continued</vt:lpstr>
      <vt:lpstr>Operations on structures</vt:lpstr>
      <vt:lpstr>Example: determine tomorrow’s date (Version 2)</vt:lpstr>
      <vt:lpstr>Example continued</vt:lpstr>
      <vt:lpstr>Example continued</vt:lpstr>
      <vt:lpstr>Example: determine tomorrow’s date (Version 3)</vt:lpstr>
      <vt:lpstr>Example continued</vt:lpstr>
      <vt:lpstr>Example: Update time by one second</vt:lpstr>
      <vt:lpstr>Example continued</vt:lpstr>
      <vt:lpstr>Initializing structures. Compound literals</vt:lpstr>
      <vt:lpstr>Arrays of structures</vt:lpstr>
      <vt:lpstr>PowerPoint Presentation</vt:lpstr>
      <vt:lpstr>Structures containing structures</vt:lpstr>
      <vt:lpstr>Structures containing arrays</vt:lpstr>
      <vt:lpstr>Enumerated data type</vt:lpstr>
      <vt:lpstr>Enumerated data type</vt:lpstr>
      <vt:lpstr>Example: enum</vt:lpstr>
      <vt:lpstr>Cont.</vt:lpstr>
      <vt:lpstr>The typedef statement</vt:lpstr>
      <vt:lpstr>The typedef statement</vt:lpstr>
      <vt:lpstr>Data type conversions</vt:lpstr>
      <vt:lpstr>Rules for automatic conversions</vt:lpstr>
      <vt:lpstr>Sign extensions</vt:lpstr>
      <vt:lpstr>Signed integer representation</vt:lpstr>
      <vt:lpstr>Two’s complement example</vt:lpstr>
      <vt:lpstr>Two’s complement example</vt:lpstr>
      <vt:lpstr>Signed &amp; Unsigned types</vt:lpstr>
      <vt:lpstr>Explicit conversions/casts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cp:lastModifiedBy>
  <cp:revision>139</cp:revision>
  <dcterms:created xsi:type="dcterms:W3CDTF">2008-10-26T18:51:21Z</dcterms:created>
  <dcterms:modified xsi:type="dcterms:W3CDTF">2022-04-11T03:19:20Z</dcterms:modified>
</cp:coreProperties>
</file>