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81" r:id="rId5"/>
    <p:sldId id="273" r:id="rId6"/>
    <p:sldId id="274" r:id="rId7"/>
    <p:sldId id="275" r:id="rId8"/>
    <p:sldId id="276" r:id="rId9"/>
    <p:sldId id="277" r:id="rId10"/>
    <p:sldId id="278" r:id="rId11"/>
    <p:sldId id="280" r:id="rId12"/>
    <p:sldId id="258" r:id="rId13"/>
    <p:sldId id="259" r:id="rId14"/>
    <p:sldId id="260" r:id="rId15"/>
    <p:sldId id="261" r:id="rId16"/>
    <p:sldId id="262" r:id="rId17"/>
    <p:sldId id="263" r:id="rId18"/>
    <p:sldId id="264" r:id="rId19"/>
    <p:sldId id="265" r:id="rId20"/>
    <p:sldId id="269" r:id="rId21"/>
    <p:sldId id="270" r:id="rId22"/>
    <p:sldId id="271" r:id="rId23"/>
    <p:sldId id="266" r:id="rId24"/>
    <p:sldId id="267" r:id="rId25"/>
    <p:sldId id="268"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92" autoAdjust="0"/>
  </p:normalViewPr>
  <p:slideViewPr>
    <p:cSldViewPr>
      <p:cViewPr varScale="1">
        <p:scale>
          <a:sx n="84" d="100"/>
          <a:sy n="84" d="100"/>
        </p:scale>
        <p:origin x="-158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30425"/>
            <a:ext cx="7772400" cy="1222375"/>
          </a:xfrm>
        </p:spPr>
        <p:txBody>
          <a:bodyPr/>
          <a:lstStyle/>
          <a:p>
            <a:r>
              <a:rPr lang="en-IN" dirty="0" smtClean="0"/>
              <a:t>Emplay Inc. Assessment Solution</a:t>
            </a:r>
            <a:endParaRPr lang="en-IN" dirty="0"/>
          </a:p>
        </p:txBody>
      </p:sp>
      <p:sp>
        <p:nvSpPr>
          <p:cNvPr id="3" name="Subtitle 2"/>
          <p:cNvSpPr>
            <a:spLocks noGrp="1"/>
          </p:cNvSpPr>
          <p:nvPr>
            <p:ph type="subTitle" idx="1"/>
          </p:nvPr>
        </p:nvSpPr>
        <p:spPr>
          <a:xfrm>
            <a:off x="2438400" y="4876800"/>
            <a:ext cx="6400800" cy="1371600"/>
          </a:xfrm>
        </p:spPr>
        <p:txBody>
          <a:bodyPr>
            <a:normAutofit/>
          </a:bodyPr>
          <a:lstStyle/>
          <a:p>
            <a:pPr algn="r"/>
            <a:r>
              <a:rPr lang="en-IN" sz="2400" dirty="0" smtClean="0">
                <a:solidFill>
                  <a:schemeClr val="tx1">
                    <a:lumMod val="75000"/>
                    <a:lumOff val="25000"/>
                  </a:schemeClr>
                </a:solidFill>
              </a:rPr>
              <a:t>Narasimha Shastry</a:t>
            </a:r>
            <a:r>
              <a:rPr lang="en-IN" sz="2400" dirty="0">
                <a:solidFill>
                  <a:schemeClr val="tx1">
                    <a:lumMod val="75000"/>
                    <a:lumOff val="25000"/>
                  </a:schemeClr>
                </a:solidFill>
              </a:rPr>
              <a:t> K S </a:t>
            </a:r>
            <a:endParaRPr lang="en-IN" sz="2400" dirty="0" smtClean="0">
              <a:solidFill>
                <a:schemeClr val="tx1">
                  <a:lumMod val="75000"/>
                  <a:lumOff val="25000"/>
                </a:schemeClr>
              </a:solidFill>
            </a:endParaRPr>
          </a:p>
          <a:p>
            <a:pPr algn="r"/>
            <a:r>
              <a:rPr lang="en-IN" sz="2400" dirty="0" smtClean="0">
                <a:solidFill>
                  <a:schemeClr val="tx1">
                    <a:lumMod val="75000"/>
                    <a:lumOff val="25000"/>
                  </a:schemeClr>
                </a:solidFill>
              </a:rPr>
              <a:t>+91-6363975031</a:t>
            </a:r>
          </a:p>
          <a:p>
            <a:pPr algn="r"/>
            <a:r>
              <a:rPr lang="en-IN" sz="2400" dirty="0" smtClean="0">
                <a:solidFill>
                  <a:schemeClr val="tx1">
                    <a:lumMod val="75000"/>
                    <a:lumOff val="25000"/>
                  </a:schemeClr>
                </a:solidFill>
              </a:rPr>
              <a:t>narasimha192000@gmail.com</a:t>
            </a:r>
            <a:endParaRPr lang="en-IN" sz="2400" dirty="0">
              <a:solidFill>
                <a:schemeClr val="tx1">
                  <a:lumMod val="75000"/>
                  <a:lumOff val="25000"/>
                </a:schemeClr>
              </a:solidFill>
            </a:endParaRPr>
          </a:p>
        </p:txBody>
      </p:sp>
      <p:sp>
        <p:nvSpPr>
          <p:cNvPr id="4" name="TextBox 3"/>
          <p:cNvSpPr txBox="1"/>
          <p:nvPr/>
        </p:nvSpPr>
        <p:spPr>
          <a:xfrm>
            <a:off x="876300" y="3505200"/>
            <a:ext cx="2971800" cy="369332"/>
          </a:xfrm>
          <a:prstGeom prst="rect">
            <a:avLst/>
          </a:prstGeom>
          <a:noFill/>
        </p:spPr>
        <p:txBody>
          <a:bodyPr wrap="square" rtlCol="0">
            <a:spAutoFit/>
          </a:bodyPr>
          <a:lstStyle/>
          <a:p>
            <a:r>
              <a:rPr lang="en-IN" dirty="0" smtClean="0"/>
              <a:t>06 December 2021</a:t>
            </a:r>
            <a:endParaRPr lang="en-IN" dirty="0"/>
          </a:p>
        </p:txBody>
      </p:sp>
    </p:spTree>
    <p:extLst>
      <p:ext uri="{BB962C8B-B14F-4D97-AF65-F5344CB8AC3E}">
        <p14:creationId xmlns:p14="http://schemas.microsoft.com/office/powerpoint/2010/main" val="3806932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dirty="0" smtClean="0"/>
              <a:t>Question 1 (b) Solution</a:t>
            </a:r>
            <a:endParaRPr lang="en-IN" sz="2800"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IN" sz="1600" dirty="0" smtClean="0"/>
              <a:t>Solution to (b)</a:t>
            </a:r>
          </a:p>
          <a:p>
            <a:pPr marL="0" indent="0">
              <a:buNone/>
            </a:pPr>
            <a:r>
              <a:rPr lang="en-IN" sz="1400" dirty="0" smtClean="0"/>
              <a:t>Dropped Conversion in June –</a:t>
            </a:r>
          </a:p>
          <a:p>
            <a:pPr marL="0" indent="0">
              <a:buNone/>
            </a:pPr>
            <a:r>
              <a:rPr lang="en-IN" sz="1400" dirty="0" smtClean="0"/>
              <a:t>We see some major drop in following cities for conversion funnel step for June compared to May – </a:t>
            </a:r>
          </a:p>
          <a:p>
            <a:pPr marL="285750" lvl="1">
              <a:buFont typeface="Wingdings" panose="05000000000000000000" pitchFamily="2" charset="2"/>
              <a:buChar char="Ø"/>
              <a:tabLst>
                <a:tab pos="358775" algn="l"/>
              </a:tabLst>
            </a:pPr>
            <a:r>
              <a:rPr lang="en-IN" sz="1400" dirty="0" smtClean="0"/>
              <a:t>In </a:t>
            </a:r>
            <a:r>
              <a:rPr lang="en-IN" sz="1400" dirty="0"/>
              <a:t>Delhi, Viewed and Selected </a:t>
            </a:r>
            <a:r>
              <a:rPr lang="en-IN" sz="1400" dirty="0" smtClean="0"/>
              <a:t>Package had a drop of 11%. Possible reason - </a:t>
            </a:r>
            <a:r>
              <a:rPr lang="en-IN" sz="1400" dirty="0"/>
              <a:t>The customer did not find  suitable Packages for his/her range </a:t>
            </a:r>
            <a:r>
              <a:rPr lang="en-IN" sz="1400" dirty="0" smtClean="0"/>
              <a:t>.</a:t>
            </a:r>
          </a:p>
          <a:p>
            <a:pPr marL="285750" lvl="1">
              <a:buFont typeface="Wingdings" panose="05000000000000000000" pitchFamily="2" charset="2"/>
              <a:buChar char="Ø"/>
              <a:tabLst>
                <a:tab pos="358775" algn="l"/>
              </a:tabLst>
            </a:pPr>
            <a:r>
              <a:rPr lang="en-IN" sz="1400" dirty="0"/>
              <a:t>In Delhi, Landed on Scheduler Page had a drop of 6.3%. Possible Reason - The customer did not find suitable time slot as per his/her </a:t>
            </a:r>
            <a:r>
              <a:rPr lang="en-IN" sz="1400" dirty="0" smtClean="0"/>
              <a:t>requirement.</a:t>
            </a:r>
            <a:endParaRPr lang="en-IN" sz="1400" dirty="0"/>
          </a:p>
          <a:p>
            <a:pPr marL="285750" lvl="1">
              <a:buFont typeface="Wingdings" panose="05000000000000000000" pitchFamily="2" charset="2"/>
              <a:buChar char="Ø"/>
              <a:tabLst>
                <a:tab pos="358775" algn="l"/>
              </a:tabLst>
            </a:pPr>
            <a:r>
              <a:rPr lang="en-IN" sz="1400" dirty="0"/>
              <a:t>In Delhi, Booking success had a drop of 7.3%. Possible Reason - The booking order was </a:t>
            </a:r>
            <a:r>
              <a:rPr lang="en-IN" sz="1400" dirty="0" smtClean="0"/>
              <a:t>cancelled  </a:t>
            </a:r>
            <a:r>
              <a:rPr lang="en-IN" sz="1400" dirty="0"/>
              <a:t>by the </a:t>
            </a:r>
            <a:r>
              <a:rPr lang="en-IN" sz="1400" dirty="0" smtClean="0"/>
              <a:t>partner.</a:t>
            </a:r>
            <a:endParaRPr lang="en-IN" sz="1400" dirty="0"/>
          </a:p>
          <a:p>
            <a:pPr marL="285750" lvl="2" indent="-285750">
              <a:buFont typeface="Wingdings" panose="05000000000000000000" pitchFamily="2" charset="2"/>
              <a:buChar char="Ø"/>
            </a:pPr>
            <a:r>
              <a:rPr lang="en-IN" sz="1400" dirty="0" smtClean="0"/>
              <a:t>In </a:t>
            </a:r>
            <a:r>
              <a:rPr lang="en-IN" sz="1400" dirty="0"/>
              <a:t>Bangalore, Landed on Scheduler Page has a drop of 9.2%. Possible Reason - The customer did not find     suitable time slot as per his/her </a:t>
            </a:r>
            <a:r>
              <a:rPr lang="en-IN" sz="1400" dirty="0" smtClean="0"/>
              <a:t>requirement.</a:t>
            </a:r>
            <a:endParaRPr lang="en-IN" sz="1400" dirty="0"/>
          </a:p>
          <a:p>
            <a:pPr marL="285750" lvl="1">
              <a:buFont typeface="Wingdings" panose="05000000000000000000" pitchFamily="2" charset="2"/>
              <a:buChar char="Ø"/>
              <a:tabLst>
                <a:tab pos="358775" algn="l"/>
              </a:tabLst>
            </a:pPr>
            <a:r>
              <a:rPr lang="en-IN" sz="1400" dirty="0"/>
              <a:t>In Bangalore, Booking success Page has a drop of 7.8</a:t>
            </a:r>
            <a:r>
              <a:rPr lang="en-IN" sz="1400" dirty="0" smtClean="0"/>
              <a:t>%. </a:t>
            </a:r>
            <a:r>
              <a:rPr lang="en-IN" sz="1400" dirty="0"/>
              <a:t>Possible Reason - The booking order was cancelled by </a:t>
            </a:r>
            <a:r>
              <a:rPr lang="en-IN" sz="1400" dirty="0" smtClean="0"/>
              <a:t>the partner.</a:t>
            </a:r>
            <a:endParaRPr lang="en-IN" sz="1400" dirty="0"/>
          </a:p>
          <a:p>
            <a:pPr marL="285750" lvl="1">
              <a:buFont typeface="Wingdings" panose="05000000000000000000" pitchFamily="2" charset="2"/>
              <a:buChar char="Ø"/>
              <a:tabLst>
                <a:tab pos="358775" algn="l"/>
              </a:tabLst>
            </a:pPr>
            <a:r>
              <a:rPr lang="en-IN" sz="1400" dirty="0"/>
              <a:t>In </a:t>
            </a:r>
            <a:r>
              <a:rPr lang="en-IN" sz="1400" dirty="0" smtClean="0"/>
              <a:t>Hyderabad, Landed </a:t>
            </a:r>
            <a:r>
              <a:rPr lang="en-IN" sz="1400" dirty="0"/>
              <a:t>on payment Page has a drop of 6</a:t>
            </a:r>
            <a:r>
              <a:rPr lang="en-IN" sz="1400" dirty="0" smtClean="0"/>
              <a:t>%. </a:t>
            </a:r>
            <a:r>
              <a:rPr lang="en-IN" sz="1400" dirty="0"/>
              <a:t>Possible Reason </a:t>
            </a:r>
            <a:r>
              <a:rPr lang="en-IN" sz="1400" dirty="0" smtClean="0"/>
              <a:t>- </a:t>
            </a:r>
            <a:r>
              <a:rPr lang="en-IN" sz="1400" dirty="0"/>
              <a:t>Technical glitch, </a:t>
            </a:r>
            <a:r>
              <a:rPr lang="en-IN" sz="1400" dirty="0" smtClean="0"/>
              <a:t>unsuccessful payment.</a:t>
            </a:r>
            <a:endParaRPr lang="en-IN" sz="1400" dirty="0"/>
          </a:p>
          <a:p>
            <a:pPr marL="285750" lvl="1">
              <a:buFont typeface="Wingdings" panose="05000000000000000000" pitchFamily="2" charset="2"/>
              <a:buChar char="Ø"/>
              <a:tabLst>
                <a:tab pos="358775" algn="l"/>
              </a:tabLst>
            </a:pPr>
            <a:r>
              <a:rPr lang="en-IN" sz="1400" dirty="0"/>
              <a:t>In Hyderabad, Booking success Page has a drop of 8.2</a:t>
            </a:r>
            <a:r>
              <a:rPr lang="en-IN" sz="1400" dirty="0" smtClean="0"/>
              <a:t>%. </a:t>
            </a:r>
            <a:r>
              <a:rPr lang="en-IN" sz="1400" dirty="0"/>
              <a:t> </a:t>
            </a:r>
            <a:r>
              <a:rPr lang="en-IN" sz="1400" dirty="0" smtClean="0"/>
              <a:t>Possible </a:t>
            </a:r>
            <a:r>
              <a:rPr lang="en-IN" sz="1400" dirty="0"/>
              <a:t>Reason - The booking order was cancelled by </a:t>
            </a:r>
            <a:r>
              <a:rPr lang="en-IN" sz="1400" dirty="0" smtClean="0"/>
              <a:t>the partner.</a:t>
            </a:r>
            <a:endParaRPr lang="en-IN" sz="1400" dirty="0"/>
          </a:p>
          <a:p>
            <a:pPr>
              <a:buAutoNum type="arabicPeriod"/>
            </a:pPr>
            <a:endParaRPr lang="en-IN" sz="1400" dirty="0"/>
          </a:p>
          <a:p>
            <a:pPr>
              <a:buFont typeface="Arial" pitchFamily="34" charset="0"/>
              <a:buAutoNum type="arabicPeriod"/>
            </a:pPr>
            <a:endParaRPr lang="en-IN" sz="1400" dirty="0" smtClean="0"/>
          </a:p>
          <a:p>
            <a:pPr>
              <a:buFont typeface="Arial" pitchFamily="34" charset="0"/>
              <a:buAutoNum type="arabicPeriod"/>
            </a:pPr>
            <a:endParaRPr lang="en-IN" sz="1400" dirty="0"/>
          </a:p>
          <a:p>
            <a:pPr>
              <a:buAutoNum type="arabicPeriod"/>
            </a:pPr>
            <a:endParaRPr lang="en-IN" sz="1400" dirty="0"/>
          </a:p>
          <a:p>
            <a:pPr>
              <a:buAutoNum type="arabicPeriod"/>
            </a:pPr>
            <a:endParaRPr lang="en-IN" sz="1400" dirty="0" smtClean="0"/>
          </a:p>
          <a:p>
            <a:pPr>
              <a:buAutoNum type="arabicPeriod"/>
            </a:pPr>
            <a:endParaRPr lang="en-IN" sz="1400" dirty="0" smtClean="0"/>
          </a:p>
        </p:txBody>
      </p:sp>
    </p:spTree>
    <p:extLst>
      <p:ext uri="{BB962C8B-B14F-4D97-AF65-F5344CB8AC3E}">
        <p14:creationId xmlns:p14="http://schemas.microsoft.com/office/powerpoint/2010/main" val="796216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dirty="0"/>
          </a:p>
          <a:p>
            <a:pPr marL="0" indent="0" algn="ctr">
              <a:buNone/>
            </a:pPr>
            <a:r>
              <a:rPr lang="en-IN" sz="5200" b="1" dirty="0" smtClean="0"/>
              <a:t>Question 2 Solution </a:t>
            </a:r>
            <a:endParaRPr lang="en-IN" sz="5200" b="1" dirty="0"/>
          </a:p>
        </p:txBody>
      </p:sp>
    </p:spTree>
    <p:extLst>
      <p:ext uri="{BB962C8B-B14F-4D97-AF65-F5344CB8AC3E}">
        <p14:creationId xmlns:p14="http://schemas.microsoft.com/office/powerpoint/2010/main" val="108442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IN" sz="3200" b="1" dirty="0" smtClean="0"/>
              <a:t>Question 2</a:t>
            </a:r>
            <a:endParaRPr lang="en-IN" sz="3200" b="1"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marL="0" indent="0">
              <a:buNone/>
            </a:pPr>
            <a:r>
              <a:rPr lang="en-IN" sz="1600" dirty="0" smtClean="0"/>
              <a:t>Libraries Imported</a:t>
            </a:r>
          </a:p>
          <a:p>
            <a:pPr>
              <a:buAutoNum type="arabicPeriod"/>
            </a:pPr>
            <a:r>
              <a:rPr lang="en-IN" sz="1400" dirty="0" smtClean="0"/>
              <a:t>pandas </a:t>
            </a:r>
          </a:p>
          <a:p>
            <a:pPr>
              <a:buAutoNum type="arabicPeriod"/>
            </a:pPr>
            <a:r>
              <a:rPr lang="en-IN" sz="1400" dirty="0" smtClean="0"/>
              <a:t>numpy </a:t>
            </a:r>
          </a:p>
          <a:p>
            <a:pPr>
              <a:buAutoNum type="arabicPeriod"/>
            </a:pPr>
            <a:r>
              <a:rPr lang="en-IN" sz="1400" dirty="0" smtClean="0"/>
              <a:t>matplotlib.pyplot</a:t>
            </a:r>
          </a:p>
          <a:p>
            <a:pPr>
              <a:buAutoNum type="arabicPeriod"/>
            </a:pPr>
            <a:r>
              <a:rPr lang="en-IN" sz="1400" dirty="0" smtClean="0"/>
              <a:t>DateTime</a:t>
            </a:r>
            <a:endParaRPr lang="en-IN" sz="1400" dirty="0"/>
          </a:p>
          <a:p>
            <a:pPr marL="0" indent="0">
              <a:buNone/>
            </a:pPr>
            <a:endParaRPr lang="en-IN" sz="1800" dirty="0" smtClean="0"/>
          </a:p>
          <a:p>
            <a:pPr marL="0" indent="0">
              <a:buNone/>
            </a:pPr>
            <a:r>
              <a:rPr lang="en-IN" sz="1600" dirty="0" smtClean="0"/>
              <a:t>Data Pre-processing </a:t>
            </a:r>
          </a:p>
          <a:p>
            <a:r>
              <a:rPr lang="en-IN" sz="1400" dirty="0" smtClean="0"/>
              <a:t>Read the csv file to import data</a:t>
            </a:r>
          </a:p>
          <a:p>
            <a:r>
              <a:rPr lang="en-IN" sz="1400" dirty="0" smtClean="0"/>
              <a:t>Dropped unwanted columns</a:t>
            </a:r>
          </a:p>
          <a:p>
            <a:r>
              <a:rPr lang="en-IN" sz="1400" dirty="0"/>
              <a:t>Checking for </a:t>
            </a:r>
            <a:r>
              <a:rPr lang="en-IN" sz="1400" dirty="0" smtClean="0"/>
              <a:t>null </a:t>
            </a:r>
            <a:r>
              <a:rPr lang="en-IN" sz="1400" dirty="0"/>
              <a:t>values. No null values found in the </a:t>
            </a:r>
            <a:r>
              <a:rPr lang="en-IN" sz="1400" dirty="0" smtClean="0"/>
              <a:t>dataset</a:t>
            </a:r>
          </a:p>
          <a:p>
            <a:pPr marL="0" indent="0">
              <a:buNone/>
            </a:pPr>
            <a:endParaRPr lang="en-IN" sz="1400" dirty="0"/>
          </a:p>
          <a:p>
            <a:pPr marL="0" indent="0">
              <a:buNone/>
            </a:pPr>
            <a:r>
              <a:rPr lang="en-IN" sz="1600" b="1" u="sng" dirty="0" smtClean="0"/>
              <a:t>1. Month-On-Month (MOM) </a:t>
            </a:r>
            <a:r>
              <a:rPr lang="en-IN" sz="1600" b="1" u="sng" dirty="0"/>
              <a:t>User </a:t>
            </a:r>
            <a:r>
              <a:rPr lang="en-IN" sz="1600" b="1" u="sng" dirty="0" smtClean="0"/>
              <a:t>Acquisition Rate</a:t>
            </a:r>
          </a:p>
          <a:p>
            <a:pPr>
              <a:buFont typeface="Wingdings" panose="05000000000000000000" pitchFamily="2" charset="2"/>
              <a:buChar char="Ø"/>
            </a:pPr>
            <a:r>
              <a:rPr lang="en-IN" sz="1400" dirty="0" smtClean="0"/>
              <a:t>Removed </a:t>
            </a:r>
            <a:r>
              <a:rPr lang="en-IN" sz="1400" dirty="0"/>
              <a:t>the duplicates for 'Profile ID' column in the </a:t>
            </a:r>
            <a:r>
              <a:rPr lang="en-IN" sz="1400" dirty="0" smtClean="0"/>
              <a:t>dataset.</a:t>
            </a:r>
          </a:p>
          <a:p>
            <a:pPr>
              <a:buFont typeface="Wingdings" panose="05000000000000000000" pitchFamily="2" charset="2"/>
              <a:buChar char="Ø"/>
            </a:pPr>
            <a:r>
              <a:rPr lang="en-IN" sz="1400" dirty="0" smtClean="0"/>
              <a:t>Converted </a:t>
            </a:r>
            <a:r>
              <a:rPr lang="en-IN" sz="1400" dirty="0"/>
              <a:t>'Date_of_Booking' column to readable date </a:t>
            </a:r>
            <a:r>
              <a:rPr lang="en-IN" sz="1400" dirty="0" smtClean="0"/>
              <a:t>format and extracted month name from it.</a:t>
            </a:r>
          </a:p>
          <a:p>
            <a:pPr>
              <a:buFont typeface="Wingdings" panose="05000000000000000000" pitchFamily="2" charset="2"/>
              <a:buChar char="Ø"/>
            </a:pPr>
            <a:endParaRPr lang="en-IN" sz="1400" dirty="0"/>
          </a:p>
          <a:p>
            <a:pPr marL="0" indent="0">
              <a:buNone/>
            </a:pPr>
            <a:r>
              <a:rPr lang="en-IN" sz="1400" i="1" dirty="0" smtClean="0"/>
              <a:t>Ascertaining Number of Users for MOM </a:t>
            </a:r>
            <a:r>
              <a:rPr lang="en-IN" sz="1400" i="1" dirty="0"/>
              <a:t>User Acquisition Rate</a:t>
            </a:r>
            <a:endParaRPr lang="en-IN" sz="1400" i="1" dirty="0" smtClean="0"/>
          </a:p>
          <a:p>
            <a:pPr marL="0" indent="0">
              <a:buNone/>
            </a:pPr>
            <a:r>
              <a:rPr lang="en-IN" sz="1400" dirty="0" smtClean="0"/>
              <a:t>To obtain the user acquisition rate we need to ascertain the users in that particular month – This was achieved by selecting single instance of customers in that particular month i.e. all the users who booked the slot in that month. For customers with multiple repetitions, duplicates were removed.</a:t>
            </a:r>
          </a:p>
        </p:txBody>
      </p:sp>
    </p:spTree>
    <p:extLst>
      <p:ext uri="{BB962C8B-B14F-4D97-AF65-F5344CB8AC3E}">
        <p14:creationId xmlns:p14="http://schemas.microsoft.com/office/powerpoint/2010/main" val="289419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400" dirty="0" smtClean="0"/>
              <a:t>After </a:t>
            </a:r>
            <a:r>
              <a:rPr lang="en-IN" sz="1400" dirty="0"/>
              <a:t>Ascertaining </a:t>
            </a:r>
            <a:r>
              <a:rPr lang="en-IN" sz="1400" dirty="0" smtClean="0"/>
              <a:t>Number </a:t>
            </a:r>
            <a:r>
              <a:rPr lang="en-IN" sz="1400" dirty="0"/>
              <a:t>of Users for MOM User Acquisition </a:t>
            </a:r>
            <a:r>
              <a:rPr lang="en-IN" sz="1400" dirty="0" smtClean="0"/>
              <a:t>Rate, we proceeded to calculate the MOM User acquisition rate using the following Formula</a:t>
            </a:r>
            <a:endParaRPr lang="en-IN" sz="1400" i="1" dirty="0"/>
          </a:p>
          <a:p>
            <a:pPr marL="0" indent="0">
              <a:buNone/>
            </a:pPr>
            <a:r>
              <a:rPr lang="en-IN" sz="1400" b="1" i="1" dirty="0" smtClean="0"/>
              <a:t>MOM </a:t>
            </a:r>
            <a:r>
              <a:rPr lang="en-IN" sz="1400" b="1" i="1" dirty="0"/>
              <a:t>User Acquisition </a:t>
            </a:r>
            <a:r>
              <a:rPr lang="en-IN" sz="1400" b="1" i="1" dirty="0" smtClean="0"/>
              <a:t>Rate = ((Number of Users in current month / Number of users in previous month)-1)*100</a:t>
            </a:r>
          </a:p>
          <a:p>
            <a:pPr marL="0" indent="0">
              <a:buNone/>
            </a:pPr>
            <a:endParaRPr lang="en-IN" sz="1400" i="1" dirty="0"/>
          </a:p>
          <a:p>
            <a:pPr marL="0" indent="0">
              <a:buNone/>
            </a:pPr>
            <a:r>
              <a:rPr lang="en-IN" sz="1400" i="1" dirty="0" smtClean="0"/>
              <a:t>The results obtained are below –</a:t>
            </a:r>
          </a:p>
          <a:p>
            <a:pPr marL="0" indent="0">
              <a:buNone/>
            </a:pPr>
            <a:endParaRPr lang="en-IN" sz="1400"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25146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133600"/>
            <a:ext cx="5715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489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0375" y="338137"/>
            <a:ext cx="2606040" cy="288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8925" y="4670226"/>
            <a:ext cx="8302625" cy="1415772"/>
          </a:xfrm>
          <a:prstGeom prst="rect">
            <a:avLst/>
          </a:prstGeom>
          <a:noFill/>
        </p:spPr>
        <p:txBody>
          <a:bodyPr wrap="square" rtlCol="0">
            <a:spAutoFit/>
          </a:bodyPr>
          <a:lstStyle/>
          <a:p>
            <a:r>
              <a:rPr lang="en-IN" sz="1600" b="1" dirty="0" smtClean="0"/>
              <a:t>Analysis</a:t>
            </a:r>
          </a:p>
          <a:p>
            <a:r>
              <a:rPr lang="en-IN" sz="1400" dirty="0" smtClean="0"/>
              <a:t>Analysis of the graphs show us that, MOM user acquisition rate in January decrease 21% relative to users in December, this rate continues to show a negative trend in February and shows a positive trend hinting recovery in month of March.  Only the month of June has a slight positive growth/ improvement of 0.71% relative to previous month. Month of October shows positive recovery with a Rate of 8.8%increase in MOM user acquisition rate.</a:t>
            </a:r>
            <a:endParaRPr lang="en-IN" sz="1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381000"/>
            <a:ext cx="556260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762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400" b="1" u="sng" dirty="0"/>
              <a:t>2. </a:t>
            </a:r>
            <a:r>
              <a:rPr lang="en-IN" sz="1600" b="1" u="sng" dirty="0"/>
              <a:t>M</a:t>
            </a:r>
            <a:r>
              <a:rPr lang="en-IN" sz="1600" b="1" u="sng" dirty="0" smtClean="0"/>
              <a:t>onth </a:t>
            </a:r>
            <a:r>
              <a:rPr lang="en-IN" sz="1600" b="1" u="sng" dirty="0"/>
              <a:t>on month repeat rate</a:t>
            </a:r>
          </a:p>
          <a:p>
            <a:pPr marL="0" indent="0">
              <a:buNone/>
            </a:pPr>
            <a:r>
              <a:rPr lang="en-IN" sz="1400" dirty="0" smtClean="0"/>
              <a:t>Repeat rate is defined </a:t>
            </a:r>
            <a:r>
              <a:rPr lang="en-IN" sz="1400" dirty="0"/>
              <a:t>as </a:t>
            </a:r>
            <a:r>
              <a:rPr lang="en-IN" sz="1400" dirty="0" smtClean="0"/>
              <a:t>Number of customers </a:t>
            </a:r>
            <a:r>
              <a:rPr lang="en-IN" sz="1400" dirty="0"/>
              <a:t>who have shopped more than once </a:t>
            </a:r>
            <a:r>
              <a:rPr lang="en-IN" sz="1400" dirty="0" smtClean="0"/>
              <a:t>by total number </a:t>
            </a:r>
            <a:r>
              <a:rPr lang="en-IN" sz="1400" dirty="0"/>
              <a:t>of </a:t>
            </a:r>
            <a:r>
              <a:rPr lang="en-IN" sz="1400" dirty="0" smtClean="0"/>
              <a:t>customers.</a:t>
            </a:r>
          </a:p>
          <a:p>
            <a:pPr marL="0" indent="0">
              <a:buNone/>
            </a:pPr>
            <a:r>
              <a:rPr lang="en-IN" sz="1400" dirty="0" smtClean="0"/>
              <a:t>To obtain the </a:t>
            </a:r>
            <a:r>
              <a:rPr lang="en-IN" sz="1400" b="1" dirty="0"/>
              <a:t>N</a:t>
            </a:r>
            <a:r>
              <a:rPr lang="en-IN" sz="1400" b="1" dirty="0" smtClean="0"/>
              <a:t>umber of repeat customers</a:t>
            </a:r>
            <a:r>
              <a:rPr lang="en-IN" sz="1400" dirty="0" smtClean="0"/>
              <a:t>, we first proceed to </a:t>
            </a:r>
            <a:r>
              <a:rPr lang="en-IN" sz="1400" dirty="0"/>
              <a:t>find the count of bookings of repeat </a:t>
            </a:r>
            <a:r>
              <a:rPr lang="en-IN" sz="1400" dirty="0" smtClean="0"/>
              <a:t>customers i.e. the repeat customers have multiple booking slots in the same month. Now, isolating the multiple booking and considering the first instance of such multiple bookings and removing the duplicates will provide us the repeat customers.</a:t>
            </a:r>
          </a:p>
          <a:p>
            <a:pPr marL="0" indent="0">
              <a:buNone/>
            </a:pPr>
            <a:r>
              <a:rPr lang="en-IN" sz="1400" dirty="0" smtClean="0"/>
              <a:t>To find the </a:t>
            </a:r>
            <a:r>
              <a:rPr lang="en-IN" sz="1400" b="1" dirty="0" smtClean="0"/>
              <a:t>Total number of customers, </a:t>
            </a:r>
            <a:r>
              <a:rPr lang="en-IN" sz="1400" dirty="0" smtClean="0"/>
              <a:t>we simply remove the multiple instances of repeating customers considering only a singular occurrences (keeping the first instance of the customer).</a:t>
            </a:r>
          </a:p>
          <a:p>
            <a:pPr marL="0" indent="0">
              <a:buNone/>
            </a:pPr>
            <a:r>
              <a:rPr lang="en-IN" sz="1400" b="1" i="1" dirty="0"/>
              <a:t>Repeat </a:t>
            </a:r>
            <a:r>
              <a:rPr lang="en-IN" sz="1400" b="1" i="1" dirty="0" smtClean="0"/>
              <a:t>Rate </a:t>
            </a:r>
            <a:r>
              <a:rPr lang="en-IN" sz="1400" b="1" i="1" dirty="0"/>
              <a:t>= </a:t>
            </a:r>
            <a:r>
              <a:rPr lang="en-IN" sz="1400" b="1" i="1" dirty="0" smtClean="0"/>
              <a:t>No </a:t>
            </a:r>
            <a:r>
              <a:rPr lang="en-IN" sz="1400" b="1" i="1" dirty="0"/>
              <a:t>of </a:t>
            </a:r>
            <a:r>
              <a:rPr lang="en-IN" sz="1400" b="1" i="1" dirty="0" smtClean="0"/>
              <a:t>customers </a:t>
            </a:r>
            <a:r>
              <a:rPr lang="en-IN" sz="1400" b="1" i="1" dirty="0"/>
              <a:t>who have shopped more than once / </a:t>
            </a:r>
            <a:r>
              <a:rPr lang="en-IN" sz="1400" b="1" i="1" dirty="0" smtClean="0"/>
              <a:t>Number </a:t>
            </a:r>
            <a:r>
              <a:rPr lang="en-IN" sz="1400" b="1" i="1" dirty="0"/>
              <a:t>of </a:t>
            </a:r>
            <a:r>
              <a:rPr lang="en-IN" sz="1400" b="1" i="1" dirty="0" smtClean="0"/>
              <a:t>customers</a:t>
            </a:r>
            <a:endParaRPr lang="en-IN" sz="1400" dirty="0"/>
          </a:p>
          <a:p>
            <a:pPr marL="0" indent="0">
              <a:buNone/>
            </a:pPr>
            <a:r>
              <a:rPr lang="en-IN" sz="1200" dirty="0" smtClean="0"/>
              <a:t>Table with Monthly Repeat Rate and Month on Month Repeat rate (formulas in next slide), note negative sign indicates a fall in percentage (negative trend) with respect to previous month</a:t>
            </a:r>
          </a:p>
          <a:p>
            <a:pPr marL="0" indent="0">
              <a:buNone/>
            </a:pPr>
            <a:endParaRPr lang="en-IN" sz="1400" dirty="0" smtClean="0"/>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81400"/>
            <a:ext cx="71437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0326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200" b="1" dirty="0" smtClean="0"/>
              <a:t>Monthly_Repeat_Rate (%) =  Repeat_Customers for that month/ Total_Customers_Without_Repeated_Bookings for that month</a:t>
            </a:r>
          </a:p>
          <a:p>
            <a:pPr marL="0" indent="0">
              <a:buNone/>
            </a:pPr>
            <a:r>
              <a:rPr lang="en-IN" sz="1200" b="1" dirty="0" smtClean="0"/>
              <a:t>Month_on_Month_Repeat_Rate (%) = (((Monthly_Repeat_Rate (%) current month/ Monthly_Repeat_Rate (%) previous month)-1)*100)</a:t>
            </a:r>
          </a:p>
          <a:p>
            <a:pPr marL="0" indent="0">
              <a:buNone/>
            </a:pPr>
            <a:endParaRPr lang="en-IN" sz="1200" b="1" dirty="0"/>
          </a:p>
          <a:p>
            <a:pPr marL="0" indent="0">
              <a:buNone/>
            </a:pPr>
            <a:r>
              <a:rPr lang="en-IN" sz="1400" dirty="0" smtClean="0"/>
              <a:t>Analysis –</a:t>
            </a:r>
          </a:p>
          <a:p>
            <a:pPr marL="0" indent="0">
              <a:buNone/>
            </a:pPr>
            <a:r>
              <a:rPr lang="en-IN" sz="1400" dirty="0" smtClean="0"/>
              <a:t>We see there is a positive trend in the MOM repeat rate from Dec to Jan with 6%, then we see an negative trend or fall in repeat rate in Feb compared to Jan. We the see 11% growth in March with respect to Feb. April has the largest negative trend with drop of 15%. The </a:t>
            </a:r>
            <a:r>
              <a:rPr lang="en-IN" sz="1400" b="1" dirty="0" smtClean="0"/>
              <a:t>line graph in next slide indicates the MOM trends.</a:t>
            </a:r>
          </a:p>
          <a:p>
            <a:pPr marL="0" indent="0">
              <a:buNone/>
            </a:pPr>
            <a:endParaRPr lang="en-IN" sz="1200" dirty="0"/>
          </a:p>
          <a:p>
            <a:pPr marL="0" indent="0">
              <a:buNone/>
            </a:pPr>
            <a:endParaRPr lang="en-IN" sz="1200" dirty="0"/>
          </a:p>
          <a:p>
            <a:pPr marL="0" indent="0">
              <a:buNone/>
            </a:pPr>
            <a:endParaRPr lang="en-IN" sz="1400" dirty="0"/>
          </a:p>
          <a:p>
            <a:pPr marL="0" indent="0">
              <a:buNone/>
            </a:pPr>
            <a:r>
              <a:rPr lang="en-IN" sz="1400" dirty="0" smtClean="0"/>
              <a:t> </a:t>
            </a:r>
            <a:endParaRPr lang="en-IN" sz="1400" dirty="0"/>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1800"/>
            <a:ext cx="6673850" cy="2478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671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endParaRPr lang="en-IN" sz="1200" dirty="0"/>
          </a:p>
          <a:p>
            <a:pPr marL="0" indent="0">
              <a:buNone/>
            </a:pPr>
            <a:endParaRPr lang="en-IN" sz="1200" dirty="0"/>
          </a:p>
          <a:p>
            <a:pPr marL="0" indent="0">
              <a:buNone/>
            </a:pPr>
            <a:endParaRPr lang="en-IN" sz="1400" dirty="0"/>
          </a:p>
          <a:p>
            <a:pPr marL="0" indent="0">
              <a:buNone/>
            </a:pPr>
            <a:r>
              <a:rPr lang="en-IN" sz="1400" dirty="0" smtClean="0"/>
              <a:t> </a:t>
            </a:r>
            <a:endParaRPr lang="en-IN" sz="1400" dirty="0"/>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533400"/>
            <a:ext cx="68580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09600" y="5484227"/>
            <a:ext cx="8305800" cy="307777"/>
          </a:xfrm>
          <a:prstGeom prst="rect">
            <a:avLst/>
          </a:prstGeom>
          <a:noFill/>
        </p:spPr>
        <p:txBody>
          <a:bodyPr wrap="square" rtlCol="0">
            <a:spAutoFit/>
          </a:bodyPr>
          <a:lstStyle/>
          <a:p>
            <a:r>
              <a:rPr lang="en-IN" sz="1400" dirty="0" smtClean="0"/>
              <a:t>For more graphs an analysis refer </a:t>
            </a:r>
            <a:r>
              <a:rPr lang="en-IN" sz="1400" dirty="0"/>
              <a:t>to </a:t>
            </a:r>
            <a:r>
              <a:rPr lang="en-IN" sz="1400" b="1" dirty="0" smtClean="0"/>
              <a:t>“</a:t>
            </a:r>
            <a:r>
              <a:rPr lang="en-IN" sz="1400" b="1" dirty="0"/>
              <a:t>Narasimha Shastry K S_Emplay Inc_Assignment Question </a:t>
            </a:r>
            <a:r>
              <a:rPr lang="en-IN" sz="1400" b="1" dirty="0" smtClean="0"/>
              <a:t>2.ipynb” </a:t>
            </a:r>
            <a:r>
              <a:rPr lang="en-IN" sz="1400" dirty="0" smtClean="0"/>
              <a:t>file</a:t>
            </a:r>
            <a:endParaRPr lang="en-IN" sz="1400" dirty="0"/>
          </a:p>
        </p:txBody>
      </p:sp>
    </p:spTree>
    <p:extLst>
      <p:ext uri="{BB962C8B-B14F-4D97-AF65-F5344CB8AC3E}">
        <p14:creationId xmlns:p14="http://schemas.microsoft.com/office/powerpoint/2010/main" val="2071200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600" b="1" dirty="0"/>
              <a:t>Repeat Rates - 30-Day repeat rate, 60-Day repeat rate and 90-Day repeat </a:t>
            </a:r>
            <a:r>
              <a:rPr lang="en-IN" sz="1600" b="1" dirty="0" smtClean="0"/>
              <a:t>rate</a:t>
            </a:r>
            <a:endParaRPr lang="en-IN" sz="1400" dirty="0" smtClean="0"/>
          </a:p>
          <a:p>
            <a:pPr marL="0" indent="0">
              <a:buNone/>
            </a:pPr>
            <a:r>
              <a:rPr lang="en-IN" sz="1400" u="sng" dirty="0" smtClean="0"/>
              <a:t>Definitions</a:t>
            </a:r>
          </a:p>
          <a:p>
            <a:pPr marL="360000" indent="0">
              <a:buNone/>
            </a:pPr>
            <a:r>
              <a:rPr lang="en-IN" sz="1200" dirty="0" smtClean="0"/>
              <a:t>30-Day </a:t>
            </a:r>
            <a:r>
              <a:rPr lang="en-IN" sz="1200" dirty="0"/>
              <a:t>repeat rate - Repeat_Customers for </a:t>
            </a:r>
            <a:r>
              <a:rPr lang="en-IN" sz="1200" dirty="0" smtClean="0"/>
              <a:t>30 Days/ </a:t>
            </a:r>
            <a:r>
              <a:rPr lang="en-IN" sz="1200" dirty="0"/>
              <a:t>Total_Customers_Without_Repeated_Bookings for </a:t>
            </a:r>
            <a:r>
              <a:rPr lang="en-IN" sz="1200" dirty="0" smtClean="0"/>
              <a:t>30 Days</a:t>
            </a:r>
            <a:endParaRPr lang="en-IN" sz="1200" dirty="0"/>
          </a:p>
          <a:p>
            <a:pPr marL="360000" indent="0">
              <a:buNone/>
            </a:pPr>
            <a:r>
              <a:rPr lang="en-IN" sz="1200" dirty="0" smtClean="0"/>
              <a:t>60-Day </a:t>
            </a:r>
            <a:r>
              <a:rPr lang="en-IN" sz="1200" dirty="0"/>
              <a:t>repeat </a:t>
            </a:r>
            <a:r>
              <a:rPr lang="en-IN" sz="1200" dirty="0" smtClean="0"/>
              <a:t>rate - </a:t>
            </a:r>
            <a:r>
              <a:rPr lang="en-IN" sz="1200" dirty="0"/>
              <a:t>Repeat_Customers for </a:t>
            </a:r>
            <a:r>
              <a:rPr lang="en-IN" sz="1200" dirty="0" smtClean="0"/>
              <a:t>(60 Days or 2 months)/ </a:t>
            </a:r>
            <a:r>
              <a:rPr lang="en-IN" sz="1200" dirty="0"/>
              <a:t>Total_Customers_Without_Repeated_Bookings for (60 Days or 2 months)</a:t>
            </a:r>
            <a:endParaRPr lang="en-IN" sz="1200" dirty="0" smtClean="0"/>
          </a:p>
          <a:p>
            <a:pPr marL="360000" indent="0">
              <a:buNone/>
            </a:pPr>
            <a:r>
              <a:rPr lang="en-IN" sz="1200" dirty="0" smtClean="0"/>
              <a:t>90-Day </a:t>
            </a:r>
            <a:r>
              <a:rPr lang="en-IN" sz="1200" dirty="0"/>
              <a:t>repeat </a:t>
            </a:r>
            <a:r>
              <a:rPr lang="en-IN" sz="1200" dirty="0" smtClean="0"/>
              <a:t>rate - </a:t>
            </a:r>
            <a:r>
              <a:rPr lang="en-IN" sz="1200" dirty="0"/>
              <a:t>Repeat_Customers for </a:t>
            </a:r>
            <a:r>
              <a:rPr lang="en-IN" sz="1200" dirty="0" smtClean="0"/>
              <a:t>(90 </a:t>
            </a:r>
            <a:r>
              <a:rPr lang="en-IN" sz="1200" dirty="0"/>
              <a:t>Days or </a:t>
            </a:r>
            <a:r>
              <a:rPr lang="en-IN" sz="1200" dirty="0" smtClean="0"/>
              <a:t>3 </a:t>
            </a:r>
            <a:r>
              <a:rPr lang="en-IN" sz="1200" dirty="0"/>
              <a:t>months)/ Total_Customers_Without_Repeated_Bookings for </a:t>
            </a:r>
            <a:r>
              <a:rPr lang="en-IN" sz="1200" dirty="0" smtClean="0"/>
              <a:t>(90 </a:t>
            </a:r>
            <a:r>
              <a:rPr lang="en-IN" sz="1200" dirty="0"/>
              <a:t>Days or </a:t>
            </a:r>
            <a:r>
              <a:rPr lang="en-IN" sz="1200" dirty="0" smtClean="0"/>
              <a:t>3 </a:t>
            </a:r>
            <a:r>
              <a:rPr lang="en-IN" sz="1200" dirty="0"/>
              <a:t>months)</a:t>
            </a:r>
          </a:p>
          <a:p>
            <a:pPr marL="0" indent="0">
              <a:buNone/>
            </a:pPr>
            <a:endParaRPr lang="en-IN" sz="1400" dirty="0" smtClean="0"/>
          </a:p>
          <a:p>
            <a:pPr marL="0" indent="0">
              <a:buNone/>
            </a:pPr>
            <a:r>
              <a:rPr lang="en-IN" sz="1400" dirty="0"/>
              <a:t>30-Day repeat </a:t>
            </a:r>
            <a:r>
              <a:rPr lang="en-IN" sz="1400" dirty="0" smtClean="0"/>
              <a:t>rate Table</a:t>
            </a:r>
            <a:endParaRPr lang="en-IN" sz="1400" dirty="0"/>
          </a:p>
          <a:p>
            <a:pPr marL="0" indent="0">
              <a:buNone/>
            </a:pPr>
            <a:r>
              <a:rPr lang="en-IN" sz="1400" dirty="0" smtClean="0"/>
              <a:t> </a:t>
            </a:r>
            <a:endParaRPr lang="en-IN" sz="1400" dirty="0"/>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162300"/>
            <a:ext cx="50101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5377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400" dirty="0"/>
              <a:t>3</a:t>
            </a:r>
            <a:r>
              <a:rPr lang="en-IN" sz="1400" dirty="0" smtClean="0"/>
              <a:t>0-Day </a:t>
            </a:r>
            <a:r>
              <a:rPr lang="en-IN" sz="1400" dirty="0"/>
              <a:t>repeat </a:t>
            </a:r>
            <a:r>
              <a:rPr lang="en-IN" sz="1400" dirty="0" smtClean="0"/>
              <a:t>rate line graph </a:t>
            </a:r>
          </a:p>
          <a:p>
            <a:pPr marL="0" indent="0">
              <a:buNone/>
            </a:pPr>
            <a:endParaRPr lang="en-IN" sz="1400" dirty="0"/>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990600"/>
            <a:ext cx="611505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09600" y="5181600"/>
            <a:ext cx="7924800" cy="523220"/>
          </a:xfrm>
          <a:prstGeom prst="rect">
            <a:avLst/>
          </a:prstGeom>
          <a:noFill/>
        </p:spPr>
        <p:txBody>
          <a:bodyPr wrap="square" rtlCol="0">
            <a:spAutoFit/>
          </a:bodyPr>
          <a:lstStyle/>
          <a:p>
            <a:r>
              <a:rPr lang="en-IN" sz="1400" dirty="0" smtClean="0"/>
              <a:t>We are comparing previous 30 day period to next 30 day period in this analysis. This chart shows the trends for consecutive 30 day period.</a:t>
            </a:r>
            <a:endParaRPr lang="en-IN" sz="1400" dirty="0"/>
          </a:p>
        </p:txBody>
      </p:sp>
    </p:spTree>
    <p:extLst>
      <p:ext uri="{BB962C8B-B14F-4D97-AF65-F5344CB8AC3E}">
        <p14:creationId xmlns:p14="http://schemas.microsoft.com/office/powerpoint/2010/main" val="4071008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Table of contents</a:t>
            </a:r>
            <a:endParaRPr lang="en-IN" sz="2800" dirty="0"/>
          </a:p>
        </p:txBody>
      </p:sp>
      <p:sp>
        <p:nvSpPr>
          <p:cNvPr id="3" name="Content Placeholder 2"/>
          <p:cNvSpPr>
            <a:spLocks noGrp="1"/>
          </p:cNvSpPr>
          <p:nvPr>
            <p:ph idx="1"/>
          </p:nvPr>
        </p:nvSpPr>
        <p:spPr/>
        <p:txBody>
          <a:bodyPr>
            <a:normAutofit/>
          </a:bodyPr>
          <a:lstStyle/>
          <a:p>
            <a:pPr marL="0" indent="0">
              <a:buNone/>
            </a:pPr>
            <a:endParaRPr lang="en-IN" sz="2000" dirty="0"/>
          </a:p>
          <a:p>
            <a:r>
              <a:rPr lang="en-IN" sz="2000" dirty="0" smtClean="0"/>
              <a:t>Answer to Question 1 -					Page 4 - 10	</a:t>
            </a:r>
          </a:p>
          <a:p>
            <a:pPr marL="0" indent="0">
              <a:buNone/>
            </a:pPr>
            <a:endParaRPr lang="en-IN" sz="2000" dirty="0"/>
          </a:p>
          <a:p>
            <a:r>
              <a:rPr lang="en-IN" sz="2000" dirty="0" smtClean="0"/>
              <a:t>Answer to Question 2 - 				Page 11-26</a:t>
            </a:r>
            <a:endParaRPr lang="en-IN" sz="2000" dirty="0"/>
          </a:p>
        </p:txBody>
      </p:sp>
    </p:spTree>
    <p:extLst>
      <p:ext uri="{BB962C8B-B14F-4D97-AF65-F5344CB8AC3E}">
        <p14:creationId xmlns:p14="http://schemas.microsoft.com/office/powerpoint/2010/main" val="3269729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400" dirty="0"/>
              <a:t>6</a:t>
            </a:r>
            <a:r>
              <a:rPr lang="en-IN" sz="1400" dirty="0" smtClean="0"/>
              <a:t>0-Day </a:t>
            </a:r>
            <a:r>
              <a:rPr lang="en-IN" sz="1400" dirty="0"/>
              <a:t>repeat </a:t>
            </a:r>
            <a:r>
              <a:rPr lang="en-IN" sz="1400" dirty="0" smtClean="0"/>
              <a:t>rate line graph </a:t>
            </a:r>
          </a:p>
          <a:p>
            <a:pPr marL="0" indent="0">
              <a:buNone/>
            </a:pPr>
            <a:endParaRPr lang="en-IN" sz="1400" dirty="0"/>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TextBox 7"/>
          <p:cNvSpPr txBox="1"/>
          <p:nvPr/>
        </p:nvSpPr>
        <p:spPr>
          <a:xfrm>
            <a:off x="542925" y="2690336"/>
            <a:ext cx="2200275" cy="2462213"/>
          </a:xfrm>
          <a:prstGeom prst="rect">
            <a:avLst/>
          </a:prstGeom>
          <a:noFill/>
        </p:spPr>
        <p:txBody>
          <a:bodyPr wrap="square" rtlCol="0">
            <a:spAutoFit/>
          </a:bodyPr>
          <a:lstStyle/>
          <a:p>
            <a:r>
              <a:rPr lang="en-IN" sz="1400" dirty="0" smtClean="0"/>
              <a:t>We are comparing previous 60 day period to next 60 day period in this analysis, as in we are combining two months Dec-Jan and Feb-Mar, to obtain data for 60 day period. Then this is used to determine the trend in 60 day period  This chart shows the trends for consecutive 60 day period.</a:t>
            </a:r>
            <a:endParaRPr lang="en-IN" sz="1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990600"/>
            <a:ext cx="45624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525" y="2438400"/>
            <a:ext cx="44958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6332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400" dirty="0"/>
              <a:t>9</a:t>
            </a:r>
            <a:r>
              <a:rPr lang="en-IN" sz="1400" dirty="0" smtClean="0"/>
              <a:t>0-Day </a:t>
            </a:r>
            <a:r>
              <a:rPr lang="en-IN" sz="1400" dirty="0"/>
              <a:t>repeat </a:t>
            </a:r>
            <a:r>
              <a:rPr lang="en-IN" sz="1400" dirty="0" smtClean="0"/>
              <a:t>rate line graph </a:t>
            </a:r>
          </a:p>
          <a:p>
            <a:pPr marL="0" indent="0">
              <a:buNone/>
            </a:pPr>
            <a:endParaRPr lang="en-IN" sz="1400" dirty="0"/>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TextBox 7"/>
          <p:cNvSpPr txBox="1"/>
          <p:nvPr/>
        </p:nvSpPr>
        <p:spPr>
          <a:xfrm>
            <a:off x="542925" y="2690336"/>
            <a:ext cx="2200275" cy="2677656"/>
          </a:xfrm>
          <a:prstGeom prst="rect">
            <a:avLst/>
          </a:prstGeom>
          <a:noFill/>
        </p:spPr>
        <p:txBody>
          <a:bodyPr wrap="square" rtlCol="0">
            <a:spAutoFit/>
          </a:bodyPr>
          <a:lstStyle/>
          <a:p>
            <a:r>
              <a:rPr lang="en-IN" sz="1400" dirty="0" smtClean="0"/>
              <a:t>We are comparing previous 90 day period to next 90 day period in this analysis, as in we are combining two months Dec-Jan-Feb and Mar-Apr-May, to obtain data for 90 day period. Then this is used to determine the trend in 90 day period  This chart shows the trends for consecutive 90 day period.</a:t>
            </a:r>
            <a:endParaRPr lang="en-IN" sz="1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066800"/>
            <a:ext cx="467677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209800"/>
            <a:ext cx="5038725"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215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400" b="1" u="sng" dirty="0"/>
              <a:t>4</a:t>
            </a:r>
            <a:r>
              <a:rPr lang="en-IN" sz="1400" b="1" u="sng" dirty="0" smtClean="0"/>
              <a:t>. </a:t>
            </a:r>
            <a:r>
              <a:rPr lang="en-IN" sz="1600" b="1" u="sng" dirty="0" smtClean="0"/>
              <a:t>Best </a:t>
            </a:r>
            <a:r>
              <a:rPr lang="en-IN" sz="1600" b="1" u="sng" dirty="0"/>
              <a:t>repeat rate metric </a:t>
            </a:r>
            <a:r>
              <a:rPr lang="en-IN" sz="1600" b="1" u="sng" dirty="0" smtClean="0"/>
              <a:t>among </a:t>
            </a:r>
            <a:r>
              <a:rPr lang="en-IN" sz="1600" b="1" u="sng" dirty="0"/>
              <a:t>30-Day repeat rate, 60-Day repeat rate and 90-Day repeat rate</a:t>
            </a:r>
          </a:p>
          <a:p>
            <a:pPr marL="0" indent="0">
              <a:buNone/>
            </a:pPr>
            <a:endParaRPr lang="en-IN" sz="1600" b="1" u="sng" dirty="0"/>
          </a:p>
          <a:p>
            <a:pPr marL="0" indent="0">
              <a:buNone/>
            </a:pPr>
            <a:r>
              <a:rPr lang="en-IN" sz="1600" dirty="0" smtClean="0"/>
              <a:t>As we observe data and charts in question 3, it is effective to use 30 day repeat day metric as we can keep track of repeated users, if we find a declining trend, strategy can be tuned to correct the course of customer repetition aspect. </a:t>
            </a:r>
          </a:p>
          <a:p>
            <a:pPr marL="0" indent="0">
              <a:buNone/>
            </a:pPr>
            <a:r>
              <a:rPr lang="en-IN" sz="1600" dirty="0"/>
              <a:t>For example, If we find there is a drop in repeat rate in repeat rate in May compared to February, we can bring in service at lower price to attract customers or bring in </a:t>
            </a:r>
            <a:r>
              <a:rPr lang="en-IN" sz="1600" dirty="0" smtClean="0"/>
              <a:t>most </a:t>
            </a:r>
            <a:r>
              <a:rPr lang="en-IN" sz="1600" dirty="0"/>
              <a:t>liked services to retain customers. </a:t>
            </a:r>
          </a:p>
          <a:p>
            <a:pPr marL="0" indent="0">
              <a:buNone/>
            </a:pPr>
            <a:r>
              <a:rPr lang="en-IN" sz="1600" dirty="0" smtClean="0"/>
              <a:t>On the contrary, if we choose to use 60 day or 90 day repeat rate, the business will not be agile enough to bring in changes to steer the customer repetition rate. </a:t>
            </a:r>
          </a:p>
          <a:p>
            <a:pPr marL="0" indent="0">
              <a:buNone/>
            </a:pPr>
            <a:r>
              <a:rPr lang="en-IN" sz="1600" dirty="0" smtClean="0"/>
              <a:t>Additionally in 30-Day repeat rate we get feedbacks which helps in assisting customers on a regular basis,  the company will be able to address customer inconvenience faster. With 60 day and 90 day repeat metric the feedback will pile up and this might add on to customer dissatisfaction.   </a:t>
            </a:r>
          </a:p>
          <a:p>
            <a:pPr marL="0" indent="0">
              <a:buNone/>
            </a:pPr>
            <a:r>
              <a:rPr lang="en-IN" sz="1600" dirty="0" smtClean="0"/>
              <a:t>Thus, we can conclude 30 day repeat rate is the better option.</a:t>
            </a:r>
          </a:p>
          <a:p>
            <a:pPr marL="0" indent="0">
              <a:buNone/>
            </a:pPr>
            <a:endParaRPr lang="en-IN" sz="1600" dirty="0" smtClean="0"/>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2912114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400" b="1" u="sng" dirty="0" smtClean="0"/>
              <a:t>5. </a:t>
            </a:r>
            <a:r>
              <a:rPr lang="en-IN" sz="1600" b="1" u="sng" dirty="0" smtClean="0"/>
              <a:t>Definition of Churn Period and monthly Churn rate</a:t>
            </a:r>
            <a:endParaRPr lang="en-IN" sz="1600" b="1" u="sng" dirty="0"/>
          </a:p>
          <a:p>
            <a:pPr marL="0" indent="0">
              <a:buNone/>
            </a:pPr>
            <a:r>
              <a:rPr lang="en-IN" sz="1400" dirty="0" smtClean="0"/>
              <a:t>Churn Period </a:t>
            </a:r>
            <a:r>
              <a:rPr lang="en-IN" sz="1400" dirty="0"/>
              <a:t>- The churn rate, also known as the rate of attrition or customer churn, is the rate at which customers stop doing business with an entity. It is most commonly expressed as the percentage of service subscribers who discontinue their subscriptions within a given time period</a:t>
            </a:r>
            <a:r>
              <a:rPr lang="en-IN" sz="1400" dirty="0" smtClean="0"/>
              <a:t>.</a:t>
            </a:r>
          </a:p>
          <a:p>
            <a:pPr marL="0" indent="0">
              <a:buNone/>
            </a:pPr>
            <a:r>
              <a:rPr lang="en-IN" sz="1400" dirty="0" smtClean="0"/>
              <a:t>We have considered churn rate for a period of 30 days or a month.</a:t>
            </a:r>
          </a:p>
          <a:p>
            <a:pPr marL="0" indent="0">
              <a:buNone/>
            </a:pPr>
            <a:r>
              <a:rPr lang="en-IN" sz="1400" dirty="0" smtClean="0"/>
              <a:t>Monthly Churn Rate = (Loss of customers/number of customers)*100</a:t>
            </a:r>
          </a:p>
          <a:p>
            <a:pPr marL="0" indent="0">
              <a:buNone/>
            </a:pPr>
            <a:endParaRPr lang="en-IN" sz="1400" dirty="0" smtClean="0"/>
          </a:p>
          <a:p>
            <a:pPr marL="0" indent="0">
              <a:buNone/>
            </a:pPr>
            <a:r>
              <a:rPr lang="en-IN" sz="1400" dirty="0" smtClean="0"/>
              <a:t>Analysis</a:t>
            </a:r>
          </a:p>
          <a:p>
            <a:pPr marL="0" indent="0">
              <a:buNone/>
            </a:pPr>
            <a:r>
              <a:rPr lang="en-IN" sz="1400" dirty="0" smtClean="0"/>
              <a:t>Table shows there is a positive churn rate from Dec to Jan of 4.12%, i.e. 4.12% of customers have dropped off. Observing closely we see that in March the there is a negative trend in churn rate of 6.2%, i.e. 6.2% customers have joined the business and there is no loss, which is a positive growth for business. See line graph in next slide</a:t>
            </a:r>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29000"/>
            <a:ext cx="4419599"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101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400" b="1" dirty="0" smtClean="0"/>
              <a:t>Churn Rate % line graph</a:t>
            </a:r>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1190625"/>
            <a:ext cx="663892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8745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a:bodyPr>
          <a:lstStyle/>
          <a:p>
            <a:pPr marL="0" indent="0">
              <a:buNone/>
            </a:pPr>
            <a:r>
              <a:rPr lang="en-IN" sz="1400" b="1" u="sng" dirty="0"/>
              <a:t>6</a:t>
            </a:r>
            <a:r>
              <a:rPr lang="en-IN" sz="1400" b="1" u="sng" dirty="0" smtClean="0"/>
              <a:t>. </a:t>
            </a:r>
            <a:r>
              <a:rPr lang="en-IN" sz="1600" b="1" u="sng" dirty="0"/>
              <a:t>Repeat Frequency </a:t>
            </a:r>
            <a:r>
              <a:rPr lang="en-IN" sz="1600" b="1" u="sng" dirty="0" smtClean="0"/>
              <a:t>Distribution by users</a:t>
            </a:r>
          </a:p>
          <a:p>
            <a:pPr marL="0" indent="0">
              <a:buNone/>
            </a:pPr>
            <a:endParaRPr lang="en-IN" sz="1600" b="1" u="sng" dirty="0" smtClean="0"/>
          </a:p>
          <a:p>
            <a:pPr marL="0" indent="0">
              <a:buNone/>
            </a:pPr>
            <a:endParaRPr lang="en-IN" sz="1600" b="1" u="sng" dirty="0" smtClean="0"/>
          </a:p>
          <a:p>
            <a:pPr marL="0" indent="0">
              <a:buNone/>
            </a:pPr>
            <a:r>
              <a:rPr lang="en-IN" sz="1600" b="1" u="sng" dirty="0" smtClean="0"/>
              <a:t>                                      </a:t>
            </a:r>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TextBox 5"/>
          <p:cNvSpPr txBox="1"/>
          <p:nvPr/>
        </p:nvSpPr>
        <p:spPr>
          <a:xfrm>
            <a:off x="346075" y="885825"/>
            <a:ext cx="8305800" cy="523220"/>
          </a:xfrm>
          <a:prstGeom prst="rect">
            <a:avLst/>
          </a:prstGeom>
          <a:noFill/>
        </p:spPr>
        <p:txBody>
          <a:bodyPr wrap="square" rtlCol="0">
            <a:spAutoFit/>
          </a:bodyPr>
          <a:lstStyle/>
          <a:p>
            <a:r>
              <a:rPr lang="en-IN" sz="1400" dirty="0" smtClean="0"/>
              <a:t>For data table with repeat frequency distribution refer to </a:t>
            </a:r>
            <a:r>
              <a:rPr lang="en-IN" sz="1400" b="1" dirty="0" smtClean="0"/>
              <a:t>“</a:t>
            </a:r>
            <a:r>
              <a:rPr lang="en-IN" sz="1400" b="1" dirty="0"/>
              <a:t>Narasimha Shastry K S_Emplay Inc_Assignment Question </a:t>
            </a:r>
            <a:r>
              <a:rPr lang="en-IN" sz="1400" b="1" dirty="0" smtClean="0"/>
              <a:t>2.ipynb” file “SOLUTION FOR QUESTION 6”, </a:t>
            </a:r>
            <a:r>
              <a:rPr lang="en-IN" sz="1400" dirty="0" smtClean="0"/>
              <a:t>if data points are not clearly visible</a:t>
            </a:r>
            <a:endParaRPr lang="en-IN" sz="1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437620"/>
            <a:ext cx="5064125" cy="512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172200" y="2895600"/>
            <a:ext cx="2362200" cy="2246769"/>
          </a:xfrm>
          <a:prstGeom prst="rect">
            <a:avLst/>
          </a:prstGeom>
          <a:noFill/>
        </p:spPr>
        <p:txBody>
          <a:bodyPr wrap="square" rtlCol="0">
            <a:spAutoFit/>
          </a:bodyPr>
          <a:lstStyle/>
          <a:p>
            <a:r>
              <a:rPr lang="en-IN" sz="1400" dirty="0" smtClean="0"/>
              <a:t>Graph indicates the repeat frequency distribution by users, from the data in </a:t>
            </a:r>
            <a:r>
              <a:rPr lang="en-IN" sz="1400" b="1" dirty="0" smtClean="0"/>
              <a:t>Juypter Notebook</a:t>
            </a:r>
            <a:r>
              <a:rPr lang="en-IN" sz="1400" dirty="0" smtClean="0"/>
              <a:t> file, we see that, one individual has repeated </a:t>
            </a:r>
            <a:r>
              <a:rPr lang="en-IN" sz="1400" b="1" dirty="0" smtClean="0"/>
              <a:t>56 times </a:t>
            </a:r>
            <a:r>
              <a:rPr lang="en-IN" sz="1400" dirty="0" smtClean="0"/>
              <a:t>which is the highest with profile </a:t>
            </a:r>
            <a:r>
              <a:rPr lang="en-IN" sz="1400" b="1" dirty="0" smtClean="0"/>
              <a:t>ID 9066</a:t>
            </a:r>
            <a:r>
              <a:rPr lang="en-IN" sz="1400" dirty="0" smtClean="0"/>
              <a:t>, Multiple individuals </a:t>
            </a:r>
            <a:r>
              <a:rPr lang="en-IN" sz="1400" b="1" dirty="0" smtClean="0"/>
              <a:t>12020 have booked the service once </a:t>
            </a:r>
            <a:r>
              <a:rPr lang="en-IN" sz="1400" dirty="0" smtClean="0"/>
              <a:t> </a:t>
            </a:r>
            <a:endParaRPr lang="en-IN" sz="1400" dirty="0"/>
          </a:p>
        </p:txBody>
      </p:sp>
    </p:spTree>
    <p:extLst>
      <p:ext uri="{BB962C8B-B14F-4D97-AF65-F5344CB8AC3E}">
        <p14:creationId xmlns:p14="http://schemas.microsoft.com/office/powerpoint/2010/main" val="3559612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533400"/>
            <a:ext cx="8229600" cy="5791200"/>
          </a:xfrm>
        </p:spPr>
        <p:txBody>
          <a:bodyPr>
            <a:normAutofit fontScale="92500" lnSpcReduction="10000"/>
          </a:bodyPr>
          <a:lstStyle/>
          <a:p>
            <a:pPr marL="0" indent="0">
              <a:buNone/>
            </a:pPr>
            <a:r>
              <a:rPr lang="en-IN" sz="1400" b="1" u="sng" dirty="0" smtClean="0"/>
              <a:t>7. </a:t>
            </a:r>
            <a:r>
              <a:rPr lang="en-IN" sz="1600" b="1" u="sng" dirty="0" smtClean="0"/>
              <a:t>Why </a:t>
            </a:r>
            <a:r>
              <a:rPr lang="en-IN" sz="1600" b="1" u="sng" dirty="0"/>
              <a:t>certain users are repeating and certain users are not</a:t>
            </a:r>
            <a:r>
              <a:rPr lang="en-IN" sz="1600" b="1" u="sng" dirty="0" smtClean="0"/>
              <a:t>?</a:t>
            </a:r>
          </a:p>
          <a:p>
            <a:pPr marL="0" indent="0">
              <a:buNone/>
            </a:pPr>
            <a:endParaRPr lang="en-IN" sz="1600" dirty="0" smtClean="0"/>
          </a:p>
          <a:p>
            <a:pPr marL="0" indent="0">
              <a:buNone/>
            </a:pPr>
            <a:r>
              <a:rPr lang="en-IN" sz="1600" dirty="0" smtClean="0"/>
              <a:t>We observe from the data that </a:t>
            </a:r>
            <a:r>
              <a:rPr lang="en-IN" sz="1600" dirty="0"/>
              <a:t>one individual has repeated </a:t>
            </a:r>
            <a:r>
              <a:rPr lang="en-IN" sz="1600" b="1" dirty="0"/>
              <a:t>56 times </a:t>
            </a:r>
            <a:r>
              <a:rPr lang="en-IN" sz="1600" dirty="0"/>
              <a:t>which is the highest with profile </a:t>
            </a:r>
            <a:r>
              <a:rPr lang="en-IN" sz="1600" b="1" dirty="0"/>
              <a:t>ID 9066</a:t>
            </a:r>
            <a:r>
              <a:rPr lang="en-IN" sz="1600" dirty="0" smtClean="0"/>
              <a:t>, and most of the individuals(12020) have booked the services only once. </a:t>
            </a:r>
          </a:p>
          <a:p>
            <a:pPr marL="0" indent="0">
              <a:buNone/>
            </a:pPr>
            <a:r>
              <a:rPr lang="en-IN" sz="1600" dirty="0" smtClean="0"/>
              <a:t>Since we have a total of 16711 users, and 12020 have availed the service only once, we have  repeated the 4691 individuals repeating the services. i.e. 28% have repeated.</a:t>
            </a:r>
          </a:p>
          <a:p>
            <a:pPr marL="0" indent="0">
              <a:buNone/>
            </a:pPr>
            <a:endParaRPr lang="en-IN" sz="1600" dirty="0" smtClean="0"/>
          </a:p>
          <a:p>
            <a:pPr marL="0" indent="0">
              <a:buNone/>
            </a:pPr>
            <a:r>
              <a:rPr lang="en-IN" sz="1600" dirty="0" smtClean="0"/>
              <a:t>The reasons for repetition may be –</a:t>
            </a:r>
          </a:p>
          <a:p>
            <a:pPr>
              <a:buAutoNum type="arabicPeriod"/>
            </a:pPr>
            <a:r>
              <a:rPr lang="en-IN" sz="1600" dirty="0" smtClean="0"/>
              <a:t>Cost effective services</a:t>
            </a:r>
          </a:p>
          <a:p>
            <a:pPr>
              <a:buAutoNum type="arabicPeriod"/>
            </a:pPr>
            <a:r>
              <a:rPr lang="en-IN" sz="1600" dirty="0" smtClean="0"/>
              <a:t>Ease of availability – Home services provided</a:t>
            </a:r>
          </a:p>
          <a:p>
            <a:pPr>
              <a:buAutoNum type="arabicPeriod"/>
            </a:pPr>
            <a:r>
              <a:rPr lang="en-IN" sz="1600" dirty="0" smtClean="0"/>
              <a:t>Effective </a:t>
            </a:r>
            <a:r>
              <a:rPr lang="en-IN" sz="1600" dirty="0"/>
              <a:t>a</a:t>
            </a:r>
            <a:r>
              <a:rPr lang="en-IN" sz="1600" dirty="0" smtClean="0"/>
              <a:t>dvertisement on limited social media platforms like Google Facebook etc. – This is evident from the ”Source” column in the data set.</a:t>
            </a:r>
          </a:p>
          <a:p>
            <a:pPr>
              <a:buAutoNum type="arabicPeriod"/>
            </a:pPr>
            <a:r>
              <a:rPr lang="en-IN" sz="1600" dirty="0" smtClean="0"/>
              <a:t>Services provided can be availed on requested date and requested hour, this is evident </a:t>
            </a:r>
            <a:r>
              <a:rPr lang="en-IN" sz="1600" dirty="0"/>
              <a:t>from the “Slot of Booking (Hour of the Day)” column and “</a:t>
            </a:r>
            <a:r>
              <a:rPr lang="en-IN" sz="1600" dirty="0" smtClean="0"/>
              <a:t>Date_of_Service_Requested” column we can observe that the slots have bee booked from 6</a:t>
            </a:r>
            <a:r>
              <a:rPr lang="en-IN" sz="1600" baseline="30000" dirty="0" smtClean="0"/>
              <a:t>th</a:t>
            </a:r>
            <a:r>
              <a:rPr lang="en-IN" sz="1600" dirty="0" smtClean="0"/>
              <a:t> hour to 19</a:t>
            </a:r>
            <a:r>
              <a:rPr lang="en-IN" sz="1600" baseline="30000" dirty="0" smtClean="0"/>
              <a:t>th</a:t>
            </a:r>
            <a:r>
              <a:rPr lang="en-IN" sz="1600" dirty="0" smtClean="0"/>
              <a:t> hour. This feature is important for demographic that is employed or working class. </a:t>
            </a:r>
          </a:p>
          <a:p>
            <a:pPr marL="0" indent="0">
              <a:buNone/>
            </a:pPr>
            <a:endParaRPr lang="en-IN" sz="1600" dirty="0" smtClean="0"/>
          </a:p>
          <a:p>
            <a:pPr marL="0" indent="0">
              <a:buNone/>
            </a:pPr>
            <a:r>
              <a:rPr lang="en-IN" sz="1600" dirty="0" smtClean="0"/>
              <a:t>The </a:t>
            </a:r>
            <a:r>
              <a:rPr lang="en-IN" sz="1600" dirty="0"/>
              <a:t>reasons for </a:t>
            </a:r>
            <a:r>
              <a:rPr lang="en-IN" sz="1600" dirty="0" smtClean="0"/>
              <a:t>not repeating </a:t>
            </a:r>
            <a:r>
              <a:rPr lang="en-IN" sz="1600" dirty="0"/>
              <a:t>may be –</a:t>
            </a:r>
          </a:p>
          <a:p>
            <a:pPr>
              <a:buAutoNum type="arabicPeriod"/>
            </a:pPr>
            <a:r>
              <a:rPr lang="en-IN" sz="1600" dirty="0" smtClean="0"/>
              <a:t>Unsatisfied user experience</a:t>
            </a:r>
          </a:p>
          <a:p>
            <a:pPr>
              <a:buAutoNum type="arabicPeriod"/>
            </a:pPr>
            <a:r>
              <a:rPr lang="en-IN" sz="1600" dirty="0" smtClean="0"/>
              <a:t>From column “Source”, only 4 (A,B,C,D) are the social platforms, this number has to be increased.</a:t>
            </a:r>
          </a:p>
          <a:p>
            <a:pPr>
              <a:buAutoNum type="arabicPeriod"/>
            </a:pPr>
            <a:r>
              <a:rPr lang="en-IN" sz="1600" dirty="0" smtClean="0"/>
              <a:t>Older population in society may still stick on to brick and mortar shops</a:t>
            </a:r>
          </a:p>
          <a:p>
            <a:pPr>
              <a:buAutoNum type="arabicPeriod"/>
            </a:pPr>
            <a:r>
              <a:rPr lang="en-IN" sz="1600" dirty="0" smtClean="0"/>
              <a:t>Difficulty in using the app or website for senior population</a:t>
            </a:r>
            <a:endParaRPr lang="en-IN" sz="1600" dirty="0"/>
          </a:p>
        </p:txBody>
      </p:sp>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3389792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Attachments In Zip File</a:t>
            </a:r>
            <a:endParaRPr lang="en-IN" sz="2800" dirty="0"/>
          </a:p>
        </p:txBody>
      </p:sp>
      <p:sp>
        <p:nvSpPr>
          <p:cNvPr id="3" name="Content Placeholder 2"/>
          <p:cNvSpPr>
            <a:spLocks noGrp="1"/>
          </p:cNvSpPr>
          <p:nvPr>
            <p:ph idx="1"/>
          </p:nvPr>
        </p:nvSpPr>
        <p:spPr/>
        <p:txBody>
          <a:bodyPr>
            <a:normAutofit/>
          </a:bodyPr>
          <a:lstStyle/>
          <a:p>
            <a:endParaRPr lang="en-IN" sz="2000" dirty="0" smtClean="0"/>
          </a:p>
          <a:p>
            <a:r>
              <a:rPr lang="en-IN" sz="2000" dirty="0" smtClean="0"/>
              <a:t>Narasimha </a:t>
            </a:r>
            <a:r>
              <a:rPr lang="en-IN" sz="2000" dirty="0"/>
              <a:t>Shastry K S_Emplay Inc_Assignment Question </a:t>
            </a:r>
            <a:r>
              <a:rPr lang="en-IN" sz="2000" dirty="0" smtClean="0"/>
              <a:t>1.ipynb</a:t>
            </a:r>
          </a:p>
          <a:p>
            <a:pPr marL="0" indent="0">
              <a:buNone/>
            </a:pPr>
            <a:endParaRPr lang="en-IN" sz="2000" dirty="0"/>
          </a:p>
          <a:p>
            <a:r>
              <a:rPr lang="en-IN" sz="2000" dirty="0"/>
              <a:t>Narasimha Shastry K S_Emplay Inc_Assignment Question </a:t>
            </a:r>
            <a:r>
              <a:rPr lang="en-IN" sz="2000" dirty="0" smtClean="0"/>
              <a:t>2.ipynb</a:t>
            </a:r>
          </a:p>
          <a:p>
            <a:endParaRPr lang="en-IN" sz="2000" dirty="0"/>
          </a:p>
          <a:p>
            <a:r>
              <a:rPr lang="en-IN" sz="2000" dirty="0"/>
              <a:t>Narasimha Shastry K S_Emplay Inc_Assignment </a:t>
            </a:r>
            <a:r>
              <a:rPr lang="en-IN" sz="2000" dirty="0" smtClean="0"/>
              <a:t>PPT.pptx</a:t>
            </a:r>
          </a:p>
          <a:p>
            <a:endParaRPr lang="en-IN" sz="2000" dirty="0"/>
          </a:p>
          <a:p>
            <a:r>
              <a:rPr lang="en-IN" sz="2000" dirty="0"/>
              <a:t>Emplay INC </a:t>
            </a:r>
            <a:r>
              <a:rPr lang="en-IN" sz="2000" dirty="0" smtClean="0"/>
              <a:t>Assessment.xls --- Question Worksheet</a:t>
            </a:r>
            <a:endParaRPr lang="en-IN" sz="2000" dirty="0" smtClean="0"/>
          </a:p>
          <a:p>
            <a:endParaRPr lang="en-IN" sz="2000" dirty="0"/>
          </a:p>
          <a:p>
            <a:endParaRPr lang="en-IN" sz="2000" dirty="0" smtClean="0"/>
          </a:p>
          <a:p>
            <a:endParaRPr lang="en-IN" sz="2000" dirty="0"/>
          </a:p>
        </p:txBody>
      </p:sp>
    </p:spTree>
    <p:extLst>
      <p:ext uri="{BB962C8B-B14F-4D97-AF65-F5344CB8AC3E}">
        <p14:creationId xmlns:p14="http://schemas.microsoft.com/office/powerpoint/2010/main" val="2182049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dirty="0"/>
          </a:p>
          <a:p>
            <a:pPr marL="0" indent="0" algn="ctr">
              <a:buNone/>
            </a:pPr>
            <a:r>
              <a:rPr lang="en-IN" sz="5200" b="1" dirty="0" smtClean="0"/>
              <a:t>Question 1 Solution</a:t>
            </a:r>
            <a:endParaRPr lang="en-IN" sz="5200" b="1" dirty="0"/>
          </a:p>
        </p:txBody>
      </p:sp>
    </p:spTree>
    <p:extLst>
      <p:ext uri="{BB962C8B-B14F-4D97-AF65-F5344CB8AC3E}">
        <p14:creationId xmlns:p14="http://schemas.microsoft.com/office/powerpoint/2010/main" val="20172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0" name="TextBox 9"/>
          <p:cNvSpPr txBox="1"/>
          <p:nvPr/>
        </p:nvSpPr>
        <p:spPr>
          <a:xfrm>
            <a:off x="288925" y="4670226"/>
            <a:ext cx="8302625" cy="1200329"/>
          </a:xfrm>
          <a:prstGeom prst="rect">
            <a:avLst/>
          </a:prstGeom>
          <a:noFill/>
        </p:spPr>
        <p:txBody>
          <a:bodyPr wrap="square" rtlCol="0">
            <a:spAutoFit/>
          </a:bodyPr>
          <a:lstStyle/>
          <a:p>
            <a:r>
              <a:rPr lang="en-IN" sz="1600" b="1" dirty="0" smtClean="0"/>
              <a:t>Analysis</a:t>
            </a:r>
          </a:p>
          <a:p>
            <a:r>
              <a:rPr lang="en-IN" sz="1400" dirty="0" smtClean="0"/>
              <a:t>Bar graph shows the Number </a:t>
            </a:r>
            <a:r>
              <a:rPr lang="en-IN" sz="1400" dirty="0"/>
              <a:t>o</a:t>
            </a:r>
            <a:r>
              <a:rPr lang="en-IN" sz="1400" dirty="0" smtClean="0"/>
              <a:t>f </a:t>
            </a:r>
            <a:r>
              <a:rPr lang="en-IN" sz="1400" dirty="0"/>
              <a:t>U</a:t>
            </a:r>
            <a:r>
              <a:rPr lang="en-IN" sz="1400" dirty="0" smtClean="0"/>
              <a:t>sers vs Conversion Funnel Step for Delhi. Here we see that </a:t>
            </a:r>
            <a:r>
              <a:rPr lang="en-IN" sz="1400" dirty="0"/>
              <a:t>the Number of Users </a:t>
            </a:r>
            <a:r>
              <a:rPr lang="en-IN" sz="1400" dirty="0" smtClean="0"/>
              <a:t>have increased for the month of June relative to May.</a:t>
            </a:r>
          </a:p>
          <a:p>
            <a:r>
              <a:rPr lang="en-IN" sz="1400" dirty="0" smtClean="0"/>
              <a:t>Line chart shows the Step </a:t>
            </a:r>
            <a:r>
              <a:rPr lang="en-IN" sz="1400" dirty="0"/>
              <a:t>L</a:t>
            </a:r>
            <a:r>
              <a:rPr lang="en-IN" sz="1400" dirty="0" smtClean="0"/>
              <a:t>evel </a:t>
            </a:r>
            <a:r>
              <a:rPr lang="en-IN" sz="1400" dirty="0"/>
              <a:t>C</a:t>
            </a:r>
            <a:r>
              <a:rPr lang="en-IN" sz="1400" dirty="0" smtClean="0"/>
              <a:t>onversion vs Conversion </a:t>
            </a:r>
            <a:r>
              <a:rPr lang="en-IN" sz="1400" dirty="0"/>
              <a:t>F</a:t>
            </a:r>
            <a:r>
              <a:rPr lang="en-IN" sz="1400" dirty="0" smtClean="0"/>
              <a:t>unnel </a:t>
            </a:r>
            <a:r>
              <a:rPr lang="en-IN" sz="1400" dirty="0"/>
              <a:t>S</a:t>
            </a:r>
            <a:r>
              <a:rPr lang="en-IN" sz="1400" dirty="0" smtClean="0"/>
              <a:t>tep for Delhi. </a:t>
            </a:r>
            <a:r>
              <a:rPr lang="en-IN" sz="1400" dirty="0"/>
              <a:t>The Step Level Conversion </a:t>
            </a:r>
            <a:r>
              <a:rPr lang="en-IN" sz="1400" dirty="0" smtClean="0"/>
              <a:t>is captured in percentage and it is noted that</a:t>
            </a:r>
            <a:r>
              <a:rPr lang="en-IN" sz="1400" dirty="0"/>
              <a:t>, Step Level Conversion </a:t>
            </a:r>
            <a:r>
              <a:rPr lang="en-IN" sz="1400" dirty="0" smtClean="0"/>
              <a:t>for May is higher compared to June </a:t>
            </a:r>
            <a:endParaRPr lang="en-IN" sz="1400" dirty="0"/>
          </a:p>
        </p:txBody>
      </p:sp>
      <p:sp>
        <p:nvSpPr>
          <p:cNvPr id="11" name="TextBox 10"/>
          <p:cNvSpPr txBox="1"/>
          <p:nvPr/>
        </p:nvSpPr>
        <p:spPr>
          <a:xfrm>
            <a:off x="273685" y="706120"/>
            <a:ext cx="8302625" cy="307777"/>
          </a:xfrm>
          <a:prstGeom prst="rect">
            <a:avLst/>
          </a:prstGeom>
          <a:noFill/>
        </p:spPr>
        <p:txBody>
          <a:bodyPr wrap="square" rtlCol="0">
            <a:spAutoFit/>
          </a:bodyPr>
          <a:lstStyle/>
          <a:p>
            <a:r>
              <a:rPr lang="en-IN" sz="1400" dirty="0" smtClean="0"/>
              <a:t>Delhi – Data Charts</a:t>
            </a:r>
            <a:endParaRPr lang="en-IN" sz="1400" dirty="0"/>
          </a:p>
        </p:txBody>
      </p:sp>
      <p:pic>
        <p:nvPicPr>
          <p:cNvPr id="112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62050"/>
            <a:ext cx="4419600" cy="3411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a:spLocks noGrp="1"/>
          </p:cNvSpPr>
          <p:nvPr>
            <p:ph type="title"/>
          </p:nvPr>
        </p:nvSpPr>
        <p:spPr>
          <a:xfrm>
            <a:off x="397510" y="85407"/>
            <a:ext cx="8229600" cy="563562"/>
          </a:xfrm>
        </p:spPr>
        <p:txBody>
          <a:bodyPr>
            <a:normAutofit/>
          </a:bodyPr>
          <a:lstStyle/>
          <a:p>
            <a:r>
              <a:rPr lang="en-IN" sz="2800" dirty="0" smtClean="0"/>
              <a:t>Question 1 Data Analysis</a:t>
            </a:r>
            <a:endParaRPr lang="en-IN" sz="2800" dirty="0"/>
          </a:p>
        </p:txBody>
      </p:sp>
      <p:pic>
        <p:nvPicPr>
          <p:cNvPr id="112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1152525"/>
            <a:ext cx="4356295" cy="3421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671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 y="1117600"/>
            <a:ext cx="4299585" cy="3396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73685" y="533400"/>
            <a:ext cx="8302625" cy="307777"/>
          </a:xfrm>
          <a:prstGeom prst="rect">
            <a:avLst/>
          </a:prstGeom>
          <a:noFill/>
        </p:spPr>
        <p:txBody>
          <a:bodyPr wrap="square" rtlCol="0">
            <a:spAutoFit/>
          </a:bodyPr>
          <a:lstStyle/>
          <a:p>
            <a:r>
              <a:rPr lang="en-IN" sz="1400" dirty="0" smtClean="0"/>
              <a:t>Bangalore – Data Charts</a:t>
            </a:r>
            <a:endParaRPr lang="en-IN" sz="1400" dirty="0"/>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17600"/>
            <a:ext cx="4386262" cy="3519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88925" y="4670226"/>
            <a:ext cx="8302625" cy="1200329"/>
          </a:xfrm>
          <a:prstGeom prst="rect">
            <a:avLst/>
          </a:prstGeom>
          <a:noFill/>
        </p:spPr>
        <p:txBody>
          <a:bodyPr wrap="square" rtlCol="0">
            <a:spAutoFit/>
          </a:bodyPr>
          <a:lstStyle/>
          <a:p>
            <a:r>
              <a:rPr lang="en-IN" sz="1600" b="1" dirty="0" smtClean="0"/>
              <a:t>Analysis</a:t>
            </a:r>
          </a:p>
          <a:p>
            <a:r>
              <a:rPr lang="en-IN" sz="1400" dirty="0" smtClean="0"/>
              <a:t>Bar graph shows </a:t>
            </a:r>
            <a:r>
              <a:rPr lang="en-IN" sz="1400" dirty="0"/>
              <a:t>the Number of Users vs Conversion Funnel Step </a:t>
            </a:r>
            <a:r>
              <a:rPr lang="en-IN" sz="1400" dirty="0" smtClean="0"/>
              <a:t> for Bangalore. Here we see that </a:t>
            </a:r>
            <a:r>
              <a:rPr lang="en-IN" sz="1400" dirty="0"/>
              <a:t>the Number of Users </a:t>
            </a:r>
            <a:r>
              <a:rPr lang="en-IN" sz="1400" dirty="0" smtClean="0"/>
              <a:t>have higher for the month of May relative to June.</a:t>
            </a:r>
          </a:p>
          <a:p>
            <a:r>
              <a:rPr lang="en-IN" sz="1400" dirty="0" smtClean="0"/>
              <a:t>Line chart shows </a:t>
            </a:r>
            <a:r>
              <a:rPr lang="en-IN" sz="1400" dirty="0"/>
              <a:t>the Step Level Conversion vs Conversion Funnel Step </a:t>
            </a:r>
            <a:r>
              <a:rPr lang="en-IN" sz="1400" dirty="0" smtClean="0"/>
              <a:t>for Bangalore. </a:t>
            </a:r>
            <a:r>
              <a:rPr lang="en-IN" sz="1400" dirty="0"/>
              <a:t>The Step Level Conversion </a:t>
            </a:r>
            <a:r>
              <a:rPr lang="en-IN" sz="1400" dirty="0" smtClean="0"/>
              <a:t>is captured in percentage and it is noted that</a:t>
            </a:r>
            <a:r>
              <a:rPr lang="en-IN" sz="1400" dirty="0"/>
              <a:t>, Step Level Conversion </a:t>
            </a:r>
            <a:r>
              <a:rPr lang="en-IN" sz="1400" dirty="0" smtClean="0"/>
              <a:t>for May is higher compared to June </a:t>
            </a:r>
            <a:endParaRPr lang="en-IN" sz="1400" dirty="0"/>
          </a:p>
        </p:txBody>
      </p:sp>
    </p:spTree>
    <p:extLst>
      <p:ext uri="{BB962C8B-B14F-4D97-AF65-F5344CB8AC3E}">
        <p14:creationId xmlns:p14="http://schemas.microsoft.com/office/powerpoint/2010/main" val="1363017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4" y="1143000"/>
            <a:ext cx="445818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73685" y="533400"/>
            <a:ext cx="8302625" cy="307777"/>
          </a:xfrm>
          <a:prstGeom prst="rect">
            <a:avLst/>
          </a:prstGeom>
          <a:noFill/>
        </p:spPr>
        <p:txBody>
          <a:bodyPr wrap="square" rtlCol="0">
            <a:spAutoFit/>
          </a:bodyPr>
          <a:lstStyle/>
          <a:p>
            <a:r>
              <a:rPr lang="en-IN" sz="1400" dirty="0" smtClean="0"/>
              <a:t>Mumbai – Data Charts</a:t>
            </a:r>
            <a:endParaRPr lang="en-IN" sz="1400" dirty="0"/>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148080"/>
            <a:ext cx="42672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88925" y="4670226"/>
            <a:ext cx="8302625" cy="1415772"/>
          </a:xfrm>
          <a:prstGeom prst="rect">
            <a:avLst/>
          </a:prstGeom>
          <a:noFill/>
        </p:spPr>
        <p:txBody>
          <a:bodyPr wrap="square" rtlCol="0">
            <a:spAutoFit/>
          </a:bodyPr>
          <a:lstStyle/>
          <a:p>
            <a:r>
              <a:rPr lang="en-IN" sz="1600" b="1" dirty="0" smtClean="0"/>
              <a:t>Analysis</a:t>
            </a:r>
          </a:p>
          <a:p>
            <a:r>
              <a:rPr lang="en-IN" sz="1400" dirty="0" smtClean="0"/>
              <a:t>Bar graph shows </a:t>
            </a:r>
            <a:r>
              <a:rPr lang="en-IN" sz="1400" dirty="0"/>
              <a:t>the Number of Users vs Conversion Funnel Step  </a:t>
            </a:r>
            <a:r>
              <a:rPr lang="en-IN" sz="1400" dirty="0" smtClean="0"/>
              <a:t>for Mumbai. Here we see that </a:t>
            </a:r>
            <a:r>
              <a:rPr lang="en-IN" sz="1400" dirty="0"/>
              <a:t>the Number of Users </a:t>
            </a:r>
            <a:r>
              <a:rPr lang="en-IN" sz="1400" dirty="0" smtClean="0"/>
              <a:t>have higher for the month of May relative to June.</a:t>
            </a:r>
          </a:p>
          <a:p>
            <a:r>
              <a:rPr lang="en-IN" sz="1400" dirty="0" smtClean="0"/>
              <a:t>Line chart shows </a:t>
            </a:r>
            <a:r>
              <a:rPr lang="en-IN" sz="1400" dirty="0"/>
              <a:t>the Step Level Conversion vs Conversion Funnel Step </a:t>
            </a:r>
            <a:r>
              <a:rPr lang="en-IN" sz="1400" dirty="0" smtClean="0"/>
              <a:t>for Mumbai. </a:t>
            </a:r>
            <a:r>
              <a:rPr lang="en-IN" sz="1400" dirty="0"/>
              <a:t>The Step Level Conversion </a:t>
            </a:r>
            <a:r>
              <a:rPr lang="en-IN" sz="1400" dirty="0" smtClean="0"/>
              <a:t>is captured in percentage and it is noted that</a:t>
            </a:r>
            <a:r>
              <a:rPr lang="en-IN" sz="1400" dirty="0"/>
              <a:t>, Step Level Conversion </a:t>
            </a:r>
            <a:r>
              <a:rPr lang="en-IN" sz="1400" dirty="0" smtClean="0"/>
              <a:t>for May and June are almost similar except for booking success</a:t>
            </a:r>
            <a:endParaRPr lang="en-IN" sz="1400" dirty="0"/>
          </a:p>
        </p:txBody>
      </p:sp>
    </p:spTree>
    <p:extLst>
      <p:ext uri="{BB962C8B-B14F-4D97-AF65-F5344CB8AC3E}">
        <p14:creationId xmlns:p14="http://schemas.microsoft.com/office/powerpoint/2010/main" val="2062253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descr="data:image/png;base64,iVBORw0KGgoAAAANSUhEUgAABDUAAAMGCAYAAADiOb9sAAAAOXRFWHRTb2Z0d2FyZQBNYXRwbG90bGliIHZlcnNpb24zLjUuMCwgaHR0cHM6Ly9tYXRwbG90bGliLm9yZy8/fFQqAAAACXBIWXMAAAsTAAALEwEAmpwYAACl9ElEQVR4nOzde1xVVf7/8TcdTQ2Ug3hAEdFQJFSKakKzZBD8KmampgbVqOPkmFpjWd7I1Ez7omV2GzIn7TvmLRvSwhnSasTyCjN9IyyN6ZtdkEoIOchBRYTz+6OfZzqCF9jgYY+v5+Ph4xF7rb33Wm+PzpyPe6/lZbfbnQIAAAAAADCZKzw9AAAAAAAAgPqgqAEAAAAAAEyJogYAAAAAADAlihoAAAAAAMCUKGoAAAAAAABToqgBAAAAAABMiaIGAMB0Jk+eLKvVqp07d3p6KPj/du7cKavVqsmTJ3t6KGgkKSkphv7c1ef8b7/9ls8VAOC8KGoAwGXEarXKarXKz89PX3/99Tn7DR8+3NX3tddeu4Qj/NnlVLQ4M1er1aqnnnrqnP3efPNNV78BAwZcwhH+7FIWLc58kY2MjDxvv8jISFmtVn377beNPiY0jjO/10OGDPH0UDxq3bp1slqtSklJ8fRQAMB0KGoAwGWmWbNmcjqdev3112tt/+abb/Thhx+qWbNml3hkl7dmzZpp3bp1qqqqqrV99erV/J7AoyZOnKjs7GzdeOONl+z8oKAgZWdna/78+fW6JwDgPx9FDQC4zLRt21Y33XST1q9fr9OnT9doX7NmjZxOpxISEjwwusvXoEGD9P333+v999+v0fZ///d/2r17N78n8Ch/f391795dV1111SU7v3nz5urevbvat29fr3sCAP7zUdQAgMvQ2LFjdeTIEb377rtux0+fPq1169bpxhtvVM+ePc95/jfffKMpU6aoR48estlsCgsL029/+1t99tlnNfr+8rHq3Nxc3XXXXQoJCVGHDh102223KSsry61/ZGSkNmzYIEkaOnSo65ULq9Va61jeeecdxcXFqUOHDurSpYt+97vf6fvvv69THqdOndKLL76oW2+9VR06dFBwcLAGDBjgKvCc7cyrEeXl5Zo7d6569eqlgIAAXX/99Xr++edrPedCRo8eLW9vb61evbpG25mnasaOHeuROaSkpGjo0KGSpA0bNrj9nqxbt67Gtb/99lv97ne/U2hoqAIDAxUbG6utW7fWOZP6cDqd2rBhgwYNGqRu3bopMDBQPXr00NChQ2vNtrS0VE899ZRuvvlmV24JCQl6++23a/T95Ss4X375pcaNG6euXbvKz89Pubm55x3XDz/8oCVLlmjQoEHq3r27bDabrrnmGt133306ePDgOc/73//9X/3ud79TRESEbDabunfvrqFDh2r9+vU15v2nP/1Jffr0UWBgoCIiIjRjxgyVlpYqMjKyxqs8F1rforZXQs51zp49e5SUlKSePXsqICBA3bp1U2xsrObMmVPjc/TL89etW6frrrtOkrR79263z9WZ1zDOt6ZGYWGhZs6cqeuuu04BAQG6+uqrlZiYqN27d9fo+8vfu4b4fJ7581NaWqrZs2erV69e8vf318svvyzp50LkE088odjYWHXt2lUBAQHq1auX/vCHPyg/P9/tWpMnT9YDDzwgSVqyZIlbDmdn/c4772jYsGHq0qWLAgICdMMNN+iJJ57QsWPH6jR+APhPwnOsAHAZuvPOO/XYY4/p9ddfd31ZlaRt27bpxx9/1GOPPaaCgoJaz83JydGwYcN07NgxDRw4UD179tTXX3+tLVu2aOvWrVq/fr3i4uJqPe/FF1/UTTfdpLFjx+rw4cNKT0/XsGHDtHPnToWFhUn6+f/gr1+/Xp999pnuvvtuhYSEnHMeq1at0rvvvqvBgwfrlltu0T//+U9t2rRJn332mXbu3KkWLVpcMIvKykqNGjVKH330kbp166bf/e53OnXqlP7617/qD3/4g/bt26fU1NQa550+fVojR47UDz/8oAEDBqhZs2b629/+pieeeEInT57U7NmzL3jvX/Lx8dGIESO0YcMG/fDDD+rQoYNrfBs2bFCfPn0UHh7ukTnceuut+u6777Rhwwb16tXL7cvu2V+W8/PzFR8fry5duigxMVElJSXavHmz7rnnHr399tuKiYmpUy51tXDhQi1btkwhISEaNmyYfH19deTIEX322Wd64403NG7cOFff77//XkOHDtVXX32lm2++Wb/97W91/Phxvffee/rtb3+rWbNmKTk5ucY9vv76a8XHxys8PFyJiYkqKyu74NMHe/bs0fPPP69+/frpjjvukLe3t7766iulp6fr3Xff1bvvvuv6gn/G66+/rmnTpumKK65QQkKCwsLCVFxcrE8//VTLly/XPffc4+o7e/ZsrVixQoGBgRo7dqxatGihjIwM/fOf/1RlZaWaN29uMNnaffDBB7rrrrvk4+OjwYMHq2PHjrLb7frqq6+0YsUKLViw4JyvTUVGRmrSpEl65ZVX1KlTJ7f53Hrrree973fffafBgweroKBAt9xyi+688079+OOPevvtt/X+++/rpZde0r333lvjvIb8fJ46dUp33HGHSktL9V//9V9q1aqVOnbsKEnasmWLXnvtNfXr10/R0dG68sor9cUXX2jt2rXaunWrduzY4eo7ZMgQlZaWKiMjQ7fccovb3H/599+jjz6qVatWqWPHjrr99ttltVr1z3/+U88//7zee+89bdu2Ta1bt77o8QPAfwqKGgBwGfL29taoUaO0evVq5efnq1OnTpJ+/hLl4+OjO++8Uy+99FKN85xOpyZNmqTS0lK9/PLLbl9CduzYoREjRmjixInKzc2t8SVv27ZtSk1Ndfui8T//8z+aNm2aXnnlFT377LOSpClTpmj//v367LPPdM8996hfv37nnMff//53bd++3e2pkgkTJigtLU0ZGRkaMWLEBbNITU3VRx99pLi4OL3xxhu68sorJUmPP/64EhIStG7dOg0cOFDDhg1zO++HH35Qr169tHnzZrVq1UqSNGvWLN144416+eWX9eijj9b5i+S4ceO0du1arVu3TtOnT5ckZWRkqKioSAsWLPDYHM78HmzYsEGRkZG1ftE/Y9euXZo9e7ZbUWf06NEaOXKkXnrppUYvavzP//yPOnTooL1798rb29utrbi42O3nyZMn69ChQ1q5cqVGjRrlOn7s2DHdfvvtevrpp3X77bfXKNzs27dPjz76qObOnXvR44qJidG//vWvGl869+/fr4SEBD355JN66623XMe/+OILPfLII/L29ta7775b48mpw4cPu/47KytLK1asUEhIiDIzM+Xv7y9Jmjt3roYNG6Yff/zR9We8oa1evVrV1dX661//qmuvvdat7ejRo+ddB+baa6+Vr6+vXnnlFYWEhJz3c3W2Rx55RAUFBTU+aw8++KAGDBigRx55RLGxsa7CwRkN+fk8cuSIIiIi9O6779b4+y4xMVFTpkypUVjdvn27Ro0apaVLl+q5556TJN1+++2uosatt95aaw4bN27UqlWrdPvtt+vVV191/XmVpGeeeUZPPfWUFi9efN7FhgHgPxWvnwDAZWrcuHGqrq7W2rVrJUkFBQX64IMPNHLkSPn4+NR6TlZWlr744gvdcMMNbgUNSYqNjdXtt9+un376SRkZGTXO7dOnT41/Of3Nb36jZs2a6eOPP67XHO6///4aX/bOvKJxsdc882rHU0895SoGSJKvr6/mzZsnSbW+tiD9/Kj4L79c2Gw23XbbbTp27Ji+/PLLi5/I/3fTTTepR48ebq+MrF69Wm3atNHw4cNNMYdOnTppxowZbsfi4+MVHBxc79/numrevHmtX6bPfNmXpM8//1wffvihhgwZ4lbQkKQ2bdpo9uzZcjqd+stf/lLjOgEBAZo5c2adxmSz2Wr9V/TIyEj169dPu3btUmVlpev4qlWrdPr0aU2fPr3WV8GCg4Nd/33mFaBHH33UbY4tWrSoU+HFiF9+hs5o27Zto9zr+++/1wcffKCOHTvqkUcecWvr2bOnfve736miokIbN26scW5Dfz4XLlxY61M6QUFBtT4pFhcXp2uuuUbbt2+v031efvllWSwWvfTSSzWyfuSRR+Tv768333yzboMHgP8QPKkBAJepqKgoXXvttVq3bp1mzpypNWvWqKqqyu3x/LN9+umnknTOf82MjY3Vli1b9Omnn9b4ohgVFVWjf/PmzRUQECC73V7vOZztzJe9i7lmWVmZDh06pICAAEVERNRo//Wvfy3p3/P+pTZt2ig0NNTQ/WszduxYzZ49W5mZmeratasyMzN13333nfP1hqY2h8jISFksllqvmZ2dXefr1dXo0aP1pz/9SdHR0Ro+fLhuvvlm9e7dW35+fm79zqzlUlZWVus2mmee6sjLy6vR1qtXr4t6tels27Zt02uvvaacnBwVFxfXWKi3uLjYtSDmP//5T0m6qO17z/ze3nLLLTXa+vTp06i75owePVpbtmxRfHy8RowYoX79+ummm25S586dG+2eZ+bbu3dvtyLeGbGxsUpNTa31M9+Qn8+WLVuqV69etbY5nU69+eabrlfp7Ha7285GtY37XI4fP67c3Fz5+fnplVdeqbXPlVdeqR9++EFHjx5ttGISADRVFDUA4DI2btw4Pfroo9q2bZvWrl2rXr166YYbbjhn/zOL0QUEBNTaHhgYKOnnxRfP5uvrW+s5FovlnNuYXkht1zzzheVirnmh+Vx11VVq06ZNnedzsfevTVJSkp544gmtXr1aYWFhcjqd510gtKnN4XzXrK6uvqhrXHHFzw+SXmjB1TPtZ/pLPy9GGRoaqvXr1+vFF1/UCy+8oCuuuEK//vWv9eSTT7peJTl69Kgk6cMPP9SHH354znuUl5fXOHaurM9n+fLlSk5OltVqVf/+/RUcHKxWrVrJy8tLf/vb3/TZZ5+poqLC1f/M71dQUNAFr33mM2Cz2Wq0WSyWRv2Se8cdd+jNN99UamqqNmzY4HoiqEePHpo1a1aNV54aQmP9PXSxn88z2rVrJy8vr1rbHnvsMS1fvlzt27dXfHy8OnTooJYtW0qS1q9fX2Ox0POx2+1yOp06evSolixZct6+DoeDogaAyw5FDQC4jI0ePVpz587VjBkzVFBQoIcffvi8/du0aSPp510HanPkyBG3fk3dheZz/PhxHTt27JJ+SbBarbrjjju0efNmWa1W3XDDDTXWKvilpjgHo87MqaSkRE6ns9Yvjk6nUyUlJZLcv6haLBZNmjRJkyZN0tGjR7Vv3z6lp6dr48aNGjFihLKzs9W2bVvXPRYtWqQHH3ywTuM71xfZczl9+rQWL16swMBAffjhhzW2J/3HP/5R45wzc/r+++/PufPPGWfmUlRUVONLe1VVlY4ePepaePaMM4Wg2gpXdX1CZ+DAgRo4cKBOnDih//3f/9UHH3yglStX6re//a22bNlywUU/66qp/D10rs9BUVGRVqxYoR49etS6eOcv1065GGfm0aNHD+3Zs6d+gwWA/2CsqQEAl7E2bdpoxIgRKigo0FVXXaXRo0eft/+Z3RnOtQ3kmX/xru21kLo486RAXf/ltK5at26t0NBQFRYW6osvvqjR/tFHH0kyPp+6GjdunCorK1VUVHTe14GkSzcHo0+g1IWvr686deqk8vJy7d+/v9Y++/fvV3l5uUJCQs755bVt27a67bbb9Morr2jkyJH66aeftHfvXklSdHS0JLl+bkzFxcUqLS1VdHR0jYKGw+Go9TWJX/3qV5J+3l3kQn65LerZ9u3bV+M1F0muQskvFxw945NPPrngPWvTqlUr3XLLLZo/f74WLlwop9Opv/3tb+c9pz5/1s8U+bKysnTq1Kka7Q3191B9ffPNN6qurlb//v1rFDQKCgr0zTff1DjnfH++fHx81KNHD3355Zc1FrsFAFDUAIDL3mOPPaa1a9cqLS3tnI9mn9G7d2+Fh4fr448/rrEI34cffqgtW7bI399ft912m6ExnXmqoC6PaNfXmDFjJP28U8gvF2o8duyYnnzySUk67+sfjeGWW27R+vXrtXbt2hprk9TmUszhzO9JbV+CG8OZRWXnzZunkydPurWdPHnStQDmb37zG9fxioqKWosUTqdTRUVFkuRamyQqKkq33HKLMjIytHr16lpfdfm///u/BvkM2mw2XXXVVcrJyZHD4XAdr6ys1OzZs2v9onrfffepWbNmWrp0qQ4cOFCj/ZdbLp9ZtPfZZ591vVYj/ZzHwoULax3TmaLJ2rVr3T4zxcXFdVpcdNeuXbUWTc48LXGhrW6tVqu8vLzq9Lnq2LGj4uPjVVBQoBdeeMGt7eDBg3rttdfUokUL3XXXXRd9zYZ0ZhvWffv2uRUpHA6HHnrooVrzutCfrwceeECVlZWaMmWK6wmlXyorK3OtwwIAlxtePwGAy1zHjh1rbHt4Ll5eXlq+fLmGDx+uSZMmafPmzerZs6e+/vprpaen68orr9Qrr7xywS8yF9K/f3+9+OKLevLJJ3Xw4EHXvyqfvWtBQ3jggQf0wQcf6IMPPlDfvn01aNAgVVZWasuWLfr++++VlJR03p1HGktdCkOXYg5hYWEKDg7W3r179fvf/15du3aVxWLR4MGDz7lYohHTpk3T7t27tWPHDt14440aOHCg/P39VVxcrPfee08FBQWKiYlxe2XqxIkTGjx4sLp06aLrr79enTp1UmVlpXbt2qX9+/frpptuctsieOXKlRo2bJgeeughrVixQjfddJP8/Pz0/fff64svvlBubq7Wrl1reDvUK664Qvfff7+ee+459e3bV7fddpsqKyu1c+dOlZSUqF+/fjWefrrmmmv07LPPatq0aYqNjVVCQoLCwsJUUlKi3NxcVVRUuM7p06ePJk6cqD/96U+6+eabdccdd6hFixbKyMiQr69vjadDJOnGG2903Tc2NlaxsbEqKSnRe++9p1//+tf67LPPLmpus2fPVkFBgfr06aOQkBC1bNlSn3/+uf7+97+rbdu2F3zSyMfHR9HR0crKylJiYqKuu+46NW/eXH379q114dMzli1bpoSEBD311FP66KOPdNNNN+nHH3/U22+/rZMnT+r555932yHmUgoMDNTIkSP11ltvqV+/furfv7+OHTumzMxMtWzZUpGRkTWeQIqOjpa3t7c2bdqk5s2bq1OnTvLy8lJiYqJCQkJ077336tNPP9Wf/vQnRUVFKT4+XiEhISotLdV3332nPXv2qH///lq/fr1H5gwAnkRRAwBQJzfccIN27NihZ555Rjt27NDf//53+fr6asiQIXr00UfPu/7Dxerfv78WL16sP//5z1q5cqVrAcXGKGpceeWV2rRpk5YvX64333xTK1eu1BVXXKGIiAjNnj3b9RREU3Yp5mCxWLR27Vo98cQT2rZtm8rKyuR0OhUUFNQoRY0WLVpo8+bNev3115WWlqbNmzerrKxMrVu3Vo8ePfToo49q7Nixbjt7eHt768knn9TOnTv1j3/8Q++++65atWqlzp07a9GiRRo/frxb/w4dOigzM1Ovvvqq3nnnHb311luqrKxUQECAunXrpiVLljTYehBz5syRv7+/1qxZoz//+c9q06aNYmNj9fjjj9e6+4r082tIPXr00EsvvaR9+/bp3XffVdu2bRUeHq4JEya49V2yZIm6deumlStXavXq1Wrbtq1uv/12zZ0795xzWLt2rRYsWKC//e1vevXVVxUSEqI//OEPevDBBy963YdHH31Uf/vb3/TJJ5+4iixBQUGaPHmypkyZclGFhRUrVmjOnDnau3ev3n//fVVXV2vWrFnnLWp07txZO3bs0NKlS7V161bt27dP3t7euuWWWzR16lS34pUnvPTSS+rSpYs2bdqklStXql27dho8eLAee+yxWv88Wq1WrV27VkuWLNHmzZtdT/ScKRZJ0tNPP62BAwdq1apV2rVrl0pKSuTr66ugoCBNmDDhop7qAoD/RF52u/38S4sDAADAtM7s+HKu9UkAADAz1tQAAAAAAACmRFEDAAAAAACYEkUNAAAAAABgSqypAQAAAAAATIknNQAAAAAAgClR1AAAAAAAAKZEUQNyOByu/dBRd+RnDPkZQ37GkF/9kZ0x5GcM+RlDfsaQnzHkZwz51URRAwAAAAAAmBJFDQAAAAAAYEoUNQAAAAAAgClR1AAAAAAAAKZEUQMAAAAAAJgSRQ0AAAAAAGBKFDUAAAAAAIApUdQAAAAAAACmRFEDAAAAAACYEkUNAAAAAABgShQ1AAAAAACAKVHUAAAAAAAApkRRAwAAAAAAmBJFDQAAAAAAYEoUNQAAAAAAgClR1AAAAAAAAKZEUQMAAAAAAJgSRQ0AAAAAAGBKFDUAAAAAAIApUdQAAAAAAACmRFEDAAAAAACYEkUNAAAAAABgShQ1AAAAAACAKVHUAAAAAAAApkRRAwAAAAAAmBJFDQAAAAAAYEoUNQAAAAAAgClR1AAAAAAAAKZEUQMAAAAAAJgSRQ0AAAAAAGBKFDUAAAAAAIApNfP0ANAwrFZfA2cbOfdndnup4WsAAAAAAFAXPKkBAAAAAABMiaIGAAAAAAAwJY8WNZYtW6b+/furU6dO6tq1qxITE3XgwIFz9n/44YdltVr10ksvuR2vqKjQjBkzFBoaqqCgICUlJamgoMCtT35+vhITExUUFKTQ0FDNnDlTp06dapR5AQAAAACAxufRosauXbt03333adu2bUpPT1ezZs00fPhwlZSU1Oj7zjvv6OOPP1aHDh1qtCUnJ2vLli1atWqVMjIyVFZWpsTERFVVVUmSqqqqlJiYKIfDoYyMDK1atUrp6emaM2dOo88RAAAAAAA0Do8uFLpp0ya3n1esWKGQkBDt27dPgwcPdh3/7rvvNHv2bL399tsaNWqU2zmlpaVas2aNUlNT1b9/f9d1IiMjtWPHDsXHx2v79u06ePCg9u/fr+DgYEnSggULNHXqVM2dO1dt2rSpMTaHw9HQ021kxhf7NMJ8eTWc8vJyTw/B1MjPGPIzhvzqj+yMIT9jyM8Y8jOG/IwhP2Mu1/x8fHzO2dak1tRwOByqrq6W1Wp1HTt9+rQmTJig6dOnKzw8vMY5OTk5qqysVFxcnOtYcHCwwsPDlZWVJUnKzs5WeHi4q6AhSfHx8aqoqFBOTk6jzQcAAAAAADSeJrWl6+zZsxUZGano6GjXsZSUFLVt21b33XdfrecUFhbKYrHI39/f7bjNZlNhYaGrj81mc2v39/eXxWJx9Tnb+SpBqIm8yMAo8jOG/Iwhv/ojO2PIzxjyM4b8jCE/Y8jPGPL7tyZT1Hjssce0b98+bd26VRaLRZK0c+dOrV+/Xjt37vTw6AAAAAAAQFPTJF4/SU5O1ltvvaX09HR16dLFdXzXrl368ccfFR4eLn9/f/n7+ys/P1/z589Xjx49JEkBAQGqqqpScXGx2zWLiooUEBDg6lNUVOTWXlxcrKqqKlcfAAAAAABgLh4vasyaNctV0Ojevbtb24QJE7R7927t3LnT9atDhw6aMmWK3nnnHUlSVFSUmjdvrszMTNd5BQUFysvLU+/evSVJ0dHRysvLc9vmNTMzUy1atFBUVFTjTxIAAAAAADQ4j75+Mn36dG3cuFFr166V1WrVkSNHJEne3t7y8fGRzWarsRZGs2bNFBgYqLCwMEmSr6+vxowZo/nz58tms8nPz09z5sxRz549FRsbK0mKi4tTRESEJk2apEWLFqmkpETz5s3T2LFja935BAAAAAAANH0eLWqsXLlSkjRs2DC347NmzVJycvJFXyclJUUWi0Xjx4/XyZMnFRMTo1deecW1NofFYtHGjRs1ffp0JSQkqGXLlho9erQWLlzYcJMBAAAAAACXlJfdbnd6ehAwzmr19ej97fZSj97fkxwOhyRWIK4v8jOG/Iwhv/ojO2PIzxjyM4b8jCE/Y8jPGPKryeNragAAAAAAANQHRQ0AAAAAAGBKFDUAAAAAAIApUdQAAAAAAACmRFEDAAAAAACYEkUNAAAAAABgShQ1AAAAAACAKVHUAAAAAAAApkRRAwAAAAAAmBJFDQAAAAAAYEoUNQAAAAAAgClR1AAAAAAAAKZEUQMAAAAAAJgSRQ0AAAAAAGBKFDUAAAAAAIApUdQAAAAAAACm5NGixrJly9S/f3916tRJXbt2VWJiog4cOODWZ9GiRbrpppsUFBSkzp0764477lBWVpZbn4qKCs2YMUOhoaEKCgpSUlKSCgoK3Prk5+crMTFRQUFBCg0N1cyZM3Xq1KlGnyMAAAAAAGgcHi1q7Nq1S/fdd5+2bdum9PR0NWvWTMOHD1dJSYmrT1hYmJYuXao9e/Zo69at6ty5s0aNGqXCwkJXn+TkZG3ZskWrVq1SRkaGysrKlJiYqKqqKklSVVWVEhMT5XA4lJGRoVWrVik9PV1z5sy55HMGAAAAAAANw8tutzs9PYgzHA6HQkJCtG7dOg0ePLjWPseOHVNISIjeeustxcfHq7S0VN26dVNqaqruuusuSdLhw4cVGRmptLQ0xcfH6/3339ddd92l/fv3Kzg4WJK0ceNGTZ06VV9++aXatGlzyebYWKxWX4/e324v9ej9PcnhcEiSfHx8PDwScyI/Y8jPGPKrP7IzhvyMIT9jyM8Y8jOG/Iwhv5qaeXoAv+RwOFRdXS2r1Vpr+6lTp7R69Wq1adNGkZGRkqScnBxVVlYqLi7O1S84OFjh4eHKyspSfHy8srOzFR4e7ipoSFJ8fLwqKiqUk5OjmJiYWsdiLp4tapgvr4ZTXl7u6SGYGvkZQ37GkF/9kZ0x5GcM+RlDfsaQnzHkZ8zlmt/5ijhNqqgxe/ZsRUZGKjo62u341q1bdd999+n48eNq3769Nm/erICAAElSYWGhLBaL/P393c6x2WyuV1QKCwtls9nc2v39/WWxWNxeYwEAAAAAAObRZIoajz32mPbt26etW7fKYrG4tfXr1087d+5UcXGxVq9erd/+9rd6//331b59+0YbD4/z1A15kYFR5GcM+RlDfvVHdsaQnzHkZwz5GUN+xpCfMeT3b01iS9fk5GS99dZbSk9PV5cuXWq0e3t7KzQ0VDfddJP++Mc/qnnz5nr99dclSQEBAaqqqlJxcbHbOUVFRa6nOQICAlRUVOTWXlxcrKqqKlcfAAAAAABgLh4vasyaNctV0OjevftFnVNdXe3ajjUqKkrNmzdXZmamq72goEB5eXnq3bu3JCk6Olp5eXlu27xmZmaqRYsWioqKarjJAAAAAACAS8ajr59Mnz5dGzdu1Nq1a2W1WnXkyBFJPz+Z4ePjo2PHjunFF19UQkKCAgMDVVxcrFdffVXff/+9hg8fLkny9fXVmDFjNH/+fNlsNvn5+WnOnDnq2bOnYmNjJUlxcXGKiIjQpEmTtGjRIpWUlGjevHkaO3bsf8TOJwAAAAAAXI48WtRYuXKlJGnYsGFux2fNmqXk5GQ1a9ZMBw8e1Nq1a3X06FG1bdtW119/vTIyMtSrVy9X/5SUFFksFo0fP14nT55UTEyMXnnlFdfaHBaLRRs3btT06dOVkJCgli1bavTo0Vq4cOGlmywAAAAAAGhQXna73enpQcA4q9WzW7ra7aUevb8nsVe0MeRnDPkZQ371R3bGkJ8x5GcM+RlDfsaQnzHkV5PH19QAAAAAAACoD4oaAAAAAADAlChqAAAAAAAAU6KoAQAAAAAATImiBgAAAAAAMCWKGgAAAAAAwJQoagAAAAAAAFOiqAEAAAAAAEyJogYAAAAAADAlihoAAAAAAMCUKGoAAAAAAABToqgBAAAAAABMiaIGAAAAAAAwJYoaAAAAAADAlChqAAAAAAAAU6KoAQAAAAAATImiBgAAAAAAMCWPFjWWLVum/v37q1OnTuratasSExN14MABV3tlZaXmz5+vvn37KigoSOHh4ZowYYLy8/PdrlNRUaEZM2YoNDRUQUFBSkpKUkFBgVuf/Px8JSYmKigoSKGhoZo5c6ZOnTp1SeYJAAAAAAAankeLGrt27dJ9992nbdu2KT09Xc2aNdPw4cNVUlIiSTp+/Lg+/fRTTZ8+XR9++KHWr1+vgoICjRo1SqdPn3ZdJzk5WVu2bNGqVauUkZGhsrIyJSYmqqqqSpJUVVWlxMREORwOZWRkaNWqVUpPT9ecOXM8Mm8AAAAAAGCcl91ud3p6EGc4HA6FhIRo3bp1Gjx4cK19vvjiC/Xp00e7d+9Wz549VVpaqm7duik1NVV33XWXJOnw4cOKjIxUWlqa4uPj9f777+uuu+7S/v37FRwcLEnauHGjpk6dqi+//FJt2rSpdSxmEhzc0aP3P3y44MKd/kOVl5dLkry9vT08EnMiP2PIzxjyqz+yM4b8jCE/Y8jPGPIzhvyMuVzz8/HxOWdbk1pTw+FwqLq6Wlar9Zx9ysrKJMnVJycnR5WVlYqLi3P1CQ4OVnh4uLKysiRJ2dnZCg8PdxU0JCk+Pl4VFRXKyclp8HkAAAAAAIDG18zTA/il2bNnKzIyUtHR0bW2nzp1So8//rgSEhLUsePPTyYUFhbKYrHI39/fra/NZlNhYaGrj81mc2v39/eXxWJx9Tnb+SpBqIm8yMAo8jOG/Iwhv/ojO2PIzxjyM4b8jCE/Y8jPGPL7tyZT1Hjssce0b98+bd26VRaLpUb76dOnNXHiRJWWlmrDhg0eGCEAAAAAAGhKmsTrJ8nJyXrrrbeUnp6uLl261Gg/ffq07rvvPn3++ed655131LZtW1dbQECAqqqqVFxc7HZOUVGRAgICXH2Kiorc2ouLi1VVVeXqAwAAAAAAzMXjRY1Zs2a5Chrdu3ev0V5ZWanx48fr888/15YtWxQYGOjWHhUVpebNmyszM9N1rKCgQHl5eerdu7ckKTo6Wnl5eW7bvGZmZqpFixaKiopqnIkBAAAAAIBG5dHXT6ZPn66NGzdq7dq1slqtOnLkiKSfV3L18fHR6dOnNW7cOH3yySfasGGDvLy8XH3atGmjVq1aydfXV2PGjNH8+fNls9nk5+enOXPmqGfPnoqNjZUkxcXFKSIiQpMmTdKiRYtUUlKiefPmaezYsbXufAIAAAAAAJo+jxY1Vq5cKUkaNmyY2/FZs2YpOTlZBQUFysjIkCRXgeKM1NRU3XvvvZKklJQUWSwWjR8/XidPnlRMTIxeeeUV19ocFotFGzdu1PTp05WQkKCWLVtq9OjRWrhwYSPPEAAAAAAANBYvu93u9PQgYJzV6uvR+9vtpR69vyc5HA5JrEBcX+RnDPkZQ371R3bGkJ8x5GcM+RlDfsaQnzHkV5PH19QAAAAAAACoD4oaAAAAAADAlChqAAAAAAAAU6KoAQAAAAAATImiBgAAAAAAMCWKGgAAAAAAwJQoagAAAAAAAFOiqAEAAAAAAEyJogYAAAAAADAlihoAAAAAAMCUKGoAAAAAAABToqgBAAAAAABMiaIGAAAAAAAwJYoaAAAAAADAlChqAAAAAAAAU6KoAQAAAAAATMmjRY1ly5apf//+6tSpk7p27arExEQdOHDArU96erruvPNOde3aVVarVTt37qxxnYqKCs2YMUOhoaEKCgpSUlKSCgoK3Prk5+crMTFRQUFBCg0N1cyZM3Xq1KlGnR8AAAAAAGg8Hi1q7Nq1S/fdd5+2bdum9PR0NWvWTMOHD1dJSYmrz/HjxxUdHa2nnnrqnNdJTk7Wli1btGrVKmVkZKisrEyJiYmqqqqSJFVVVSkxMVEOh0MZGRlatWqV0tPTNWfOnEafIwAAAAAAaBzNPHnzTZs2uf28YsUKhYSEaN++fRo8eLAkKSkpSZJUXFxc6zVKS0u1Zs0apaamqn///q7rREZGaseOHYqPj9f27dt18OBB7d+/X8HBwZKkBQsWaOrUqZo7d67atGnTWFMEAAAAAACNxKNFjbM5HA5VV1fLarVe9Dk5OTmqrKxUXFyc61hwcLDCw8OVlZWl+Ph4ZWdnKzw83FXQkKT4+HhVVFQoJydHMTExtY7FXHw9enfz5dVwysvLPT0EUyM/Y8jPGPKrP7IzhvyMIT9jyM8Y8jOG/Iy5XPPz8fE5Z1uTWih09uzZioyMVHR09EWfU1hYKIvFIn9/f7fjNptNhYWFrj42m82t3d/fXxaLxdUHAAAAAACYS5N5UuOxxx7Tvn37tHXrVlksFk8P57yVINREXmRgFPkZQ37GkF/9kZ0x5GcM+RlDfsaQnzHkZwz5/VuTeFIjOTlZb731ltLT09WlS5c6nRsQEKCqqqoaa24UFRUpICDA1aeoqMitvbi4WFVVVa4+AAAAAADAXDxe1Jg1a5aroNG9e/c6nx8VFaXmzZsrMzPTdaygoEB5eXnq3bu3JCk6Olp5eXlu27xmZmaqRYsWioqKMjwHAAAAAABw6Xn09ZPp06dr48aNWrt2raxWq44cOSJJ8vb2dj1OU1JSovz8fJWWlkqSvv76a/n6+iowMFCBgYHy9fXVmDFjNH/+fNlsNvn5+WnOnDnq2bOnYmNjJUlxcXGKiIjQpEmTtGjRIpWUlGjevHkaO3YsO58AAAAAAGBSHn1SY+XKlSorK9OwYcMUHh7u+vXSSy+5+mRkZCgmJkZDhw6VJE2dOlUxMTF67bXXXH1SUlI0ZMgQjR8/XgkJCfL29tYbb7zhWpvDYrFo48aNuuqqq5SQkKDx48dr6NChWrRo0aWdMAAAAAAAaDBedrvd6elBwDir1bNbutrtpR69vyed2c6WxXrqh/yMIT9jyK/+yM4Y8jOG/IwhP2PIzxjyM4b8avL4mhoAAAAAAAD1QVEDAAAAAACYEkUNAAAAAABgShQ1AAAAAACAKVHUAAAAAAAApkRRAwAAAAAAmBJFDQAAAAAAYEoUNQAAAAAAgClR1AAAAAAAAKZEUQMAAAAAAJgSRQ0AAAAAAGBKFDUAAAAAAIApUdQAAAAAAACmRFEDAAAAAACYEkUNAAAAAABgShQ1AAAAAACAKVHUAAAAAAAApuTRosayZcvUv39/derUSV27dlViYqIOHDjg1sfpdColJUXXXHON2rdvryFDhujgwYNufex2uyZOnKiQkBCFhIRo4sSJstvtbn0+//xz3XbbbWrfvr0iIiK0ZMkSOZ3Oxp4iAAAAAABoJB4tauzatUv33Xeftm3bpvT0dDVr1kzDhw9XSUmJq88LL7yg1NRULVmyRNu3b5fNZtOIESNUVlbm6jNhwgTl5uYqLS1NaWlpys3N1f333+9qP3bsmEaMGKGAgABt375dixcv1ksvvaQ//vGPl3S+AAAAAACg4XjZ7fYm87iCw+FQSEiI1q1bp8GDB8vpdOqaa67R73//e02fPl2SdOLECYWFhWnhwoUaP3688vLy1Lt3b23dulV9+vSRJO3du1eDBw/WP/7xD4WFhWnVqlV64okn9K9//UutWrWSJD3zzDN67bXXdODAAXl5edU6FjMJDu7o0fsfPlzg0ft7Unl5uSTJ29vbwyMxJ/IzhvyMIb/6IztjyM8Y8jOG/IwhP2PIz5jLNT8fH59ztjWpNTUcDoeqq6tltVolSd9++62OHDmiuLg4V59WrVqpb9++ysrKkiRlZ2fLx8dHvXv3dvXp06ePvL293frcfPPNroKGJMXHx+uHH37Qt99+ewlmBgAAAAAAGlozTw/gl2bPnq3IyEhFR0dLko4cOSJJstlsbv1sNpt++OEHSVJhYaH8/f3dnrbw8vJSu3btVFhY6OoTFBRU4xpn2rp06VJjLOerBKEm8iIDo8jPGPIzhvzqj+yMIT9jyM8Y8jOG/IwhP2PI79+aTFHjscce0759+7R161ZZLBZPDwcAAAAAADRxTeL1k+TkZL311ltKT093e2oiMDBQklRUVOTWv6ioSAEBAZKkgIAAFRcXu+1k4nQ69dNPP7n1qe0aZ9oAAAAAAID5eLyoMWvWLFdBo3v37m5tnTt3VmBgoDIzM13HTp48qb1797rW0IiOjpbD4VB2drarT3Z2tsrLy9367N27VydPnnT1yczMVIcOHdS5c+fGnB4AAAAAAGgkHi1qTJ8+XevXr9err74qq9WqI0eO6MiRI66dR7y8vDR58mS98MILSk9P14EDBzRlyhR5e3tr1KhRkqTw8HANGDBA06ZNU3Z2trKzszVt2jQNGjRIYWFhkqRRo0apVatWmjJlig4cOKD09HQ9//zzmjJlSq07nwAAAAAAgKbPo2tqrFy5UpI0bNgwt+OzZs1ScnKyJOmhhx7SiRMnNGPGDNntdt14443atGmTWrdu7XadmTNnauTIkZKkwYMH6+mnn3a1+/r6avPmzZo+fbr69+8vq9WqBx54QA8++GBjTxEAAAAAADQSL7vd7rxwNzR1VquvR+9vt5d69P6edObJIlYgrh/yM4b8jCG/+iM7Y8jPGPIzhvyMIT9jyM8Y8qvJ42tqAAAAAAAA1AdFDQAAAAAAYEoUNQAAAAAAgClR1AAAAAAAAKZEUQMAAAAAAJgSRQ0AAAAAAGBKFDUAAAAAAIApUdQAAAAAAACmRFEDAAAAAACYEkUNAAAAAABgShQ1AAAAAACAKVHUAAAAAAAApkRRAwAAAAAAmBJFDQAAAAAAYEoUNQAAAAAAgClR1AAAAAAAAKbk0aLG7t27lZSUpIiICFmtVq1bt86tvbCwUJMnT9Y111yjDh06aOTIkfrqq6/c+lRUVGjGjBkKDQ1VUFCQkpKSVFBQ4NYnPz9fiYmJCgoKUmhoqGbOnKlTp041+vwAAAAAAEDj8WhRo7y8XD169NDixYvVqlUrtzan06l7771Xhw4d0rp16/TRRx+pU6dOGjZsmMrLy139kpOTtWXLFq1atUoZGRkqKytTYmKiqqqqJElVVVVKTEyUw+FQRkaGVq1apfT0dM2ZM+eSzhUAAAAAADSsZp68+cCBAzVw4EBJ0pQpU9zavvrqK/3jH//Qzp07FRkZKUlatmyZunfvrrfeektjx45VaWmp1qxZo9TUVPXv31+StGLFCkVGRmrHjh2Kj4/X9u3bdfDgQe3fv1/BwcGSpAULFmjq1KmaO3eu2rRpcwlnDAAAAAAAGopHixrnU1FRIUlq2bKl69gVV1yhFi1aaO/evRo7dqxycnJUWVmpuLg4V5/g4GCFh4crKytL8fHxys7OVnh4uKugIUnx8fGqqKhQTk6OYmJiar2/w+FopJk1Fl+P3t18eTWcXz45hLojP2PIzxjyqz+yM4b8jCE/Y8jPGPIzhvyMuVzz8/HxOWdbk10otHv37goODtaTTz6pkpISnTp1Ss8//7wKCgp05MgRST+vuWGxWOTv7+92rs1mU2FhoauPzWZza/f395fFYnH1AQAAAAAA5tNkn9Ro3ry51q5dqwcffFBXX321LBaLYmNj9V//9V9yOp2Nfv/zVYJQE3mRgVHkZwz5GUN+9Ud2xpCfMeRnDPkZQ37GkJ8x5PdvTbaoIUlRUVHatWuXSktLVVlZqXbt2ik+Pl7XX3+9JCkgIEBVVVUqLi5Wu3btXOcVFRXp5ptvdvXJyspyu25xcbGqqqoUEBBw6SaDJs1qNfL6jvFXf+z2UsPXAAAAAIDLTZN9/eSXfH191a5dO3311Vf65JNPdNttt0n6uejRvHlzZWZmuvoWFBQoLy9PvXv3liRFR0crLy/PbZvXzMxMtWjRQlFRUZd0HgAAAAAAoOF49EkNh8OhQ4cOSZKqq6t1+PBh5ebmys/PT506ddLbb7+ttm3bKiQkRJ9//rlmz56tIUOGuBYG9fX11ZgxYzR//nzZbDb5+flpzpw56tmzp2JjYyVJcXFxioiI0KRJk7Ro0SKVlJRo3rx5Gjt2LDufAAAAAABgYh4tanzyyScaOnSo6+eUlBSlpKTo7rvv1vLly/Xjjz9qzpw5KiwsVGBgoJKSkjRz5ky3a6SkpMhisWj8+PE6efKkYmJi9Morr8hisUiSLBaLNm7cqOnTpyshIUEtW7bU6NGjtXDhwks6VwAAAAAA0LC87HZ746+6iUZnbE0I48y+JgT5ec6Z7YBZ7Kh+yM8Y8qs/sjOG/IwhP2PIzxjyM4b8jCG/mkyxpgYAAAAAAMDZKGoAAAAAAABToqgBAAAAAABMiaIGAAAAAAAwJYoaAAAAAADAlChqAAAAAAAAU6KoAQAAAAAATImiBgAAAAAAMCWKGgAAAAAAwJQoagAAAAAAAFOiqAEAAAAAAEyJogYAAAAAADAlihoAAAAAAMCUKGoAAAAAAABToqgBAAAAAABMiaIGAAAAAAAwJYoaAAAAAADAlDxa1Ni9e7eSkpIUEREhq9WqdevWubU7HA7NmDFDPXr0UPv27fWrX/1Kqampbn0qKio0Y8YMhYaGKigoSElJSSooKHDrk5+fr8TERAUFBSk0NFQzZ87UqVOnGn1+AAAAAACg8Xi0qFFeXq4ePXpo8eLFatWqVY32OXPm6L333tMrr7yirKwsPfroo1qwYIHeeOMNV5/k5GRt2bJFq1atUkZGhsrKypSYmKiqqipJUlVVlRITE+VwOJSRkaFVq1YpPT1dc+bMuWTzBAAAAAAADa+ZJ28+cOBADRw4UJI0ZcqUGu3Z2dlKTExUTEyMJKlz585as2aNPv74YyUlJam0tFRr1qxRamqq+vfvL0lasWKFIiMjtWPHDsXHx2v79u06ePCg9u/fr+DgYEnSggULNHXqVM2dO1dt2rSpdWwOh6MxptyIfD16d/PldTby85Ty8nJPD8HUyM8Y8qs/sjOG/IwhP2PIzxjyM4b8jLlc8/Px8TlnW5NeU6NPnz7aunWrDh8+LEnKysrSZ599pvj4eElSTk6OKisrFRcX5zonODhY4eHhysrKkvRzYSQ8PNxV0JCk+Ph4VVRUKCcn59JNBgAAAAAANCiPPqlxIUuWLNHDDz+sXr16qVmzn4f69NNPKyEhQZJUWFgoi8Uif39/t/NsNpsKCwtdfWw2m1u7v7+/LBaLq09tzlcJQk3kZQz5kYFR5GcM+dUf2RlDfsaQnzHkZwz5GUN+xpDfvzXposaKFSuUnZ2tDRs2qFOnTtqzZ4/mzp2rkJAQDRgwwNPDAwAAAAAAHtRkixonTpzQk08+qT//+c8aPHiwJKlXr17av3+/XnrpJQ0YMEABAQGqqqpScXGx2rVr5zq3qKhIN998syQpICDA9SrKGcXFxaqqqlJAQMClmxAAAAAAAGhQTXZNjcrKSlVWVspisbgdt1gsqq6uliRFRUWpefPmyszMdLUXFBQoLy9PvXv3liRFR0crLy/PbZvXzMxMtWjRQlFRUY0/EQAAAAAA0Cg8+qSGw+HQoUOHJEnV1dU6fPiwcnNz5efnp06dOumWW27RggUL5O3trU6dOmn37t164403tGDBAkmSr6+vxowZo/nz58tms8nPz09z5sxRz549FRsbK0mKi4tTRESEJk2apEWLFqmkpETz5s3T2LFjz7nzCQAAAAAAaPq87Ha701M337lzp4YOHVrj+N13363ly5fryJEjWrBggTIzM1VSUqJOnTpp7NixevDBB+Xl5SVJqqio0OOPP660tDSdPHlSMTExevbZZ912O8nPz9f06dP10UcfqWXLlho9erQWLlyoFi1aXLK5Njar1bNbktrtpR69v1Hk5zlntrNlsaP6IT9jyK/+yM4Y8jOG/IwhP2PIzxjyM4b8avJoUQMNhy/lxpCf5/AXszHkZwz51R/ZGUN+xpCfMeRnDPkZQ37GkF9NTXZNDQAAAAAAgPOhqAEAAAAAAEyJogYAAAAAADAlihoAAAAAAMCUKGoAAAAAAABToqgBAAAAAABMiaIGAAAAAAAwJYoaAAAAAADAlChqAAAAAAAAU6KoAQAAAAAATImiBgAAAAAAMCWKGgAAAAAAwJQoagAAAAAAAFOiqAEAAAAAAEyJogYAAAAAADAlihoAAAAAAMCUPFrU2L17t5KSkhQRESGr1ap169a5tVut1lp/TZ8+3dXH6XQqJSVF11xzjdq3b68hQ4bo4MGDbtex2+2aOHGiQkJCFBISookTJ8put1+KKQIAAAAAgEbi0aJGeXm5evToocWLF6tVq1Y12vPy8tx+vfHGG5Kk4cOHu/q88MILSk1N1ZIlS7R9+3bZbDaNGDFCZWVlrj4TJkxQbm6u0tLSlJaWptzcXN1///2NPj8AAAAAANB4mnny5gMHDtTAgQMlSVOmTKnRHhgY6PZzRkaGunXrpltvvVXSz09pLF++XA8//LCGDRsmSVq+fLnCwsKUlpam8ePHKy8vTx988IG2bt2q6OhoSdJzzz2nwYMH68svv1RYWFhjThEAAAAAADQSjxY16sLhcGjTpk2aNWuW69i3336rI0eOKC4uznWsVatW6tu3r7KysjR+/HhlZ2fLx8dHvXv3dvXp06ePvL29lZWVdc6ihsPhaLzJNApfj97dfHmdjfw8pby83NNDMDXyM4b86o/sjCE/Y8jPGPIzhvyMIT9jLtf8fHx8ztlmmoVC09LSdOrUKd19992uY0eOHJEk2Ww2t742m02FhYWSpMLCQvn7+8vLy8vV7uXlpXbt2rn6AAAAAAAA8zHNkxqrV6/Wbbfdpnbt2l2S+52vEoSayMsY8iMDo8jPGPKrP7IzhvyMIT9jyM8Y8jOG/Iwhv38zxZMaubm5+uSTTzRu3Di342fW3CgqKnI7XlRUpICAAElSQECAiouL5XQ6Xe1Op1M//fSTqw8AAAAAADAfUxQ1Vq9erc6dOys2NtbteOfOnRUYGKjMzEzXsZMnT2rv3r2uNTSio6PlcDiUnZ3t6pOdna3y8nK3dTYAAAAAAIC5ePT1E4fDoUOHDkmSqqurdfjwYeXm5srPz0+dOnWSJB0/flx/+ctfNHXqVLd1MaSf18aYPHmyli1bprCwMHXr1k1Lly6Vt7e3Ro0aJUkKDw/XgAEDNG3aND3//POSpGnTpmnQoEHsfAIAAAAAgIl5tKjxySefaOjQoa6fU1JSlJKSorvvvlvLly+XJG3atEnl5eW69957a73GQw89pBMnTmjGjBmy2+268cYbtWnTJrVu3drVZ+XKlZo5c6ZGjhwpSRo8eLCefvrpRpwZAAAAAABobF52u9154W5o6qxWz25JareXevT+RpGf55zZzpbFjuqH/Iwhv/ojO2PIzxjyM4b8jCE/Y8jPGPKryRRragAAAAAAAJyNogYAAAAAADAlihoAAAAAAMCUKGoAAAAAAABToqgBAAAAAABMiaIGAAAAAAAwJYoaAAAAAADAlChqAAAAAAAAU6KoAQAAAAAATImiBgAAAAAAMCWKGgAAAAAAwJQoagAAAAAAAFOiqAEAAAAAAEyJogYAAAAAADAlihoAAAAAAMCUKGoAAAAAAABToqgBAAAAAABMyaNFjd27dyspKUkRERGyWq1at25djT7/93//p9/85jcKCQlRhw4dFBMTo7y8PFd7RUWFZsyYodDQUAUFBSkpKUkFBQVu18jPz1diYqKCgoIUGhqqmTNn6tSpU40+PwAAAAAA0Hg8WtQoLy9Xjx49tHjxYrVq1apG+zfffKNBgwapc+fOSk9P1969e/X444/L29vb1Sc5OVlbtmzRqlWrlJGRobKyMiUmJqqqqkqSVFVVpcTERDkcDmVkZGjVqlVKT0/XnDlzLtk8AQAAAABAw/Oy2+1OTw9Ckjp27Kinn35a9957r+vYhAkT5OXlpVdffbXWc0pLS9WtWzelpqbqrrvukiQdPnxYkZGRSktLU3x8vN5//33ddddd2r9/v4KDgyVJGzdu1NSpU/Xll1+qTZs2tV7b4XA08AwbV3BwR4/e//Dhggt3asLIz3PKy8slya1YiYtHfsaQX/2RnTHkZwz5GUN+xpCfMeRnzOWan4+PzznbmuyaGtXV1dq6davCw8M1cuRIde3aVf3799emTZtcfXJyclRZWam4uDjXseDgYIWHhysrK0uSlJ2drfDwcFdBQ5Li4+NVUVGhnJycSzYfAAAAAADQsJp5egDnUlRUJIfDoWXLlumxxx7T/Pnz9dFHH+n3v/+9vL29NWjQIBUWFspiscjf39/tXJvNpsLCQklSYWGhbDabW7u/v78sFourT23OVwlCTeRlDPmRgVHkZwz51R/ZGUN+xpCfMeRnDPkZQ37GkN+/NdmiRnV1tSTptttu04MPPihJuvbaa5WTk6NXX31VgwYN8uTwAAAAAACAhzXZ10/8/f3VrFkzhYeHux3v3r27Dh8+LEkKCAhQVVWViouL3foUFRUpICDA1aeoqMitvbi4WFVVVa4+AAAAAADAfJpsUePKK6/UDTfcoC+//NLt+P/93/+pU6dOkqSoqCg1b95cmZmZrvaCggLl5eWpd+/ekqTo6Gjl5eW5bfOamZmpFi1aKCoqqvEnAgAAAAAAGoVHXz9xOBw6dOiQpJ9fNzl8+LByc3Pl5+enTp06aerUqRo/frz69u2rmJgY7dy5U5s2bdK6deskSb6+vhozZozmz58vm80mPz8/zZkzRz179lRsbKwkKS4uThEREZo0aZIWLVqkkpISzZs3T2PHjj3nzicAAAAAAKDp8+iWrjt37tTQoUNrHL/77ru1fPlySdK6deu0bNkyFRQUKDQ0VI888ohGjRrl6ltRUaHHH39caWlpOnnypGJiYvTss8+67XaSn5+v6dOn66OPPlLLli01evRoLVy4UC1atGj8SV4iVquvR+9vt5d69P5GkZ/nnNk+mcWO6of8jCG/+iM7Y8jPGPIzhvyMIT9jyM8Y8qvJo0UNNBy+lBtDfp7DX8zGkJ8x5Fd/ZGcM+RlDfsaQnzHkZwz5GUN+NTXZNTUAAAAAAADOh6IGAAAAAAAwJYoaAAAAAADAlChqAAAAAAAAU6KoAQAAAAAATImiBgAAAAAAMKVmnh4AAPMztiWu8e10L+ctcQEAAIDLGU9qAAAAAAAAU6KoAQAAAAAATImiBgAAAAAAMCWKGgAAAAAAwJQoagAAAAAAAFOiqAEAAAAAAEyJogYAAAAAADClZnU9oaKiQsePH5efn5/rWHFxsVavXq3S0lINGzZMN9xwQ4MOEgAAAAAA4Gx1LmpMnTpVX3zxhT788ENJ0vHjxzVgwAB98803kqSXX35ZW7ZsUZ8+fRp0oAAAAAAAAL9U59dP9uzZo8GDB7t+TktL0zfffKO0tDTl5eUpPDxcS5cuvahr7d69W0lJSYqIiJDVatW6devc2idPniyr1er2a8CAAW59KioqNGPGDIWGhiooKEhJSUkqKChw65Ofn6/ExEQFBQUpNDRUM2fO1KlTp+o6dQAAAAAA0ITUuahRVFSkjh07un7OyMhQdHS04uPjFRAQoHvvvVe5ubkXda3y8nL16NFDixcvVqtWrWrtExsbq7y8PNevv/zlL27tycnJ2rJli1atWqWMjAyVlZUpMTFRVVVVkqSqqiolJibK4XAoIyNDq1atUnp6uubMmVPXqQMAAAAAgCakzq+f+Pj4yG63S5JOnz6tPXv2aPLkya72Vq1aqays7KKuNXDgQA0cOFCSNGXKlFr7tGjRQoGBgbW2lZaWas2aNUpNTVX//v0lSStWrFBkZKR27Nih+Ph4bd++XQcPHtT+/fsVHBwsSVqwYIGmTp2quXPnqk2bNhc1VgAAAAAA0LTUuahx/fXXa82aNYqJidG7774rh8OhhIQEV/vXX3+tgICABhvg3r171a1bN/n6+uqWW27R3LlzZbPZJEk5OTmqrKxUXFycq39wcLDCw8OVlZWl+Ph4ZWdnKzw83FXQkKT4+HhVVFQoJydHMTExtd7X4XA02BwuDV+P3t18eZ2N/IwhP08pLy/39BBMjfzqj+yMIT9jyM8Y8jOG/IwhP2Mu1/x8fHzO2VbnosacOXM0YsQI9e/fX06nU8OHD9f111/vav/rX/+q3r1712+kZxkwYICGDh2qzp0767vvvtOiRYt0xx13aMeOHWrRooUKCwtlsVjk7+/vdp7NZlNhYaEkqbCw0FUEOcPf318Wi8XVBwAAAAAAmE+dixpRUVH65z//qaysLLVp00a33nqrq81ut2vChAm65ZZbGmRwI0eOdP13z549FRUVpcjISG3btk133HFHg9zjXM5XCUJN5GUM+RlDfmRgFPnVH9kZQ37GkJ8x5GcM+RlDfsaQ37/Vqahx4sQJvfjii7rpppt022231Wi3Wq1u62s0tA4dOigoKEiHDh2SJAUEBKiqqkrFxcVq166dq19RUZFuvvlmV5+srCy36xQXF6uqqqpBX5MBAAAAAACXVp2KGq1atdJzzz2np59+urHGc17FxcX64YcfXAuHRkVFqXnz5srMzNTo0aMlSQUFBcrLy3O9AhMdHa2lS5eqoKDAtWtLZmamWrRooaioKI/MAwB+yWo1siaJ8fVM7PZSw9cAAAAAPKHOr5/06tXL9aSEUQ6Hw3Wt6upqHT58WLm5ufLz85Ofn58WL16sO+64Q4GBgfruu+/05JNPymaz6fbbb5ck+fr6asyYMZo/f75sNpv8/Pw0Z84c9ezZU7GxsZKkuLg4RUREaNKkSVq0aJFKSko0b948jR07lp1PAAAAAAAwsSvqesLcuXO1evVqbdu2zfDNP/nkE8XExCgmJkYnTpxQSkqKYmJi9N///d+yWCw6cOCA7rnnHv3qV7/S5MmT1a1bN7333ntq3bq16xopKSkaMmSIxo8fr4SEBHl7e+uNN96QxWKRJFksFm3cuFFXXXWVEhISNH78eA0dOlSLFi0yPH4AAAAAAOA5Xna73VmXE0aPHq2vvvpK33zzjYKCgtSlSxe1atXK/aJeXnrzzTcbdKA4P2OPrxtn9sfXyc8Y8jOG/DznzHbALLZVd2RnDPkZQ37GkJ8x5GcM+RlDfjXV+fWTL774Ql5eXgoODpYkfffddzX6eHl5GR8ZAAAAAADAedS5qLF///7GGAcAAAAAAECd1HlNDQAAAAAAgKagXkWNU6dO6fXXX9fvf/97DR8+XJ9++qkkyW63a8OGDSooKGjQQQIAAAAAAJytzq+fHD16VEOHDtWBAwcUEBCgoqIi2e12SVKbNm301FNP6YsvvtCCBQsaeqwAAAAAAAAudX5SY/78+crPz9fWrVu1Z88eOZ3/3jzliiuu0B133KH333+/QQcJAAAAAABwtjoXNbZu3ar7779fvXv3rnWXk65du+rw4cMNMjgAAAAAAIBzqXNRo6yszLWda20qKipUVVVlaFAAAAAAAAAXUueiRmhoqD755JNztm/fvl0RERGGBgUAAAAAAHAhdS5qjBs3TuvXr9ebb76p6upqSZKXl5eOHz+uJ554Qtu3b9f48eMbfKAAAAAAAAC/VOfdT+6//3598cUXuv/++9W6dWtJ0u9+9zvZ7XZVVVVpwoQJuvfeext8oAAAAAAAAL9U56KGJD333HNKSkrS5s2bdejQIVVXV+vqq6/WiBEj1Ldv34YeIwAAAAAAQA31KmpIUu/evdW7d++GHAsAAAAAAMBFq3NRo6KiQsePH5efn5/rWHFxsVavXq3S0lINGzZMN9xwQ4MOEgAAAAAA4Gx1LmpMnTpVX3zxhT788ENJ0vHjxxUfH69vv/1WkvTyyy9ry5Yt6tOnT8OOFAAAAAAA4BfqvPvJnj17NHjwYNfPaWlp+vbbb5WWlqa8vDyFh4dr6dKlDTpIAAAAAACAs9W5qFFUVKSOHTu6fs7IyFB0dLTi4+MVEBCge++9V7m5uQ06SAAAAAAAgLPVuajh4+Mju90uSTp9+rT27Nmj2NhYV3urVq1UVlZ2UdfavXu3kpKSFBERIavVqnXr1p2z78MPPyyr1aqXXnrJ7XhFRYVmzJih0NBQBQUFKSkpSQUFBW598vPzlZiYqKCgIIWGhmrmzJk6derUxU0YAAAAAAA0SXUualx//fVas2aNPv30Uy1dulQOh0MJCQmu9q+//loBAQEXda3y8nL16NFDixcvVqtWrc7Z75133tHHH3+sDh061GhLTk7Wli1btGrVKmVkZKisrEyJiYmqqqqSJFVVVSkxMVEOh0MZGRlatWqV0tPTNWfOnDrOHAAAAAAANCV1Xij08ccf14gRI9S/f385nU4NHz5c119/vav9r3/960Vv9Tpw4EANHDhQkjRlypRa+3z33XeaPXu23n77bY0aNcqtrbS0VGvWrFFqaqr69+8vSVqxYoUiIyO1Y8cOxcfHa/v27Tp48KD279+v4OBgSdKCBQs0depUzZ07V23atKn1vg6H46Lm0HT4evTu5svrbORnDPkZQ36eUl5e7ukhmBbZGUN+xpCfMeRnDPkZQ37GXK75+fj4nLOtzkWN6667Tv/4xz+UlZWlNm3a6NZbb3W12e12TZgwQbfcckv9RnqW06dPa8KECZo+fbrCw8NrtOfk5KiyslJxcXGuY8HBwQoPD1dWVpbi4+OVnZ2t8PBwV0FDkuLj41VRUaGcnBzFxMQ0yFgBAAAAAMClVeeihiT5+/vrtttuq3HcarVq8uTJhgd1RkpKitq2bav77ruv1vbCwkJZLBb5+/u7HbfZbCosLHT1sdlsbu3+/v6yWCyuPrU5XyUINZGXMeRnDPkZQ35kYATZGUN+xpCfMeRnDPkZQ37GkN+/1bmokZ+ff1H9OnXqVOfB/NLOnTu1fv167dy509B1AAAAAADAf6Y6FzWuvfZaeXl5XbDf0aNH6zWgM3bt2qUff/zR7bWTqqoqzZ8/X8uXL9eBAwcUEBCgqqoqFRcXq127dq5+RUVFuvnmmyVJAQEBysrKcrt2cXGxqqqqLnpBUwAAAAAA0PTUuajxxz/+sUZRo6qqSt99953eeOMN2Ww2TZgwwfDAJkyYoGHDhrkdGzlypEaOHKlx48ZJkqKiotS8eXNlZmZq9OjRkqSCggLl5eW5FiuNjo7W0qVLVVBQoI4dO0qSMjMz1aJFC0VFRRkeJwAAAAAA8Iw6FzXuvffec7Y9/PDDGjBggI4dO3ZR13I4HDp06JAkqbq6WocPH1Zubq78/PzUqVOnGmthNGvWTIGBgQoLC5Mk+fr6asyYMZo/f75sNpv8/Pw0Z84c9ezZU7GxsZKkuLg4RUREaNKkSVq0aJFKSko0b948jR079pw7nwAAAAAAgKbvioa8mLe3t+655x69/PLLF9X/k08+UUxMjGJiYnTixAmlpKQoJiZG//3f/33R90xJSdGQIUM0fvx4JSQkyNvbW2+88YYsFoskyWKxaOPGjbrqqquUkJCg8ePHa+jQoVq0aFG95ggAAAAAAJqGeu1+cj5Op/O8u4r8Ur9+/WS32y/62vv3769xrEWLFnrmmWf0zDPPnPO8Tp06aePGjRd9HwAAAAAA0PQ1WFHj2LFj2rNnj1588UVde+21DXVZAAAAAACAWtW5qOHn53fO3U+cTqeCg4O1dOlSwwMDAAAAAAA4nzoXNWbOnFmjqOHl5SWr1aqrr75acXFxataswd9qAQAAAAAAcFPn6kNycnKd+ldWVio7O1u9evWSr69vXW8HAAAAAABQqwbd/aQ2JSUlGjp0qHJychr7VgAAAAAA4DLS6EUN6ee1NgAAAAAAABrSJSlqAAAAAAAANDRW9AQAmJrVamS9JuNrPdntpYavAQAAgPrhSQ0AAAAAAGBKFDUAAAAAAIApUdQAAAAAAACmRFEDAAAAAACY0gWLGl26dNE777zj+nnJkiU6cODARd/A29tbs2bNUpcuXeo1QAAAAAAAgNpcsKhx/PhxlZeXu35evHixPv/884u+gbe3t2bPnq3OnTvXb4QAAAAAAAC1uOCWrldffbXeeustRUVFqXXr1pKko0ePKj8//7znderUqWFGCAAAAAAAUIsLFjVmzZql+++/X7feeqskycvLS8nJyUpOTj7veUePHm2YEQIAAAAAANTigkWNO++8UzfeeKOysrJUWFiouXPnatSoUbr22msN33z37t166aWX9Omnn+qHH35Qamqq7r33Xlf7okWL9M4776igoEDNmzfXddddpzlz5qh3796uPhUVFXr88cf11ltv6eTJk4qJidGzzz6rjh07uvrk5+dr+vTp2rlzp1q2bKlRo0Zp0aJFuvLKKw3PAQAAAAAAeMYFixqS1LlzZ9eaGH/60580YsQI3XbbbYZvXl5erh49eujuu+/WpEmTarSHhYVp6dKl6ty5s06cOKGXX35Zo0aN0scff6yAgABJUnJysjIyMrRq1Sr5+flpzpw5SkxM1IcffiiLxaKqqiolJibKz89PGRkZKikp0eTJk+V0OvXMM88YngMAAAAAAPAML7vd7vT0ICSpY8eOevrpp92e1DjbsWPHFBISorfeekvx8fEqLS1Vt27dlJqaqrvuukuSdPjwYUVGRiotLU3x8fF6//33ddddd2n//v0KDg6WJG3cuFFTp07Vl19+qTZt2lyS+TU2q9XXo/e320s9en+jyM8Y8jOG/IwhP89wOBySJB8fHw+PxJzIzxjyM4b8jCE/Y8jPGPKr6aKe1DhbZWWlVq9erffee0/fffedJCkkJEQJCQkaM2aMmjdv3qCDlKRTp05p9erVatOmjSIjIyVJOTk5qqysVFxcnKtfcHCwwsPDlZWVpfj4eGVnZys8PNxV0JCk+Ph4VVRUKCcnRzExMbXe78yHxTw8+3/qzZfX2cjPGPIzhvyMIT9P+OXOaKg78jOG/IwhP2PIzxjyM+Zyze98RZw6FzXsdrvuuOMO7d+/XwEBAQoNDZUkffrpp3r//fe1evVqvfPOO7JarfUe8C9t3bpV9913n44fP6727dtr8+bNrldPCgsLZbFY5O/v73aOzWZTYWGhq4/NZnNr9/f3l8VicfUBAAAAAADmU+eixoIFC3Tw4EGlpqYqKSlJV1xxhSTJ6XS6Xut48skntWzZsgYZYL9+/bRz504VFxdr9erV+u1vf6v3339f7du3b5DrnwuP89QNeRlDfsaQnzHkZ8zlnt/lPn+jyM8Y8jOG/IwhP2PIzxjy+7cr6npCRkaGfv/73+uee+5xFTSkn7d6TUpK0oQJE/S3v/2twQbo7e2t0NBQ3XTTTfrjH/+o5s2b6/XXX5ckBQQEqKqqSsXFxW7nFBUVuZ7mCAgIUFFRkVt7cXGxqqqqXH0AAAAAAID51LmoUVpaqquvvvqc7VdffbVKSxtv0bTq6mqdOnVKkhQVFaXmzZsrMzPT1V5QUKC8vDzXtq/R0dHKy8tTQUGBq09mZqZatGihqKioRhsnAAAAAABoXHV+/SQ0NFQZGRmaMGGCvLy83NqcTqf+9re/udbZuBCHw6FDhw5J+rlYcfjwYeXm5srPz0++vr568cUXlZCQoMDAQBUXF+vVV1/V999/r+HDh0uSfH19NWbMGM2fP182m821pWvPnj0VGxsrSYqLi1NERIQmTZqkRYsWqaSkRPPmzdPYsWP/Y3Y+AQAAAADgclTnJzUmTJigHTt2aOTIkXrvvfd06NAhHTp0SNu2bdPIkSP10UcfaeLEiRd1rU8++UQxMTGKiYnRiRMnlJKSopiYGP33f/+3mjVrpoMHD+o3v/mNbrzxRiUlJeno0aPKyMhQr169XNdISUnRkCFDNH78eCUkJMjb21tvvPGGLBaLJMlisWjjxo266qqrlJCQoPHjx2vo0KFatGhRXacOAAAAAACaEC+73e6s60nPPPOMli5dqsrKStcxp9OpK6+8UjNmzND06dMbdJC4MKvVs1sa2u2N98rRpUB+xpCfMeRnDPl5xpmtbFmorH7IzxjyM4b8jCE/Y8jPGPKrqc6vn0jSjBkz9Lvf/U47duxQfn6+JKlTp07q37+/2rZt26ADBAAAaIqMFdSMF+Mu14IaAAC/VK+ihiT5+/tr5MiRF+xnt9s1ZswYLVq0SNddd119bwcAAAAAAOCmzmtq1NWpU6e0a9cu2e32xr4VAAAAAAC4jNT7SQ0AAGB+9X+FgtcnAACA5zX6kxoAAAAAAACNgaIGAAAAAAAwJYoaAAAAAADAlChqAAAAAAAAU7okRQ0vL69LcRsAAAAAAHAZuSRFDafTeSluAwAAAAAALiN1KmocP35cbdu21dKlSy/6nICAAJWUlOjXv/51nQcHAAAAAABwLnUqalx11VVq166d2rRp01jjAQAAAAAAuCh1fv1k+PDh2rx5s6qrqxtjPAAAAAAAABelWV1PuP3227Vz504lJCRo7Nix6tKli1q1alWj34033tggAwQAAAAAAKhNnYsaw4YNc/33P/7xjxo7mzidTnl5eeno0aPGRwcAAAAAAHAOdS5qpKamNsY4AAAAAAAA6qTORY177rmnMcYBAAAAAABQJ3VeKPSXvvrqK+3bt0+lpaX1On/37t1KSkpSRESErFar1q1b52qrrKzU/Pnz1bdvXwUFBSk8PFwTJkxQfn6+2zUqKio0Y8YMhYaGKigoSElJSSooKHDrk5+fr8TERAUFBSk0NFQzZ87UqVOn6jVmAAAAAADQNNT5SQ1J+stf/qIFCxbo+++/lyRt3rxZv/71r1VcXKyBAwfq8ccf14gRIy54nfLycvXo0UN33323Jk2a5NZ2/Phxffrpp5o+fboiIyN17NgxPf744xo1apR2796tZs1+HnpycrIyMjK0atUq+fn5ac6cOUpMTNSHH34oi8WiqqoqJSYmys/PTxkZGSopKdHkyZPldDr1zDPP1Gf6AAAAMMhq9TVwtpFzf2a31+8f5QAATUudixrvvPOOJk6cqP79+2vSpEmaO3euq83f31/du3fXG2+8cVFFjYEDB2rgwIGSpClTpri1+fr66u2333Y79txzz6lPnz7Ky8tTz549VVpaqjVr1ig1NVX9+/eXJK1YsUKRkZHasWOH4uPjtX37dh08eFD79+9XcHCwJGnBggWaOnWq5s6dqzZt2tQ6NofDcdGZNA3G/8fdCPPldTbyM4b8jCE/Y8jPGM/lR3bGkJ8x5s+v/srLyz09BFMjP2PIz5jLNT8fH59zttX59ZNnn31WsbGx2rRpU63ra/zqV7/SZ599VtfLXpSysjJJktVqlSTl5OSosrJScXFxrj7BwcEKDw9XVlaWJCk7O1vh4eGugoYkxcfHq6KiQjk5OY0yTgAAAAAA0Pjq/KTGv/71Lz311FPnbLfZbPrpp58MDao2p06d0uOPP66EhAR17NhRklRYWCiLxSJ/f/8aYygsLHT1sdlsbu3+/v6yWCyuPrU5XyUINZGXMeRnDPkZQ37GkF/9kZ0x5GcM+ZGBUeRnDPkZQ37/VueixlVXXXXeR16+/vrrGkUGo06fPq2JEyeqtLRUGzZsaNBrAwAAAAAAc6rz6ycxMTFav359rbuH/PDDD1q9erXb6yBGnT59Wvfdd58+//xzvfPOO2rbtq2rLSAgQFVVVSouLnY7p6ioSAEBAa4+RUVFbu3FxcWqqqpy9QEAAAAAAOZT56LG3Llz9eOPPyo2NlYrV66Ul5eX3n//fT3xxBPq27evrrjiCs2aNatBBldZWanx48fr888/15YtWxQYGOjWHhUVpebNmyszM9N1rKCgQHl5eerdu7ckKTo6Wnl5eW7bvGZmZqpFixaKiopqkHECAAAAAIBLr86vn3Tt2lXbtm3T7NmztXjxYjmdTqWmpkqS+vXrp2XLlqlTp04XdS2Hw6FDhw5Jkqqrq3X48GHl5ubKz89PHTp00Lhx4/TJJ59ow4YN8vLy0pEjRyRJbdq0UatWreTr66sxY8Zo/vz5stlsri1de/bsqdjYWElSXFycIiIiNGnSJC1atEglJSWaN2+exo4de86dTwAAAAAAQNPnZbfbnfU92W6369ChQ6qurlaXLl3Url27Op2/c+dODR06tMbxu+++W7Nnz9Z1111X63mpqam69957JUkVFRV6/PHHlZaWppMnTyomJkbPPvus224n+fn5mj59uj766CO1bNlSo0eP1sKFC9WiRYs6jbcpM7bXu3Fm3+ud/IwhP2PIzxjyM8aT+ZGdMeRnjNnzM+LMdrYsNFg/5GcM+RlDfjUZKmqg6eD/GBhDfsaQnzHkZwz5GUNRo/747BlDfp7DlyJjyM8Y8jOG/Gqq8+sn0s9PaKSmpmrbtm367rvvJEkhISEaNGiQHnjgAVmt1oYcIwAAAAAAQA11Xij00KFDuvXWW7V06VKdPn1a/fr1U79+/XT69GktXbpUt9xyi7766qvGGCsAAAAAAIBLnZ/UmDFjho4dO6Z33nlHMTExbm0ffvihxowZo1mzZiktLa3BBgkAAAAAAHC2Oj+psXfvXk2aNKlGQUOSfv3rX+v+++/Xnj17GmRwAAAAAAAA51Lnooavr+9518ywWq3y9fXswk8AAAAAAOA/X52LGmPGjNHatWtVVlZWo620tFRr167V2LFjG2RwAAAAAAAA53LBNTU2b97s9nP37t3l5eWlX/3qV7r77rsVGhoqSfrqq6/0xhtvyGazKSwsrHFGCwAAAAAA8P952e125/k6+Pn5ycvLS07nz91++d/nvKiXl44ePdpwo8QFsde7MeRnDPkZQ37GkJ8xnsyP7IwhP2PMnp8RDodDkuTj4+PhkZgT+RlDfsaQX00XfFJjy5Ytl2IcAAAAAAAAdXLBosatt956KcYBAAAAAABQJ3VeKBQAAAAAAKApuOCTGrXZuXOn1q5dq2+//VZ2u73GGhteXl7at29fgwwQAAAAAACgNnUuarz00kuaP3++WrZsqW7duqldu3aNMS4AAAAAAIDzqldRo3fv3nrjjTfk6+vZVasBAAAAAMDlq85FjZMnT+quu+6ioAEAAAB4iLEtcY3///jLeUtcAE1LnRcK7devnz777LPGGAsAAAAAAMBFq3NR45lnntHu3bv13HPPqaioyNDNd+/eraSkJEVERMhqtWrdunVu7enp6brzzjvVtWtXWa1W7dy5s8Y1KioqNGPGDIWGhiooKEhJSUkqKChw65Ofn6/ExEQFBQUpNDRUM2fO1KlTpwyNHQAAAAAAeFadXz8JCgrSvffeqyeeeEILFy5U8+bNdcUV7rURLy8vff/99xe8Vnl5uXr06KG7775bkyZNqtF+/PhxRUdH66677qq1XZKSk5OVkZGhVatWyc/PT3PmzFFiYqI+/PBDWSwWVVVVKTExUX5+fsrIyFBJSYkmT54sp9OpZ555pq7TBwAAAIDLGq8/oSmpc1Fj4cKFeu655xQUFKSoqCi1adOm3jcfOHCgBg4cKEmaMmVKjfakpCRJUnFxca3nl5aWas2aNUpNTVX//v0lSStWrFBkZKR27Nih+Ph4bd++XQcPHtT+/fsVHBwsSVqwYIGmTp2quXPnGho/AAAAAADwnDoXNf785z9r0KBBWrduXY0nNC61nJwcVVZWKi4uznUsODhY4eHhysrKUnx8vLKzsxUeHu4qaEhSfHy8KioqlJOTo5iYmFqv7XA4Gn38DcuzC7eaL6+zkZ8x5GcM+RlDfsZ4Lj+yM4b8jCE/Y8yfX/2Vl5d7eghNAJ8/T7lcP38+Pj7nbKtzVaKyslIDBw70eEFDkgoLC2WxWOTv7+923GazqbCw0NXHZrO5tfv7+8tisbj6AAAAAAAA86nzkxoJCQnavXu3xo8f3xjjaTLOVwlCTeRlDPkZQ37GkJ8x5Fd/ZGcM+RlDfsaQHxl4EtmTwS/V+XGL6dOnKy8vTw899JD++c9/6scff1RRUVGNX5dCQECAqqqqaqy5UVRUpICAAFefs8dTXFysqqoqVx8AAAAAAGA+dX5So3fv3pKkzz77TGvWrDlnv6NHj9Z/VBcpKipKzZs3V2ZmpkaPHi1JKigoUF5enmuc0dHRWrp0qQoKCtSxY0dJUmZmplq0aKGoqKhGHyMAAAAAAGgcdS5qzJw5U15eXg1yc4fDoUOHDkmSqqurdfjwYeXm5srPz0+dOnVSSUmJ8vPzVVr685Y9X3/9tXx9fRUYGKjAwED5+vpqzJgxmj9/vmw2m2tL1549eyo2NlaSFBcXp4iICE2aNEmLFi1SSUmJ5s2bp7Fjx7LzCQAAAAAAJuZlt9udnrr5zp07NXTo0BrH7777bi1fvlzr1q3TAw88UKN91qxZSk5OliRVVFTo8ccfV1pamk6ePKmYmBg9++yzbrud5Ofna/r06froo4/UsmVLjR49WgsXLlSLFi0ab3KXmLG9oo0z+17R5GcM+RlDfsaQnzGezI/sjCE/Y8jPGLPnZ8SZnTcu5zUN+Px5Dp+/mjxa1EDD4S8WY8jPGPIzhvyMIT9jKGrUH589Y8jPGPLzHL5U8vnzJD5/NdX59ZMlS5ZcsI+Xl5dmzpxZrwEBAAAAAABcjDoXNRYvXnzONi8vLzmdTooaAAAAAACg0dW5qFFSUlLjWHV1tb777jutXLlSe/bsUVpaWoMMDgAAAAAA4FyuaJCLXHGFunTpokWLFqlr1648pQEAAAAAABpdgxQ1fqlv37567733GvqyAAAAAAAAbhq8qPHJJ5/oiisa/LIAAAAAAABu6rymxoYNG2o9Xlpaqj179mjLli0aO3as4YEBAAAAAACcT52LGlOmTDlnm7+/v6ZNm8aaGgAAAAAAoNHVuajx6aef1jjm5eUlq9Wq1q1bN8igAAAAAAAALqTORY2QkJDGGAcAAAAAAECdXFRR47rrrqvTRb28vJSTk1Of8QAAAAAAAFyUiypqXHPNNRd1sfz8fB08eFBeXl6GBgUAAAAAAHAhF1XU2Lhx43nb8/PztXTpUmVmZqpFixYaM2ZMgwwOAAAAAADgXOq8psYvHT58WM8++6zWr18vSRo3bpymTZumoKCgBhkcAAAAAADAudSrqFFQUKBnn31W69atkySNGTNGjzzyCMUMAAAAAABwydSpqHF2MeM3v/mNHnnkEXXs2LFRBgcAAAAADc1q9TVwtpFzf2a3lxq+BoCfXVRRo6CgQMuWLdO6devkdDopZgAAAAAAUA8U1RrWFRfT6YYbbtD//M//KDw8XH/60590zz336Mcff9THH398zl8XY/fu3UpKSlJERISsVqvrCZAznE6nUlJSdM0116h9+/YaMmSIDh486NbHbrdr4sSJCgkJUUhIiCZOnCi73e7W5/PPP9dtt92m9u3bKyIiQkuWLJHT6byoMQIAAAAAgKbpop7UOHXqlCQpNzdX48ePP29fp9MpLy8vHT169ILXLS8vV48ePXT33Xdr0qRJNdpfeOEFpaamKjU1VWFhYXr66ac1YsQI/eMf/1Dr1q0lSRMmTNDhw4eVlpYmSZo6daruv/9+144tx44d04gRI9S3b19t375dX375pR544AFdddVV+sMf/nAx0wcAAAAAAE3QRRU1UlNTG+XmAwcO1MCBAyVJU6ZMcWtzOp1avny5Hn74YQ0bNkyStHz5coWFhSktLU3jx49XXl6ePvjgA23dulXR0dGSpOeee06DBw/Wl19+qbCwMP3lL3/RiRMntHz5crVq1Uo9evTQv/71L7388st68MEH5eXlVevYHA5Ho8y58Rh/DMkI8+V1NvIzhvyMIT9jyM8Yz+VHdsaQnzHkZwz5GUN+xpCfMWbMz8fH55xtF1XUuOeeexpsMBfr22+/1ZEjRxQXF+c61qpVK/Xt21dZWVkaP368srOz5ePjo969e7v69OnTR97e3srKylJYWJiys7N18803q1WrVq4+8fHxeuqpp/Ttt9+qS5cul3JaAAAAAACggdRrS9dL4ciRI5Ikm83mdtxms+mHH36QJBUWFsrf39/taQsvLy+1a9dOhYWFrj5nbzV75pqFhYXnLGqcrxKEmsjLGPIzhvyMIT9jyK/+yM4Y8jOG/IwhP2PIzxjyM+Y/Lb+LWigUAAAAAACgqWmyRY3AwEBJUlFRkdvxoqIiBQQESJICAgJUXFzstpOJ0+nUTz/95NantmucaQMAAAAAAObUZIsanTt3VmBgoDIzM13HTp48qb1797rW0IiOjpbD4VB2drarT3Z2tsrLy9367N27VydPnnT1yczMVIcOHdS5c+dLNBsAAAAAANDQPFrUcDgcys3NVW5urqqrq3X48GHl5uYqPz9fXl5emjx5sl544QWlp6frwIEDmjJliry9vTVq1ChJUnh4uAYMGKBp06YpOztb2dnZmjZtmgYNGqSwsDBJ0qhRo9SqVStNmTJFBw4cUHp6up5//nlNmTLlnDufAAAAAACAps+jC4V+8sknGjp0qOvnlJQUpaSk6O6779by5cv10EMP6cSJE5oxY4bsdrtuvPFGbdq0Sa1bt3ads3LlSs2cOVMjR46UJA0ePFhPP/20q93X11ebN2/W9OnT1b9/f1mtVj3wwAN68MEHL91EAQAAAABAg/Oy2+3OC3dDU2e1enavY7u91KP3N4r8jCE/Y8jPGPIzxpP5kZ0x5GcM+RlDfsaQnzHkZ4zZ8ztbk11TAwAAAAAA4HwoagAAAAAAAFOiqAEAAAAAAEyJogYAAAAAADAlihoAAAAAAMCUKGoAAAAAAABToqgBAAAAAABMiaIGAAAAAAAwJYoaAAAAAADAlChqAAAAAAAAU6KoAQAAAAAATImiBgAAAAAAMCWKGgAAAAAAwJQoagAAAAAAAFOiqAEAAAAAAEyJogYAAAAAADClJl/UKCsr0+zZs9WrVy+1b99eAwcO1P/+7/+62p1Op1JSUnTNNdeoffv2GjJkiA4ePOh2DbvdrokTJyokJEQhISGaOHGi7Hb7JZ4JAAAAAABoSE2+qDF16lRt375dy5cv1549e9S/f38NHz5c33//vSTphRdeUGpqqpYsWaLt27fLZrNpxIgRKisrc11jwoQJys3NVVpamtLS0pSbm6v777/fU1MCAAAAAAANoEkXNU6cOKH09HTNnz9f/fr1U2hoqJKTk3X11Vfrtddek9Pp1PLly/Xwww9r2LBh6tGjh5YvXy6Hw6G0tDRJUl5enj744AM9//zzio6OVnR0tJ577jlt27ZNX375pYdnCAAAAAAA6quZpwdwPqdPn1ZVVZVatmzpdrxVq1bau3evvv32Wx05ckRxcXFubX379lVWVpbGjx+v7Oxs+fj4qHfv3q4+ffr0kbe3t7KyshQWFlbrvR0OR+NMqtH4evTu5svrbORnDPkZQ37GkJ8xnsuP7IwhP2PIzxjyM4b8jCE/Y8yYn4+PzznbmvSTGq1bt1Z0dLSWLl2q77//XlVVVdq4caOys7N15MgRHTlyRJJks9nczrPZbCosLJQkFRYWyt/fX15eXq52Ly8vtWvXztUHAAAAAACYT5N+UkOSVqxYoQceeEA9evSQxWLRddddp1GjRiknJ6dR73u+ShBqIi9jyM8Y8jOG/Iwhv/ojO2PIzxjyM4b8jCE/Y8jPmP+0/Jr0kxqSdPXVVysjI0MFBQX6/PPPtX37dlVWVqpLly4KDAyUJBUVFbmdU1RUpICAAElSQECAiouL5XQ6Xe1Op1M//fSTqw8AAAAAADCfJl/UOMPb21vt27eX3W7X3//+d912223q3LmzAgMDlZmZ6ep38uRJ7d2717WGRnR0tBwOh7Kzs119srOzVV5e7rbOBgAAAAAAMJcm//rJ3//+d1VXVyssLExff/215s6dq+7du+vee++Vl5eXJk+erGXLliksLEzdunXT0qVL5e3trVGjRkmSwsPDNWDAAE2bNk3PP/+8JGnatGkaNGjQORcJBQAAAAAATV+TL2ocO3ZMCxYs0Pfffy8/Pz/dcccdevzxx9W8eXNJ0kMPPaQTJ05oxowZstvtuvHGG7Vp0ya1bt3adY2VK1dq5syZGjlypCRp8ODBevrppz0yHwAAAAAA0DC87Ha788Ld0NRZrZ7dFshuL/Xo/Y0iP2PIzxjyM4b8jPFkfmRnDPkZQ37GkJ8x5GcM+Rlj9vzOZpo1NQAAAAAAAH6JogYAAAAAADAlihoAAAAAAMCUKGoAAAAAAABToqgBAAAAAABMiaIGAAAAAAAwJYoaAAAAAADAlChqAAAAAAAAU6KoAQAAAAAATImiBgAAAAAAMCWKGgAAAAAAwJQoagAAAAAAAFOiqAEAAAAAAEyJogYAAAAAADAlihoAAAAAAMCUKGoAAAAAAABToqgBAAAAAABMqUkXNaqqqrRo0SJde+21CgwM1LXXXqtFixbp9OnTrj5Op1MpKSm65ppr1L59ew0ZMkQHDx50u47dbtfEiRMVEhKikJAQTZw4UXa7/RLPBgAAAAAANKQmXdR4/vnntXLlSi1ZskTZ2dlavHixXn31VS1btszV54UXXlBqaqqWLFmi7du3y2azacSIESorK3P1mTBhgnJzc5WWlqa0tDTl5ubq/vvv98SUAAAAAABAA2nm6QGcT3Z2thISEjR48GBJUufOnTV48GB9/PHHkn5+SmP58uV6+OGHNWzYMEnS8uXLFRYWprS0NI0fP155eXn64IMPtHXrVkVHR0uSnnvuOQ0ePFhffvmlwsLCar23w+G4BDNsSL4evbv58job+RlDfsaQnzHkZ4zn8iM7Y8jPGPIzhvyMIT9jyM8YM+bn4+NzzrYm/aRGnz59tGvXLv3rX/+SJH3xxRfauXOn/uu//kuS9O233+rIkSOKi4tzndOqVSv17dtXWVlZkn4ujPj4+Kh3795u1/X29nb1AQAAAAAA5tOkn9R4+OGH5XA41Lt3b1ksFp0+fVrTp0/XhAkTJElHjhyRJNlsNrfzbDabfvjhB0lSYWGh/P395eXl5Wr38vJSu3btVFhYeM57n68ShJrIyxjyM4b8jCE/Y8iv/sjOGPIzhvyMIT9jyM8Y8jPmPy2/Jl3U2LRpk9544w2tXLlS11xzjfbv36/Zs2crJCREY8eO9fTwAAAAAACABzXposa8efP04IMPauTIkZKknj17Kj8/X88995zGjh2rwMBASVJRUZE6derkOq+oqEgBAQGSpICAABUXF8vpdLqe1nA6nfrpp59cfQAAAAAAgPk06TU1jh8/LovF4nbMYrGourpa0s8LhwYGBiozM9PVfvLkSe3du9e1hkZ0dLQcDoeys7NdfbKzs1VeXu62zgYAAAAAADCXJv2kRkJCgp5//nl17txZ11xzjXJzc5WamqqkpCRJP6+NMXnyZC1btkxhYWHq1q2bli5dKm9vb40aNUqSFB4ergEDBmjatGl6/vnnJUnTpk3ToEGDzrnzCQAAAAAAaPqadFHj6aef1lNPPaVHH31UP/30kwIDAzVu3DjNnDnT1eehhx7SiRMnNGPGDNntdt14443atGmTWrdu7eqzcuVKzZw50/Uay+DBg/X0009f8vkAAAAAAICG42W3252eHgSMs1o9u9ex3V7q0fsbRX7GkJ8x5GcM+RnjyfzIzhjyM4b8jCE/Y8jPGPIzxuz5na1Jr6kBAAAAAABwLhQ1AAAAAACAKVHUAAAAAAAApkRRAwAAAAAAmBJFDQAAAAAAYEoUNQAAAAAAgClR1AAAAAAAAKZEUQMAAAAAAJgSRQ0AAAAAAGBKFDUAAAAAAIApUdQAAAAAAACmRFEDAAAAAACYEkUNAAAAAABgShQ1AAAAAACAKVHUAAAAAAAApkRRAwAAAAAAmFKTLmpERkbKarXW+HXXXXe5+qxcuVLXXnutAgMD9etf/1p79uxxu0ZFRYVmzJih0NBQBQUFKSkpSQUFBZd6KgAAAAAAoIE16aJGZmam8vLyXL8+/PBDeXl5afjw4ZKkTZs2afbs2Xr00Uf10UcfKTo6WqNHj1Z+fr7rGsnJydqyZYtWrVqljIwMlZWVKTExUVVVVR6aFQAAAAAAaAhNuqjRrl07BQYGun69//77at26tUaMGCFJSk1N1T333KNx48YpPDxczzzzjAIDA/Xaa69JkkpLS7VmzRo9+eST6t+/v6KiorRixQp9/vnn2rFjhwdnBgAAAAAAjGrm6QFcLKfTqTVr1igxMVGtWrXSqVOnlJOToz/84Q9u/eLi4pSVlSVJysnJUWVlpeLi4lztwcHBCg8PV1ZWluLj4895P4fD0TgTaTS+Hr27+fI6G/kZQ37GkJ8x5GeM5/IjO2PIzxjyM4b8jCE/Y8jPGDPm5+Pjc862Jv2kxi9lZmbq22+/1dixYyVJxcXFqqqqks1mc+tns9lUWFgoSSosLJTFYpG/v/85+wAAAAAAAHMyzZMaq1ev1g033KDIyMhLcr/zVYJQE3kZQ37GkJ8x5GcM+dUf2RlDfsaQnzHkZwz5GUN+xvyn5WeKJzWKioqUkZGhcePGuY75+/vLYrGoqKioRt+AgABJUkBAgKqqqlRcXHzOPgAAAAAAwJxMUdRYv369WrRooZEjR7qOXXnllYqKilJmZqZb38zMTPXu3VuSFBUVpebNm7v1KSgoUF5enqsPAAAAAAAwpyb/+onT6dTrr7+uO++8s8ZjMg888IDuv/9+3Xjjjerdu7dee+01/fjjjxo/frwkydfXV2PGjNH8+fNls9nk5+enOXPmqGfPnoqNjfXAbAAAAAAAQENp8kWNnTt36quvvtKf/vSnGm133nmnjh49qmeeeUZHjhxRRESE3nzzTYWEhLj6pKSkyGKxaPz48Tp58qRiYmL0yiuvyGKxXMppAAAAAACABuZlt9udnh4EjLNaPbstkN1e6tH7G0V+xpCfMeRnDPkZ48n8yM4Y8jOG/IwhP2PIzxjyM8bs+Z3NFGtqAAAAAAAAnI2iBgAAAAAAMCWKGgAAAAAAwJQoagAAAAAAAFOiqAEAAAAAAEyJogYAAAAAADAlihoAAAAAAMCUKGoAAAAAAABToqgBAAAAAABMiaIGAAAAAAAwJYoaAAAAAADAlChqAAAAAAAAU6KoAQAAAAAATImiBgAAAAAAMCWKGgAAAAAAwJQoagAAAAAAAFOiqAEAAAAAAEypyRc1fvzxR02aNEldu3ZVYGCgevfurV27drnanU6nUlJSdM0116h9+/YaMmSIDh486HYNu92uiRMnKiQkRCEhIZo4caLsdvslngkAAAAAAGhITbqoYbfbNWjQIDmdTr355pvKysrS008/LZvN5urzwgsvKDU1VUuWLNH27dtls9k0YsQIlZWVufpMmDBBubm5SktLU1pamnJzc3X//fd7YkoAAAAAAKCBNPP0AM7nxRdfVPv27bVixQrXsS5durj+2+l0avny5Xr44Yc1bNgwSdLy5csVFhamtLQ0/b/27j0uqjrx//h7vBWCOi6XQU0wZcRLZoYiaVmSN2JdQzG1265FGNYmVHgrL/V1Q828VMRXl9wu2s1ZSzfzsiqVpjJ22S+bIuGarH3XBXR3TAjywnz/2J/zazSNPMjMkdfz8fDxyHM+M+fzeTcw8PacM+PHj1dRUZE2b96sDRs2KDY2VpK0aNEiJSQkqLi4WHa7/UePXVFRcekWdkm08unRzZfX2cjPGPIzhvyMIT9jfJcf2RlDfsaQnzHkZwz5GUN+xpgxv6CgoPPu8+szNdatW6eYmBiNHz9eUVFRuvHGG7Vs2TK53W5JUklJiUpLSxUfH+95TEBAgPr166f8/HxJktPpVFBQkPr27esZExcXp8DAQM8YAAAAAABgPn59psbBgwf18ssva+LEiUpPT9df//pXTZkyRZKUmpqq0tJSSfK6HOXM3w8fPixJKisrU3BwsCwWi2e/xWJRSEiIysrKznvsCzVBOBd5GUN+xpCfMeRnDPldPLIzhvyMIT9jyM8Y8jOG/Iy53PLz61KjpqZGvXr10qxZsyRJPXv21IEDB5Sbm6vU1FQfzw4AAAAAAPiSX19+YrPZFB0d7bWtc+fO+uabbzz7Jam8vNxrTHl5ucLCwiRJYWFhOnr0qOeSFek/9+I4cuSIZwwAAAAAADAfvy414uLitH//fq9t+/fvV/v27SVJkZGRstlsysvL8+yvrq7Wzp07PffQiI2NVUVFhZxOp2eM0+lUZWWl1302AAAAAACAufh1qTFx4kTt3r1bCxYs0IEDB/Tee+9p2bJlSklJkfSfe2OkpaVpyZIlWrt2rfbu3auJEycqMDBQycnJkqTo6GgNGjRIGRkZcjqdcjqdysjI0NChQ8/7yScAAAAAAMD/+fU9Na6//nqtXLlSTz/9tJ599lldddVVmj59uqfUkKRJkyapqqpKmZmZcrlciomJ0erVq9WiRQvPmNzcXE2ePFmjRo2SJCUkJGj+/Pn1vh4AAAAAAFB3LC6Xy/3Tw+DvrFbfftaxy3XMp8c3ivyMIT9jyM8Y8jPGl/mRnTHkZwz5GUN+xpCfMeRnjNnzO5tfX34CAAAAAABwPpQaAAAAAADAlCg1AAAAAACAKVFqAAAAAAAAU6LUAAAAAAAApkSpAQAAAAAATIlSAwAAAAAAmBKlBgAAAAAAMCVKDQAAAAAAYEqUGgAAAAAAwJQoNQAAAAAAgClRagAAAAAAAFOi1AAAAAAAAKZEqQEAAAAAAEyJUgMAAAAAAJgSpQYAAAAAADAlvy81srKyZLVavf507tzZs9/tdisrK0tdunRReHi4EhMTVVhY6PUcLpdLqampioiIUEREhFJTU+Vyuep5JQAAAAAAoC75fakhSXa7XUVFRZ4/O3bs8OxbsmSJsrOzNW/ePG3dulWhoaFKSkrS8ePHPWNSUlJUUFAgh8Mhh8OhgoICTZgwwRdLAQAAAAAAdaSJrydQG02aNJHNZjtnu9vtVk5OjtLT0zVixAhJUk5Ojux2uxwOh8aPH6+ioiJt3rxZGzZsUGxsrCRp0aJFSkhIUHFxsex2e72uBQAAAAAA1A1TlBoHDx5Uly5d1KxZM/Xu3VszZ85Uhw4dVFJSotLSUsXHx3vGBgQEqF+/fsrPz9f48ePldDoVFBSkvn37esbExcUpMDBQ+fn55y01KioqLvm66lYrnx7dfHmdjfyMIT9jyM8Y8jPGd/mRnTHkZwz5GUN+xpCfMeRnjBnzCwoKOu8+vy81evfurZdeekl2u11HjhzRs88+qyFDhmjXrl0qLS2VJIWGhno9JjQ0VIcPH5YklZWVKTg4WBaLxbPfYrEoJCREZWVl9bcQAAAAAABQp/y+1Bg8eLDX33v37q3rrrtOb7zxhvr06XPJjnuhJgjnIi9jyM8Y8jOG/Iwhv4tHdsaQnzHkZwz5GUN+xpCfMZdbfqa4UegPBQUFqUuXLjpw4IDnPhvl5eVeY8rLyxUWFiZJCgsL09GjR+V2uz373W63jhw54hkDAAAAAADMx3SlRnV1tYqLi2Wz2RQZGSmbzaa8vDyv/Tt37vTcQyM2NlYVFRVyOp2eMU6nU5WVlV732QAAAAAAAObi95efPPnkkxo2bJiuuuoqzz01vvvuO40bN04Wi0VpaWlauHCh7Ha7oqKitGDBAgUGBio5OVmSFB0drUGDBikjI0OLFy+WJGVkZGjo0KF88gkAAAAAACbm96XGP/7xD6WkpOjo0aMKCQlR79699ec//1kRERGSpEmTJqmqqkqZmZlyuVyKiYnR6tWr1aJFC89z5ObmavLkyRo1apQkKSEhQfPnz/fJegAAAAAAQN2wuFwu908Pg7+zWn37sUAu1zGfHt8o8jOG/IwhP2PIzxhf5kd2xpCfMeRnDPkZQ37GkJ8xZs/vbKa7pwYAAAAAAIBEqQEAAAAAAEyKUgMAAAAAAJgSpQYAAAAAADAlSg0AAAAAAGBKlBoAAAAAAMCUKDUAAAAAAIApUWoAAAAAAABTotQAAAAAAACmRKkBAAAAAABMiVIDAAAAAACYEqUGAAAAAAAwJUoNAAAAAABgSpQaAAAAAADAlCg1AAAAAACAKVFqAAAAAAAAU6LUAAAAAAAApmSqUmPhwoWyWq3KzMz0bHO73crKylKXLl0UHh6uxMREFRYWej3O5XIpNTVVERERioiIUGpqqlwuVz3PHgAAAAAA1CXTlBq7d+/WK6+8ou7du3ttX7JkibKzszVv3jxt3bpVoaGhSkpK0vHjxz1jUlJSVFBQIIfDIYfDoYKCAk2YMKG+lwAAAAAAAOpQE19PoDaOHTumBx54QC+++KLmzZvn2e52u5WTk6P09HSNGDFCkpSTkyO73S6Hw6Hx48erqKhImzdv1oYNGxQbGytJWrRokRISElRcXCy73f6jx6yoqLj0C6tTrXx6dPPldTbyM4b8jCE/Y8jPGN/lR3bGkJ8x5GcM+RlDfsaQnzFmzC8oKOi8+0xxpsaZ0mLAgAFe20tKSlRaWqr4+HjPtoCAAPXr10/5+fmSJKfTqaCgIPXt29czJi4uToGBgZ4xAAAAAADAfPz+TI1XX31VBw4c0LJly87ZV1paKkkKDQ312h4aGqrDhw9LksrKyhQcHCyLxeLZb7FYFBISorKysvMe90JNEM5FXsaQnzHkZwz5GUN+F4/sjCE/Y8jPGPIzhvyMIT9jLrf8/LrUKC4u1tNPP60NGzaoadOmvp4OAAAAAADwI359+YnT6dTRo0cVFxen4OBgBQcH65NPPlFubq6Cg4P1i1/8QpJUXl7u9bjy8nKFhYVJksLCwnT06FG53W7PfrfbrSNHjnjGAAAAAAAA8/HrUiMxMVE7duzQtm3bPH969eqlUaNGadu2bYqKipLNZlNeXp7nMdXV1dq5c6fnHhqxsbGqqKiQ0+n0jHE6naqsrPS6zwYAAAAAADAXv778xGq1ymq1em1r3ry5WrdurW7dukmS0tLStHDhQtntdkVFRWnBggUKDAxUcnKyJCk6OlqDBg1SRkaGFi9eLEnKyMjQ0KFDz/vJJwAAAAAAwP/5dalRG5MmTVJVVZUyMzPlcrkUExOj1atXq0WLFp4xubm5mjx5skaNGiVJSkhI0Pz58301ZQAAAAAAUAcsLpfL/dPD4O+sVt9+1rHLdcynxzeK/IwhP2PIzxjyM8aX+ZGdMeRnDPkZQ37GkJ8x5GeM2fM7m1/fUwMAAAAAAOB8KDUAAAAAAIApUWoAAAAAAABTotQAAAAAAACmRKkBAAAAAABMiVIDAAAAAACYEqUGAAAAAAAwJUoNAAAAAABgSpQaAAAAAADAlCg1AAAAAACAKVFqAAAAAAAAU6LUAAAAAAAApkSpAQAAAAAATIlSAwAAAAAAmBKlBgAAAAAAMCVKDQAAAAAAYEp+X2r8/ve/V79+/dS+fXu1b99egwcP1saNGz373W63srKy1KVLF4WHhysxMVGFhYVez+FyuZSamqqIiAhFREQoNTVVLpernlcCAAAAAADqkt+XGm3bttVTTz2ljz76SHl5eRowYIDuuusuffnll5KkJUuWKDs7W/PmzdPWrVsVGhqqpKQkHT9+3PMcKSkpKigokMPhkMPhUEFBgSZMmOCrJQEAAAAAgDrg96VGYmKiBg8erI4dOyoqKkozZsxQUFCQdu/eLbfbrZycHKWnp2vEiBHq1q2bcnJyVFFRIYfDIUkqKirS5s2btXjxYsXGxio2NlaLFi3Sxo0bVVxc7OPVAQAAAACAi9XE1xP4OU6fPq333ntPlZWVio2NVUlJiUpLSxUfH+8ZExAQoH79+ik/P1/jx4+X0+lUUFCQ+vbt6xkTFxenwMBA5efny263/+ixKioqLvl66lYrnx7dfHmdjfyMIT9jyM8Y8jPGd/mRnTHkZwz5GUN+xpCfMeRnjBnzCwoKOu8+U5Qae/bs0ZAhQ1RdXa3AwECtWLFC3bt3V35+viQpNDTUa3xoaKgOHz4sSSorK1NwcLAsFotnv8ViUUhIiMrKyupvEQAAAAAAoE6ZotSw2+3atm2bvv32W61Zs0ZpaWl6//33L+kxL9QE4VzkZQz5GUN+xpCfMeR38cjOGPIzhvyMIT9jyM8Y8jPmcsvP7++pIUnNmjVTx44ddd1112nWrFnq0aOHXnrpJdlsNklSeXm51/jy8nKFhYVJksLCwnT06FG53W7PfrfbrSNHjnjGAAAAAAAA8zFFqXG2mpoanThxQpGRkbLZbMrLy/Psq66u1s6dOz330IiNjVVFRYWcTqdnjNPpVGVlpdd9NgAAAAAAgLn4/eUns2fP1pAhQ9SuXTvPp5ps375d77zzjiwWi9LS0rRw4ULZ7XZFRUVpwYIFCgwMVHJysiQpOjpagwYNUkZGhhYvXixJysjI0NChQ897k1AAAAAAAOD//L7UKC0tVWpqqsrKytSyZUt1795dDodDt956qyRp0qRJqqqqUmZmplwul2JiYrR69Wq1aNHC8xy5ubmaPHmyRo0aJUlKSEjQ/PnzfbIeAAAAAABQNywul8v908Pg76xW334skMt1zKfHN4r8jCE/Y8jPGPIzxpf5kZ0x5GcM+RlDfsaQnzHkZ4zZ8zubKe+pAQAAAAAAQKkBAAAAAABMiVIDAAAAAACYEqUGAAAAAAAwJUoNAAAAAABgSpQaAAAAAADAlCg1AAAAAACAKVFqAAAAAAAAU6LUAAAAAAAApkSpAQAAAAAATIlSAwAAAAAAmBKlBgAAAAAAMCVKDQAAAAAAYEqUGgAAAAAAwJQoNQAAAAAAgClRagAAAAAAAFOi1AAAAAAAAKbk16XGwoULNXDgQLVv316dOnXSmDFjtHfvXq8xbrdbWVlZ6tKli8LDw5WYmKjCwkKvMS6XS6mpqYqIiFBERIRSU1PlcrnqcSUAAAAAAKCu+XWpsX37dt1///3auHGj1q5dqyZNmuj222/Xv//9b8+YJUuWKDs7W/PmzdPWrVsVGhqqpKQkHT9+3DMmJSVFBQUFcjgccjgcKigo0IQJE3yxJAAAAAAAUEea+HoCF7J69Wqvvy9dulQRERHatWuXEhIS5Ha7lZOTo/T0dI0YMUKSlJOTI7vdLofDofHjx6uoqEibN2/Whg0bFBsbK0latGiREhISVFxcLLvd/qPHrqiouLSLq3OtfHp08+V1NvIzhvyMIT9jyM8Y3+VHdsaQnzHkZwz5GUN+xpCfMWbMLygo6Lz7/PpMjbNVVFSopqZGVqtVklRSUqLS0lLFx8d7xgQEBKhfv37Kz8+XJDmdTgUFBalv376eMXFxcQoMDPSMAQAAAAAA5uPXZ2qcberUqerRo4fnjIvS0lJJUmhoqNe40NBQHT58WJJUVlam4OBgWSwWz36LxaKQkBCVlZWd91gXaoJwLvIyhvyMIT9jyM8Y8rt4ZGcM+RlDfsaQnzHkZwz5GXO55WeaUmP69OnatWuXNmzYoMaNG/t6OgAAAAAAwMdMcfnJtGnT9Mc//lFr165Vhw4dPNttNpskqby83Gt8eXm5wsLCJElhYWE6evSo3G63Z7/b7daRI0c8YwAAAAAAgPn4fakxZcoUT6HRuXNnr32RkZGy2WzKy8vzbKuurtbOnTs999CIjY1VRUWFnE6nZ4zT6VRlZaXXfTYAAAAAAIC5+PXlJ48//rjefvttrVixQlar1XMPjcDAQAUFBclisSgtLU0LFy6U3W5XVFSUFixYoMDAQCUnJ0uSoqOjNWjQIGVkZGjx4sWSpIyMDA0dOvS8n3wCAAAAAAD8n1+XGrm5uZLk+bjWM6ZMmaJp06ZJkiZNmqSqqiplZmbK5XIpJiZGq1evVosWLbyeZ/LkyRo1apQkKSEhQfPnz6+nVQAAAAAAgEvBr0sNl8v1k2MsFoumTZvmKTl+jNVq1bJly+pwZgAAAAAAwNf8/p4aAAAAAAAAP4ZSAwAAAAAAmBKlBgAAAAAAMCVKDQAAAAAAYEqUGgAAAAAAwJQoNQAAAAAAgClRagAAAAAAAFOi1AAAAAAAAKZEqQEAAAAAAEyJUgMAAAAAAJgSpQYAAAAAADAlSg0AAAAAAGBKlBoAAAAAAMCUKDUAAAAAAIApUWoAAAAAAABTotQAAAAAAACm5PelxieffKKxY8eqa9euslqtWrlypdd+t9utrKwsdenSReHh4UpMTFRhYaHXGJfLpdTUVEVERCgiIkKpqalyuVz1uAoAAAAAAFDX/L7UqKysVLdu3TR37lwFBAScs3/JkiXKzs7WvHnztHXrVoWGhiopKUnHjx/3jElJSVFBQYEcDoccDocKCgo0YcKE+lwGAAAAAACoY018PYGfMmTIEA0ZMkSSNHHiRK99brdbOTk5Sk9P14gRIyRJOTk5stvtcjgcGj9+vIqKirR582Zt2LBBsbGxkqRFixYpISFBxcXFstvt9bsgAAAAAABQJ/y+1LiQkpISlZaWKj4+3rMtICBA/fr1U35+vsaPHy+n06mgoCD17dvXMyYuLk6BgYHKz88/b6lRUVFxyedft1r59Ojmy+ts5GcM+RlDfsaQnzG+y4/sjCE/Y8jPGPIzhvyMIT9jzJhfUFDQeff5/eUnF1JaWipJCg0N9doeGhqqsrIySVJZWZmCg4NlsVg8+y0Wi0JCQjxjAAAAAACA+Zj6TI1L6UJNEM5FXsaQnzHkZwz5GUN+F4/sjCE/Y8jPGPIzhvyMIT9jLrf8TH2mhs1mkySVl5d7bS8vL1dYWJgkKSwsTEePHpXb7fbsd7vdOnLkiGcMAAAAAAAwH1OXGpGRkbLZbMrLy/Nsq66u1s6dOz330IiNjVVFRYWcTqdnjNPpVGVlpdd9NgAAAAAAgLn4/eUnFRUVOnDggCSppqZG33zzjQoKCtS6dWu1b99eaWlpWrhwoex2u6KiorRgwQIFBgYqOTlZkhQdHa1BgwYpIyNDixcvliRlZGRo6NChfPIJAAAAAAAm5velxhdffKHhw4d7/p6VlaWsrCyNGzdOOTk5mjRpkqqqqpSZmSmXy6WYmBitXr1aLVq08DwmNzdXkydP1qhRoyRJCQkJmj9/fr2vBQAAAAAA1B2Ly+Vy//Qw+Dur1bcfC+RyHfPp8Y0iP2PIzxjyM4b8jPFlfmRnDPkZQ37GkJ8x5GcM+Rlj9vzOZup7agAAAAAAgIaLUgMAAAAAAJgSpQYAAAAAADAlSg0AAAAAAGBKlBoAAAAAAMCUKDUAAAAAAIApUWoAAAAAAABTotQAAAAAAACmRKkBAAAAAABMiVIDAAAAAACYEqUGAAAAAAAwJUoNAAAAAABgSpQaAAAAAADAlCg1AAAAAACAKVFqAAAAAAAAU6LUAAAAAAAApkSpAQAAAAAATIlSAwAAAAAAmBKlBgAAAAAAMCWLy+Vy+3oSAAAAAAAAPxdnagAAAAAAAFOi1AAAAAAAAKZEqQEAAAAAAEyJUgMAAAAAAJgSpQYAAAAAADAlSo0GZsyYMUpLS/P1NEwlLS1NY8aM8fU0TKmmpkbp6em6+uqrZbVatW3btguOLykpkdVq1RdffFFPMwSAS4P3jrrzc7Mke8BcEhMTlZmZ6etpwMSa+HoCgL+bO3eu3G4++fhibNq0SStXrtT777+vDh06qHXr1r6eEgDUC9476g5ZwkyysrK0du1a7dy509dT8Tvbtm3T8OHD9be//U3BwcG+ng4uI5QawE9o1aqVr6dgWgcOHJDNZlPfvn19PRX8wKlTp9S4cWNZLBZfT8V0Tp48qaZNm/p6GjAB3jvqDlkCAC6Ey08uY999953S0tLUrl072e12Pffcc177T5w4oVmzZqlbt25q06aNBg4cqC1btniN+eqrrzR27FhFRESoXbt2Gjx4sPbs2VOfy/C5H57GunnzZiUkJCgyMlIdOnTQyJEjVVRU5Bl75vKJNWvW6Pbbb1ebNm3Ut29f5eXl+Wr6PpOWlqbp06frm2++kdVqVY8ePeR2u7VkyRJdd911Cg8PV79+/fT222+f89j9+/dr2LBhstls6tOnj7Zu3eqDFfhGYmKiHn30UT3xxBPq0KGDOnXqpJycHH3//fd6/PHHFRERoWuuuUZvvfWW5zGzZ89W7969FR4erh49emjmzJmqrq727M/KytINN9yglStX6rrrrlNYWJgqKyt9sbx6daGv1zNfq6tWrTrva23btm2yWq3atGmT4uPjFRoaes73yMtFXb/uSkpK1Lp163MuJXv11VfVsWNHnThxol7X5ws/fO/4sVOrz75EIjExUY899piefvppdezYUVFRUXryySdVU1NTr/P2Rz83y4asNt/3zv66PPNzyxmffvqpBgwYIJvNpptuukmbNm2q1SWkl5NPPvlEgwYNUrt27RQREaH4+Hjt3btXK1euVLt27bR+/XrFxMTIZrPpl7/8pQ4ePChJWrlypebNm6fCwkJZrVZZrVatXLnSt4upZ99//72mTp0qu90um82mQYMGaefOnSopKdHw4cMlSZ06dZLVavW6JP7UqVOaMmWKIiMjFRkZqRkzZjSo738/9R7gcrn04IMPKjIyUuHh4RoxYoQKCwslSd9++63Cw8O1fv16r+fcunWrQkJCVF5eXu/rqW+UGpexGTNm6MMPP9Rrr72mNWvWqKCgQDt27PDsf+ihh/TJJ5/o97//vXbu3Klx48Zp7Nix+utf/ypJOnz4sIYNGyaLxaJ3331XH330kVJSUnT69GlfLcnnKisr9eCDD2rr1q16//331bJlS40dO/acH9DnzJmjCRMmaPv27erVq5fuu+8+VVRU+GjWvjF37lxNnjxZ7dq1U1FRkfLy8jRnzhy9/vrrWrBggXbt2qWMjAxlZGRo48aNXo+dNWuWJkyYoG3btumWW27RnXfeqX/84x8+Wkn9W7VqlYKCgrRlyxalp6dr2rRpuuuuu9SpUyd9+OGHGjt2rB555BH985//lCQ1b95cL774ovLz8/Xcc89p9erVWrBggddzlpSUyOFw6JVXXtH27dt15ZVX+mJp9ao2X6+1ea3Nnj1bTz75pHbv3q3evXvX9zLqTV2+7iIjIzVw4ECtWLHC6xgrVqzQmDFj1KxZs3pfnxmsWrVKjRs31qZNm/Tss88qJydHq1ev9vW0YCK1/TnlfCoqKjRmzBh17txZH374oZ5++mnNnDnzEs/av5w6dUp33nmn4uLitH37dm3evFlpaWlq3LixpP/80j5v3jxlZ2dr06ZNOn36tO6++2653W6NHDlSDz/8sOx2u4qKilRUVKSRI0f6eEX1a+bMmXr33Xf14osv6uOPP1a3bt2UnJyspk2b6rXXXpMk7dq1S0VFRZo7d67ncatWrVJNTY3+/Oc/a/HixXr11Vf10ksv+WoZPnGh94C0tDR99tlneuONN7RlyxYFBAQoOTlZVVVVatmypYYNG6ZVq1Z5Pd8777yjgQMHKjQ01BfLqVeUGpepiooKvf7663rqqad06623qlu3bsrOzvacbv7111/L4XDoD3/4g/r3768OHTooNTVVgwcP1iuvvCJJys3NVfPmzfXqq68qJiZGUVFRGjNmjK699lofrsy3RowYoREjRqhTp0665pprlJ2drZKSEn322Wde4yZOnKiEhAR16tRJM2fO1L///W9PWdRQtGrVSi1atFCjRo1ks9kUEBCg7OxsPf/88xo0aJA6dOig0aNH695771Vubq7XY++77z4lJSWpc+fOmjdvntq1a6fly5f7aCX1r0uXLpo2bZo6deqkhx9+WMHBwWrSpInS0tLUsWNHTZkyRW63W/n5+ZKkyZMnKy4uTpGRkRoyZIgeffRR/fGPf/R6zhMnTmjp0qW67rrr1K1bNzVpcvlffVibr9favNamTJmi+Ph4dejQQSEhIfW9jHpT16+7X//613I4HJ6zN4qKirR7927dc889PlmfGURHR+uJJ55QVFSUkpKSdNNNN+mjjz7y9bRgIrX9OeV8Vq1apdOnT+uFF15Q165dNXDgQD322GOXeNb+5fjx4zp27JiGDRumq6++Wp07d9bo0aMVHR0t6T+lx9y5cxUXF6eePXtq6dKl2rt3rz766CMFBAQoMDBQTZo0kc1m8/z801BUVlZq+fLlmj17toYOHaro6GgtWrRIoaGhWr58uefeaqGhobLZbF6XltlsNs2fP1+dO3dWUlKSfvvb3za4UuN87wF/+9vftH79ei1evFj9+/dX9+7dtXTpUh0/ftxTZNxxxx1av369jh8/LkmqqqrSunXrdMcdd/hySfXm8v+ptoH6+uuvdeLECcXGxnq2BQUFqXv37pKk//mf/5Hb7VZcXJzX477//nsNGDBAklRQUKAbbriBf1H7ga+//lq/+93v9Omnn+ro0aOqqalRTU2NvvnmG69xZ3KWpDZt2khSgzj160KKiopUXV2t5ORkr3s5nDx5UhEREV5j+/Tp4/nvRo0aKSYmRvv27au3ufraD18/FotFoaGhXtuaNm0qq9XqeU2tWbNGOTk5OnDggCorK3X69Olzzqhq27atwsLC6mcBfuJCX69t27aVVLvXWq9evep13r5S16+72267TY8//rj+9Kc/afTo0VqxYoViYmLUrVu3+luUyfwwb0kKDw9v8O8d+Hlq833vQr766it17drV6xfxy/kMtR/TunVr3XnnnRo1apRuvvlmDRgwQCNGjFD79u0l/f/3ijMiIiLUpk0b7du3T7fccouPZu0fvv76a508edLr94vGjRsrNjZW+/bt080333zex/bu3dvr58PY2Fj97ne/07fffquWLVte0nn7i/O9BxQVFalRo0Zev9e1atVK3bp18/zMMnjwYAUEBOj999/XuHHjtH79erndbiUmJtbrGnyFUqOBqqmpkcVi0datW8+56V1DOC39Yo0ZM0Zt27bV4sWL1aZNGzVp0kR9+/Y957TOH2Z65ht0Q79z+5lrAt98803PDwZnNISzBn6Os78mLRbLORlZLBbV1NRo9+7duu+++zRlyhQ988wzatWqlT744APNmDHDa3xgYOAln7e/qe3X609pKNnV9euuadOmGjt2rFasWKGkpCS9/fbbmj59er2sxd80atTonPeAU6dOnTPux/4fNPT3jrPVNsuG6kLf9xo1+s8J2j/M7+TJk76aql976aWXlJaWpi1btmj9+vWaM2eO170xuNH2z0dmP+1i3gPO5Nq0aVMlJSVp1apVGjdunN555x0lJiaqefPml2y+/oTLTy5TV199tZo2bardu3d7tlVWVmrv3r2SpGuvvVZut1ulpaXq2LGj158zTf61116rnTt3NogbutXGv/71L3311Vd69NFHdcsttyg6OlrHjx/nh6laio6O1hVXXKFDhw6d85o7+0yNTz/91PPfbrdbn3/+uee0T3jbtWuX2rRpo8mTJ+v6669Xp06ddOjQIV9Py+dq+/XKa+3i1PZ1d++992rbtm3Kzc1VRUVFg7u2/IyQkBDPvUjO+PLLL300G3Mjy/P7qe97Zy6f+2F+Z18a27lzZxUWFqqqqsqzrbaXrlxuevToofT0dK1bt0433nij3nzzTUn/+UeaH2Zy6NAhHT582PPe0axZswZ7/7mrr75azZo1065duzzbTp8+LafTqejoaM/Z3z+Wz2effeb1C/zu3bvVpk2bBnOWxoVER0erpqZGTqfTs+3bb7/V3r17vX5mueOOO/TRRx9p37592rJlS4O6gTKlxmUqKChI99xzj2bPnq28vDwVFhbq4Ycf9vxreVRUlO644w5NnDhRa9as0cGDB/XFF1/ohRde0Nq1ayVJ999/vyorK/Wb3/xGn3/+uQ4cOCCHw6GCggJfLs1nrFargoOD9dprr+nAgQPavn27Hn30Uc4yqKUWLVrot7/9rWbMmKHXX39dBw4cUEFBgZYvX+65j8sZy5cv15o1a1RcXKypU6fq0KFDuu+++3wzcT8XFRWlw4cP65133tHBgwf18ssvn3M/jYaotl+vvNYuTm1fd3a7XXFxcZo5c6Z+9atfNdgfTgcMGKDNmzfrgw8+UHFxsaZPn67//d//9fW0TIksz++nvu8FBASoT58+WrJkiQoLC5Wfn68nn3zS6zmSk5PVuHFjTZo0Sfv27dOHH36ohQsXSmo4/9J+8OBBzZ49W/n5+fr73/+ujz/+WHv27PH88tikSRNNmzZNTqdTBQUFSktLU5cuXTyXnkREROjQoUP6y1/+oqNHj+r777/34WrqV2BgoO677z7Nnj1bmzZtUlFRkR599FGVl5crJSVF7du3l8Vi0caNG3XkyBGvm+j/85//1NSpU1VcXKw1a9bo+eef18SJE324Gv/RqVMn3XbbbcrIyNCOHTu0Z88epaamqkWLFho9erRnXN++fdW+fXulpKQoODj4gpf7XG4oNS5j//Vf/6Ubb7xRd999t4YPH66uXbuqX79+nv3Z2dm66667NHPmTPXp00djxozRJ5984vlX87Zt2+qDDz7QyZMnNXz4cA0YMEDLli1rsL/EN2rUSMuXL9eePXt0ww03KDMzU0888YSuuOIKX0/NNJ544glNnTpVL774ouLi4pSUlKS1a9cqMjLSa9ysWbOUnZ2tG2+8UVu2bNGKFSvUrl07H83avyUkJOiRRx7RtGnT1L9/f+Xl5TXYU/x/qLZfr7zWLs7Ped3dc889OnHiRIO+Qejdd9+tu+++Ww8//LCGDh2qoKCgBnOdc10jy/Orzfe9F198UZIUHx+vjIyMc0qNFi1a6K233lJhYaEGDBigGTNmaMqUKZIazuXJzZs31/79+/Wb3/xGvXv31sSJEzV69Gilp6dLkq644go99thjevDBBzVo0CDV1NRoxYoVntLnV7/6lQYPHuy5YavD4fDhaurfU089paSkJD300EO66aabtGfPHjkcDoWHh6tt27aaNm2a5syZI7vd7vXxzKNHj1ZNTY1uvfVWPfLII7rnnnsoNX7gpZde0vXXX69x48bp1ltvVVVVlRwOxzk3oh09erS+/PJLjRw50vOJPQ2BxeVycbEmcAH333+/3G53g/r0DeByV1JSop49eyovL6/B3AjUVxYvXqzXX3+9wZ3CzntH3SFL31q3bp3uvvtu7d+/X8HBwb6ejk+tXLlSkydP5uwgwM9wpgZwHqdOndK+ffvkdDrVtWtXX08HAEyloqJChYWF+u///m89+OCDvp5OveG9o+6QpW+88cYb2rFjh0pKSrRhwwZNmzZNw4YNa/CFBgD/RakBnMfevXs1cOBAde3aVQ888ICvpwMAppKZmambb75Zffv21fjx4309nXrDe0fdIUvfKC8v14QJE9SnTx89/vjjGjx4sJYtW+braQHAeXH5CQAAAAAAMCXO1AAAAAAAAKZEqQEAAAAAAEyJUgMAAAAAAJgSpQYAAMD/06NHD40aNcrX0wAAALVEqQEAAOrFypUrZbVaZbVatWPHjh8d06tXL1mtViUmJl6yeeTn5ysrK0sul+uSHQMAANQPSg0AAFCvrrzySjkcjnO27969W19//bWuvPLKS3p8p9OpefPm6dixY5f0OAAA4NKj1AAAAPVq8ODBeu+993Ty5Emv7atWrVLnzp119dVX+2hmAADAbCg1AABAvUpOTta///1vbdmyxbPt9OnTevfdd5WcnHzO+O+++04zZszQNddco7CwMF1//fVatGiRampqvMZZrVZlZGTo/fff1w033KCwsDDFxcVp8+bNnjFZWVmaMWOGJKlnz56ey2G2bdvm9Vw7d+5UfHy8bDabevbsqTfffNNr/6lTp/Tss88qJiZG4eHh6tChg2699VatXbvWcD4AAKD2KDUAAEC9atu2rW644QavS1A+/PBDlZeXa/To0V5j3W637rrrLr3wwgu65ZZb9Mwzz6h79+566qmn9Nhjj53z3E6nU5mZmRo5cqSeeuopVVdX695779W//vUvSdLw4cM9xckzzzyjpUuXaunSpYqOjvY8R0lJiX79619r4MCBmjNnjqxWqyZOnKjCwkLPmLlz5+qZZ55R//79NW/ePE2ePFl2u12ff/55nWYFAAAurImvJwAAABqe0aNH64knnlBlZaUCAwP1zjvvqHfv3udcerJ+/Xrl5eVp6tSpmjp1qiQpJSVFEydO1B/+8Ac98MAD6tatm2f8V199pfz8fHXs2FGSdNNNN+nGG2+Uw+FQamqqrrnmGvXs2VMOh0OJiYmKjIw8Z2779+/XunXr1L9/f0lSUlKSunfvrpUrV2rOnDmSpI0bN2rIkCF6/vnnL0k+AACgdjhTAwAA1Lvbb79dJ0+e1Lp161RVVaUPPvjgnLM0JGnTpk1q1KiRHnzwQa/tDz/8sGf/D910002eQkOSrrnmGrVs2VIHDx6s9dyioqI8hYYkhYSEKCoqyus5WrZsqcLCQu3fv7/WzwsAAOoepQYAAKh3rVu3Vnx8vFatWqX169fru+++08iRI88Zd+jQIYWFhclqtXptt9vtatSokf7+9797bb/qqqvOeY5WrVr9rI9v/bHnsFqtXs8xffp0ffvtt+rdu7fi4uI0ffp0ffHFF7U+BgAAqBuUGgAAwCdGjx6tvLw8LVu2TLfccotCQ0MNP2fjxo1/dLvb7a7T5+jfv7/+8pe/KCcnR9dee63eeustxcfHa8mSJT9vwgAAwBBKDQAA4BO33XabrrjiCu3atetHP/VEktq3b6+ysjIdO3bMa/v+/ftVU1OjiIiI+pjqj7JarRo3bpyWLVumPXv2qH///srKytLp06d9NicAABoaSg0AAOATzZs313PPPacpU6bol7/85Y+OGTp0qGpqarR06VKv7dnZ2ZKkIUOG/OzjBgYGStLPuiTlbGc+TeWMgIAAde7cWdXV1aqqqrro5wUAAD8Pn34CAAB8ZuzYsRfcP2zYMA0cOFBZWVk6dOiQevbsqY8//lhr167V+PHjvT75pLZ69eolSXr66aeVnJysZs2aacCAAT/r8pfY2Fj169dP119/vX7xi1/oyy+/1GuvvaahQ4cqKCjoZ88JAABcHEoNAADgtywWi1asWKGsrCytXr1ab731lq666irNnDlTkyZNuqjn7NWrl2bNmqWXX35ZDz30kGpqavSnP/3pZ5UaaWlpWr9+vT7++GNVV1erXbt2Sk9PV3p6+kXNCQAAXByLy+Wq/Z2zAAAAAAAA/AT31AAAAAAAAKZEqQEAAAAAAEyJUgMAAAAAAJgSpQYAAAAAADAlSg0AAAAAAGBKlBoAAAAAAMCUKDUAAAAAAIApUWoAAAAAAABTotQAAAAAAACm9H8Y7ih9kF5qN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07" y="1132840"/>
            <a:ext cx="4364693" cy="3362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73685" y="533400"/>
            <a:ext cx="8302625" cy="307777"/>
          </a:xfrm>
          <a:prstGeom prst="rect">
            <a:avLst/>
          </a:prstGeom>
          <a:noFill/>
        </p:spPr>
        <p:txBody>
          <a:bodyPr wrap="square" rtlCol="0">
            <a:spAutoFit/>
          </a:bodyPr>
          <a:lstStyle/>
          <a:p>
            <a:r>
              <a:rPr lang="en-IN" sz="1400" dirty="0" smtClean="0"/>
              <a:t>Hyderabad – Data Charts</a:t>
            </a:r>
            <a:endParaRPr lang="en-IN" sz="1400" dirty="0"/>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080" y="1219200"/>
            <a:ext cx="4338320" cy="3433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88925" y="4670226"/>
            <a:ext cx="8302625" cy="1415772"/>
          </a:xfrm>
          <a:prstGeom prst="rect">
            <a:avLst/>
          </a:prstGeom>
          <a:noFill/>
        </p:spPr>
        <p:txBody>
          <a:bodyPr wrap="square" rtlCol="0">
            <a:spAutoFit/>
          </a:bodyPr>
          <a:lstStyle/>
          <a:p>
            <a:r>
              <a:rPr lang="en-IN" sz="1600" b="1" dirty="0" smtClean="0"/>
              <a:t>Analysis</a:t>
            </a:r>
          </a:p>
          <a:p>
            <a:r>
              <a:rPr lang="en-IN" sz="1400" dirty="0" smtClean="0"/>
              <a:t>Bar graph shows </a:t>
            </a:r>
            <a:r>
              <a:rPr lang="en-IN" sz="1400" dirty="0"/>
              <a:t>the Number of Users vs Conversion Funnel Step </a:t>
            </a:r>
            <a:r>
              <a:rPr lang="en-IN" sz="1400" dirty="0" smtClean="0"/>
              <a:t>for Hyderabad. Here we see that </a:t>
            </a:r>
            <a:r>
              <a:rPr lang="en-IN" sz="1400" dirty="0"/>
              <a:t>the Number of Users </a:t>
            </a:r>
            <a:r>
              <a:rPr lang="en-IN" sz="1400" dirty="0" smtClean="0"/>
              <a:t>have higher for the month of June relative to May.</a:t>
            </a:r>
          </a:p>
          <a:p>
            <a:r>
              <a:rPr lang="en-IN" sz="1400" dirty="0" smtClean="0"/>
              <a:t>Line chart shows </a:t>
            </a:r>
            <a:r>
              <a:rPr lang="en-IN" sz="1400" dirty="0"/>
              <a:t>the Step Level Conversion vs Conversion Funnel Step </a:t>
            </a:r>
            <a:r>
              <a:rPr lang="en-IN" sz="1400" dirty="0" smtClean="0"/>
              <a:t>for Hyderabad. </a:t>
            </a:r>
            <a:r>
              <a:rPr lang="en-IN" sz="1400" dirty="0"/>
              <a:t>The Step Level Conversion </a:t>
            </a:r>
            <a:r>
              <a:rPr lang="en-IN" sz="1400" dirty="0" smtClean="0"/>
              <a:t>is captured in percentage and it is noted that</a:t>
            </a:r>
            <a:r>
              <a:rPr lang="en-IN" sz="1400" dirty="0"/>
              <a:t>, Step Level Conversion </a:t>
            </a:r>
            <a:r>
              <a:rPr lang="en-IN" sz="1400" dirty="0" smtClean="0"/>
              <a:t>for May and June are almost similar except for payment page and booking success, for the same June has lower value</a:t>
            </a:r>
            <a:endParaRPr lang="en-IN" sz="1400" dirty="0"/>
          </a:p>
        </p:txBody>
      </p:sp>
    </p:spTree>
    <p:extLst>
      <p:ext uri="{BB962C8B-B14F-4D97-AF65-F5344CB8AC3E}">
        <p14:creationId xmlns:p14="http://schemas.microsoft.com/office/powerpoint/2010/main" val="1033581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dirty="0" smtClean="0"/>
              <a:t>Question 1 (a) Solution</a:t>
            </a:r>
            <a:endParaRPr lang="en-IN" sz="2800"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IN" sz="1600" dirty="0" smtClean="0"/>
              <a:t>Solution to (a)</a:t>
            </a:r>
          </a:p>
          <a:p>
            <a:pPr marL="0" indent="0">
              <a:buNone/>
            </a:pPr>
            <a:r>
              <a:rPr lang="en-IN" sz="1400" dirty="0" smtClean="0"/>
              <a:t>Low Conversion in Mumbai –</a:t>
            </a:r>
          </a:p>
          <a:p>
            <a:pPr marL="0" indent="0">
              <a:buNone/>
            </a:pPr>
            <a:r>
              <a:rPr lang="en-IN" sz="1400" dirty="0" smtClean="0"/>
              <a:t>The reason for low overall conversion in Mumbai (8.2%), can be attributed to huge </a:t>
            </a:r>
            <a:r>
              <a:rPr lang="en-IN" sz="1400" dirty="0"/>
              <a:t>drop in “Viewed and Selected Package</a:t>
            </a:r>
            <a:r>
              <a:rPr lang="en-IN" sz="1400" dirty="0" smtClean="0"/>
              <a:t>” conversion. </a:t>
            </a:r>
          </a:p>
          <a:p>
            <a:pPr marL="0" indent="0">
              <a:buNone/>
            </a:pPr>
            <a:r>
              <a:rPr lang="en-IN" sz="1400" dirty="0" smtClean="0"/>
              <a:t>In Mumbai, 110 people land on the main age which is almost 10% more than Delhi and 13.6% more than Bangalore and 31.8% more than Hyderabad. </a:t>
            </a:r>
          </a:p>
          <a:p>
            <a:pPr marL="0" indent="0">
              <a:buNone/>
            </a:pPr>
            <a:r>
              <a:rPr lang="en-IN" sz="1400" dirty="0" smtClean="0"/>
              <a:t>70% started QnA in Mumbai and this dropped to 27.3% in </a:t>
            </a:r>
            <a:r>
              <a:rPr lang="en-IN" sz="1400" dirty="0"/>
              <a:t>“Viewed and Selected Package</a:t>
            </a:r>
            <a:r>
              <a:rPr lang="en-IN" sz="1400" dirty="0" smtClean="0"/>
              <a:t>”, there is a 43% drop. The possible reasons might be –</a:t>
            </a:r>
          </a:p>
          <a:p>
            <a:pPr marL="0" indent="0">
              <a:buNone/>
            </a:pPr>
            <a:endParaRPr lang="en-IN" sz="1400" dirty="0" smtClean="0"/>
          </a:p>
          <a:p>
            <a:pPr>
              <a:buAutoNum type="arabicPeriod"/>
            </a:pPr>
            <a:r>
              <a:rPr lang="en-IN" sz="1400" dirty="0" smtClean="0"/>
              <a:t>Pricing of service might be an issue, since cities are in different states with different cost of living. We have not been provided sufficient data to conclude that  prices are differing.</a:t>
            </a:r>
          </a:p>
          <a:p>
            <a:pPr>
              <a:buAutoNum type="arabicPeriod"/>
            </a:pPr>
            <a:r>
              <a:rPr lang="en-IN" sz="1400" dirty="0" smtClean="0"/>
              <a:t>Availability of services offered, might differ city to city. Which was observed when in the app.</a:t>
            </a:r>
          </a:p>
          <a:p>
            <a:pPr>
              <a:buAutoNum type="arabicPeriod"/>
            </a:pPr>
            <a:r>
              <a:rPr lang="en-IN" sz="1400" dirty="0" smtClean="0"/>
              <a:t>Income disparity among the target population, Mumbai might have a more of lower middle class and middle class population which might not be able to afford the cost of services provided</a:t>
            </a:r>
          </a:p>
          <a:p>
            <a:pPr>
              <a:buFont typeface="Arial" pitchFamily="34" charset="0"/>
              <a:buAutoNum type="arabicPeriod"/>
            </a:pPr>
            <a:r>
              <a:rPr lang="en-IN" sz="1400" dirty="0" smtClean="0"/>
              <a:t>Partners </a:t>
            </a:r>
            <a:r>
              <a:rPr lang="en-IN" sz="1400" dirty="0"/>
              <a:t>– The customer satisfaction is also dependent on skill and professional conduct of the partner arriving at the home. </a:t>
            </a:r>
            <a:r>
              <a:rPr lang="en-IN" sz="1400" dirty="0" smtClean="0"/>
              <a:t>If the most highly skilled partners are unavailable then this will affect the booking success</a:t>
            </a:r>
          </a:p>
          <a:p>
            <a:pPr>
              <a:buFont typeface="Arial" pitchFamily="34" charset="0"/>
              <a:buAutoNum type="arabicPeriod"/>
            </a:pPr>
            <a:r>
              <a:rPr lang="en-IN" sz="1400" dirty="0" smtClean="0"/>
              <a:t>Abundant availability of local brick and mortar solons and familiar hair specialist.</a:t>
            </a:r>
          </a:p>
          <a:p>
            <a:pPr>
              <a:buFont typeface="Arial" pitchFamily="34" charset="0"/>
              <a:buAutoNum type="arabicPeriod"/>
            </a:pPr>
            <a:endParaRPr lang="en-IN" sz="1400" dirty="0" smtClean="0"/>
          </a:p>
          <a:p>
            <a:pPr>
              <a:buFont typeface="Arial" pitchFamily="34" charset="0"/>
              <a:buAutoNum type="arabicPeriod"/>
            </a:pPr>
            <a:endParaRPr lang="en-IN" sz="1400" dirty="0"/>
          </a:p>
          <a:p>
            <a:pPr>
              <a:buAutoNum type="arabicPeriod"/>
            </a:pPr>
            <a:endParaRPr lang="en-IN" sz="1400" dirty="0"/>
          </a:p>
          <a:p>
            <a:pPr>
              <a:buAutoNum type="arabicPeriod"/>
            </a:pPr>
            <a:endParaRPr lang="en-IN" sz="1400" dirty="0" smtClean="0"/>
          </a:p>
          <a:p>
            <a:pPr>
              <a:buAutoNum type="arabicPeriod"/>
            </a:pPr>
            <a:endParaRPr lang="en-IN" sz="1400" dirty="0" smtClean="0"/>
          </a:p>
        </p:txBody>
      </p:sp>
    </p:spTree>
    <p:extLst>
      <p:ext uri="{BB962C8B-B14F-4D97-AF65-F5344CB8AC3E}">
        <p14:creationId xmlns:p14="http://schemas.microsoft.com/office/powerpoint/2010/main" val="2877801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2334</Words>
  <Application>Microsoft Office PowerPoint</Application>
  <PresentationFormat>On-screen Show (4:3)</PresentationFormat>
  <Paragraphs>172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Emplay Inc. Assessment Solution</vt:lpstr>
      <vt:lpstr>Table of contents</vt:lpstr>
      <vt:lpstr>Attachments In Zip File</vt:lpstr>
      <vt:lpstr>PowerPoint Presentation</vt:lpstr>
      <vt:lpstr>Question 1 Data Analysis</vt:lpstr>
      <vt:lpstr>PowerPoint Presentation</vt:lpstr>
      <vt:lpstr>PowerPoint Presentation</vt:lpstr>
      <vt:lpstr>PowerPoint Presentation</vt:lpstr>
      <vt:lpstr>Question 1 (a) Solution</vt:lpstr>
      <vt:lpstr>Question 1 (b) Solution</vt:lpstr>
      <vt:lpstr>PowerPoint Presentation</vt:lpstr>
      <vt:lpstr>Question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Emplay Inc. Assessment Solution</dc:title>
  <dc:creator>abhinava shastry</dc:creator>
  <cp:lastModifiedBy>user</cp:lastModifiedBy>
  <cp:revision>48</cp:revision>
  <dcterms:created xsi:type="dcterms:W3CDTF">2006-08-16T00:00:00Z</dcterms:created>
  <dcterms:modified xsi:type="dcterms:W3CDTF">2021-12-06T11:17:05Z</dcterms:modified>
</cp:coreProperties>
</file>