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219456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6"/>
    <p:restoredTop sz="94651"/>
  </p:normalViewPr>
  <p:slideViewPr>
    <p:cSldViewPr snapToGrid="0" snapToObjects="1">
      <p:cViewPr varScale="1">
        <p:scale>
          <a:sx n="71" d="100"/>
          <a:sy n="71" d="100"/>
        </p:scale>
        <p:origin x="16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5-09T15:34:34.921" idx="3">
    <p:pos x="6000" y="200"/>
    <p:text>Who is the runner? Is that just an assignment for the day? When would they run to the front in person?
-Theresa Erin Fuller</p:text>
  </p:cm>
  <p:cm authorId="0" dt="2019-05-09T15:34:34.923" idx="2">
    <p:pos x="6000" y="100"/>
    <p:text>Alert PCP somehow?
-Theresa Erin Fuller</p:text>
  </p:cm>
  <p:cm authorId="0" dt="2019-05-09T15:34:34.924" idx="1">
    <p:pos x="6000" y="0"/>
    <p:text>Also is this Cc'd to the lab or something?
-Theresa Erin Fuller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508760" y="12712701"/>
            <a:ext cx="493776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7269480" y="12712701"/>
            <a:ext cx="740664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5499080" y="12712701"/>
            <a:ext cx="493776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508760" y="730251"/>
            <a:ext cx="18928080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6621463" y="-1461452"/>
            <a:ext cx="8702676" cy="1892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1508760" y="12712701"/>
            <a:ext cx="493776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7269480" y="12712701"/>
            <a:ext cx="740664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15499080" y="12712701"/>
            <a:ext cx="493776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12258993" y="4176078"/>
            <a:ext cx="11623676" cy="473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2657792" y="-418782"/>
            <a:ext cx="11623676" cy="13921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1508760" y="12712701"/>
            <a:ext cx="493776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7269480" y="12712701"/>
            <a:ext cx="740664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5499080" y="12712701"/>
            <a:ext cx="493776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743200" y="2244726"/>
            <a:ext cx="16459200" cy="4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Calibri"/>
              <a:buNone/>
              <a:defRPr sz="10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743200" y="7204076"/>
            <a:ext cx="16459200" cy="33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320"/>
              <a:buNone/>
              <a:defRPr sz="4320"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40"/>
              <a:buNone/>
              <a:defRPr sz="3240"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 sz="2880"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 sz="2880"/>
            </a:lvl5pPr>
            <a:lvl6pPr lvl="5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 sz="2880"/>
            </a:lvl6pPr>
            <a:lvl7pPr lvl="6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 sz="2880"/>
            </a:lvl7pPr>
            <a:lvl8pPr lvl="7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 sz="2880"/>
            </a:lvl8pPr>
            <a:lvl9pPr lvl="8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 sz="288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1508760" y="12712701"/>
            <a:ext cx="493776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7269480" y="12712701"/>
            <a:ext cx="740664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5499080" y="12712701"/>
            <a:ext cx="493776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508760" y="730251"/>
            <a:ext cx="18928080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508760" y="3651250"/>
            <a:ext cx="18928080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1508760" y="12712701"/>
            <a:ext cx="493776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7269480" y="12712701"/>
            <a:ext cx="740664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5499080" y="12712701"/>
            <a:ext cx="493776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497330" y="3419477"/>
            <a:ext cx="18928080" cy="570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Calibri"/>
              <a:buNone/>
              <a:defRPr sz="10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497330" y="9178927"/>
            <a:ext cx="18928080" cy="300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4320"/>
              <a:buNone/>
              <a:defRPr sz="432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3240"/>
              <a:buNone/>
              <a:defRPr sz="324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2880"/>
              <a:buNone/>
              <a:defRPr sz="288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2880"/>
              <a:buNone/>
              <a:defRPr sz="288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2880"/>
              <a:buNone/>
              <a:defRPr sz="288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2880"/>
              <a:buNone/>
              <a:defRPr sz="288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2880"/>
              <a:buNone/>
              <a:defRPr sz="288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2880"/>
              <a:buNone/>
              <a:defRPr sz="288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1508760" y="12712701"/>
            <a:ext cx="493776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7269480" y="12712701"/>
            <a:ext cx="740664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5499080" y="12712701"/>
            <a:ext cx="493776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508760" y="730251"/>
            <a:ext cx="18928080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508760" y="3651250"/>
            <a:ext cx="9326880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11109960" y="3651250"/>
            <a:ext cx="9326880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1508760" y="12712701"/>
            <a:ext cx="493776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7269480" y="12712701"/>
            <a:ext cx="740664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5499080" y="12712701"/>
            <a:ext cx="493776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511618" y="730251"/>
            <a:ext cx="18928080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511619" y="3362326"/>
            <a:ext cx="9284017" cy="164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320"/>
              <a:buNone/>
              <a:defRPr sz="4320" b="1"/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40"/>
              <a:buNone/>
              <a:defRPr sz="3240" b="1"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 sz="2880" b="1"/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 sz="2880" b="1"/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 sz="2880" b="1"/>
            </a:lvl6pPr>
            <a:lvl7pPr marL="3200400" lvl="6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 sz="2880" b="1"/>
            </a:lvl7pPr>
            <a:lvl8pPr marL="3657600" lvl="7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 sz="2880" b="1"/>
            </a:lvl8pPr>
            <a:lvl9pPr marL="4114800" lvl="8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 sz="288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1511619" y="5010150"/>
            <a:ext cx="9284017" cy="736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11109960" y="3362326"/>
            <a:ext cx="9329738" cy="164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320"/>
              <a:buNone/>
              <a:defRPr sz="4320" b="1"/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40"/>
              <a:buNone/>
              <a:defRPr sz="3240" b="1"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 sz="2880" b="1"/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 sz="2880" b="1"/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 sz="2880" b="1"/>
            </a:lvl6pPr>
            <a:lvl7pPr marL="3200400" lvl="6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 sz="2880" b="1"/>
            </a:lvl7pPr>
            <a:lvl8pPr marL="3657600" lvl="7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 sz="2880" b="1"/>
            </a:lvl8pPr>
            <a:lvl9pPr marL="4114800" lvl="8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 sz="288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11109960" y="5010150"/>
            <a:ext cx="9329738" cy="736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1508760" y="12712701"/>
            <a:ext cx="493776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7269480" y="12712701"/>
            <a:ext cx="740664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5499080" y="12712701"/>
            <a:ext cx="493776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508760" y="730251"/>
            <a:ext cx="18928080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1508760" y="12712701"/>
            <a:ext cx="493776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7269480" y="12712701"/>
            <a:ext cx="740664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5499080" y="12712701"/>
            <a:ext cx="493776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511619" y="914400"/>
            <a:ext cx="7078027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Calibri"/>
              <a:buNone/>
              <a:defRPr sz="57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9329738" y="1974851"/>
            <a:ext cx="11109960" cy="974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59436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Char char="•"/>
              <a:defRPr sz="5760"/>
            </a:lvl1pPr>
            <a:lvl2pPr marL="914400" lvl="1" indent="-54864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040"/>
              <a:buChar char="•"/>
              <a:defRPr sz="5040"/>
            </a:lvl2pPr>
            <a:lvl3pPr marL="1371600" lvl="2" indent="-502919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20"/>
              <a:buChar char="•"/>
              <a:defRPr sz="4320"/>
            </a:lvl3pPr>
            <a:lvl4pPr marL="1828800" lvl="3" indent="-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4pPr>
            <a:lvl5pPr marL="2286000" lvl="4" indent="-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5pPr>
            <a:lvl6pPr marL="2743200" lvl="5" indent="-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6pPr>
            <a:lvl7pPr marL="3200400" lvl="6" indent="-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7pPr>
            <a:lvl8pPr marL="3657600" lvl="7" indent="-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8pPr>
            <a:lvl9pPr marL="4114800" lvl="8" indent="-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1511619" y="4114800"/>
            <a:ext cx="7078027" cy="762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 sz="2880"/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160"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marL="3200400" lvl="6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marL="3657600" lvl="7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marL="4114800" lvl="8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1508760" y="12712701"/>
            <a:ext cx="493776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7269480" y="12712701"/>
            <a:ext cx="740664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5499080" y="12712701"/>
            <a:ext cx="493776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511619" y="914400"/>
            <a:ext cx="7078027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Calibri"/>
              <a:buNone/>
              <a:defRPr sz="57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9329738" y="1974851"/>
            <a:ext cx="11109960" cy="974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040"/>
              <a:buFont typeface="Arial"/>
              <a:buNone/>
              <a:defRPr sz="5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Arial"/>
              <a:buNone/>
              <a:defRPr sz="43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511619" y="4114800"/>
            <a:ext cx="7078027" cy="762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 sz="2880"/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160"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marL="3200400" lvl="6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marL="3657600" lvl="7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marL="4114800" lvl="8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1508760" y="12712701"/>
            <a:ext cx="493776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7269480" y="12712701"/>
            <a:ext cx="740664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15499080" y="12712701"/>
            <a:ext cx="493776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08760" y="730251"/>
            <a:ext cx="18928080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20"/>
              <a:buFont typeface="Calibri"/>
              <a:buNone/>
              <a:defRPr sz="79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08760" y="3651250"/>
            <a:ext cx="18928080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4864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040"/>
              <a:buFont typeface="Arial"/>
              <a:buChar char="•"/>
              <a:defRPr sz="5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02919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Arial"/>
              <a:buChar char="•"/>
              <a:defRPr sz="43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572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4339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Arial"/>
              <a:buChar char="•"/>
              <a:defRPr sz="3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4339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Arial"/>
              <a:buChar char="•"/>
              <a:defRPr sz="3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4339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Arial"/>
              <a:buChar char="•"/>
              <a:defRPr sz="3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4339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Arial"/>
              <a:buChar char="•"/>
              <a:defRPr sz="3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4339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Arial"/>
              <a:buChar char="•"/>
              <a:defRPr sz="3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434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Arial"/>
              <a:buChar char="•"/>
              <a:defRPr sz="3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508760" y="12712701"/>
            <a:ext cx="493776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7269480" y="12712701"/>
            <a:ext cx="740664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5499080" y="12712701"/>
            <a:ext cx="493776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1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1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1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1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1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1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1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1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1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881149" y="1202775"/>
            <a:ext cx="21064452" cy="1828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2555558" y="491192"/>
            <a:ext cx="6414408" cy="6286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Prescriber appointment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 rot="-5400000">
            <a:off x="-500329" y="1802851"/>
            <a:ext cx="1828800" cy="6286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Virtual Center of Excellence*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14721969" y="1250678"/>
            <a:ext cx="2456193" cy="1715652"/>
          </a:xfrm>
          <a:prstGeom prst="rect">
            <a:avLst/>
          </a:prstGeom>
          <a:solidFill>
            <a:srgbClr val="FBE4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/>
        </p:nvSpPr>
        <p:spPr>
          <a:xfrm rot="-5400000">
            <a:off x="-500329" y="3666714"/>
            <a:ext cx="1828800" cy="6286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Pharmacy Tech</a:t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 rot="-5400000">
            <a:off x="-500329" y="5530577"/>
            <a:ext cx="1828800" cy="6286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 rot="-5400000">
            <a:off x="-500330" y="7394440"/>
            <a:ext cx="1828800" cy="6286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 rot="-5400000">
            <a:off x="-500329" y="9258303"/>
            <a:ext cx="1828800" cy="6286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Prescriber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 rot="-5400000">
            <a:off x="-942187" y="11564024"/>
            <a:ext cx="2712515" cy="6286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Patient</a:t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881149" y="3066638"/>
            <a:ext cx="21064452" cy="1828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881149" y="4930501"/>
            <a:ext cx="21064452" cy="1828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881149" y="6794364"/>
            <a:ext cx="21064452" cy="1828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881149" y="8658227"/>
            <a:ext cx="21064452" cy="1828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881149" y="10522089"/>
            <a:ext cx="21064452" cy="27125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2550327" y="8767822"/>
            <a:ext cx="1615218" cy="1634247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Discuss if COT best option; discuss OTA; Naloxone Rx and education; Order UDT</a:t>
            </a:r>
            <a:endParaRPr sz="18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13"/>
          <p:cNvCxnSpPr>
            <a:stCxn id="98" idx="3"/>
            <a:endCxn id="100" idx="0"/>
          </p:cNvCxnSpPr>
          <p:nvPr/>
        </p:nvCxnSpPr>
        <p:spPr>
          <a:xfrm>
            <a:off x="4165545" y="9584945"/>
            <a:ext cx="281400" cy="12558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1" name="Google Shape;101;p13"/>
          <p:cNvCxnSpPr>
            <a:stCxn id="100" idx="3"/>
            <a:endCxn id="102" idx="2"/>
          </p:cNvCxnSpPr>
          <p:nvPr/>
        </p:nvCxnSpPr>
        <p:spPr>
          <a:xfrm rot="10800000" flipH="1">
            <a:off x="5516027" y="10402015"/>
            <a:ext cx="303000" cy="1110000"/>
          </a:xfrm>
          <a:prstGeom prst="bentConnector2">
            <a:avLst/>
          </a:prstGeom>
          <a:noFill/>
          <a:ln w="9525" cap="flat" cmpd="sng">
            <a:solidFill>
              <a:srgbClr val="C55A1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2" name="Google Shape;102;p13"/>
          <p:cNvSpPr/>
          <p:nvPr/>
        </p:nvSpPr>
        <p:spPr>
          <a:xfrm>
            <a:off x="5164684" y="8767824"/>
            <a:ext cx="1308700" cy="1634247"/>
          </a:xfrm>
          <a:prstGeom prst="rect">
            <a:avLst/>
          </a:prstGeom>
          <a:solidFill>
            <a:srgbClr val="D0CECE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Do not pursue Opioid Rx; refer to alt. therapies</a:t>
            </a:r>
            <a:endParaRPr sz="1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5539708" y="10983590"/>
            <a:ext cx="474763" cy="279775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3377730" y="10840806"/>
            <a:ext cx="2138297" cy="1342417"/>
          </a:xfrm>
          <a:prstGeom prst="flowChartSor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Sign OTA; Consents to UDT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5851297" y="5041415"/>
            <a:ext cx="1434946" cy="1634247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Give pt cup, ask dot phrase questions</a:t>
            </a:r>
            <a:endParaRPr sz="18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13"/>
          <p:cNvCxnSpPr>
            <a:stCxn id="100" idx="2"/>
            <a:endCxn id="104" idx="2"/>
          </p:cNvCxnSpPr>
          <p:nvPr/>
        </p:nvCxnSpPr>
        <p:spPr>
          <a:xfrm rot="-5400000">
            <a:off x="2753979" y="8368423"/>
            <a:ext cx="5507700" cy="2121900"/>
          </a:xfrm>
          <a:prstGeom prst="bentConnector3">
            <a:avLst>
              <a:gd name="adj1" fmla="val -4151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6" name="Google Shape;106;p13"/>
          <p:cNvSpPr/>
          <p:nvPr/>
        </p:nvSpPr>
        <p:spPr>
          <a:xfrm>
            <a:off x="4318014" y="12248569"/>
            <a:ext cx="257727" cy="38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6549506" y="10800400"/>
            <a:ext cx="1738106" cy="1342417"/>
          </a:xfrm>
          <a:prstGeom prst="flowChartSor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Gives urine sample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7902833" y="12329138"/>
            <a:ext cx="1244206" cy="401063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Leaves PJC</a:t>
            </a:r>
            <a:endParaRPr sz="18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13"/>
          <p:cNvCxnSpPr>
            <a:stCxn id="107" idx="2"/>
            <a:endCxn id="108" idx="1"/>
          </p:cNvCxnSpPr>
          <p:nvPr/>
        </p:nvCxnSpPr>
        <p:spPr>
          <a:xfrm rot="-5400000" flipH="1">
            <a:off x="7467159" y="12094217"/>
            <a:ext cx="387000" cy="4842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0" name="Google Shape;110;p13"/>
          <p:cNvSpPr/>
          <p:nvPr/>
        </p:nvSpPr>
        <p:spPr>
          <a:xfrm>
            <a:off x="7479496" y="12295590"/>
            <a:ext cx="257727" cy="38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cxnSp>
        <p:nvCxnSpPr>
          <p:cNvPr id="111" name="Google Shape;111;p13"/>
          <p:cNvCxnSpPr>
            <a:stCxn id="107" idx="3"/>
          </p:cNvCxnSpPr>
          <p:nvPr/>
        </p:nvCxnSpPr>
        <p:spPr>
          <a:xfrm rot="10800000" flipH="1">
            <a:off x="8287612" y="10439608"/>
            <a:ext cx="26400" cy="1032000"/>
          </a:xfrm>
          <a:prstGeom prst="bentConnector2">
            <a:avLst/>
          </a:prstGeom>
          <a:noFill/>
          <a:ln w="9525" cap="flat" cmpd="sng">
            <a:solidFill>
              <a:srgbClr val="C55A1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2" name="Google Shape;112;p13"/>
          <p:cNvSpPr/>
          <p:nvPr/>
        </p:nvSpPr>
        <p:spPr>
          <a:xfrm>
            <a:off x="8076526" y="10983590"/>
            <a:ext cx="474763" cy="279775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13"/>
          <p:cNvCxnSpPr>
            <a:stCxn id="104" idx="3"/>
            <a:endCxn id="107" idx="0"/>
          </p:cNvCxnSpPr>
          <p:nvPr/>
        </p:nvCxnSpPr>
        <p:spPr>
          <a:xfrm>
            <a:off x="7286243" y="5858538"/>
            <a:ext cx="132300" cy="49419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4" name="Google Shape;114;p13"/>
          <p:cNvSpPr/>
          <p:nvPr/>
        </p:nvSpPr>
        <p:spPr>
          <a:xfrm>
            <a:off x="9308531" y="479888"/>
            <a:ext cx="8126149" cy="6286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UDT Results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3"/>
          <p:cNvSpPr/>
          <p:nvPr/>
        </p:nvSpPr>
        <p:spPr>
          <a:xfrm flipH="1">
            <a:off x="9329239" y="1291279"/>
            <a:ext cx="1065425" cy="1634247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Identify new UDT results and review</a:t>
            </a:r>
            <a:endParaRPr sz="18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3"/>
          <p:cNvCxnSpPr>
            <a:stCxn id="115" idx="1"/>
            <a:endCxn id="117" idx="1"/>
          </p:cNvCxnSpPr>
          <p:nvPr/>
        </p:nvCxnSpPr>
        <p:spPr>
          <a:xfrm rot="10800000" flipH="1">
            <a:off x="10394664" y="2103603"/>
            <a:ext cx="195600" cy="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8" name="Google Shape;118;p13"/>
          <p:cNvSpPr/>
          <p:nvPr/>
        </p:nvSpPr>
        <p:spPr>
          <a:xfrm>
            <a:off x="12690749" y="8799500"/>
            <a:ext cx="1308240" cy="1461599"/>
          </a:xfrm>
          <a:prstGeom prst="rect">
            <a:avLst/>
          </a:prstGeom>
          <a:solidFill>
            <a:srgbClr val="D0CECE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Do not pursue Opioid Rx; seek alt. therapies</a:t>
            </a:r>
            <a:endParaRPr sz="1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13"/>
          <p:cNvCxnSpPr>
            <a:endCxn id="118" idx="0"/>
          </p:cNvCxnSpPr>
          <p:nvPr/>
        </p:nvCxnSpPr>
        <p:spPr>
          <a:xfrm rot="-5400000" flipH="1">
            <a:off x="9288419" y="4743050"/>
            <a:ext cx="6684000" cy="1428900"/>
          </a:xfrm>
          <a:prstGeom prst="bentConnector3">
            <a:avLst>
              <a:gd name="adj1" fmla="val -162"/>
            </a:avLst>
          </a:prstGeom>
          <a:noFill/>
          <a:ln w="9525" cap="flat" cmpd="sng">
            <a:solidFill>
              <a:srgbClr val="C55A1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0" name="Google Shape;120;p13"/>
          <p:cNvSpPr/>
          <p:nvPr/>
        </p:nvSpPr>
        <p:spPr>
          <a:xfrm>
            <a:off x="10830571" y="8755503"/>
            <a:ext cx="849270" cy="1634247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Writes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e-Rx</a:t>
            </a:r>
            <a:endParaRPr sz="18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13"/>
          <p:cNvCxnSpPr>
            <a:stCxn id="117" idx="2"/>
            <a:endCxn id="120" idx="0"/>
          </p:cNvCxnSpPr>
          <p:nvPr/>
        </p:nvCxnSpPr>
        <p:spPr>
          <a:xfrm rot="-5400000" flipH="1">
            <a:off x="8262654" y="5763045"/>
            <a:ext cx="5980800" cy="4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2" name="Google Shape;122;p13"/>
          <p:cNvSpPr/>
          <p:nvPr/>
        </p:nvSpPr>
        <p:spPr>
          <a:xfrm>
            <a:off x="10992951" y="2809807"/>
            <a:ext cx="474763" cy="25021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3"/>
          <p:cNvSpPr/>
          <p:nvPr/>
        </p:nvSpPr>
        <p:spPr>
          <a:xfrm>
            <a:off x="17596172" y="479888"/>
            <a:ext cx="4349427" cy="6286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Rx maintenance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3"/>
          <p:cNvSpPr/>
          <p:nvPr/>
        </p:nvSpPr>
        <p:spPr>
          <a:xfrm>
            <a:off x="17596173" y="1291340"/>
            <a:ext cx="2872966" cy="1634247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Risk stratify next UDT for mid-cycle; order UDT in EHR; consider referral to pain clinic and med taper; notify prescriber</a:t>
            </a:r>
            <a:endParaRPr sz="18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13"/>
          <p:cNvCxnSpPr>
            <a:stCxn id="124" idx="2"/>
            <a:endCxn id="100" idx="1"/>
          </p:cNvCxnSpPr>
          <p:nvPr/>
        </p:nvCxnSpPr>
        <p:spPr>
          <a:xfrm rot="5400000">
            <a:off x="6912056" y="-608713"/>
            <a:ext cx="8586300" cy="15654900"/>
          </a:xfrm>
          <a:prstGeom prst="bentConnector4">
            <a:avLst>
              <a:gd name="adj1" fmla="val 116185"/>
              <a:gd name="adj2" fmla="val 10146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6" name="Google Shape;126;p13"/>
          <p:cNvCxnSpPr>
            <a:stCxn id="120" idx="2"/>
            <a:endCxn id="124" idx="1"/>
          </p:cNvCxnSpPr>
          <p:nvPr/>
        </p:nvCxnSpPr>
        <p:spPr>
          <a:xfrm rot="-5400000">
            <a:off x="10285156" y="3078600"/>
            <a:ext cx="8281200" cy="6341100"/>
          </a:xfrm>
          <a:prstGeom prst="bentConnector4">
            <a:avLst>
              <a:gd name="adj1" fmla="val -2760"/>
              <a:gd name="adj2" fmla="val 97065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7" name="Google Shape;127;p13"/>
          <p:cNvSpPr/>
          <p:nvPr/>
        </p:nvSpPr>
        <p:spPr>
          <a:xfrm>
            <a:off x="17974845" y="8939628"/>
            <a:ext cx="2138297" cy="1342417"/>
          </a:xfrm>
          <a:prstGeom prst="flowChartSor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Continue Rx course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18909538" y="10346070"/>
            <a:ext cx="257727" cy="38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20697684" y="8771944"/>
            <a:ext cx="1181293" cy="1634247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Seek alt. therapies; pain clinic, pain coach</a:t>
            </a:r>
            <a:endParaRPr sz="1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p13"/>
          <p:cNvCxnSpPr>
            <a:stCxn id="127" idx="3"/>
          </p:cNvCxnSpPr>
          <p:nvPr/>
        </p:nvCxnSpPr>
        <p:spPr>
          <a:xfrm rot="10800000" flipH="1">
            <a:off x="20113142" y="9572737"/>
            <a:ext cx="666300" cy="38100"/>
          </a:xfrm>
          <a:prstGeom prst="straightConnector1">
            <a:avLst/>
          </a:prstGeom>
          <a:noFill/>
          <a:ln w="9525" cap="flat" cmpd="sng">
            <a:solidFill>
              <a:srgbClr val="C55A1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1" name="Google Shape;131;p13"/>
          <p:cNvSpPr/>
          <p:nvPr/>
        </p:nvSpPr>
        <p:spPr>
          <a:xfrm>
            <a:off x="20163109" y="9485726"/>
            <a:ext cx="474763" cy="250219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3"/>
          <p:cNvSpPr/>
          <p:nvPr/>
        </p:nvSpPr>
        <p:spPr>
          <a:xfrm>
            <a:off x="7661265" y="8755503"/>
            <a:ext cx="1308700" cy="1634247"/>
          </a:xfrm>
          <a:prstGeom prst="rect">
            <a:avLst/>
          </a:prstGeom>
          <a:solidFill>
            <a:srgbClr val="D0CECE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Do not pursue Opioid Rx; refer to alt. therapies</a:t>
            </a:r>
            <a:endParaRPr sz="1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3"/>
          <p:cNvSpPr/>
          <p:nvPr/>
        </p:nvSpPr>
        <p:spPr>
          <a:xfrm>
            <a:off x="13215995" y="13316986"/>
            <a:ext cx="3724277" cy="332509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Virtual Center of Excellence: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3"/>
          <p:cNvSpPr/>
          <p:nvPr/>
        </p:nvSpPr>
        <p:spPr>
          <a:xfrm>
            <a:off x="17084948" y="13316986"/>
            <a:ext cx="4760887" cy="332509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PharmD, MD Director</a:t>
            </a:r>
            <a:endParaRPr sz="20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3"/>
          <p:cNvSpPr/>
          <p:nvPr/>
        </p:nvSpPr>
        <p:spPr>
          <a:xfrm>
            <a:off x="22660609" y="2521169"/>
            <a:ext cx="1131676" cy="1634247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Notify Prescriber</a:t>
            </a:r>
            <a:endParaRPr sz="18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3"/>
          <p:cNvSpPr/>
          <p:nvPr/>
        </p:nvSpPr>
        <p:spPr>
          <a:xfrm>
            <a:off x="881149" y="479888"/>
            <a:ext cx="1512915" cy="6286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Prior to appt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3"/>
          <p:cNvSpPr/>
          <p:nvPr/>
        </p:nvSpPr>
        <p:spPr>
          <a:xfrm>
            <a:off x="2555557" y="71763"/>
            <a:ext cx="2295297" cy="3056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 Opioid Rx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3"/>
          <p:cNvSpPr/>
          <p:nvPr/>
        </p:nvSpPr>
        <p:spPr>
          <a:xfrm>
            <a:off x="973787" y="1286614"/>
            <a:ext cx="1420277" cy="1634247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Identify change in PCP; notify PCP re: protocol</a:t>
            </a:r>
            <a:endParaRPr sz="18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3"/>
          <p:cNvSpPr/>
          <p:nvPr/>
        </p:nvSpPr>
        <p:spPr>
          <a:xfrm>
            <a:off x="881149" y="63525"/>
            <a:ext cx="1512915" cy="3221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Inherited pt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/>
          <p:nvPr/>
        </p:nvSpPr>
        <p:spPr>
          <a:xfrm>
            <a:off x="1178128" y="8761663"/>
            <a:ext cx="1069148" cy="1634247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Continue opioid therapy</a:t>
            </a:r>
            <a:endParaRPr sz="18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13"/>
          <p:cNvCxnSpPr>
            <a:stCxn id="138" idx="2"/>
            <a:endCxn id="140" idx="0"/>
          </p:cNvCxnSpPr>
          <p:nvPr/>
        </p:nvCxnSpPr>
        <p:spPr>
          <a:xfrm>
            <a:off x="1683925" y="2920861"/>
            <a:ext cx="28800" cy="5840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2" name="Google Shape;142;p13"/>
          <p:cNvCxnSpPr>
            <a:stCxn id="140" idx="3"/>
            <a:endCxn id="98" idx="1"/>
          </p:cNvCxnSpPr>
          <p:nvPr/>
        </p:nvCxnSpPr>
        <p:spPr>
          <a:xfrm>
            <a:off x="2247276" y="9578787"/>
            <a:ext cx="303000" cy="6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3" name="Google Shape;143;p13"/>
          <p:cNvSpPr/>
          <p:nvPr/>
        </p:nvSpPr>
        <p:spPr>
          <a:xfrm>
            <a:off x="12574273" y="1425020"/>
            <a:ext cx="1613733" cy="1342417"/>
          </a:xfrm>
          <a:prstGeom prst="flowChartSor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 Opioid Rx?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3"/>
          <p:cNvSpPr/>
          <p:nvPr/>
        </p:nvSpPr>
        <p:spPr>
          <a:xfrm>
            <a:off x="11984724" y="1957481"/>
            <a:ext cx="474763" cy="250219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3"/>
          <p:cNvSpPr/>
          <p:nvPr/>
        </p:nvSpPr>
        <p:spPr>
          <a:xfrm>
            <a:off x="13075445" y="2795442"/>
            <a:ext cx="474763" cy="250219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3"/>
          <p:cNvSpPr/>
          <p:nvPr/>
        </p:nvSpPr>
        <p:spPr>
          <a:xfrm>
            <a:off x="14272608" y="1972864"/>
            <a:ext cx="474763" cy="250219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3"/>
          <p:cNvSpPr/>
          <p:nvPr/>
        </p:nvSpPr>
        <p:spPr>
          <a:xfrm>
            <a:off x="881149" y="13316984"/>
            <a:ext cx="2078182" cy="3325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Initiation Point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3"/>
          <p:cNvSpPr/>
          <p:nvPr/>
        </p:nvSpPr>
        <p:spPr>
          <a:xfrm>
            <a:off x="10590299" y="1432328"/>
            <a:ext cx="1321310" cy="1342417"/>
          </a:xfrm>
          <a:prstGeom prst="flowChartSor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3"/>
          <p:cNvSpPr txBox="1"/>
          <p:nvPr/>
        </p:nvSpPr>
        <p:spPr>
          <a:xfrm>
            <a:off x="10690280" y="1897925"/>
            <a:ext cx="1067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Aberrant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3"/>
          <p:cNvSpPr/>
          <p:nvPr/>
        </p:nvSpPr>
        <p:spPr>
          <a:xfrm>
            <a:off x="18044320" y="3166420"/>
            <a:ext cx="1844626" cy="1634247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Schedule patient return to PJC; document UDT in  huddle note where applicable</a:t>
            </a:r>
            <a:endParaRPr sz="18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3"/>
          <p:cNvSpPr/>
          <p:nvPr/>
        </p:nvSpPr>
        <p:spPr>
          <a:xfrm rot="-5400000">
            <a:off x="14301821" y="1805252"/>
            <a:ext cx="1634247" cy="586664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Diversion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3"/>
          <p:cNvSpPr/>
          <p:nvPr/>
        </p:nvSpPr>
        <p:spPr>
          <a:xfrm rot="-5400000">
            <a:off x="15120513" y="1805252"/>
            <a:ext cx="1634247" cy="586664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Illicit Drugs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3"/>
          <p:cNvSpPr/>
          <p:nvPr/>
        </p:nvSpPr>
        <p:spPr>
          <a:xfrm rot="-5400000">
            <a:off x="15939202" y="1805252"/>
            <a:ext cx="1634247" cy="586664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Consider for SUD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3"/>
          <p:cNvSpPr/>
          <p:nvPr/>
        </p:nvSpPr>
        <p:spPr>
          <a:xfrm>
            <a:off x="16347886" y="3160883"/>
            <a:ext cx="982025" cy="1634247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Call patient in for repeat</a:t>
            </a:r>
            <a:endParaRPr sz="18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3"/>
          <p:cNvSpPr/>
          <p:nvPr/>
        </p:nvSpPr>
        <p:spPr>
          <a:xfrm>
            <a:off x="15582711" y="8780122"/>
            <a:ext cx="792422" cy="1510791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Refer to Bridge</a:t>
            </a:r>
            <a:endParaRPr sz="1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3"/>
          <p:cNvSpPr/>
          <p:nvPr/>
        </p:nvSpPr>
        <p:spPr>
          <a:xfrm>
            <a:off x="14287802" y="8813312"/>
            <a:ext cx="1105573" cy="1461599"/>
          </a:xfrm>
          <a:prstGeom prst="rect">
            <a:avLst/>
          </a:prstGeom>
          <a:solidFill>
            <a:srgbClr val="D0CECE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End Opioid Rx; refer to alt therapies</a:t>
            </a:r>
            <a:endParaRPr sz="1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13"/>
          <p:cNvCxnSpPr>
            <a:stCxn id="153" idx="2"/>
          </p:cNvCxnSpPr>
          <p:nvPr/>
        </p:nvCxnSpPr>
        <p:spPr>
          <a:xfrm>
            <a:off x="16838898" y="4795130"/>
            <a:ext cx="101400" cy="8089500"/>
          </a:xfrm>
          <a:prstGeom prst="straightConnector1">
            <a:avLst/>
          </a:prstGeom>
          <a:noFill/>
          <a:ln w="9525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7" name="Google Shape;157;p13"/>
          <p:cNvCxnSpPr>
            <a:stCxn id="151" idx="2"/>
            <a:endCxn id="154" idx="0"/>
          </p:cNvCxnSpPr>
          <p:nvPr/>
        </p:nvCxnSpPr>
        <p:spPr>
          <a:xfrm flipH="1">
            <a:off x="15978969" y="2098584"/>
            <a:ext cx="252000" cy="6681600"/>
          </a:xfrm>
          <a:prstGeom prst="straightConnector1">
            <a:avLst/>
          </a:prstGeom>
          <a:noFill/>
          <a:ln w="9525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8" name="Google Shape;158;p13"/>
          <p:cNvCxnSpPr>
            <a:stCxn id="150" idx="2"/>
            <a:endCxn id="155" idx="0"/>
          </p:cNvCxnSpPr>
          <p:nvPr/>
        </p:nvCxnSpPr>
        <p:spPr>
          <a:xfrm flipH="1">
            <a:off x="14840477" y="2098584"/>
            <a:ext cx="571800" cy="6714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55A1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/>
          <p:nvPr/>
        </p:nvSpPr>
        <p:spPr>
          <a:xfrm>
            <a:off x="1050587" y="2645923"/>
            <a:ext cx="2315183" cy="1634247"/>
          </a:xfrm>
          <a:prstGeom prst="rect">
            <a:avLst/>
          </a:prstGeom>
          <a:solidFill>
            <a:srgbClr val="D0CEC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Queue opioid Rx, consult list of patients due for UDT this month</a:t>
            </a:r>
            <a:endParaRPr/>
          </a:p>
        </p:txBody>
      </p:sp>
      <p:sp>
        <p:nvSpPr>
          <p:cNvPr id="164" name="Google Shape;164;p14"/>
          <p:cNvSpPr/>
          <p:nvPr/>
        </p:nvSpPr>
        <p:spPr>
          <a:xfrm>
            <a:off x="3540868" y="2791837"/>
            <a:ext cx="2918298" cy="1342417"/>
          </a:xfrm>
          <a:prstGeom prst="flowChartSor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Should patient be on “pend UDT” list?</a:t>
            </a:r>
            <a:endParaRPr/>
          </a:p>
        </p:txBody>
      </p:sp>
      <p:sp>
        <p:nvSpPr>
          <p:cNvPr id="165" name="Google Shape;165;p14"/>
          <p:cNvSpPr/>
          <p:nvPr/>
        </p:nvSpPr>
        <p:spPr>
          <a:xfrm>
            <a:off x="4085617" y="804153"/>
            <a:ext cx="1828800" cy="1634247"/>
          </a:xfrm>
          <a:prstGeom prst="rect">
            <a:avLst/>
          </a:prstGeom>
          <a:solidFill>
            <a:srgbClr val="D0CEC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Review patient case, remove from list</a:t>
            </a:r>
            <a:endParaRPr/>
          </a:p>
        </p:txBody>
      </p:sp>
      <p:sp>
        <p:nvSpPr>
          <p:cNvPr id="166" name="Google Shape;166;p14"/>
          <p:cNvSpPr/>
          <p:nvPr/>
        </p:nvSpPr>
        <p:spPr>
          <a:xfrm>
            <a:off x="5155655" y="6397556"/>
            <a:ext cx="1754221" cy="1634247"/>
          </a:xfrm>
          <a:prstGeom prst="rect">
            <a:avLst/>
          </a:prstGeom>
          <a:solidFill>
            <a:srgbClr val="D0CEC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“RN send script to MD and pend it”</a:t>
            </a:r>
            <a:endParaRPr/>
          </a:p>
        </p:txBody>
      </p:sp>
      <p:sp>
        <p:nvSpPr>
          <p:cNvPr id="167" name="Google Shape;167;p14"/>
          <p:cNvSpPr/>
          <p:nvPr/>
        </p:nvSpPr>
        <p:spPr>
          <a:xfrm>
            <a:off x="7417335" y="4507150"/>
            <a:ext cx="1754221" cy="1634247"/>
          </a:xfrm>
          <a:prstGeom prst="rect">
            <a:avLst/>
          </a:prstGeom>
          <a:solidFill>
            <a:srgbClr val="D0CEC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Pend UDT for pts on “pend UDT” list</a:t>
            </a:r>
            <a:endParaRPr/>
          </a:p>
        </p:txBody>
      </p:sp>
      <p:sp>
        <p:nvSpPr>
          <p:cNvPr id="168" name="Google Shape;168;p14"/>
          <p:cNvSpPr/>
          <p:nvPr/>
        </p:nvSpPr>
        <p:spPr>
          <a:xfrm>
            <a:off x="7417335" y="8242566"/>
            <a:ext cx="1754221" cy="1634247"/>
          </a:xfrm>
          <a:prstGeom prst="rect">
            <a:avLst/>
          </a:prstGeom>
          <a:solidFill>
            <a:srgbClr val="D0CEC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Sign off on script, UDT order in inbasket</a:t>
            </a:r>
            <a:endParaRPr sz="24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7417334" y="10097313"/>
            <a:ext cx="1754221" cy="1634247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Arrives for pickup</a:t>
            </a:r>
            <a:endParaRPr/>
          </a:p>
        </p:txBody>
      </p:sp>
      <p:cxnSp>
        <p:nvCxnSpPr>
          <p:cNvPr id="170" name="Google Shape;170;p14"/>
          <p:cNvCxnSpPr>
            <a:stCxn id="163" idx="3"/>
            <a:endCxn id="164" idx="1"/>
          </p:cNvCxnSpPr>
          <p:nvPr/>
        </p:nvCxnSpPr>
        <p:spPr>
          <a:xfrm>
            <a:off x="3365770" y="3463047"/>
            <a:ext cx="175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1" name="Google Shape;171;p14"/>
          <p:cNvCxnSpPr>
            <a:stCxn id="164" idx="2"/>
            <a:endCxn id="166" idx="1"/>
          </p:cNvCxnSpPr>
          <p:nvPr/>
        </p:nvCxnSpPr>
        <p:spPr>
          <a:xfrm rot="-5400000" flipH="1">
            <a:off x="3537667" y="5596604"/>
            <a:ext cx="3080400" cy="1557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2" name="Google Shape;172;p14"/>
          <p:cNvCxnSpPr>
            <a:stCxn id="166" idx="3"/>
            <a:endCxn id="167" idx="1"/>
          </p:cNvCxnSpPr>
          <p:nvPr/>
        </p:nvCxnSpPr>
        <p:spPr>
          <a:xfrm rot="10800000" flipH="1">
            <a:off x="6909876" y="5324379"/>
            <a:ext cx="507600" cy="1890300"/>
          </a:xfrm>
          <a:prstGeom prst="bentConnector3">
            <a:avLst>
              <a:gd name="adj1" fmla="val 49986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3" name="Google Shape;173;p14"/>
          <p:cNvCxnSpPr>
            <a:endCxn id="168" idx="0"/>
          </p:cNvCxnSpPr>
          <p:nvPr/>
        </p:nvCxnSpPr>
        <p:spPr>
          <a:xfrm>
            <a:off x="8294446" y="6269466"/>
            <a:ext cx="0" cy="197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4" name="Google Shape;174;p14"/>
          <p:cNvCxnSpPr>
            <a:stCxn id="168" idx="2"/>
            <a:endCxn id="169" idx="0"/>
          </p:cNvCxnSpPr>
          <p:nvPr/>
        </p:nvCxnSpPr>
        <p:spPr>
          <a:xfrm>
            <a:off x="8294446" y="9876813"/>
            <a:ext cx="0" cy="220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5" name="Google Shape;175;p14"/>
          <p:cNvCxnSpPr>
            <a:stCxn id="164" idx="0"/>
            <a:endCxn id="165" idx="2"/>
          </p:cNvCxnSpPr>
          <p:nvPr/>
        </p:nvCxnSpPr>
        <p:spPr>
          <a:xfrm rot="10800000">
            <a:off x="5000017" y="2438437"/>
            <a:ext cx="0" cy="353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6" name="Google Shape;176;p14"/>
          <p:cNvSpPr/>
          <p:nvPr/>
        </p:nvSpPr>
        <p:spPr>
          <a:xfrm rot="-5400000" flipH="1">
            <a:off x="5034637" y="9585863"/>
            <a:ext cx="1634247" cy="265577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"/>
          <p:cNvSpPr txBox="1"/>
          <p:nvPr/>
        </p:nvSpPr>
        <p:spPr>
          <a:xfrm flipH="1">
            <a:off x="4523862" y="10505174"/>
            <a:ext cx="2247210" cy="817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/>
          </a:p>
        </p:txBody>
      </p:sp>
      <p:sp>
        <p:nvSpPr>
          <p:cNvPr id="178" name="Google Shape;178;p14"/>
          <p:cNvSpPr/>
          <p:nvPr/>
        </p:nvSpPr>
        <p:spPr>
          <a:xfrm>
            <a:off x="9570397" y="11984478"/>
            <a:ext cx="1754221" cy="1634247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Emails “BWH Jen Ctr Nurses” to say pt in</a:t>
            </a:r>
            <a:endParaRPr/>
          </a:p>
        </p:txBody>
      </p:sp>
      <p:sp>
        <p:nvSpPr>
          <p:cNvPr id="179" name="Google Shape;179;p14"/>
          <p:cNvSpPr/>
          <p:nvPr/>
        </p:nvSpPr>
        <p:spPr>
          <a:xfrm>
            <a:off x="7417334" y="12493839"/>
            <a:ext cx="1754221" cy="621882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Trigger?</a:t>
            </a:r>
            <a:endParaRPr/>
          </a:p>
        </p:txBody>
      </p:sp>
      <p:cxnSp>
        <p:nvCxnSpPr>
          <p:cNvPr id="180" name="Google Shape;180;p14"/>
          <p:cNvCxnSpPr>
            <a:stCxn id="169" idx="2"/>
            <a:endCxn id="179" idx="0"/>
          </p:cNvCxnSpPr>
          <p:nvPr/>
        </p:nvCxnSpPr>
        <p:spPr>
          <a:xfrm>
            <a:off x="8294445" y="11731560"/>
            <a:ext cx="0" cy="762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1" name="Google Shape;181;p14"/>
          <p:cNvCxnSpPr>
            <a:stCxn id="179" idx="3"/>
            <a:endCxn id="178" idx="1"/>
          </p:cNvCxnSpPr>
          <p:nvPr/>
        </p:nvCxnSpPr>
        <p:spPr>
          <a:xfrm rot="10800000" flipH="1">
            <a:off x="9171555" y="12801480"/>
            <a:ext cx="398700" cy="3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2" name="Google Shape;182;p14"/>
          <p:cNvSpPr/>
          <p:nvPr/>
        </p:nvSpPr>
        <p:spPr>
          <a:xfrm>
            <a:off x="11845373" y="2645923"/>
            <a:ext cx="2764733" cy="1634247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Runner responds “reply all” to “BWH Jen Ctr Nurses” to say UDT needed</a:t>
            </a:r>
            <a:endParaRPr/>
          </a:p>
        </p:txBody>
      </p:sp>
      <p:sp>
        <p:nvSpPr>
          <p:cNvPr id="183" name="Google Shape;183;p14"/>
          <p:cNvSpPr/>
          <p:nvPr/>
        </p:nvSpPr>
        <p:spPr>
          <a:xfrm>
            <a:off x="9468741" y="2791836"/>
            <a:ext cx="1957532" cy="1342417"/>
          </a:xfrm>
          <a:prstGeom prst="flowChartSor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 Sticker?</a:t>
            </a:r>
            <a:endParaRPr/>
          </a:p>
        </p:txBody>
      </p:sp>
      <p:cxnSp>
        <p:nvCxnSpPr>
          <p:cNvPr id="184" name="Google Shape;184;p14"/>
          <p:cNvCxnSpPr>
            <a:stCxn id="178" idx="0"/>
            <a:endCxn id="183" idx="2"/>
          </p:cNvCxnSpPr>
          <p:nvPr/>
        </p:nvCxnSpPr>
        <p:spPr>
          <a:xfrm rot="10800000">
            <a:off x="10447507" y="4134378"/>
            <a:ext cx="0" cy="7850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5" name="Google Shape;185;p14"/>
          <p:cNvCxnSpPr>
            <a:stCxn id="183" idx="3"/>
            <a:endCxn id="182" idx="1"/>
          </p:cNvCxnSpPr>
          <p:nvPr/>
        </p:nvCxnSpPr>
        <p:spPr>
          <a:xfrm>
            <a:off x="11426273" y="3463044"/>
            <a:ext cx="419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6" name="Google Shape;186;p14"/>
          <p:cNvSpPr/>
          <p:nvPr/>
        </p:nvSpPr>
        <p:spPr>
          <a:xfrm>
            <a:off x="11458782" y="3300650"/>
            <a:ext cx="257727" cy="38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87" name="Google Shape;187;p14"/>
          <p:cNvSpPr/>
          <p:nvPr/>
        </p:nvSpPr>
        <p:spPr>
          <a:xfrm>
            <a:off x="9231095" y="12604009"/>
            <a:ext cx="257727" cy="38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88" name="Google Shape;188;p14"/>
          <p:cNvSpPr/>
          <p:nvPr/>
        </p:nvSpPr>
        <p:spPr>
          <a:xfrm>
            <a:off x="10123637" y="2643786"/>
            <a:ext cx="647740" cy="2961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?</a:t>
            </a:r>
            <a:endParaRPr/>
          </a:p>
        </p:txBody>
      </p:sp>
      <p:sp>
        <p:nvSpPr>
          <p:cNvPr id="189" name="Google Shape;189;p14"/>
          <p:cNvSpPr/>
          <p:nvPr/>
        </p:nvSpPr>
        <p:spPr>
          <a:xfrm>
            <a:off x="8057062" y="13225919"/>
            <a:ext cx="474763" cy="27977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N?</a:t>
            </a:r>
            <a:endParaRPr/>
          </a:p>
        </p:txBody>
      </p:sp>
      <p:sp>
        <p:nvSpPr>
          <p:cNvPr id="190" name="Google Shape;190;p14"/>
          <p:cNvSpPr/>
          <p:nvPr/>
        </p:nvSpPr>
        <p:spPr>
          <a:xfrm>
            <a:off x="11845373" y="6386808"/>
            <a:ext cx="2764732" cy="1634247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Nurse “books patient”; creates phone encounter; looks for </a:t>
            </a:r>
            <a:r>
              <a:rPr lang="en-US" sz="2400" b="1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UDT order</a:t>
            </a:r>
            <a:endParaRPr/>
          </a:p>
        </p:txBody>
      </p:sp>
      <p:sp>
        <p:nvSpPr>
          <p:cNvPr id="191" name="Google Shape;191;p14"/>
          <p:cNvSpPr/>
          <p:nvPr/>
        </p:nvSpPr>
        <p:spPr>
          <a:xfrm>
            <a:off x="15617730" y="6386808"/>
            <a:ext cx="1600219" cy="1634247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Give pt cup, ask dot phrase questions</a:t>
            </a:r>
            <a:endParaRPr/>
          </a:p>
        </p:txBody>
      </p:sp>
      <p:cxnSp>
        <p:nvCxnSpPr>
          <p:cNvPr id="192" name="Google Shape;192;p14"/>
          <p:cNvCxnSpPr>
            <a:stCxn id="190" idx="3"/>
            <a:endCxn id="191" idx="1"/>
          </p:cNvCxnSpPr>
          <p:nvPr/>
        </p:nvCxnSpPr>
        <p:spPr>
          <a:xfrm>
            <a:off x="14610105" y="7203931"/>
            <a:ext cx="1007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3" name="Google Shape;193;p14"/>
          <p:cNvSpPr/>
          <p:nvPr/>
        </p:nvSpPr>
        <p:spPr>
          <a:xfrm>
            <a:off x="15025347" y="7024179"/>
            <a:ext cx="257727" cy="38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cxnSp>
        <p:nvCxnSpPr>
          <p:cNvPr id="194" name="Google Shape;194;p14"/>
          <p:cNvCxnSpPr>
            <a:stCxn id="182" idx="2"/>
          </p:cNvCxnSpPr>
          <p:nvPr/>
        </p:nvCxnSpPr>
        <p:spPr>
          <a:xfrm>
            <a:off x="13227739" y="4280170"/>
            <a:ext cx="0" cy="2117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5" name="Google Shape;195;p14"/>
          <p:cNvSpPr/>
          <p:nvPr/>
        </p:nvSpPr>
        <p:spPr>
          <a:xfrm>
            <a:off x="15348689" y="10234376"/>
            <a:ext cx="2138297" cy="1342417"/>
          </a:xfrm>
          <a:prstGeom prst="flowChartSor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Consents to UDT</a:t>
            </a:r>
            <a:endParaRPr/>
          </a:p>
        </p:txBody>
      </p:sp>
      <p:sp>
        <p:nvSpPr>
          <p:cNvPr id="196" name="Google Shape;196;p14"/>
          <p:cNvSpPr/>
          <p:nvPr/>
        </p:nvSpPr>
        <p:spPr>
          <a:xfrm>
            <a:off x="17591273" y="10234376"/>
            <a:ext cx="2138297" cy="1342417"/>
          </a:xfrm>
          <a:prstGeom prst="flowChartSor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Produce Sample?</a:t>
            </a:r>
            <a:endParaRPr/>
          </a:p>
        </p:txBody>
      </p:sp>
      <p:cxnSp>
        <p:nvCxnSpPr>
          <p:cNvPr id="197" name="Google Shape;197;p14"/>
          <p:cNvCxnSpPr>
            <a:stCxn id="195" idx="3"/>
            <a:endCxn id="196" idx="1"/>
          </p:cNvCxnSpPr>
          <p:nvPr/>
        </p:nvCxnSpPr>
        <p:spPr>
          <a:xfrm>
            <a:off x="17486986" y="10905584"/>
            <a:ext cx="10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8" name="Google Shape;198;p14"/>
          <p:cNvCxnSpPr>
            <a:stCxn id="191" idx="2"/>
            <a:endCxn id="195" idx="0"/>
          </p:cNvCxnSpPr>
          <p:nvPr/>
        </p:nvCxnSpPr>
        <p:spPr>
          <a:xfrm>
            <a:off x="16417839" y="8021055"/>
            <a:ext cx="0" cy="2213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9" name="Google Shape;199;p14"/>
          <p:cNvSpPr/>
          <p:nvPr/>
        </p:nvSpPr>
        <p:spPr>
          <a:xfrm>
            <a:off x="17410266" y="10341139"/>
            <a:ext cx="257727" cy="38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200" name="Google Shape;200;p14"/>
          <p:cNvSpPr/>
          <p:nvPr/>
        </p:nvSpPr>
        <p:spPr>
          <a:xfrm>
            <a:off x="19869531" y="10624391"/>
            <a:ext cx="257727" cy="38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201" name="Google Shape;201;p14"/>
          <p:cNvSpPr/>
          <p:nvPr/>
        </p:nvSpPr>
        <p:spPr>
          <a:xfrm>
            <a:off x="17117361" y="11005391"/>
            <a:ext cx="961729" cy="555354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Goes to restroom</a:t>
            </a:r>
            <a:endParaRPr/>
          </a:p>
        </p:txBody>
      </p:sp>
      <p:sp>
        <p:nvSpPr>
          <p:cNvPr id="202" name="Google Shape;202;p14"/>
          <p:cNvSpPr/>
          <p:nvPr/>
        </p:nvSpPr>
        <p:spPr>
          <a:xfrm>
            <a:off x="19932098" y="3000406"/>
            <a:ext cx="1416896" cy="1034111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Give patient script; </a:t>
            </a:r>
            <a:r>
              <a:rPr lang="en-US" sz="2000" b="1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</p:txBody>
      </p:sp>
      <p:cxnSp>
        <p:nvCxnSpPr>
          <p:cNvPr id="203" name="Google Shape;203;p14"/>
          <p:cNvCxnSpPr>
            <a:stCxn id="190" idx="3"/>
            <a:endCxn id="202" idx="1"/>
          </p:cNvCxnSpPr>
          <p:nvPr/>
        </p:nvCxnSpPr>
        <p:spPr>
          <a:xfrm rot="10800000" flipH="1">
            <a:off x="14610105" y="3517531"/>
            <a:ext cx="5322000" cy="3686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4" name="Google Shape;204;p14"/>
          <p:cNvSpPr/>
          <p:nvPr/>
        </p:nvSpPr>
        <p:spPr>
          <a:xfrm>
            <a:off x="14997005" y="6525319"/>
            <a:ext cx="257727" cy="38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  <p:cxnSp>
        <p:nvCxnSpPr>
          <p:cNvPr id="205" name="Google Shape;205;p14"/>
          <p:cNvCxnSpPr>
            <a:stCxn id="196" idx="3"/>
            <a:endCxn id="206" idx="2"/>
          </p:cNvCxnSpPr>
          <p:nvPr/>
        </p:nvCxnSpPr>
        <p:spPr>
          <a:xfrm rot="10800000" flipH="1">
            <a:off x="19729571" y="8012084"/>
            <a:ext cx="899700" cy="28935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7" name="Google Shape;207;p14"/>
          <p:cNvCxnSpPr>
            <a:stCxn id="206" idx="0"/>
            <a:endCxn id="202" idx="2"/>
          </p:cNvCxnSpPr>
          <p:nvPr/>
        </p:nvCxnSpPr>
        <p:spPr>
          <a:xfrm rot="10800000" flipH="1">
            <a:off x="20629388" y="4034633"/>
            <a:ext cx="11100" cy="2343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8" name="Google Shape;208;p14"/>
          <p:cNvCxnSpPr>
            <a:stCxn id="195" idx="0"/>
            <a:endCxn id="202" idx="2"/>
          </p:cNvCxnSpPr>
          <p:nvPr/>
        </p:nvCxnSpPr>
        <p:spPr>
          <a:xfrm rot="10800000" flipH="1">
            <a:off x="16417838" y="4034576"/>
            <a:ext cx="4222800" cy="6199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9" name="Google Shape;209;p14"/>
          <p:cNvCxnSpPr>
            <a:stCxn id="196" idx="0"/>
            <a:endCxn id="202" idx="2"/>
          </p:cNvCxnSpPr>
          <p:nvPr/>
        </p:nvCxnSpPr>
        <p:spPr>
          <a:xfrm rot="10800000" flipH="1">
            <a:off x="18660422" y="4034576"/>
            <a:ext cx="1980000" cy="6199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6" name="Google Shape;206;p14"/>
          <p:cNvSpPr/>
          <p:nvPr/>
        </p:nvSpPr>
        <p:spPr>
          <a:xfrm>
            <a:off x="19829278" y="6377933"/>
            <a:ext cx="1600219" cy="1634247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Obtain sample; alert pharm tech, bring sample to lab</a:t>
            </a:r>
            <a:endParaRPr/>
          </a:p>
        </p:txBody>
      </p:sp>
      <p:sp>
        <p:nvSpPr>
          <p:cNvPr id="210" name="Google Shape;210;p14"/>
          <p:cNvSpPr/>
          <p:nvPr/>
        </p:nvSpPr>
        <p:spPr>
          <a:xfrm>
            <a:off x="16550270" y="9882778"/>
            <a:ext cx="257727" cy="38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  <p:sp>
        <p:nvSpPr>
          <p:cNvPr id="211" name="Google Shape;211;p14"/>
          <p:cNvSpPr/>
          <p:nvPr/>
        </p:nvSpPr>
        <p:spPr>
          <a:xfrm>
            <a:off x="18682894" y="9868077"/>
            <a:ext cx="257727" cy="38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Microsoft Macintosh PowerPoint</Application>
  <PresentationFormat>Custom</PresentationFormat>
  <Paragraphs>79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Carlile, Narath,M.D.,M.P.H.</cp:lastModifiedBy>
  <cp:revision>1</cp:revision>
  <dcterms:modified xsi:type="dcterms:W3CDTF">2020-07-23T19:43:45Z</dcterms:modified>
</cp:coreProperties>
</file>