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8" r:id="rId3"/>
    <p:sldId id="260" r:id="rId4"/>
    <p:sldId id="259" r:id="rId5"/>
    <p:sldId id="267" r:id="rId6"/>
    <p:sldId id="261" r:id="rId7"/>
    <p:sldId id="262"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4BFE1-F276-48DD-BCDA-FEA7F6D6B056}" type="datetimeFigureOut">
              <a:rPr lang="en-IN" smtClean="0"/>
              <a:t>29-03-2019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75250-D701-4DDA-8579-4D3D85F9DA97}" type="slidenum">
              <a:rPr lang="en-IN" smtClean="0"/>
              <a:t>‹#›</a:t>
            </a:fld>
            <a:endParaRPr lang="en-IN"/>
          </a:p>
        </p:txBody>
      </p:sp>
    </p:spTree>
    <p:extLst>
      <p:ext uri="{BB962C8B-B14F-4D97-AF65-F5344CB8AC3E}">
        <p14:creationId xmlns:p14="http://schemas.microsoft.com/office/powerpoint/2010/main" val="129771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875250-D701-4DDA-8579-4D3D85F9DA97}" type="slidenum">
              <a:rPr lang="en-IN" smtClean="0"/>
              <a:t>4</a:t>
            </a:fld>
            <a:endParaRPr lang="en-IN"/>
          </a:p>
        </p:txBody>
      </p:sp>
    </p:spTree>
    <p:extLst>
      <p:ext uri="{BB962C8B-B14F-4D97-AF65-F5344CB8AC3E}">
        <p14:creationId xmlns:p14="http://schemas.microsoft.com/office/powerpoint/2010/main" val="4289524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BDF1ABD-B7D6-474E-BE86-010CCDFD71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32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55921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23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89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329607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62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46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58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34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36520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52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FCF80F-7077-4FFE-9504-032EE7CECE6C}"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5725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CF80F-7077-4FFE-9504-032EE7CECE6C}" type="datetimeFigureOut">
              <a:rPr lang="en-IN" smtClean="0"/>
              <a:t>29-03-2019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F1ABD-B7D6-474E-BE86-010CCDFD71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0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FCF80F-7077-4FFE-9504-032EE7CECE6C}" type="datetimeFigureOut">
              <a:rPr lang="en-IN" smtClean="0"/>
              <a:t>29-03-2019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82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CF80F-7077-4FFE-9504-032EE7CECE6C}" type="datetimeFigureOut">
              <a:rPr lang="en-IN" smtClean="0"/>
              <a:t>29-03-2019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4655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61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85534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FCF80F-7077-4FFE-9504-032EE7CECE6C}" type="datetimeFigureOut">
              <a:rPr lang="en-IN" smtClean="0"/>
              <a:t>29-03-2019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F1ABD-B7D6-474E-BE86-010CCDFD713E}" type="slidenum">
              <a:rPr lang="en-IN" smtClean="0"/>
              <a:t>‹#›</a:t>
            </a:fld>
            <a:endParaRPr lang="en-IN"/>
          </a:p>
        </p:txBody>
      </p:sp>
    </p:spTree>
    <p:extLst>
      <p:ext uri="{BB962C8B-B14F-4D97-AF65-F5344CB8AC3E}">
        <p14:creationId xmlns:p14="http://schemas.microsoft.com/office/powerpoint/2010/main" val="25721253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msk-redefining-cancer-treatment/discussion/35336#198543" TargetMode="External"/><Relationship Id="rId2" Type="http://schemas.openxmlformats.org/officeDocument/2006/relationships/hyperlink" Target="https://www.kaggle.com/c/msk-redefining-cancer-treatment/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Multi-Class Classification – Cancer Diagnosis Case Study</a:t>
            </a:r>
            <a:endParaRPr lang="en-IN" sz="3600" dirty="0"/>
          </a:p>
        </p:txBody>
      </p:sp>
    </p:spTree>
    <p:extLst>
      <p:ext uri="{BB962C8B-B14F-4D97-AF65-F5344CB8AC3E}">
        <p14:creationId xmlns:p14="http://schemas.microsoft.com/office/powerpoint/2010/main" val="83716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Machine learning models</a:t>
            </a:r>
            <a:endParaRPr lang="en-IN" sz="3000" dirty="0"/>
          </a:p>
        </p:txBody>
      </p:sp>
      <p:sp>
        <p:nvSpPr>
          <p:cNvPr id="3" name="Content Placeholder 2"/>
          <p:cNvSpPr>
            <a:spLocks noGrp="1"/>
          </p:cNvSpPr>
          <p:nvPr>
            <p:ph idx="1"/>
          </p:nvPr>
        </p:nvSpPr>
        <p:spPr/>
        <p:txBody>
          <a:bodyPr/>
          <a:lstStyle/>
          <a:p>
            <a:r>
              <a:rPr lang="en-IN" sz="2000" dirty="0" smtClean="0"/>
              <a:t>Performance metric(s):                                                                                                                   a) </a:t>
            </a:r>
            <a:r>
              <a:rPr lang="en-IN" sz="2000" b="1" u="sng" dirty="0" smtClean="0"/>
              <a:t>Multi-class log loss:</a:t>
            </a:r>
            <a:r>
              <a:rPr lang="en-IN" sz="2000" dirty="0"/>
              <a:t> </a:t>
            </a:r>
            <a:r>
              <a:rPr lang="en-IN" sz="2000" dirty="0" smtClean="0"/>
              <a:t>As a business constraint we wanted outputs to be based  on actual probability values. And when we have outputs based on probabilities one of the good loss functions we can use is log-loss.                                                                                             b) </a:t>
            </a:r>
            <a:r>
              <a:rPr lang="en-IN" sz="2000" b="1" u="sng" dirty="0" smtClean="0"/>
              <a:t>Confusion Matrix:</a:t>
            </a:r>
            <a:r>
              <a:rPr lang="en-IN" sz="2000" dirty="0" smtClean="0"/>
              <a:t> Confusion matrix provides us a better interpretable option. </a:t>
            </a:r>
          </a:p>
          <a:p>
            <a:r>
              <a:rPr lang="en-IN" sz="2000" dirty="0" smtClean="0"/>
              <a:t>Before applying machine learning models our data is </a:t>
            </a:r>
            <a:r>
              <a:rPr lang="en-IN" sz="2000" dirty="0" err="1" smtClean="0"/>
              <a:t>featurized</a:t>
            </a:r>
            <a:r>
              <a:rPr lang="en-IN" sz="2000" dirty="0" smtClean="0"/>
              <a:t> using                                      a) </a:t>
            </a:r>
            <a:r>
              <a:rPr lang="en-IN" sz="2000" b="1" u="sng" dirty="0" smtClean="0"/>
              <a:t>One hot encoding:</a:t>
            </a:r>
            <a:r>
              <a:rPr lang="en-IN" sz="2000" dirty="0" smtClean="0"/>
              <a:t> Using </a:t>
            </a:r>
            <a:r>
              <a:rPr lang="en-IN" sz="2000" dirty="0" err="1" smtClean="0"/>
              <a:t>tf-idf</a:t>
            </a:r>
            <a:r>
              <a:rPr lang="en-IN" sz="2000" dirty="0" smtClean="0"/>
              <a:t> we have </a:t>
            </a:r>
            <a:r>
              <a:rPr lang="en-IN" sz="2000" dirty="0" err="1" smtClean="0"/>
              <a:t>featurized</a:t>
            </a:r>
            <a:r>
              <a:rPr lang="en-IN" sz="2000" dirty="0" smtClean="0"/>
              <a:t> our </a:t>
            </a:r>
            <a:r>
              <a:rPr lang="en-IN" sz="2000" dirty="0" err="1" smtClean="0"/>
              <a:t>gene,variation</a:t>
            </a:r>
            <a:r>
              <a:rPr lang="en-IN" sz="2000" dirty="0" smtClean="0"/>
              <a:t> and text data.          b) </a:t>
            </a:r>
            <a:r>
              <a:rPr lang="en-IN" sz="2000" b="1" u="sng" dirty="0" smtClean="0"/>
              <a:t>Response coding: </a:t>
            </a:r>
            <a:r>
              <a:rPr lang="en-IN" sz="2000" dirty="0" smtClean="0"/>
              <a:t> We use response coding also to </a:t>
            </a:r>
            <a:r>
              <a:rPr lang="en-IN" sz="2000" dirty="0" err="1" smtClean="0"/>
              <a:t>featurize</a:t>
            </a:r>
            <a:r>
              <a:rPr lang="en-IN" sz="2000" dirty="0" smtClean="0"/>
              <a:t> our data.           </a:t>
            </a:r>
          </a:p>
        </p:txBody>
      </p:sp>
    </p:spTree>
    <p:extLst>
      <p:ext uri="{BB962C8B-B14F-4D97-AF65-F5344CB8AC3E}">
        <p14:creationId xmlns:p14="http://schemas.microsoft.com/office/powerpoint/2010/main" val="168300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Machine learning models</a:t>
            </a:r>
            <a:endParaRPr lang="en-IN" sz="3000" dirty="0"/>
          </a:p>
        </p:txBody>
      </p:sp>
      <p:sp>
        <p:nvSpPr>
          <p:cNvPr id="3" name="Content Placeholder 2"/>
          <p:cNvSpPr>
            <a:spLocks noGrp="1"/>
          </p:cNvSpPr>
          <p:nvPr>
            <p:ph idx="1"/>
          </p:nvPr>
        </p:nvSpPr>
        <p:spPr/>
        <p:txBody>
          <a:bodyPr/>
          <a:lstStyle/>
          <a:p>
            <a:r>
              <a:rPr lang="en-IN" sz="2000" dirty="0" smtClean="0"/>
              <a:t>We have performed an array of models and the performance metric is as follows:</a:t>
            </a:r>
            <a:endParaRPr lang="en-IN" sz="2000" dirty="0"/>
          </a:p>
          <a:p>
            <a:endParaRPr lang="en-IN" sz="2000" dirty="0"/>
          </a:p>
        </p:txBody>
      </p:sp>
      <p:pic>
        <p:nvPicPr>
          <p:cNvPr id="4" name="Picture 3"/>
          <p:cNvPicPr>
            <a:picLocks noChangeAspect="1"/>
          </p:cNvPicPr>
          <p:nvPr/>
        </p:nvPicPr>
        <p:blipFill>
          <a:blip r:embed="rId2"/>
          <a:stretch>
            <a:fillRect/>
          </a:stretch>
        </p:blipFill>
        <p:spPr>
          <a:xfrm>
            <a:off x="1531793" y="2989551"/>
            <a:ext cx="8706716" cy="3148013"/>
          </a:xfrm>
          <a:prstGeom prst="rect">
            <a:avLst/>
          </a:prstGeom>
        </p:spPr>
      </p:pic>
    </p:spTree>
    <p:extLst>
      <p:ext uri="{BB962C8B-B14F-4D97-AF65-F5344CB8AC3E}">
        <p14:creationId xmlns:p14="http://schemas.microsoft.com/office/powerpoint/2010/main" val="177044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Conclusion &amp; Recommendation</a:t>
            </a:r>
            <a:endParaRPr lang="en-IN" sz="3000" dirty="0"/>
          </a:p>
        </p:txBody>
      </p:sp>
      <p:sp>
        <p:nvSpPr>
          <p:cNvPr id="3" name="Content Placeholder 2"/>
          <p:cNvSpPr>
            <a:spLocks noGrp="1"/>
          </p:cNvSpPr>
          <p:nvPr>
            <p:ph idx="1"/>
          </p:nvPr>
        </p:nvSpPr>
        <p:spPr/>
        <p:txBody>
          <a:bodyPr>
            <a:normAutofit/>
          </a:bodyPr>
          <a:lstStyle/>
          <a:p>
            <a:r>
              <a:rPr lang="en-IN" sz="2000" dirty="0" smtClean="0"/>
              <a:t>Summary of the above table:</a:t>
            </a:r>
            <a:endParaRPr lang="en-IN" sz="2000" dirty="0"/>
          </a:p>
          <a:p>
            <a:r>
              <a:rPr lang="en-IN" sz="2000" dirty="0"/>
              <a:t>1) From the above table we have KNN, Logistic regression(Class Balancing), Logistic regression (without balancing) models having log-loss very close to 1. So, when we compare these three models: Logistic regression(class balancing) is a better choice of model </a:t>
            </a:r>
            <a:r>
              <a:rPr lang="en-IN" sz="2000" dirty="0" smtClean="0"/>
              <a:t>because:      a</a:t>
            </a:r>
            <a:r>
              <a:rPr lang="en-IN" sz="2000" dirty="0"/>
              <a:t>) It can handle large dimension of data. b) It can provide feature importance which is very important. Also when we consider % of misclassified points, Logistic regression is very close to what KNN model offers us.</a:t>
            </a:r>
          </a:p>
          <a:p>
            <a:r>
              <a:rPr lang="en-IN" sz="2000" dirty="0"/>
              <a:t>2) Random Forest (with response coding) </a:t>
            </a:r>
            <a:r>
              <a:rPr lang="en-IN" sz="2000" dirty="0" err="1"/>
              <a:t>overfits</a:t>
            </a:r>
            <a:r>
              <a:rPr lang="en-IN" sz="2000" dirty="0"/>
              <a:t> our CV &amp; test by a huge margin. Also it has highest percentage of misclassified </a:t>
            </a:r>
            <a:r>
              <a:rPr lang="en-IN" sz="2000" dirty="0" smtClean="0"/>
              <a:t>points.</a:t>
            </a:r>
            <a:endParaRPr lang="en-IN" sz="2000" dirty="0"/>
          </a:p>
        </p:txBody>
      </p:sp>
    </p:spTree>
    <p:extLst>
      <p:ext uri="{BB962C8B-B14F-4D97-AF65-F5344CB8AC3E}">
        <p14:creationId xmlns:p14="http://schemas.microsoft.com/office/powerpoint/2010/main" val="64818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Conclusion &amp; Recommendation</a:t>
            </a:r>
            <a:endParaRPr lang="en-IN" sz="3000" dirty="0"/>
          </a:p>
        </p:txBody>
      </p:sp>
      <p:sp>
        <p:nvSpPr>
          <p:cNvPr id="3" name="Content Placeholder 2"/>
          <p:cNvSpPr>
            <a:spLocks noGrp="1"/>
          </p:cNvSpPr>
          <p:nvPr>
            <p:ph idx="1"/>
          </p:nvPr>
        </p:nvSpPr>
        <p:spPr/>
        <p:txBody>
          <a:bodyPr>
            <a:normAutofit/>
          </a:bodyPr>
          <a:lstStyle/>
          <a:p>
            <a:r>
              <a:rPr lang="en-IN" sz="2000" dirty="0" smtClean="0"/>
              <a:t>Having seen the performance of all the models we can suggest Logistic </a:t>
            </a:r>
            <a:r>
              <a:rPr lang="en-IN" sz="2000" dirty="0"/>
              <a:t>Regression(class balancing) as our go to model in deployment stage</a:t>
            </a:r>
            <a:r>
              <a:rPr lang="en-IN" sz="2000" dirty="0" smtClean="0"/>
              <a:t>. Because as discussed above logistic regression can provide feature importance as compared to KNN. Hence we can go ahead with Logistic regression model.</a:t>
            </a:r>
          </a:p>
        </p:txBody>
      </p:sp>
    </p:spTree>
    <p:extLst>
      <p:ext uri="{BB962C8B-B14F-4D97-AF65-F5344CB8AC3E}">
        <p14:creationId xmlns:p14="http://schemas.microsoft.com/office/powerpoint/2010/main" val="20331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Visualization (Precision Matrix)</a:t>
            </a:r>
            <a:endParaRPr lang="en-IN" sz="3000" dirty="0"/>
          </a:p>
        </p:txBody>
      </p:sp>
      <p:sp>
        <p:nvSpPr>
          <p:cNvPr id="3" name="Content Placeholder 2"/>
          <p:cNvSpPr>
            <a:spLocks noGrp="1"/>
          </p:cNvSpPr>
          <p:nvPr>
            <p:ph idx="1"/>
          </p:nvPr>
        </p:nvSpPr>
        <p:spPr/>
        <p:txBody>
          <a:bodyPr>
            <a:normAutofit/>
          </a:bodyPr>
          <a:lstStyle/>
          <a:p>
            <a:r>
              <a:rPr lang="en-IN" sz="2000" dirty="0" smtClean="0"/>
              <a:t>Logistic regression (class balancing) visualization: Precision Matrix                                          </a:t>
            </a:r>
            <a:endParaRPr lang="en-IN" sz="2000" dirty="0"/>
          </a:p>
          <a:p>
            <a:r>
              <a:rPr lang="en-IN" sz="2000" dirty="0" smtClean="0"/>
              <a:t>When we consider 3</a:t>
            </a:r>
            <a:r>
              <a:rPr lang="en-IN" sz="2000" baseline="30000" dirty="0" smtClean="0"/>
              <a:t>rd</a:t>
            </a:r>
            <a:r>
              <a:rPr lang="en-IN" sz="2000" dirty="0" smtClean="0"/>
              <a:t> col &amp; 7</a:t>
            </a:r>
            <a:r>
              <a:rPr lang="en-IN" sz="2000" baseline="30000" dirty="0" smtClean="0"/>
              <a:t>th</a:t>
            </a:r>
            <a:r>
              <a:rPr lang="en-IN" sz="2000" dirty="0" smtClean="0"/>
              <a:t> row of the precision matrix we get a value of 0.429 (42.9%) this means of all the points </a:t>
            </a:r>
            <a:r>
              <a:rPr lang="en-IN" sz="2000" b="1" dirty="0" smtClean="0"/>
              <a:t>predicted</a:t>
            </a:r>
            <a:r>
              <a:rPr lang="en-IN" sz="2000" dirty="0" smtClean="0"/>
              <a:t> to be of </a:t>
            </a:r>
            <a:r>
              <a:rPr lang="en-IN" sz="2000" b="1" dirty="0" smtClean="0"/>
              <a:t>class 3</a:t>
            </a:r>
            <a:r>
              <a:rPr lang="en-IN" sz="2000" dirty="0" smtClean="0"/>
              <a:t>, 42.9% of the points </a:t>
            </a:r>
            <a:r>
              <a:rPr lang="en-IN" sz="2000" b="1" dirty="0" smtClean="0"/>
              <a:t>actually</a:t>
            </a:r>
            <a:r>
              <a:rPr lang="en-IN" sz="2000" dirty="0" smtClean="0"/>
              <a:t> belong to </a:t>
            </a:r>
            <a:r>
              <a:rPr lang="en-IN" sz="2000" b="1" dirty="0" smtClean="0"/>
              <a:t>class 7</a:t>
            </a:r>
            <a:r>
              <a:rPr lang="en-IN" sz="2000" dirty="0" smtClean="0"/>
              <a:t>.  </a:t>
            </a:r>
          </a:p>
          <a:p>
            <a:pPr marL="0" indent="0">
              <a:buNone/>
            </a:pPr>
            <a:endParaRPr lang="en-IN" sz="2000" dirty="0" smtClean="0"/>
          </a:p>
        </p:txBody>
      </p:sp>
      <p:pic>
        <p:nvPicPr>
          <p:cNvPr id="5" name="Picture 4"/>
          <p:cNvPicPr>
            <a:picLocks noChangeAspect="1"/>
          </p:cNvPicPr>
          <p:nvPr/>
        </p:nvPicPr>
        <p:blipFill>
          <a:blip r:embed="rId2"/>
          <a:stretch>
            <a:fillRect/>
          </a:stretch>
        </p:blipFill>
        <p:spPr>
          <a:xfrm>
            <a:off x="3366656" y="3711926"/>
            <a:ext cx="7999724" cy="2093130"/>
          </a:xfrm>
          <a:prstGeom prst="rect">
            <a:avLst/>
          </a:prstGeom>
        </p:spPr>
      </p:pic>
      <p:sp>
        <p:nvSpPr>
          <p:cNvPr id="6" name="Oval 5"/>
          <p:cNvSpPr/>
          <p:nvPr/>
        </p:nvSpPr>
        <p:spPr>
          <a:xfrm>
            <a:off x="5486400" y="4959927"/>
            <a:ext cx="526473" cy="4156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004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Visualization (Recall Matrix)</a:t>
            </a:r>
            <a:endParaRPr lang="en-IN" sz="3000" dirty="0"/>
          </a:p>
        </p:txBody>
      </p:sp>
      <p:sp>
        <p:nvSpPr>
          <p:cNvPr id="3" name="Content Placeholder 2"/>
          <p:cNvSpPr>
            <a:spLocks noGrp="1"/>
          </p:cNvSpPr>
          <p:nvPr>
            <p:ph idx="1"/>
          </p:nvPr>
        </p:nvSpPr>
        <p:spPr/>
        <p:txBody>
          <a:bodyPr>
            <a:normAutofit fontScale="62500" lnSpcReduction="20000"/>
          </a:bodyPr>
          <a:lstStyle/>
          <a:p>
            <a:r>
              <a:rPr lang="en-IN" sz="3200" dirty="0" smtClean="0"/>
              <a:t>Logistic </a:t>
            </a:r>
            <a:r>
              <a:rPr lang="en-IN" sz="3200" dirty="0"/>
              <a:t>regression (class balancing) visualization: </a:t>
            </a:r>
            <a:r>
              <a:rPr lang="en-IN" sz="3200" dirty="0" smtClean="0"/>
              <a:t>Recall </a:t>
            </a:r>
            <a:r>
              <a:rPr lang="en-IN" sz="3200" dirty="0"/>
              <a:t>Matrix</a:t>
            </a:r>
            <a:r>
              <a:rPr lang="en-IN" sz="3200" dirty="0" smtClean="0"/>
              <a:t>  </a:t>
            </a:r>
          </a:p>
          <a:p>
            <a:r>
              <a:rPr lang="en-IN" sz="3200" dirty="0" smtClean="0"/>
              <a:t>When we consider 7</a:t>
            </a:r>
            <a:r>
              <a:rPr lang="en-IN" sz="3200" baseline="30000" dirty="0" smtClean="0"/>
              <a:t>th</a:t>
            </a:r>
            <a:r>
              <a:rPr lang="en-IN" sz="3200" dirty="0" smtClean="0"/>
              <a:t> col &amp; 8</a:t>
            </a:r>
            <a:r>
              <a:rPr lang="en-IN" sz="3200" baseline="30000" dirty="0" smtClean="0"/>
              <a:t>th</a:t>
            </a:r>
            <a:r>
              <a:rPr lang="en-IN" sz="3200" dirty="0" smtClean="0"/>
              <a:t> row we get a value of 0.667 (66.7%) which means that of all the points that </a:t>
            </a:r>
            <a:r>
              <a:rPr lang="en-IN" sz="3200" b="1" dirty="0" smtClean="0"/>
              <a:t>actually</a:t>
            </a:r>
            <a:r>
              <a:rPr lang="en-IN" sz="3200" dirty="0" smtClean="0"/>
              <a:t> belong to </a:t>
            </a:r>
            <a:r>
              <a:rPr lang="en-IN" sz="3200" b="1" dirty="0" smtClean="0"/>
              <a:t>class 8</a:t>
            </a:r>
            <a:r>
              <a:rPr lang="en-IN" sz="3200" dirty="0" smtClean="0"/>
              <a:t>, of them 66.7% of points are </a:t>
            </a:r>
            <a:r>
              <a:rPr lang="en-IN" sz="3200" b="1" dirty="0" smtClean="0"/>
              <a:t>predicted</a:t>
            </a:r>
            <a:r>
              <a:rPr lang="en-IN" sz="3200" dirty="0" smtClean="0"/>
              <a:t> to be of </a:t>
            </a:r>
            <a:r>
              <a:rPr lang="en-IN" sz="3200" b="1" dirty="0" smtClean="0"/>
              <a:t>class 7</a:t>
            </a:r>
            <a:r>
              <a:rPr lang="en-IN" sz="3200" dirty="0" smtClean="0"/>
              <a:t>.</a:t>
            </a:r>
          </a:p>
          <a:p>
            <a:endParaRPr lang="en-IN" sz="2000" dirty="0" smtClean="0"/>
          </a:p>
          <a:p>
            <a:pPr marL="0" indent="0">
              <a:buNone/>
            </a:pPr>
            <a:r>
              <a:rPr lang="en-IN" sz="2000" dirty="0" smtClean="0"/>
              <a:t>                                                                     </a:t>
            </a:r>
          </a:p>
          <a:p>
            <a:pPr marL="0" indent="0">
              <a:buNone/>
            </a:pPr>
            <a:r>
              <a:rPr lang="en-IN" dirty="0"/>
              <a:t> </a:t>
            </a: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a:t>
            </a:r>
            <a:endParaRPr lang="en-IN" dirty="0"/>
          </a:p>
        </p:txBody>
      </p:sp>
      <p:pic>
        <p:nvPicPr>
          <p:cNvPr id="5" name="Picture 4"/>
          <p:cNvPicPr>
            <a:picLocks noChangeAspect="1"/>
          </p:cNvPicPr>
          <p:nvPr/>
        </p:nvPicPr>
        <p:blipFill>
          <a:blip r:embed="rId2"/>
          <a:stretch>
            <a:fillRect/>
          </a:stretch>
        </p:blipFill>
        <p:spPr>
          <a:xfrm>
            <a:off x="2549237" y="3605453"/>
            <a:ext cx="8118763" cy="2095454"/>
          </a:xfrm>
          <a:prstGeom prst="rect">
            <a:avLst/>
          </a:prstGeom>
        </p:spPr>
      </p:pic>
      <p:sp>
        <p:nvSpPr>
          <p:cNvPr id="8" name="Oval 7"/>
          <p:cNvSpPr/>
          <p:nvPr/>
        </p:nvSpPr>
        <p:spPr>
          <a:xfrm>
            <a:off x="7716982" y="5056909"/>
            <a:ext cx="346363" cy="34636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062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Table of Contents</a:t>
            </a:r>
            <a:endParaRPr lang="en-IN" sz="3000" dirty="0"/>
          </a:p>
        </p:txBody>
      </p:sp>
      <p:sp>
        <p:nvSpPr>
          <p:cNvPr id="3" name="Content Placeholder 2"/>
          <p:cNvSpPr>
            <a:spLocks noGrp="1"/>
          </p:cNvSpPr>
          <p:nvPr>
            <p:ph idx="1"/>
          </p:nvPr>
        </p:nvSpPr>
        <p:spPr/>
        <p:txBody>
          <a:bodyPr>
            <a:normAutofit fontScale="92500" lnSpcReduction="10000"/>
          </a:bodyPr>
          <a:lstStyle/>
          <a:p>
            <a:r>
              <a:rPr lang="en-IN" sz="2000" dirty="0" smtClean="0"/>
              <a:t>Introduction</a:t>
            </a:r>
          </a:p>
          <a:p>
            <a:r>
              <a:rPr lang="en-IN" sz="2000" dirty="0" smtClean="0"/>
              <a:t>Objective of the case study</a:t>
            </a:r>
          </a:p>
          <a:p>
            <a:r>
              <a:rPr lang="en-IN" sz="2000" dirty="0" smtClean="0"/>
              <a:t>Data description</a:t>
            </a:r>
          </a:p>
          <a:p>
            <a:r>
              <a:rPr lang="en-IN" sz="2000" dirty="0" smtClean="0"/>
              <a:t>Exploratory Data Analysis</a:t>
            </a:r>
          </a:p>
          <a:p>
            <a:r>
              <a:rPr lang="en-IN" sz="2000" dirty="0" smtClean="0"/>
              <a:t>Univariate Analysis</a:t>
            </a:r>
          </a:p>
          <a:p>
            <a:r>
              <a:rPr lang="en-IN" sz="2000" dirty="0" smtClean="0"/>
              <a:t>Machine learning models</a:t>
            </a:r>
          </a:p>
          <a:p>
            <a:r>
              <a:rPr lang="en-IN" sz="2000" dirty="0" smtClean="0"/>
              <a:t>Conclusion &amp; Recommendations</a:t>
            </a:r>
          </a:p>
          <a:p>
            <a:r>
              <a:rPr lang="en-IN" sz="2000" dirty="0" smtClean="0"/>
              <a:t>Visualization</a:t>
            </a:r>
          </a:p>
          <a:p>
            <a:endParaRPr lang="en-IN" sz="2000" dirty="0"/>
          </a:p>
        </p:txBody>
      </p:sp>
    </p:spTree>
    <p:extLst>
      <p:ext uri="{BB962C8B-B14F-4D97-AF65-F5344CB8AC3E}">
        <p14:creationId xmlns:p14="http://schemas.microsoft.com/office/powerpoint/2010/main" val="107325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Introduction</a:t>
            </a:r>
            <a:endParaRPr lang="en-IN" sz="3000"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This </a:t>
            </a:r>
            <a:r>
              <a:rPr lang="en-IN" sz="2000" dirty="0"/>
              <a:t>dataset is provided by Memorial Sloan Kettering Cancer </a:t>
            </a:r>
            <a:r>
              <a:rPr lang="en-IN" sz="2000" dirty="0" smtClean="0"/>
              <a:t>Centre </a:t>
            </a:r>
            <a:r>
              <a:rPr lang="en-IN" sz="2000" dirty="0"/>
              <a:t>(MSKCC). This dataset was a part of Neural Information Processing System (NIPS) 2017. We are given sequence of thousands of genetic mutation (Mutations are small changes in the gene that can corrupt the genetic code). Considering this information we have to classify the mutations that contribute to </a:t>
            </a:r>
            <a:r>
              <a:rPr lang="en-IN" sz="2000" dirty="0" smtClean="0"/>
              <a:t>tumour </a:t>
            </a:r>
            <a:r>
              <a:rPr lang="en-IN" sz="2000" dirty="0"/>
              <a:t>growth (drivers) from the neutral mutations (passengers</a:t>
            </a:r>
            <a:r>
              <a:rPr lang="en-IN" sz="2000" dirty="0" smtClean="0"/>
              <a:t>).</a:t>
            </a:r>
            <a:endParaRPr lang="en-IN" sz="2000" dirty="0"/>
          </a:p>
        </p:txBody>
      </p:sp>
    </p:spTree>
    <p:extLst>
      <p:ext uri="{BB962C8B-B14F-4D97-AF65-F5344CB8AC3E}">
        <p14:creationId xmlns:p14="http://schemas.microsoft.com/office/powerpoint/2010/main" val="249772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Objective of the case study</a:t>
            </a:r>
            <a:endParaRPr lang="en-IN" sz="3000"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Our </a:t>
            </a:r>
            <a:r>
              <a:rPr lang="en-IN" sz="2000" dirty="0"/>
              <a:t>objective is to AUTOMATE the classifications of mutations based on evidence from text based clinical literature</a:t>
            </a:r>
            <a:r>
              <a:rPr lang="en-IN" sz="2000" dirty="0" smtClean="0"/>
              <a:t>. Since we have 9 classes this is a multi-class classification problem.</a:t>
            </a:r>
            <a:endParaRPr lang="en-IN" sz="2000" dirty="0"/>
          </a:p>
          <a:p>
            <a:r>
              <a:rPr lang="en-IN" sz="2000" dirty="0"/>
              <a:t>Currently this interpretation of gene is done MANUALLY. This is very time consuming task where a PATHOLOGIST has to manually review and classify every single genetic mutation based on evidence from text based clinical literature.</a:t>
            </a:r>
          </a:p>
        </p:txBody>
      </p:sp>
    </p:spTree>
    <p:extLst>
      <p:ext uri="{BB962C8B-B14F-4D97-AF65-F5344CB8AC3E}">
        <p14:creationId xmlns:p14="http://schemas.microsoft.com/office/powerpoint/2010/main" val="374981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Business Constraints</a:t>
            </a:r>
            <a:endParaRPr lang="en-IN" sz="3000" dirty="0"/>
          </a:p>
        </p:txBody>
      </p:sp>
      <p:sp>
        <p:nvSpPr>
          <p:cNvPr id="3" name="Content Placeholder 2"/>
          <p:cNvSpPr>
            <a:spLocks noGrp="1"/>
          </p:cNvSpPr>
          <p:nvPr>
            <p:ph idx="1"/>
          </p:nvPr>
        </p:nvSpPr>
        <p:spPr/>
        <p:txBody>
          <a:bodyPr>
            <a:normAutofit/>
          </a:bodyPr>
          <a:lstStyle/>
          <a:p>
            <a:r>
              <a:rPr lang="en-IN" sz="2000" dirty="0" smtClean="0"/>
              <a:t>Based on the data and our objective a few business constraints are listed out:</a:t>
            </a:r>
          </a:p>
          <a:p>
            <a:pPr>
              <a:buFont typeface="Arial" panose="020B0604020202020204" pitchFamily="34" charset="0"/>
              <a:buChar char="•"/>
            </a:pPr>
            <a:r>
              <a:rPr lang="en-IN" sz="2000" u="sng" dirty="0" smtClean="0"/>
              <a:t>No low latency requirement :</a:t>
            </a:r>
            <a:r>
              <a:rPr lang="en-IN" sz="2000" dirty="0" smtClean="0"/>
              <a:t> Given an input we need not provide the class label within very short span of time (like in few seconds or minutes). We can take reasonable time to provide an output.</a:t>
            </a:r>
          </a:p>
          <a:p>
            <a:pPr>
              <a:buFont typeface="Arial" panose="020B0604020202020204" pitchFamily="34" charset="0"/>
              <a:buChar char="•"/>
            </a:pPr>
            <a:r>
              <a:rPr lang="en-IN" sz="2000" u="sng" dirty="0" smtClean="0"/>
              <a:t>Interpretability of the model is important:</a:t>
            </a:r>
            <a:r>
              <a:rPr lang="en-IN" sz="2000" dirty="0" smtClean="0"/>
              <a:t> As we are dealing with critical dataset we need to understand as to why we have classified a data point to a certain class label. So our models need to be very interpretable.</a:t>
            </a:r>
          </a:p>
          <a:p>
            <a:pPr>
              <a:buFont typeface="Arial" panose="020B0604020202020204" pitchFamily="34" charset="0"/>
              <a:buChar char="•"/>
            </a:pPr>
            <a:r>
              <a:rPr lang="en-IN" sz="2000" u="sng" dirty="0" smtClean="0"/>
              <a:t>Probability value :</a:t>
            </a:r>
            <a:r>
              <a:rPr lang="en-IN" sz="2000" dirty="0" smtClean="0"/>
              <a:t> Probability of a data point belonging to each class is required. </a:t>
            </a:r>
          </a:p>
          <a:p>
            <a:pPr>
              <a:buFont typeface="Arial" panose="020B0604020202020204" pitchFamily="34" charset="0"/>
              <a:buChar char="•"/>
            </a:pPr>
            <a:endParaRPr lang="en-IN" sz="2000" u="sng" dirty="0"/>
          </a:p>
        </p:txBody>
      </p:sp>
    </p:spTree>
    <p:extLst>
      <p:ext uri="{BB962C8B-B14F-4D97-AF65-F5344CB8AC3E}">
        <p14:creationId xmlns:p14="http://schemas.microsoft.com/office/powerpoint/2010/main" val="157438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Data Description</a:t>
            </a:r>
            <a:endParaRPr lang="en-IN" sz="3000" dirty="0"/>
          </a:p>
        </p:txBody>
      </p:sp>
      <p:sp>
        <p:nvSpPr>
          <p:cNvPr id="3" name="Content Placeholder 2"/>
          <p:cNvSpPr>
            <a:spLocks noGrp="1"/>
          </p:cNvSpPr>
          <p:nvPr>
            <p:ph idx="1"/>
          </p:nvPr>
        </p:nvSpPr>
        <p:spPr/>
        <p:txBody>
          <a:bodyPr>
            <a:normAutofit/>
          </a:bodyPr>
          <a:lstStyle/>
          <a:p>
            <a:r>
              <a:rPr lang="en-IN" sz="2000" dirty="0" smtClean="0"/>
              <a:t>Source of the data is : </a:t>
            </a:r>
            <a:r>
              <a:rPr lang="en-IN" sz="2000" u="sng" dirty="0">
                <a:hlinkClick r:id="rId2"/>
              </a:rPr>
              <a:t>https://</a:t>
            </a:r>
            <a:r>
              <a:rPr lang="en-IN" sz="2000" u="sng" dirty="0" smtClean="0">
                <a:hlinkClick r:id="rId2"/>
              </a:rPr>
              <a:t>www.kaggle.com/c/msk-redefining-cancer-treatment/data</a:t>
            </a:r>
            <a:endParaRPr lang="en-IN" sz="2000" u="sng" dirty="0" smtClean="0"/>
          </a:p>
          <a:p>
            <a:r>
              <a:rPr lang="en-IN" sz="2000" dirty="0" smtClean="0"/>
              <a:t>We have two datasets: </a:t>
            </a:r>
          </a:p>
          <a:p>
            <a:pPr marL="0" indent="0">
              <a:buNone/>
            </a:pPr>
            <a:r>
              <a:rPr lang="en-IN" sz="2000" dirty="0" smtClean="0"/>
              <a:t>    a) </a:t>
            </a:r>
            <a:r>
              <a:rPr lang="en-IN" sz="2000" dirty="0"/>
              <a:t>Training_variants : This dataset has 4 columns, &amp; 3321 rows. </a:t>
            </a:r>
            <a:r>
              <a:rPr lang="en-IN" sz="2000" dirty="0" smtClean="0"/>
              <a:t>It contains ID, Gene Code, type of variation and class labels[1-9]</a:t>
            </a:r>
          </a:p>
          <a:p>
            <a:pPr marL="0" indent="0">
              <a:buNone/>
            </a:pPr>
            <a:r>
              <a:rPr lang="en-IN" sz="2000" dirty="0"/>
              <a:t> </a:t>
            </a:r>
            <a:r>
              <a:rPr lang="en-IN" sz="2000" dirty="0" smtClean="0"/>
              <a:t>   b) </a:t>
            </a:r>
            <a:r>
              <a:rPr lang="en-IN" sz="2000" dirty="0" err="1" smtClean="0"/>
              <a:t>Training_text</a:t>
            </a:r>
            <a:r>
              <a:rPr lang="en-IN" sz="2000" dirty="0" smtClean="0"/>
              <a:t> </a:t>
            </a:r>
            <a:r>
              <a:rPr lang="en-IN" sz="2000" dirty="0"/>
              <a:t>: This dataset has 2 columns &amp; 3321 rows</a:t>
            </a:r>
            <a:r>
              <a:rPr lang="en-IN" sz="2000" dirty="0" smtClean="0"/>
              <a:t>. It contains ID,  clinical evidence that pathologist use to classify mutations.</a:t>
            </a:r>
          </a:p>
          <a:p>
            <a:r>
              <a:rPr lang="en-IN" sz="2000" dirty="0"/>
              <a:t>PLEASE NOTE: We are not given which class labels has Cancer or </a:t>
            </a:r>
            <a:r>
              <a:rPr lang="en-IN" sz="2000" dirty="0" smtClean="0"/>
              <a:t>not. (Refer :(</a:t>
            </a:r>
            <a:r>
              <a:rPr lang="en-IN" sz="2000" u="sng" dirty="0">
                <a:hlinkClick r:id="rId3"/>
              </a:rPr>
              <a:t>https://</a:t>
            </a:r>
            <a:r>
              <a:rPr lang="en-IN" sz="2000" u="sng" dirty="0" smtClean="0">
                <a:hlinkClick r:id="rId3"/>
              </a:rPr>
              <a:t>www.kaggle.com/c/msk-redefining-cancer-treatment/discussion/35336#198543</a:t>
            </a:r>
            <a:r>
              <a:rPr lang="en-IN" sz="2000" dirty="0" smtClean="0"/>
              <a:t>) </a:t>
            </a:r>
            <a:endParaRPr lang="en-IN" sz="2000" dirty="0"/>
          </a:p>
        </p:txBody>
      </p:sp>
    </p:spTree>
    <p:extLst>
      <p:ext uri="{BB962C8B-B14F-4D97-AF65-F5344CB8AC3E}">
        <p14:creationId xmlns:p14="http://schemas.microsoft.com/office/powerpoint/2010/main" val="382972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Exploratory Data Analysis</a:t>
            </a:r>
            <a:endParaRPr lang="en-IN" sz="3000" dirty="0"/>
          </a:p>
        </p:txBody>
      </p:sp>
      <p:sp>
        <p:nvSpPr>
          <p:cNvPr id="3" name="Content Placeholder 2"/>
          <p:cNvSpPr>
            <a:spLocks noGrp="1"/>
          </p:cNvSpPr>
          <p:nvPr>
            <p:ph idx="1"/>
          </p:nvPr>
        </p:nvSpPr>
        <p:spPr/>
        <p:txBody>
          <a:bodyPr>
            <a:normAutofit lnSpcReduction="10000"/>
          </a:bodyPr>
          <a:lstStyle/>
          <a:p>
            <a:r>
              <a:rPr lang="en-IN" sz="2000" dirty="0" smtClean="0"/>
              <a:t>We have 3 features that are very important to our analysis – Gene code, Variation &amp; Clinical text. </a:t>
            </a:r>
          </a:p>
          <a:p>
            <a:r>
              <a:rPr lang="en-IN" sz="2000" dirty="0"/>
              <a:t>We split the data randomly as follows : Train - 64%, CV - 16% and Test - 20</a:t>
            </a:r>
            <a:r>
              <a:rPr lang="en-IN" sz="2000" dirty="0" smtClean="0"/>
              <a:t>%.</a:t>
            </a:r>
          </a:p>
          <a:p>
            <a:r>
              <a:rPr lang="en-IN" sz="2000" dirty="0" smtClean="0"/>
              <a:t>We have pre-processed these features especially text feature using basic NLP procedures  like removing stop-words, replacing special characters, converting the text to lower, splitting the text. Gene code &amp; variation feature was pre-processed replacing multiple spaces with underscore and so on. </a:t>
            </a:r>
          </a:p>
          <a:p>
            <a:r>
              <a:rPr lang="en-IN" sz="2000" dirty="0" smtClean="0"/>
              <a:t>We build a random model such that, any sensible model built later on should have less value than that of RANDOM model. Our random model has a log-loss of 2.5</a:t>
            </a:r>
          </a:p>
          <a:p>
            <a:pPr marL="0" indent="0">
              <a:buNone/>
            </a:pPr>
            <a:endParaRPr lang="en-IN" sz="2000" dirty="0"/>
          </a:p>
        </p:txBody>
      </p:sp>
    </p:spTree>
    <p:extLst>
      <p:ext uri="{BB962C8B-B14F-4D97-AF65-F5344CB8AC3E}">
        <p14:creationId xmlns:p14="http://schemas.microsoft.com/office/powerpoint/2010/main" val="420747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000" dirty="0" smtClean="0"/>
              <a:t>Univariate Analysis</a:t>
            </a:r>
            <a:endParaRPr lang="en-IN" sz="3000" dirty="0"/>
          </a:p>
        </p:txBody>
      </p:sp>
      <p:sp>
        <p:nvSpPr>
          <p:cNvPr id="4" name="Content Placeholder 3"/>
          <p:cNvSpPr>
            <a:spLocks noGrp="1"/>
          </p:cNvSpPr>
          <p:nvPr>
            <p:ph idx="1"/>
          </p:nvPr>
        </p:nvSpPr>
        <p:spPr>
          <a:xfrm>
            <a:off x="1323110" y="2626205"/>
            <a:ext cx="9601196" cy="3318936"/>
          </a:xfrm>
        </p:spPr>
        <p:txBody>
          <a:bodyPr/>
          <a:lstStyle/>
          <a:p>
            <a:r>
              <a:rPr lang="en-IN" sz="2000" dirty="0"/>
              <a:t>U</a:t>
            </a:r>
            <a:r>
              <a:rPr lang="en-IN" sz="2000" dirty="0" smtClean="0"/>
              <a:t>nivariate analysis on Gene feature</a:t>
            </a:r>
          </a:p>
          <a:p>
            <a:r>
              <a:rPr lang="en-IN" sz="2000" dirty="0" smtClean="0"/>
              <a:t>Gene feature is a categorical feature taking 235 distinct categories of genes.</a:t>
            </a:r>
          </a:p>
          <a:p>
            <a:r>
              <a:rPr lang="en-IN" sz="2000" dirty="0" smtClean="0"/>
              <a:t>When we plot the histogram of Gene variable we observe a very skewed distribution and very few genes occur frequently.</a:t>
            </a:r>
          </a:p>
          <a:p>
            <a:endParaRPr lang="en-IN" dirty="0"/>
          </a:p>
        </p:txBody>
      </p:sp>
      <p:pic>
        <p:nvPicPr>
          <p:cNvPr id="5" name="Picture 4"/>
          <p:cNvPicPr>
            <a:picLocks noChangeAspect="1"/>
          </p:cNvPicPr>
          <p:nvPr/>
        </p:nvPicPr>
        <p:blipFill>
          <a:blip r:embed="rId2"/>
          <a:stretch>
            <a:fillRect/>
          </a:stretch>
        </p:blipFill>
        <p:spPr>
          <a:xfrm>
            <a:off x="5269491" y="3961966"/>
            <a:ext cx="4913600" cy="2272579"/>
          </a:xfrm>
          <a:prstGeom prst="rect">
            <a:avLst/>
          </a:prstGeom>
        </p:spPr>
      </p:pic>
    </p:spTree>
    <p:extLst>
      <p:ext uri="{BB962C8B-B14F-4D97-AF65-F5344CB8AC3E}">
        <p14:creationId xmlns:p14="http://schemas.microsoft.com/office/powerpoint/2010/main" val="166262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Univariate Analysis</a:t>
            </a:r>
            <a:endParaRPr lang="en-IN" sz="3000" dirty="0"/>
          </a:p>
        </p:txBody>
      </p:sp>
      <p:sp>
        <p:nvSpPr>
          <p:cNvPr id="3" name="Content Placeholder 2"/>
          <p:cNvSpPr>
            <a:spLocks noGrp="1"/>
          </p:cNvSpPr>
          <p:nvPr>
            <p:ph idx="1"/>
          </p:nvPr>
        </p:nvSpPr>
        <p:spPr/>
        <p:txBody>
          <a:bodyPr>
            <a:normAutofit/>
          </a:bodyPr>
          <a:lstStyle/>
          <a:p>
            <a:r>
              <a:rPr lang="en-IN" sz="2000" dirty="0" smtClean="0"/>
              <a:t>When we plot the Cumulative Distribution of Gene variable then</a:t>
            </a:r>
            <a:r>
              <a:rPr lang="en-IN" sz="2000" dirty="0"/>
              <a:t>, we can say that top 50 genes </a:t>
            </a:r>
            <a:r>
              <a:rPr lang="en-IN" sz="2000" dirty="0" smtClean="0"/>
              <a:t>contribute </a:t>
            </a:r>
            <a:r>
              <a:rPr lang="en-IN" sz="2000" dirty="0"/>
              <a:t>to 75% (</a:t>
            </a:r>
            <a:r>
              <a:rPr lang="en-IN" sz="2000" dirty="0" err="1"/>
              <a:t>approx</a:t>
            </a:r>
            <a:r>
              <a:rPr lang="en-IN" sz="2000" dirty="0"/>
              <a:t>) of data</a:t>
            </a:r>
            <a:r>
              <a:rPr lang="en-IN" sz="2000" dirty="0" smtClean="0"/>
              <a:t>.</a:t>
            </a:r>
          </a:p>
          <a:p>
            <a:r>
              <a:rPr lang="en-IN" sz="2000" dirty="0" smtClean="0"/>
              <a:t>Similarly we perform univariate analysis on other                                                                     two features – Variation and Text. </a:t>
            </a:r>
          </a:p>
        </p:txBody>
      </p:sp>
      <p:pic>
        <p:nvPicPr>
          <p:cNvPr id="4" name="Picture 3"/>
          <p:cNvPicPr>
            <a:picLocks noChangeAspect="1"/>
          </p:cNvPicPr>
          <p:nvPr/>
        </p:nvPicPr>
        <p:blipFill>
          <a:blip r:embed="rId2"/>
          <a:stretch>
            <a:fillRect/>
          </a:stretch>
        </p:blipFill>
        <p:spPr>
          <a:xfrm>
            <a:off x="6541509" y="3136322"/>
            <a:ext cx="4894875" cy="2821132"/>
          </a:xfrm>
          <a:prstGeom prst="rect">
            <a:avLst/>
          </a:prstGeom>
        </p:spPr>
      </p:pic>
    </p:spTree>
    <p:extLst>
      <p:ext uri="{BB962C8B-B14F-4D97-AF65-F5344CB8AC3E}">
        <p14:creationId xmlns:p14="http://schemas.microsoft.com/office/powerpoint/2010/main" val="39636244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333</TotalTime>
  <Words>1019</Words>
  <Application>Microsoft Office PowerPoint</Application>
  <PresentationFormat>Widescreen</PresentationFormat>
  <Paragraphs>65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Multi-Class Classification – Cancer Diagnosis Case Study</vt:lpstr>
      <vt:lpstr>Table of Contents</vt:lpstr>
      <vt:lpstr>Introduction</vt:lpstr>
      <vt:lpstr>Objective of the case study</vt:lpstr>
      <vt:lpstr>Business Constraints</vt:lpstr>
      <vt:lpstr>Data Description</vt:lpstr>
      <vt:lpstr>Exploratory Data Analysis</vt:lpstr>
      <vt:lpstr>Univariate Analysis</vt:lpstr>
      <vt:lpstr>Univariate Analysis</vt:lpstr>
      <vt:lpstr>Machine learning models</vt:lpstr>
      <vt:lpstr>Machine learning models</vt:lpstr>
      <vt:lpstr>Conclusion &amp; Recommendation</vt:lpstr>
      <vt:lpstr>Conclusion &amp; Recommendation</vt:lpstr>
      <vt:lpstr>Visualization (Precision Matrix)</vt:lpstr>
      <vt:lpstr>Visualization (Recall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Classification – Case Study</dc:title>
  <dc:creator>Avinash Narasimhan</dc:creator>
  <cp:lastModifiedBy>Avinash Narasimhan</cp:lastModifiedBy>
  <cp:revision>47</cp:revision>
  <dcterms:created xsi:type="dcterms:W3CDTF">2019-03-29T10:20:40Z</dcterms:created>
  <dcterms:modified xsi:type="dcterms:W3CDTF">2019-03-29T16:00:16Z</dcterms:modified>
</cp:coreProperties>
</file>