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 b="def" i="def"/>
      <a:tcStyle>
        <a:tcBdr/>
        <a:fill>
          <a:solidFill>
            <a:srgbClr val="EBEDF1"/>
          </a:solidFill>
        </a:fill>
      </a:tcStyle>
    </a:band2H>
    <a:firstCol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4DAE2"/>
          </a:solidFill>
        </a:fill>
      </a:tcStyle>
    </a:wholeTbl>
    <a:band2H>
      <a:tcTxStyle b="def" i="def"/>
      <a:tcStyle>
        <a:tcBdr/>
        <a:fill>
          <a:solidFill>
            <a:srgbClr val="EBEDF1"/>
          </a:solidFill>
        </a:fill>
      </a:tcStyle>
    </a:band2H>
    <a:firstCol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EFE5CE"/>
          </a:solidFill>
        </a:fill>
      </a:tcStyle>
    </a:wholeTbl>
    <a:band2H>
      <a:tcTxStyle b="def" i="def"/>
      <a:tcStyle>
        <a:tcBdr/>
        <a:fill>
          <a:solidFill>
            <a:srgbClr val="F7F2E8"/>
          </a:solidFill>
        </a:fill>
      </a:tcStyle>
    </a:band2H>
    <a:firstCol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DBD8DF"/>
          </a:solidFill>
        </a:fill>
      </a:tcStyle>
    </a:wholeTbl>
    <a:band2H>
      <a:tcTxStyle b="def" i="def"/>
      <a:tcStyle>
        <a:tcBdr/>
        <a:fill>
          <a:solidFill>
            <a:srgbClr val="EEECF0"/>
          </a:solidFill>
        </a:fill>
      </a:tcStyle>
    </a:band2H>
    <a:firstCol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7E7"/>
          </a:solidFill>
        </a:fill>
      </a:tcStyle>
    </a:wholeTbl>
    <a:band2H>
      <a:tcTxStyle b="def" i="def"/>
      <a:tcStyle>
        <a:tcBdr/>
        <a:fill>
          <a:solidFill>
            <a:srgbClr val="24383E"/>
          </a:solidFill>
        </a:fill>
      </a:tcStyle>
    </a:band2H>
    <a:firstCol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4383E"/>
          </a:solidFill>
        </a:fill>
      </a:tcStyle>
    </a:lastRow>
    <a:fir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round/>
            </a:ln>
          </a:top>
          <a:bottom>
            <a:ln w="25400" cap="flat">
              <a:solidFill>
                <a:srgbClr val="3E23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CDCBCB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Col>
    <a:la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38100" cap="flat">
              <a:solidFill>
                <a:srgbClr val="24383E"/>
              </a:solidFill>
              <a:prstDash val="solid"/>
              <a:round/>
            </a:ln>
          </a:top>
          <a:bottom>
            <a:ln w="127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lastRow>
    <a:firstRow>
      <a:tcTxStyle b="on" i="off">
        <a:fontRef idx="minor">
          <a:srgbClr val="24383E"/>
        </a:fontRef>
        <a:srgbClr val="24383E"/>
      </a:tcTxStyle>
      <a:tcStyle>
        <a:tcBdr>
          <a:left>
            <a:ln w="12700" cap="flat">
              <a:solidFill>
                <a:srgbClr val="24383E"/>
              </a:solidFill>
              <a:prstDash val="solid"/>
              <a:round/>
            </a:ln>
          </a:left>
          <a:right>
            <a:ln w="12700" cap="flat">
              <a:solidFill>
                <a:srgbClr val="24383E"/>
              </a:solidFill>
              <a:prstDash val="solid"/>
              <a:round/>
            </a:ln>
          </a:right>
          <a:top>
            <a:ln w="12700" cap="flat">
              <a:solidFill>
                <a:srgbClr val="24383E"/>
              </a:solidFill>
              <a:prstDash val="solid"/>
              <a:round/>
            </a:ln>
          </a:top>
          <a:bottom>
            <a:ln w="38100" cap="flat">
              <a:solidFill>
                <a:srgbClr val="24383E"/>
              </a:solidFill>
              <a:prstDash val="solid"/>
              <a:round/>
            </a:ln>
          </a:bottom>
          <a:insideH>
            <a:ln w="12700" cap="flat">
              <a:solidFill>
                <a:srgbClr val="24383E"/>
              </a:solidFill>
              <a:prstDash val="solid"/>
              <a:round/>
            </a:ln>
          </a:insideH>
          <a:insideV>
            <a:ln w="12700" cap="flat">
              <a:solidFill>
                <a:srgbClr val="24383E"/>
              </a:solidFill>
              <a:prstDash val="solid"/>
              <a:round/>
            </a:ln>
          </a:insideV>
        </a:tcBdr>
        <a:fill>
          <a:solidFill>
            <a:srgbClr val="3E231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algn="ctr">
              <a:spcBef>
                <a:spcPts val="0"/>
              </a:spcBef>
              <a:buBlip>
                <a:blip r:embed="rId2"/>
              </a:buBlip>
            </a:lvl2pPr>
            <a:lvl3pPr algn="ctr">
              <a:spcBef>
                <a:spcPts val="0"/>
              </a:spcBef>
              <a:buBlip>
                <a:blip r:embed="rId2"/>
              </a:buBlip>
            </a:lvl3pPr>
            <a:lvl4pPr algn="ctr">
              <a:spcBef>
                <a:spcPts val="0"/>
              </a:spcBef>
              <a:buBlip>
                <a:blip r:embed="rId2"/>
              </a:buBlip>
            </a:lvl4pPr>
            <a:lvl5pPr algn="ctr">
              <a:spcBef>
                <a:spcPts val="0"/>
              </a:spcBef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–Johnny Appleseed"/>
          <p:cNvSpPr txBox="1"/>
          <p:nvPr>
            <p:ph type="body" sz="quarter" idx="21"/>
          </p:nvPr>
        </p:nvSpPr>
        <p:spPr>
          <a:xfrm>
            <a:off x="2374900" y="8953500"/>
            <a:ext cx="19621500" cy="850900"/>
          </a:xfrm>
          <a:prstGeom prst="rect">
            <a:avLst/>
          </a:prstGeom>
        </p:spPr>
        <p:txBody>
          <a:bodyPr anchor="t"/>
          <a:lstStyle/>
          <a:p>
            <a:pPr marL="488695" indent="-488695" defTabSz="610870">
              <a:spcBef>
                <a:spcPts val="3100"/>
              </a:spcBef>
              <a:buBlip>
                <a:blip r:embed="rId2"/>
              </a:buBlip>
              <a:defRPr sz="3848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>
            <a:off x="634999" y="12192000"/>
            <a:ext cx="23114003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Line"/>
          <p:cNvSpPr/>
          <p:nvPr/>
        </p:nvSpPr>
        <p:spPr>
          <a:xfrm>
            <a:off x="639142" y="692906"/>
            <a:ext cx="23114003" cy="3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marL="10160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marL="16764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marL="23368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marL="29972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Body Level One…"/>
          <p:cNvSpPr txBox="1"/>
          <p:nvPr>
            <p:ph type="body" idx="2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 anchor="t"/>
          <a:lstStyle>
            <a:lvl1pPr marL="457200" indent="-4572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buChar char="•"/>
              <a:defRPr spc="-100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121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60000"/>
              </a:lnSpc>
              <a:defRPr spc="-239" sz="12000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23436123" y="12268201"/>
            <a:ext cx="371755" cy="555245"/>
          </a:xfrm>
          <a:prstGeom prst="rect">
            <a:avLst/>
          </a:prstGeom>
        </p:spPr>
        <p:txBody>
          <a:bodyPr/>
          <a:lstStyle>
            <a:lvl1pPr algn="r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"/>
          <p:cNvSpPr/>
          <p:nvPr/>
        </p:nvSpPr>
        <p:spPr>
          <a:xfrm>
            <a:off x="634999" y="12192000"/>
            <a:ext cx="23114003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35148" cy="5552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marL="10160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marL="16764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marL="23368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marL="29972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BFF823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1" name="Line"/>
          <p:cNvSpPr/>
          <p:nvPr/>
        </p:nvSpPr>
        <p:spPr>
          <a:xfrm>
            <a:off x="634955" y="9475085"/>
            <a:ext cx="23114091" cy="3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8" cy="2647067"/>
          </a:xfrm>
          <a:prstGeom prst="rect">
            <a:avLst/>
          </a:prstGeom>
        </p:spPr>
        <p:txBody>
          <a:bodyPr anchor="t"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3" name="Body Level One…"/>
          <p:cNvSpPr txBox="1"/>
          <p:nvPr>
            <p:ph type="body" sz="quarter" idx="21" hasCustomPrompt="1"/>
          </p:nvPr>
        </p:nvSpPr>
        <p:spPr>
          <a:xfrm>
            <a:off x="571500" y="847716"/>
            <a:ext cx="23235148" cy="232410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pc="-100" sz="8000">
                <a:solidFill>
                  <a:srgbClr val="BFF823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23431500" y="12268201"/>
            <a:ext cx="371756" cy="555245"/>
          </a:xfrm>
          <a:prstGeom prst="rect">
            <a:avLst/>
          </a:prstGeom>
        </p:spPr>
        <p:txBody>
          <a:bodyPr/>
          <a:lstStyle>
            <a:lvl1pPr algn="r"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635000" y="12192000"/>
            <a:ext cx="23114001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>
            <a:off x="639140" y="692906"/>
            <a:ext cx="23114005" cy="2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marL="10160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marL="16764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marL="23368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marL="29972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4" name="Body Level One…"/>
          <p:cNvSpPr txBox="1"/>
          <p:nvPr>
            <p:ph type="body" idx="2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 anchor="t"/>
          <a:lstStyle>
            <a:lvl1pPr marL="457200" indent="-4572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buChar char="•"/>
              <a:defRPr spc="-100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145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60000"/>
              </a:lnSpc>
              <a:defRPr spc="-239" sz="12000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23436123" y="12268201"/>
            <a:ext cx="371755" cy="555245"/>
          </a:xfrm>
          <a:prstGeom prst="rect">
            <a:avLst/>
          </a:prstGeom>
        </p:spPr>
        <p:txBody>
          <a:bodyPr/>
          <a:lstStyle>
            <a:lvl1pPr algn="r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ine"/>
          <p:cNvSpPr/>
          <p:nvPr/>
        </p:nvSpPr>
        <p:spPr>
          <a:xfrm>
            <a:off x="634999" y="12192000"/>
            <a:ext cx="23114004" cy="0"/>
          </a:xfrm>
          <a:prstGeom prst="line">
            <a:avLst/>
          </a:prstGeom>
          <a:ln w="381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639142" y="692907"/>
            <a:ext cx="23114002" cy="1"/>
          </a:xfrm>
          <a:prstGeom prst="line">
            <a:avLst/>
          </a:prstGeom>
          <a:ln w="114300">
            <a:solidFill>
              <a:srgbClr val="BFF823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marL="10160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marL="16764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marL="23368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marL="2997200" indent="-355600">
              <a:spcBef>
                <a:spcPts val="0"/>
              </a:spcBef>
              <a:buBlip>
                <a:blip r:embed="rId2"/>
              </a:buBlip>
              <a:defRPr b="1" cap="all" spc="168" sz="2800">
                <a:solidFill>
                  <a:srgbClr val="3B39E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6" name="Body Level One…"/>
          <p:cNvSpPr txBox="1"/>
          <p:nvPr>
            <p:ph type="body" idx="2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 anchor="t"/>
          <a:lstStyle>
            <a:lvl1pPr marL="457200" indent="-457200">
              <a:lnSpc>
                <a:spcPct val="80000"/>
              </a:lnSpc>
              <a:spcBef>
                <a:spcPts val="3600"/>
              </a:spcBef>
              <a:buClr>
                <a:srgbClr val="3B39E4"/>
              </a:buClr>
              <a:buSzPct val="100000"/>
              <a:buChar char="•"/>
              <a:defRPr spc="-100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157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60000"/>
              </a:lnSpc>
              <a:defRPr spc="-239" sz="12000">
                <a:solidFill>
                  <a:srgbClr val="3B39E4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23436124" y="12268201"/>
            <a:ext cx="371755" cy="555245"/>
          </a:xfrm>
          <a:prstGeom prst="rect">
            <a:avLst/>
          </a:prstGeom>
        </p:spPr>
        <p:txBody>
          <a:bodyPr/>
          <a:lstStyle>
            <a:lvl1pPr algn="r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2273300" y="-3352800"/>
            <a:ext cx="19850100" cy="129465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74900" y="9080500"/>
            <a:ext cx="19621500" cy="1905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74900" y="11010900"/>
            <a:ext cx="19621500" cy="1930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74900" y="5143500"/>
            <a:ext cx="19621500" cy="3429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10998200" y="1930400"/>
            <a:ext cx="15167287" cy="1000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109200" y="3606800"/>
            <a:ext cx="12472593" cy="8382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3487400" y="-736600"/>
            <a:ext cx="9662408" cy="6375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idx="22"/>
          </p:nvPr>
        </p:nvSpPr>
        <p:spPr>
          <a:xfrm>
            <a:off x="13111576" y="4381520"/>
            <a:ext cx="9977828" cy="151527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3858" y="13144501"/>
            <a:ext cx="393205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>
                <a:latin typeface="Papyrus"/>
                <a:ea typeface="Papyrus"/>
                <a:cs typeface="Papyrus"/>
                <a:sym typeface="Papyru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5200" u="none">
          <a:solidFill>
            <a:srgbClr val="3E231A"/>
          </a:solidFill>
          <a:uFillTx/>
          <a:latin typeface="Papyrus"/>
          <a:ea typeface="Papyrus"/>
          <a:cs typeface="Papyrus"/>
          <a:sym typeface="Papyru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python.org/downloads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docs.python.org/3/library/functions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02-APRIL-2021"/>
          <p:cNvSpPr txBox="1"/>
          <p:nvPr>
            <p:ph type="body" sz="quarter" idx="1"/>
          </p:nvPr>
        </p:nvSpPr>
        <p:spPr>
          <a:xfrm>
            <a:off x="571500" y="12269258"/>
            <a:ext cx="23235148" cy="555247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02-APRIL-2021</a:t>
            </a:r>
          </a:p>
        </p:txBody>
      </p:sp>
      <p:sp>
        <p:nvSpPr>
          <p:cNvPr id="168" name="Session - 1"/>
          <p:cNvSpPr txBox="1"/>
          <p:nvPr>
            <p:ph type="title"/>
          </p:nvPr>
        </p:nvSpPr>
        <p:spPr>
          <a:xfrm>
            <a:off x="1550777" y="5102816"/>
            <a:ext cx="23235148" cy="26470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Session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02-APRIL-202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02" name="Dictionaries…"/>
          <p:cNvSpPr txBox="1"/>
          <p:nvPr>
            <p:ph type="body" idx="21"/>
          </p:nvPr>
        </p:nvSpPr>
        <p:spPr>
          <a:xfrm>
            <a:off x="1550775" y="3890207"/>
            <a:ext cx="23241006" cy="76970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Dictionaries</a:t>
            </a:r>
            <a:endParaRPr spc="-48"/>
          </a:p>
          <a:p>
            <a:pPr/>
            <a:r>
              <a:t>Dictionary (key, value) pairs.</a:t>
            </a:r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country_capital = { “India”: “delhi”, “USA”: ”Washington”,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                “UK”:London }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gotchas: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1. Dictionary can hold elements of any data type in it.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2. Keys are unique in a dictionary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3. Dictionary is un-ordered sequence.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4. Elements of dictionary can be accessed by its key.</a:t>
            </a:r>
          </a:p>
        </p:txBody>
      </p:sp>
      <p:sp>
        <p:nvSpPr>
          <p:cNvPr id="203" name="Python - Data Types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06" name="Set countries = {“India”, “USA”, “UK”, “Germany”}  Gotchas: 1. Its elements are unique (duplicate elements will be erased). 2. It is un-ordered sequence. 3. Since it is un-ordered sequence, Indexing is not possible. 4. It can hold elements of any data ty"/>
          <p:cNvSpPr txBox="1"/>
          <p:nvPr>
            <p:ph type="body" idx="21"/>
          </p:nvPr>
        </p:nvSpPr>
        <p:spPr>
          <a:xfrm>
            <a:off x="1077457" y="3587875"/>
            <a:ext cx="23241006" cy="76970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Set</a:t>
            </a:r>
            <a:br/>
            <a:r>
              <a:rPr b="0"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countries = {“India”, “USA”, “UK”, “Germany”}</a:t>
            </a:r>
            <a:br>
              <a:rPr b="0"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 b="0"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Gotchas:</a:t>
            </a:r>
            <a:b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1. Its elements are unique (duplicate elements will be erased).</a:t>
            </a:r>
            <a:b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2. It is un-ordered sequence.</a:t>
            </a:r>
            <a:b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3. Since it is un-ordered sequence, Indexing is not possible.</a:t>
            </a:r>
            <a:b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4. It can hold elements of any data type.</a:t>
            </a:r>
          </a:p>
        </p:txBody>
      </p:sp>
      <p:sp>
        <p:nvSpPr>
          <p:cNvPr id="207" name="Python - Data Typ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0" name="Tuples prime_numbers = (1,2,3,5,7)…"/>
          <p:cNvSpPr txBox="1"/>
          <p:nvPr>
            <p:ph type="body" idx="21"/>
          </p:nvPr>
        </p:nvSpPr>
        <p:spPr>
          <a:xfrm>
            <a:off x="1077457" y="3587875"/>
            <a:ext cx="23241006" cy="76970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Tuples</a:t>
            </a:r>
            <a:br/>
            <a:r>
              <a:rPr b="0"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prime_numbers = (1,2,3,5,7)</a:t>
            </a:r>
            <a:endParaRPr spc="-42"/>
          </a:p>
          <a:p>
            <a:pPr marL="0" indent="0">
              <a:buSzTx/>
              <a:buNone/>
              <a:def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defRPr>
            </a:pPr>
            <a:br>
              <a:rPr b="1" spc="-42">
                <a:latin typeface="Founders Grotesk Text"/>
                <a:ea typeface="Founders Grotesk Text"/>
                <a:cs typeface="Founders Grotesk Text"/>
                <a:sym typeface="Founders Grotesk Text"/>
              </a:rPr>
            </a:br>
            <a:r>
              <a:rPr>
                <a:solidFill>
                  <a:srgbClr val="929000"/>
                </a:solidFill>
              </a:rPr>
              <a:t>Gotchas:</a:t>
            </a:r>
            <a:br>
              <a:rPr>
                <a:solidFill>
                  <a:srgbClr val="929000"/>
                </a:solidFill>
              </a:rPr>
            </a:br>
            <a:r>
              <a:rPr>
                <a:solidFill>
                  <a:srgbClr val="929000"/>
                </a:solidFill>
              </a:rPr>
              <a:t>1. It allows duplication.</a:t>
            </a:r>
            <a:br>
              <a:rPr>
                <a:solidFill>
                  <a:srgbClr val="929000"/>
                </a:solidFill>
              </a:rPr>
            </a:br>
            <a:r>
              <a:rPr>
                <a:solidFill>
                  <a:srgbClr val="929000"/>
                </a:solidFill>
              </a:rPr>
              <a:t>2. It is an ordered sequence.</a:t>
            </a:r>
            <a:br>
              <a:rPr>
                <a:solidFill>
                  <a:srgbClr val="929000"/>
                </a:solidFill>
              </a:rPr>
            </a:br>
            <a:r>
              <a:rPr>
                <a:solidFill>
                  <a:srgbClr val="929000"/>
                </a:solidFill>
              </a:rPr>
              <a:t>3. It allows indexing.</a:t>
            </a:r>
            <a:br>
              <a:rPr>
                <a:solidFill>
                  <a:srgbClr val="929000"/>
                </a:solidFill>
              </a:rPr>
            </a:br>
            <a:r>
              <a:rPr>
                <a:solidFill>
                  <a:srgbClr val="929000"/>
                </a:solidFill>
              </a:rPr>
              <a:t>4. It is an immutable object.</a:t>
            </a:r>
            <a:endParaRPr spc="-42">
              <a:solidFill>
                <a:srgbClr val="929000"/>
              </a:solidFill>
            </a:endParaRPr>
          </a:p>
          <a:p>
            <a:pPr marL="0" indent="0">
              <a:buSzTx/>
              <a:buNone/>
              <a:defRPr spc="-42"/>
            </a:pPr>
          </a:p>
          <a:p>
            <a:pPr/>
            <a:r>
              <a:t>Complex numbers … (generally not used in devops landscape).</a:t>
            </a:r>
          </a:p>
        </p:txBody>
      </p:sp>
      <p:sp>
        <p:nvSpPr>
          <p:cNvPr id="211" name="Python - Data Typ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4" name="Python - Operator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Operators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268" y="3341008"/>
            <a:ext cx="14263336" cy="767599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23455326" y="12268200"/>
            <a:ext cx="352553" cy="5552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19" name="Python - Operator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Operators</a:t>
            </a:r>
          </a:p>
        </p:txBody>
      </p:sp>
      <p:sp>
        <p:nvSpPr>
          <p:cNvPr id="220" name="Slide Number"/>
          <p:cNvSpPr txBox="1"/>
          <p:nvPr>
            <p:ph type="sldNum" sz="quarter" idx="4294967295"/>
          </p:nvPr>
        </p:nvSpPr>
        <p:spPr>
          <a:xfrm>
            <a:off x="23444657" y="12268200"/>
            <a:ext cx="363221" cy="5552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163" y="4069508"/>
            <a:ext cx="12471401" cy="55626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24" name="True and False are two explicit boolean constants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1"/>
            </a:pPr>
            <a:r>
              <a:t>True</a:t>
            </a:r>
            <a:r>
              <a:rPr b="0"/>
              <a:t> and </a:t>
            </a:r>
            <a:r>
              <a:t>False</a:t>
            </a:r>
            <a:r>
              <a:rPr b="0"/>
              <a:t> are two explicit boolean constants.</a:t>
            </a:r>
            <a:endParaRPr spc="-42"/>
          </a:p>
          <a:p>
            <a:pPr/>
            <a:r>
              <a:t>They can even be assigned to any variable.</a:t>
            </a:r>
            <a:endParaRPr spc="-42"/>
          </a:p>
          <a:p>
            <a:pPr/>
            <a:r>
              <a:t>None is another special constant in python which can represent emptiness or null in python.</a:t>
            </a:r>
            <a:endParaRPr spc="-42"/>
          </a:p>
          <a:p>
            <a:pPr/>
            <a:r>
              <a:t>None can also be assigned to any variable.</a:t>
            </a:r>
          </a:p>
        </p:txBody>
      </p:sp>
      <p:sp>
        <p:nvSpPr>
          <p:cNvPr id="225" name="Python - Boolean &amp; emptines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Boolean &amp; emptiness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228" name="Python Strings are sequence of characters.…"/>
          <p:cNvSpPr txBox="1"/>
          <p:nvPr>
            <p:ph type="body" idx="21"/>
          </p:nvPr>
        </p:nvSpPr>
        <p:spPr>
          <a:xfrm>
            <a:off x="767353" y="3398480"/>
            <a:ext cx="23241006" cy="76970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38911" indent="-438911" defTabSz="792479">
              <a:spcBef>
                <a:spcPts val="3400"/>
              </a:spcBef>
              <a:defRPr sz="4000"/>
            </a:pPr>
            <a:r>
              <a:t>Python Strings are sequence of characters.</a:t>
            </a:r>
            <a:endParaRPr spc="-39"/>
          </a:p>
          <a:p>
            <a:pPr marL="438911" indent="-438911" defTabSz="792479">
              <a:spcBef>
                <a:spcPts val="3400"/>
              </a:spcBef>
              <a:defRPr sz="4000"/>
            </a:pPr>
            <a:r>
              <a:t>They can be represented in single quotes or double quotes or triple quotes.</a:t>
            </a:r>
            <a:endParaRPr spc="-39"/>
          </a:p>
          <a:p>
            <a:pPr marL="438911" indent="-438911" defTabSz="792479">
              <a:spcBef>
                <a:spcPts val="3400"/>
              </a:spcBef>
              <a:defRPr sz="4000"/>
            </a:pPr>
            <a:r>
              <a:t>They are immutable. </a:t>
            </a:r>
            <a:br/>
            <a:br/>
            <a:r>
              <a:t>Example: </a:t>
            </a:r>
            <a:br/>
            <a:br/>
            <a:r>
              <a:rPr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  <a:t>lang = “python” </a:t>
            </a:r>
            <a:br>
              <a:rPr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text = “””Hi All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                 Deployment of {0} version:{1} is completed in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                 {2} Environment.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                 Please reach out to deployment Team in case of any issues.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       Thanks Mr.Jenkins</a:t>
            </a:r>
            <a:br>
              <a:rPr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latin typeface="Courier"/>
                <a:ea typeface="Courier"/>
                <a:cs typeface="Courier"/>
                <a:sym typeface="Courier"/>
              </a:rPr>
              <a:t>       “””</a:t>
            </a:r>
          </a:p>
        </p:txBody>
      </p:sp>
      <p:sp>
        <p:nvSpPr>
          <p:cNvPr id="229" name="Python - String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71" name="https://www.python.org/downloads/ (Download latest version of python according to convenient OS)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pc="-42"/>
            </a:pP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https://www.python.org/downloads/</a:t>
            </a:r>
            <a:r>
              <a:rPr u="none">
                <a:solidFill>
                  <a:srgbClr val="000000"/>
                </a:solidFill>
                <a:uFillTx/>
              </a:rPr>
              <a:t> (Download latest version of python according to convenient OS) </a:t>
            </a:r>
            <a:endParaRPr spc="-42"/>
          </a:p>
          <a:p>
            <a:pPr/>
            <a:r>
              <a:t>There are many IDEs that can be used for python development / script development </a:t>
            </a:r>
            <a:endParaRPr spc="-42"/>
          </a:p>
          <a:p>
            <a:pPr/>
            <a:r>
              <a:t>IDLE (Native IDE, comes with python package itself)</a:t>
            </a:r>
            <a:endParaRPr spc="-42"/>
          </a:p>
          <a:p>
            <a:pPr/>
            <a:r>
              <a:t>Pycharm community edition. (My preference).</a:t>
            </a:r>
            <a:endParaRPr spc="-42"/>
          </a:p>
          <a:p>
            <a:pPr/>
            <a:r>
              <a:t>VIM (can also be configured to jel with python)</a:t>
            </a:r>
            <a:endParaRPr spc="-42"/>
          </a:p>
          <a:p>
            <a:pPr/>
            <a:r>
              <a:t>Feel free to use any IDE of your choice.</a:t>
            </a:r>
          </a:p>
        </p:txBody>
      </p:sp>
      <p:sp>
        <p:nvSpPr>
          <p:cNvPr id="172" name="Python - ID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75" name="Keywords are the very first things we need to learn from any Language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Keywords are the very first things we need to learn from any Language.</a:t>
            </a:r>
            <a:endParaRPr spc="-42"/>
          </a:p>
          <a:p>
            <a:pPr/>
            <a:r>
              <a:t>Python keywords is generally stored in python keywords library.</a:t>
            </a:r>
            <a:endParaRPr spc="-42"/>
          </a:p>
          <a:p>
            <a:pPr/>
            <a:r>
              <a:t>import keywords</a:t>
            </a:r>
            <a:endParaRPr spc="-42"/>
          </a:p>
          <a:p>
            <a:pPr/>
            <a:r>
              <a:t>keywords.kwlist</a:t>
            </a:r>
            <a:endParaRPr spc="-42"/>
          </a:p>
          <a:p>
            <a:pPr/>
            <a:r>
              <a:t>['False', 'None', 'True', </a:t>
            </a:r>
            <a:br/>
            <a:r>
              <a:t>'and', 'as', 'assert', 'async', 'await', 'break', 'class', 'continue', </a:t>
            </a:r>
            <a:br/>
            <a:r>
              <a:t>'def', 'del', 'elif', 'else', 'except', 'finally', 'for', 'from', 'global', </a:t>
            </a:r>
            <a:br/>
            <a:r>
              <a:t>'if', 'import', 'in', 'is', 'lambda', 'nonlocal', 'not', 'or', 'pass', </a:t>
            </a:r>
            <a:br/>
            <a:r>
              <a:t>'raise', 'return', 'try', 'while', 'with', ‘yield']</a:t>
            </a:r>
          </a:p>
        </p:txBody>
      </p:sp>
      <p:sp>
        <p:nvSpPr>
          <p:cNvPr id="176" name="Python - Keyword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Keywords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79" name="https://docs.python.org/3/library/functions.html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https://docs.python.org/3/library/functions.html</a:t>
            </a:r>
            <a:endParaRPr spc="-42"/>
          </a:p>
          <a:p>
            <a:pPr/>
            <a:r>
              <a:t>Builtins - are directly available functions or readymade functions, which can be used without importing it.</a:t>
            </a:r>
            <a:endParaRPr spc="-42"/>
          </a:p>
          <a:p>
            <a:pPr/>
            <a:r>
              <a:t>At the time of taking session below are the list of builtins available in python (3.9.2)</a:t>
            </a:r>
            <a:br/>
          </a:p>
        </p:txBody>
      </p:sp>
      <p:sp>
        <p:nvSpPr>
          <p:cNvPr id="180" name="Python - Builtin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Builtins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055" y="1413183"/>
            <a:ext cx="13028255" cy="9611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86" name="What are Variables ?. Variables are used to store information to be referenced and manipulated in a computer program. ... It is helpful to think of variables as containers that hold information  Example:…"/>
          <p:cNvSpPr txBox="1"/>
          <p:nvPr>
            <p:ph type="body" idx="21"/>
          </p:nvPr>
        </p:nvSpPr>
        <p:spPr>
          <a:xfrm>
            <a:off x="897923" y="3890207"/>
            <a:ext cx="23241006" cy="76970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38911" indent="-438911" defTabSz="792479">
              <a:spcBef>
                <a:spcPts val="3400"/>
              </a:spcBef>
              <a:defRPr sz="4000"/>
            </a:pPr>
            <a:r>
              <a:t>What are Variables ?.</a:t>
            </a:r>
            <a:br/>
            <a:r>
              <a:t>Variables are used to store information to be referenced and manipulated in a computer program. ... It is helpful to think of variables as containers that hold information</a:t>
            </a:r>
            <a:br/>
            <a:br/>
            <a:r>
              <a:t>Example: </a:t>
            </a:r>
            <a:endParaRPr spc="-39"/>
          </a:p>
          <a:p>
            <a:pPr lvl="1" marL="0" indent="438911" defTabSz="792479">
              <a:lnSpc>
                <a:spcPct val="80000"/>
              </a:lnSpc>
              <a:spcBef>
                <a:spcPts val="3400"/>
              </a:spcBef>
              <a:buClr>
                <a:srgbClr val="3B39E4"/>
              </a:buClr>
              <a:buSzTx/>
              <a:buNone/>
              <a:defRPr spc="-100" sz="40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name = “Lunus Torvalds” </a:t>
            </a:r>
            <a:br/>
            <a:r>
              <a:t>    name = ‘Lunus Torvalds’</a:t>
            </a:r>
            <a:br/>
            <a:r>
              <a:t>    name = Lunus Torvalds’</a:t>
            </a:r>
            <a:endParaRPr spc="-39"/>
          </a:p>
          <a:p>
            <a:pPr lvl="1" marL="0" indent="438911" defTabSz="792479">
              <a:lnSpc>
                <a:spcPct val="80000"/>
              </a:lnSpc>
              <a:spcBef>
                <a:spcPts val="3400"/>
              </a:spcBef>
              <a:buClr>
                <a:srgbClr val="3B39E4"/>
              </a:buClr>
              <a:buSzTx/>
              <a:buNone/>
              <a:defRPr spc="-100" sz="40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num = 1</a:t>
            </a:r>
            <a:endParaRPr spc="-39"/>
          </a:p>
          <a:p>
            <a:pPr lvl="1" marL="0" indent="438911" defTabSz="792479">
              <a:lnSpc>
                <a:spcPct val="80000"/>
              </a:lnSpc>
              <a:spcBef>
                <a:spcPts val="3400"/>
              </a:spcBef>
              <a:buClr>
                <a:srgbClr val="3B39E4"/>
              </a:buClr>
              <a:buSzTx/>
              <a:buNone/>
              <a:defRPr spc="-100" sz="40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pPr>
            <a:r>
              <a:t>numbers = [ 1, 2. 3, 4, 5 ]</a:t>
            </a:r>
          </a:p>
        </p:txBody>
      </p:sp>
      <p:sp>
        <p:nvSpPr>
          <p:cNvPr id="187" name="Python - Variabl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ython - Data Typ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Data Types</a:t>
            </a:r>
          </a:p>
        </p:txBody>
      </p:sp>
      <p:graphicFrame>
        <p:nvGraphicFramePr>
          <p:cNvPr id="190" name="Table"/>
          <p:cNvGraphicFramePr/>
          <p:nvPr/>
        </p:nvGraphicFramePr>
        <p:xfrm>
          <a:off x="1536531" y="3778396"/>
          <a:ext cx="17017424" cy="37592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6548"/>
                <a:gridCol w="11190875"/>
              </a:tblGrid>
              <a:tr h="660186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24383E"/>
                          </a:solidFill>
                          <a:latin typeface="Founders Grotesk"/>
                          <a:ea typeface="Founders Grotesk"/>
                          <a:cs typeface="Founders Grotesk"/>
                          <a:sym typeface="Founders Grotesk"/>
                        </a:rPr>
                        <a:t>Data Groups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24383E"/>
                          </a:solidFill>
                          <a:latin typeface="Founders Grotesk"/>
                          <a:ea typeface="Founders Grotesk"/>
                          <a:cs typeface="Founders Grotesk"/>
                          <a:sym typeface="Founders Grotesk"/>
                        </a:rPr>
                        <a:t>Individual Data Types</a:t>
                      </a:r>
                    </a:p>
                  </a:txBody>
                  <a:tcPr marL="0" marR="0" marT="0" marB="0" anchor="t" anchorCtr="0" horzOverflow="overflow"/>
                </a:tc>
              </a:tr>
              <a:tr h="171277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Scalar Data Types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Integer, Float, Complex Numbers, Bool, None</a:t>
                      </a:r>
                    </a:p>
                  </a:txBody>
                  <a:tcPr marL="0" marR="0" marT="0" marB="0" anchor="t" anchorCtr="0" horzOverflow="overflow"/>
                </a:tc>
              </a:tr>
              <a:tr h="693166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Sequence Types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lvl="1" indent="228600"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pc="-100" sz="4200">
                          <a:solidFill>
                            <a:srgbClr val="000000"/>
                          </a:solidFill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defRPr>
                      </a:pPr>
                      <a:r>
                        <a:t>String, List, Tuple, Set</a:t>
                      </a:r>
                    </a:p>
                  </a:txBody>
                  <a:tcPr marL="0" marR="0" marT="0" marB="0" anchor="t" anchorCtr="0" horzOverflow="overflow"/>
                </a:tc>
              </a:tr>
              <a:tr h="693166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Map Types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Dictionary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1520372" y="8467394"/>
          <a:ext cx="14998679" cy="278219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24165"/>
                <a:gridCol w="7074513"/>
              </a:tblGrid>
              <a:tr h="1069425"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24383E"/>
                          </a:solidFill>
                          <a:latin typeface="Founders Grotesk"/>
                          <a:ea typeface="Founders Grotesk"/>
                          <a:cs typeface="Founders Grotesk"/>
                          <a:sym typeface="Founders Grotesk"/>
                        </a:rPr>
                        <a:t>Immutable Data Types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2286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200">
                          <a:solidFill>
                            <a:srgbClr val="24383E"/>
                          </a:solidFill>
                          <a:latin typeface="Founders Grotesk"/>
                          <a:ea typeface="Founders Grotesk"/>
                          <a:cs typeface="Founders Grotesk"/>
                          <a:sym typeface="Founders Grotesk"/>
                        </a:rPr>
                        <a:t>Mutable Datatypes</a:t>
                      </a:r>
                    </a:p>
                  </a:txBody>
                  <a:tcPr marL="0" marR="0" marT="0" marB="0" anchor="t" anchorCtr="0" horzOverflow="overflow"/>
                </a:tc>
              </a:tr>
              <a:tr h="171277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String, Tuple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pc="-100" sz="4200">
                          <a:latin typeface="Founders Grotesk Text"/>
                          <a:ea typeface="Founders Grotesk Text"/>
                          <a:cs typeface="Founders Grotesk Text"/>
                          <a:sym typeface="Founders Grotesk Text"/>
                        </a:rPr>
                        <a:t>List, Dictionary, Set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4" name="Numbers (Integers, BigNumber) num = 89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38911" indent="-438911" defTabSz="792479">
              <a:spcBef>
                <a:spcPts val="3400"/>
              </a:spcBef>
              <a:defRPr sz="4000"/>
            </a:pPr>
            <a:r>
              <a:t>Numbers (Integers, BigNumber)</a:t>
            </a:r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num = 89</a:t>
            </a:r>
            <a:endParaRPr spc="-39">
              <a:latin typeface="Courier"/>
              <a:ea typeface="Courier"/>
              <a:cs typeface="Courier"/>
              <a:sym typeface="Courier"/>
            </a:endParaRPr>
          </a:p>
          <a:p>
            <a:pPr marL="438911" indent="-438911" defTabSz="792479">
              <a:spcBef>
                <a:spcPts val="3400"/>
              </a:spcBef>
              <a:defRPr sz="4000"/>
            </a:pPr>
            <a:r>
              <a:t>Floats (This datatype also not much used in devops landscape)</a:t>
            </a:r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gdp = 4.8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sz="4600"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Sequences/Iterables</a:t>
            </a:r>
            <a:endParaRPr b="1" spc="-45" sz="4600">
              <a:solidFill>
                <a:srgbClr val="94175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38911" indent="-438911" defTabSz="792479">
              <a:spcBef>
                <a:spcPts val="3400"/>
              </a:spcBef>
              <a:defRPr sz="4000"/>
            </a:pPr>
            <a:r>
              <a:t>string</a:t>
            </a:r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name = “Shiva”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gotchas: 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1. String is an immutable object.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2. String is a character sequence.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3. String elements can be accessed by indexing. </a:t>
            </a:r>
          </a:p>
        </p:txBody>
      </p:sp>
      <p:sp>
        <p:nvSpPr>
          <p:cNvPr id="195" name="Python - Data Typ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02-APRIL-2021"/>
          <p:cNvSpPr txBox="1"/>
          <p:nvPr>
            <p:ph type="body" sz="quarter" idx="1"/>
          </p:nvPr>
        </p:nvSpPr>
        <p:spPr>
          <a:xfrm>
            <a:off x="571500" y="12269258"/>
            <a:ext cx="23241000" cy="555247"/>
          </a:xfrm>
          <a:prstGeom prst="rect">
            <a:avLst/>
          </a:prstGeom>
        </p:spPr>
        <p:txBody>
          <a:bodyPr/>
          <a:lstStyle>
            <a:lvl1pPr>
              <a:defRPr spc="100">
                <a:solidFill>
                  <a:srgbClr val="0433FF"/>
                </a:solidFill>
              </a:defRPr>
            </a:lvl1pPr>
          </a:lstStyle>
          <a:p>
            <a:pPr/>
            <a:r>
              <a:t>02-APRIL-2021</a:t>
            </a:r>
          </a:p>
        </p:txBody>
      </p:sp>
      <p:sp>
        <p:nvSpPr>
          <p:cNvPr id="198" name="Dictionaries…"/>
          <p:cNvSpPr txBox="1"/>
          <p:nvPr>
            <p:ph type="body" idx="21"/>
          </p:nvPr>
        </p:nvSpPr>
        <p:spPr>
          <a:xfrm>
            <a:off x="1550775" y="3890207"/>
            <a:ext cx="23241006" cy="76970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b="1" sz="4800">
                <a:latin typeface="Courier"/>
                <a:ea typeface="Courier"/>
                <a:cs typeface="Courier"/>
                <a:sym typeface="Courier"/>
              </a:defRPr>
            </a:pPr>
            <a:r>
              <a:t>List</a:t>
            </a:r>
            <a:endParaRPr spc="-48"/>
          </a:p>
          <a:p>
            <a:pPr/>
            <a:r>
              <a:t>Sequence of Elements.</a:t>
            </a:r>
            <a:br/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country_capital = [ “India”, “USA”,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  <a:t>                    “UK”]</a:t>
            </a: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br>
              <a:rPr>
                <a:solidFill>
                  <a:srgbClr val="94175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gotchas: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1. List can hold elements of any data type in it.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2. List is ordered sequence.</a:t>
            </a:r>
            <a:endParaRPr>
              <a:solidFill>
                <a:srgbClr val="929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/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. List elements can be duplicated.</a:t>
            </a:r>
            <a:b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>
                <a:solidFill>
                  <a:srgbClr val="929000"/>
                </a:solidFill>
                <a:latin typeface="Courier"/>
                <a:ea typeface="Courier"/>
                <a:cs typeface="Courier"/>
                <a:sym typeface="Courier"/>
              </a:rPr>
              <a:t>4. Elements of List can be accessed by its index.</a:t>
            </a:r>
            <a:endParaRPr>
              <a:solidFill>
                <a:srgbClr val="929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9" name="Python - Data Types"/>
          <p:cNvSpPr txBox="1"/>
          <p:nvPr>
            <p:ph type="title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defRPr spc="-300">
                <a:solidFill>
                  <a:srgbClr val="0433FF"/>
                </a:solidFill>
              </a:defRPr>
            </a:lvl1pPr>
          </a:lstStyle>
          <a:p>
            <a:pPr/>
            <a:r>
              <a:t>Python -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4383E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