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rgbClr val="BFF823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lnSpc>
                <a:spcPct val="100000"/>
              </a:lnSpc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50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rgbClr val="BFF823"/>
            </a:solidFill>
            <a:miter lim="400000"/>
          </a:ln>
        </p:spPr>
        <p:txBody>
          <a:bodyPr lIns="0" tIns="0" rIns="0" bIns="0" anchor="ctr"/>
          <a:lstStyle/>
          <a:p>
            <a:pPr defTabSz="584200">
              <a:lnSpc>
                <a:spcPct val="100000"/>
              </a:lnSpc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51" name="Author and Date"/>
          <p:cNvSpPr txBox="1"/>
          <p:nvPr>
            <p:ph type="body" sz="quarter" idx="21" hasCustomPrompt="1"/>
          </p:nvPr>
        </p:nvSpPr>
        <p:spPr>
          <a:xfrm>
            <a:off x="571500" y="12269258"/>
            <a:ext cx="23241000" cy="555245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cap="all" spc="168" sz="2800">
                <a:solidFill>
                  <a:srgbClr val="3B39E4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52" name="Body Level One…"/>
          <p:cNvSpPr txBox="1"/>
          <p:nvPr>
            <p:ph type="body" idx="1" hasCustomPrompt="1"/>
          </p:nvPr>
        </p:nvSpPr>
        <p:spPr>
          <a:xfrm>
            <a:off x="571500" y="3904441"/>
            <a:ext cx="23241000" cy="7697009"/>
          </a:xfrm>
          <a:prstGeom prst="rect">
            <a:avLst/>
          </a:prstGeom>
        </p:spPr>
        <p:txBody>
          <a:bodyPr/>
          <a:lstStyle>
            <a:lvl1pPr marL="457200" indent="-457200" defTabSz="825500">
              <a:lnSpc>
                <a:spcPct val="80000"/>
              </a:lnSpc>
              <a:spcBef>
                <a:spcPts val="3600"/>
              </a:spcBef>
              <a:buClr>
                <a:srgbClr val="3B39E4"/>
              </a:buClr>
              <a:buSzPct val="100000"/>
              <a:defRPr spc="-42" sz="4200"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914400" indent="-457200" defTabSz="825500">
              <a:lnSpc>
                <a:spcPct val="80000"/>
              </a:lnSpc>
              <a:spcBef>
                <a:spcPts val="3600"/>
              </a:spcBef>
              <a:buClr>
                <a:srgbClr val="3B39E4"/>
              </a:buClr>
              <a:buSzPct val="100000"/>
              <a:defRPr spc="-42" sz="4200"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1371600" indent="-457200" defTabSz="825500">
              <a:lnSpc>
                <a:spcPct val="80000"/>
              </a:lnSpc>
              <a:spcBef>
                <a:spcPts val="3600"/>
              </a:spcBef>
              <a:buClr>
                <a:srgbClr val="3B39E4"/>
              </a:buClr>
              <a:buSzPct val="100000"/>
              <a:defRPr spc="-42" sz="4200"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828800" indent="-457200" defTabSz="825500">
              <a:lnSpc>
                <a:spcPct val="80000"/>
              </a:lnSpc>
              <a:spcBef>
                <a:spcPts val="3600"/>
              </a:spcBef>
              <a:buClr>
                <a:srgbClr val="3B39E4"/>
              </a:buClr>
              <a:buSzPct val="100000"/>
              <a:defRPr spc="-42" sz="4200"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2286000" indent="-457200" defTabSz="825500">
              <a:lnSpc>
                <a:spcPct val="80000"/>
              </a:lnSpc>
              <a:spcBef>
                <a:spcPts val="3600"/>
              </a:spcBef>
              <a:buClr>
                <a:srgbClr val="3B39E4"/>
              </a:buClr>
              <a:buSzPct val="100000"/>
              <a:defRPr spc="-42" sz="4200"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3" name="Slide Title"/>
          <p:cNvSpPr txBox="1"/>
          <p:nvPr>
            <p:ph type="title" hasCustomPrompt="1"/>
          </p:nvPr>
        </p:nvSpPr>
        <p:spPr>
          <a:xfrm>
            <a:off x="571500" y="652482"/>
            <a:ext cx="23241000" cy="1951018"/>
          </a:xfrm>
          <a:prstGeom prst="rect">
            <a:avLst/>
          </a:prstGeom>
        </p:spPr>
        <p:txBody>
          <a:bodyPr/>
          <a:lstStyle>
            <a:lvl1pPr algn="l" defTabSz="825500">
              <a:lnSpc>
                <a:spcPct val="60000"/>
              </a:lnSpc>
              <a:defRPr spc="-239" sz="12000">
                <a:solidFill>
                  <a:srgbClr val="3B39E4"/>
                </a:solidFill>
                <a:latin typeface="Founders Grotesk Semibold"/>
                <a:ea typeface="Founders Grotesk Semibold"/>
                <a:cs typeface="Founders Grotesk Semibold"/>
                <a:sym typeface="Founders Grotesk Semi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54" name="Slide Number"/>
          <p:cNvSpPr txBox="1"/>
          <p:nvPr>
            <p:ph type="sldNum" sz="quarter" idx="2"/>
          </p:nvPr>
        </p:nvSpPr>
        <p:spPr>
          <a:xfrm>
            <a:off x="23436122" y="12268199"/>
            <a:ext cx="371756" cy="555245"/>
          </a:xfrm>
          <a:prstGeom prst="rect">
            <a:avLst/>
          </a:prstGeom>
        </p:spPr>
        <p:txBody>
          <a:bodyPr/>
          <a:lstStyle>
            <a:lvl1pPr algn="r" defTabSz="825500">
              <a:defRPr spc="28" sz="2800">
                <a:solidFill>
                  <a:srgbClr val="000000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bg>
      <p:bgPr>
        <a:solidFill>
          <a:srgbClr val="0000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rgbClr val="BFF823"/>
            </a:solidFill>
            <a:miter lim="400000"/>
          </a:ln>
        </p:spPr>
        <p:txBody>
          <a:bodyPr lIns="0" tIns="0" rIns="0" bIns="0" anchor="ctr"/>
          <a:lstStyle/>
          <a:p>
            <a:pPr defTabSz="584200">
              <a:lnSpc>
                <a:spcPct val="100000"/>
              </a:lnSpc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62" name="Author and Date"/>
          <p:cNvSpPr txBox="1"/>
          <p:nvPr>
            <p:ph type="body" sz="quarter" idx="21" hasCustomPrompt="1"/>
          </p:nvPr>
        </p:nvSpPr>
        <p:spPr>
          <a:xfrm>
            <a:off x="571500" y="12269258"/>
            <a:ext cx="23235147" cy="555245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cap="all" spc="168" sz="2800">
                <a:solidFill>
                  <a:srgbClr val="BFF823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Author and Date </a:t>
            </a:r>
          </a:p>
        </p:txBody>
      </p:sp>
      <p:sp>
        <p:nvSpPr>
          <p:cNvPr id="163" name="Line"/>
          <p:cNvSpPr/>
          <p:nvPr/>
        </p:nvSpPr>
        <p:spPr>
          <a:xfrm>
            <a:off x="634956" y="9475085"/>
            <a:ext cx="23114088" cy="1"/>
          </a:xfrm>
          <a:prstGeom prst="line">
            <a:avLst/>
          </a:prstGeom>
          <a:ln w="114300">
            <a:solidFill>
              <a:srgbClr val="BFF823"/>
            </a:solidFill>
            <a:miter lim="400000"/>
          </a:ln>
        </p:spPr>
        <p:txBody>
          <a:bodyPr lIns="0" tIns="0" rIns="0" bIns="0" anchor="ctr"/>
          <a:lstStyle/>
          <a:p>
            <a:pPr defTabSz="584200">
              <a:lnSpc>
                <a:spcPct val="100000"/>
              </a:lnSpc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64" name="Presentation Title"/>
          <p:cNvSpPr txBox="1"/>
          <p:nvPr>
            <p:ph type="title" hasCustomPrompt="1"/>
          </p:nvPr>
        </p:nvSpPr>
        <p:spPr>
          <a:xfrm>
            <a:off x="571500" y="9525885"/>
            <a:ext cx="23235147" cy="2647065"/>
          </a:xfrm>
          <a:prstGeom prst="rect">
            <a:avLst/>
          </a:prstGeom>
        </p:spPr>
        <p:txBody>
          <a:bodyPr/>
          <a:lstStyle>
            <a:lvl1pPr algn="l" defTabSz="825500">
              <a:lnSpc>
                <a:spcPct val="70000"/>
              </a:lnSpc>
              <a:defRPr spc="-300" sz="15000">
                <a:solidFill>
                  <a:srgbClr val="FFFFFF"/>
                </a:solidFill>
                <a:latin typeface="Founders Grotesk Semibold"/>
                <a:ea typeface="Founders Grotesk Semibold"/>
                <a:cs typeface="Founders Grotesk Semibold"/>
                <a:sym typeface="Founders Grotesk Semibold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65" name="Body Level One…"/>
          <p:cNvSpPr txBox="1"/>
          <p:nvPr>
            <p:ph type="body" sz="quarter" idx="1" hasCustomPrompt="1"/>
          </p:nvPr>
        </p:nvSpPr>
        <p:spPr>
          <a:xfrm>
            <a:off x="571500" y="847716"/>
            <a:ext cx="23235147" cy="23241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80000"/>
              </a:lnSpc>
              <a:spcBef>
                <a:spcPts val="0"/>
              </a:spcBef>
              <a:buSzTx/>
              <a:buNone/>
              <a:defRPr spc="-79" sz="8000">
                <a:solidFill>
                  <a:srgbClr val="BFF823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marL="0" indent="457200" defTabSz="825500">
              <a:lnSpc>
                <a:spcPct val="80000"/>
              </a:lnSpc>
              <a:spcBef>
                <a:spcPts val="0"/>
              </a:spcBef>
              <a:buSzTx/>
              <a:buNone/>
              <a:defRPr spc="-79" sz="8000">
                <a:solidFill>
                  <a:srgbClr val="BFF823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marL="0" indent="914400" defTabSz="825500">
              <a:lnSpc>
                <a:spcPct val="80000"/>
              </a:lnSpc>
              <a:spcBef>
                <a:spcPts val="0"/>
              </a:spcBef>
              <a:buSzTx/>
              <a:buNone/>
              <a:defRPr spc="-79" sz="8000">
                <a:solidFill>
                  <a:srgbClr val="BFF823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marL="0" indent="1371600" defTabSz="825500">
              <a:lnSpc>
                <a:spcPct val="80000"/>
              </a:lnSpc>
              <a:spcBef>
                <a:spcPts val="0"/>
              </a:spcBef>
              <a:buSzTx/>
              <a:buNone/>
              <a:defRPr spc="-79" sz="8000">
                <a:solidFill>
                  <a:srgbClr val="BFF823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marL="0" indent="1828800" defTabSz="825500">
              <a:lnSpc>
                <a:spcPct val="80000"/>
              </a:lnSpc>
              <a:spcBef>
                <a:spcPts val="0"/>
              </a:spcBef>
              <a:buSzTx/>
              <a:buNone/>
              <a:defRPr spc="-79" sz="8000">
                <a:solidFill>
                  <a:srgbClr val="BFF823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6" name="Slide Number"/>
          <p:cNvSpPr txBox="1"/>
          <p:nvPr>
            <p:ph type="sldNum" sz="quarter" idx="2"/>
          </p:nvPr>
        </p:nvSpPr>
        <p:spPr>
          <a:xfrm>
            <a:off x="23431499" y="12268199"/>
            <a:ext cx="371756" cy="555245"/>
          </a:xfrm>
          <a:prstGeom prst="rect">
            <a:avLst/>
          </a:prstGeom>
        </p:spPr>
        <p:txBody>
          <a:bodyPr/>
          <a:lstStyle>
            <a:lvl1pPr algn="r" defTabSz="825500">
              <a:defRPr spc="28" sz="28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Image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Image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Agenda Subtitle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02-APRIL-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02-APRIL-2021</a:t>
            </a:r>
          </a:p>
        </p:txBody>
      </p:sp>
      <p:sp>
        <p:nvSpPr>
          <p:cNvPr id="176" name="Session - 2"/>
          <p:cNvSpPr txBox="1"/>
          <p:nvPr>
            <p:ph type="title"/>
          </p:nvPr>
        </p:nvSpPr>
        <p:spPr>
          <a:xfrm>
            <a:off x="1550777" y="5102817"/>
            <a:ext cx="23235147" cy="2647065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Session - 2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02-APRIL-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02-APRIL-2021</a:t>
            </a:r>
          </a:p>
        </p:txBody>
      </p:sp>
      <p:sp>
        <p:nvSpPr>
          <p:cNvPr id="211" name="Functions with explicit return valu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pc="-45" sz="4500"/>
            </a:pPr>
            <a:r>
              <a:t>Functions with explicit return value.</a:t>
            </a:r>
          </a:p>
          <a:p>
            <a:pPr lvl="1">
              <a:buClr>
                <a:srgbClr val="000000"/>
              </a:buClr>
            </a:pPr>
            <a:r>
              <a:t>return keyword to explicitly return a value from function. </a:t>
            </a:r>
            <a:br/>
            <a:br/>
            <a:r>
              <a:rPr>
                <a:solidFill>
                  <a:srgbClr val="009051"/>
                </a:solidFill>
                <a:latin typeface="Courier"/>
                <a:ea typeface="Courier"/>
                <a:cs typeface="Courier"/>
                <a:sym typeface="Courier"/>
              </a:rPr>
              <a:t>def &lt;function_name&gt;(parameters):</a:t>
            </a:r>
            <a:br>
              <a:rPr>
                <a:solidFill>
                  <a:srgbClr val="00905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009051"/>
                </a:solidFill>
                <a:latin typeface="Courier"/>
                <a:ea typeface="Courier"/>
                <a:cs typeface="Courier"/>
                <a:sym typeface="Courier"/>
              </a:rPr>
              <a:t>   &lt;block of code&gt;.</a:t>
            </a:r>
            <a:br>
              <a:rPr>
                <a:solidFill>
                  <a:srgbClr val="00905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009051"/>
                </a:solidFill>
                <a:latin typeface="Courier"/>
                <a:ea typeface="Courier"/>
                <a:cs typeface="Courier"/>
                <a:sym typeface="Courier"/>
              </a:rPr>
              <a:t>   return &lt;obj&gt;</a:t>
            </a:r>
            <a:br>
              <a:rPr>
                <a:solidFill>
                  <a:srgbClr val="009051"/>
                </a:solidFill>
                <a:latin typeface="Courier"/>
                <a:ea typeface="Courier"/>
                <a:cs typeface="Courier"/>
                <a:sym typeface="Courier"/>
              </a:rPr>
            </a:br>
            <a:br>
              <a:rPr>
                <a:solidFill>
                  <a:srgbClr val="009051"/>
                </a:solidFill>
              </a:rPr>
            </a:br>
            <a:r>
              <a:t>Example:</a:t>
            </a:r>
            <a:br>
              <a:rPr>
                <a:solidFill>
                  <a:srgbClr val="009051"/>
                </a:solidFill>
              </a:rPr>
            </a:br>
            <a:br>
              <a:rPr>
                <a:solidFill>
                  <a:srgbClr val="009051"/>
                </a:solidFill>
              </a:rPr>
            </a:br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def my_func(parameters):</a:t>
            </a:r>
            <a:b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    sum_of_parameters = param1 + param2</a:t>
            </a:r>
            <a:b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    return sum_of_parameters</a:t>
            </a:r>
          </a:p>
        </p:txBody>
      </p:sp>
      <p:sp>
        <p:nvSpPr>
          <p:cNvPr id="212" name="Python -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Python - 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02-APRIL-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02-APRIL-2021</a:t>
            </a:r>
          </a:p>
        </p:txBody>
      </p:sp>
      <p:sp>
        <p:nvSpPr>
          <p:cNvPr id="215" name="Functions parameters with default valu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pc="-45" sz="4500"/>
            </a:pPr>
            <a:r>
              <a:t>Functions parameters with default value.</a:t>
            </a:r>
          </a:p>
          <a:p>
            <a:pPr lvl="2">
              <a:buClr>
                <a:srgbClr val="000000"/>
              </a:buClr>
            </a:pPr>
            <a:r>
              <a:t>Syntax</a:t>
            </a:r>
            <a:br/>
            <a:br/>
            <a:r>
              <a:rPr>
                <a:solidFill>
                  <a:srgbClr val="009051"/>
                </a:solidFill>
                <a:latin typeface="Courier"/>
                <a:ea typeface="Courier"/>
                <a:cs typeface="Courier"/>
                <a:sym typeface="Courier"/>
              </a:rPr>
              <a:t>def &lt;function_name&gt;(parameters, parameter=&lt;default_value&gt;):</a:t>
            </a:r>
            <a:br>
              <a:rPr>
                <a:solidFill>
                  <a:srgbClr val="00905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009051"/>
                </a:solidFill>
                <a:latin typeface="Courier"/>
                <a:ea typeface="Courier"/>
                <a:cs typeface="Courier"/>
                <a:sym typeface="Courier"/>
              </a:rPr>
              <a:t>   &lt;block of code&gt;.</a:t>
            </a:r>
            <a:br>
              <a:rPr>
                <a:solidFill>
                  <a:srgbClr val="009051"/>
                </a:solidFill>
                <a:latin typeface="Courier"/>
                <a:ea typeface="Courier"/>
                <a:cs typeface="Courier"/>
                <a:sym typeface="Courier"/>
              </a:rPr>
            </a:br>
            <a:br>
              <a:rPr>
                <a:solidFill>
                  <a:srgbClr val="009051"/>
                </a:solidFill>
              </a:rPr>
            </a:br>
            <a:r>
              <a:t>Example:</a:t>
            </a:r>
            <a:br>
              <a:rPr>
                <a:solidFill>
                  <a:srgbClr val="009051"/>
                </a:solidFill>
              </a:rPr>
            </a:br>
            <a:br>
              <a:rPr>
                <a:solidFill>
                  <a:srgbClr val="009051"/>
                </a:solidFill>
              </a:rPr>
            </a:br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def my_func(parameters, parameter=&lt;default_value&gt;):</a:t>
            </a:r>
            <a:b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    &lt;statements&gt;</a:t>
            </a:r>
            <a:br>
              <a:rPr>
                <a:latin typeface="Courier"/>
                <a:ea typeface="Courier"/>
                <a:cs typeface="Courier"/>
                <a:sym typeface="Courier"/>
              </a:rPr>
            </a:br>
          </a:p>
        </p:txBody>
      </p:sp>
      <p:sp>
        <p:nvSpPr>
          <p:cNvPr id="216" name="Python -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Python - 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02-APRIL-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02-APRIL-2021</a:t>
            </a:r>
          </a:p>
        </p:txBody>
      </p:sp>
      <p:sp>
        <p:nvSpPr>
          <p:cNvPr id="219" name="Functions with variable number of arguments. (Non Keyword argument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pc="-45" sz="4500"/>
            </a:pPr>
            <a:r>
              <a:t>Functions with variable number of arguments. (Non Keyword arguments)</a:t>
            </a:r>
          </a:p>
          <a:p>
            <a:pPr lvl="2">
              <a:buClr>
                <a:srgbClr val="000000"/>
              </a:buClr>
            </a:pPr>
            <a:r>
              <a:t>Syntax</a:t>
            </a:r>
            <a:br/>
            <a:br/>
            <a:r>
              <a:rPr>
                <a:solidFill>
                  <a:srgbClr val="009051"/>
                </a:solidFill>
                <a:latin typeface="Courier"/>
                <a:ea typeface="Courier"/>
                <a:cs typeface="Courier"/>
                <a:sym typeface="Courier"/>
              </a:rPr>
              <a:t>def &lt;function_name&gt;(*args):</a:t>
            </a:r>
            <a:br>
              <a:rPr>
                <a:solidFill>
                  <a:srgbClr val="00905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009051"/>
                </a:solidFill>
                <a:latin typeface="Courier"/>
                <a:ea typeface="Courier"/>
                <a:cs typeface="Courier"/>
                <a:sym typeface="Courier"/>
              </a:rPr>
              <a:t>   &lt;block of code&gt;.</a:t>
            </a:r>
            <a:br>
              <a:rPr>
                <a:solidFill>
                  <a:srgbClr val="009051"/>
                </a:solidFill>
                <a:latin typeface="Courier"/>
                <a:ea typeface="Courier"/>
                <a:cs typeface="Courier"/>
                <a:sym typeface="Courier"/>
              </a:rPr>
            </a:br>
            <a:br>
              <a:rPr>
                <a:solidFill>
                  <a:srgbClr val="009051"/>
                </a:solidFill>
              </a:rPr>
            </a:br>
            <a:r>
              <a:t>Example:</a:t>
            </a:r>
            <a:br>
              <a:rPr>
                <a:solidFill>
                  <a:srgbClr val="009051"/>
                </a:solidFill>
              </a:rPr>
            </a:br>
            <a:br>
              <a:rPr>
                <a:solidFill>
                  <a:srgbClr val="009051"/>
                </a:solidFill>
              </a:rPr>
            </a:br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def my_func(*args):</a:t>
            </a:r>
            <a:b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    &lt;statements&gt;</a:t>
            </a:r>
            <a:br>
              <a:rPr>
                <a:latin typeface="Courier"/>
                <a:ea typeface="Courier"/>
                <a:cs typeface="Courier"/>
                <a:sym typeface="Courier"/>
              </a:rPr>
            </a:br>
          </a:p>
        </p:txBody>
      </p:sp>
      <p:sp>
        <p:nvSpPr>
          <p:cNvPr id="220" name="Python -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Python - 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02-APRIL-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02-APRIL-2021</a:t>
            </a:r>
          </a:p>
        </p:txBody>
      </p:sp>
      <p:sp>
        <p:nvSpPr>
          <p:cNvPr id="223" name="Functions with variable number of arguments. (Keyword argument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pc="-45" sz="4500"/>
            </a:pPr>
            <a:r>
              <a:t>Functions with variable number of arguments. (Keyword arguments)</a:t>
            </a:r>
          </a:p>
          <a:p>
            <a:pPr lvl="2">
              <a:buClr>
                <a:srgbClr val="000000"/>
              </a:buClr>
            </a:pPr>
            <a:r>
              <a:t>Syntax</a:t>
            </a:r>
            <a:br/>
            <a:br/>
            <a:r>
              <a:rPr>
                <a:solidFill>
                  <a:srgbClr val="009051"/>
                </a:solidFill>
                <a:latin typeface="Courier"/>
                <a:ea typeface="Courier"/>
                <a:cs typeface="Courier"/>
                <a:sym typeface="Courier"/>
              </a:rPr>
              <a:t>def &lt;function_name&gt;(**kwargs):</a:t>
            </a:r>
            <a:br>
              <a:rPr>
                <a:solidFill>
                  <a:srgbClr val="00905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009051"/>
                </a:solidFill>
                <a:latin typeface="Courier"/>
                <a:ea typeface="Courier"/>
                <a:cs typeface="Courier"/>
                <a:sym typeface="Courier"/>
              </a:rPr>
              <a:t>   &lt;block of code&gt;.</a:t>
            </a:r>
            <a:br>
              <a:rPr>
                <a:solidFill>
                  <a:srgbClr val="009051"/>
                </a:solidFill>
                <a:latin typeface="Courier"/>
                <a:ea typeface="Courier"/>
                <a:cs typeface="Courier"/>
                <a:sym typeface="Courier"/>
              </a:rPr>
            </a:br>
            <a:br>
              <a:rPr>
                <a:solidFill>
                  <a:srgbClr val="009051"/>
                </a:solidFill>
              </a:rPr>
            </a:br>
            <a:r>
              <a:t>Example:</a:t>
            </a:r>
            <a:br>
              <a:rPr>
                <a:solidFill>
                  <a:srgbClr val="009051"/>
                </a:solidFill>
              </a:rPr>
            </a:br>
            <a:br>
              <a:rPr>
                <a:solidFill>
                  <a:srgbClr val="009051"/>
                </a:solidFill>
              </a:rPr>
            </a:br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def my_func(**kwargs):</a:t>
            </a:r>
            <a:b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    &lt;block of code&gt;</a:t>
            </a:r>
            <a:br>
              <a:rPr>
                <a:latin typeface="Courier"/>
                <a:ea typeface="Courier"/>
                <a:cs typeface="Courier"/>
                <a:sym typeface="Courier"/>
              </a:rPr>
            </a:br>
          </a:p>
        </p:txBody>
      </p:sp>
      <p:sp>
        <p:nvSpPr>
          <p:cNvPr id="224" name="Python -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Python - 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02-APRIL-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02-APRIL-2021</a:t>
            </a:r>
          </a:p>
        </p:txBody>
      </p:sp>
      <p:sp>
        <p:nvSpPr>
          <p:cNvPr id="227" name="Functions with variable number of arguments. (Both keyword and Non Keyword argument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pc="-45" sz="4500"/>
            </a:pPr>
            <a:r>
              <a:t>Functions with variable number of arguments. (Both keyword and Non Keyword arguments)</a:t>
            </a:r>
          </a:p>
          <a:p>
            <a:pPr lvl="2">
              <a:buClr>
                <a:srgbClr val="000000"/>
              </a:buClr>
            </a:pPr>
            <a:r>
              <a:t>Syntax</a:t>
            </a:r>
            <a:br/>
            <a:br/>
            <a:r>
              <a:rPr>
                <a:solidFill>
                  <a:srgbClr val="009051"/>
                </a:solidFill>
                <a:latin typeface="Courier"/>
                <a:ea typeface="Courier"/>
                <a:cs typeface="Courier"/>
                <a:sym typeface="Courier"/>
              </a:rPr>
              <a:t>def &lt;function_name&gt;(*args, **kwargs):</a:t>
            </a:r>
            <a:br>
              <a:rPr>
                <a:solidFill>
                  <a:srgbClr val="00905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009051"/>
                </a:solidFill>
                <a:latin typeface="Courier"/>
                <a:ea typeface="Courier"/>
                <a:cs typeface="Courier"/>
                <a:sym typeface="Courier"/>
              </a:rPr>
              <a:t>   &lt;block of code&gt;.</a:t>
            </a:r>
            <a:br>
              <a:rPr>
                <a:solidFill>
                  <a:srgbClr val="009051"/>
                </a:solidFill>
                <a:latin typeface="Courier"/>
                <a:ea typeface="Courier"/>
                <a:cs typeface="Courier"/>
                <a:sym typeface="Courier"/>
              </a:rPr>
            </a:br>
            <a:br>
              <a:rPr>
                <a:solidFill>
                  <a:srgbClr val="009051"/>
                </a:solidFill>
              </a:rPr>
            </a:br>
            <a:r>
              <a:t>Example:</a:t>
            </a:r>
            <a:br>
              <a:rPr>
                <a:solidFill>
                  <a:srgbClr val="009051"/>
                </a:solidFill>
              </a:rPr>
            </a:br>
            <a:br>
              <a:rPr>
                <a:solidFill>
                  <a:srgbClr val="009051"/>
                </a:solidFill>
              </a:rPr>
            </a:br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def my_func(*args, **kwargs):</a:t>
            </a:r>
            <a:b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    &lt;block of code&gt;</a:t>
            </a:r>
            <a:br>
              <a:rPr>
                <a:latin typeface="Courier"/>
                <a:ea typeface="Courier"/>
                <a:cs typeface="Courier"/>
                <a:sym typeface="Courier"/>
              </a:rPr>
            </a:br>
          </a:p>
        </p:txBody>
      </p:sp>
      <p:sp>
        <p:nvSpPr>
          <p:cNvPr id="228" name="Python -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Python - 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02-APRIL-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02-APRIL-2021</a:t>
            </a:r>
          </a:p>
        </p:txBody>
      </p:sp>
      <p:sp>
        <p:nvSpPr>
          <p:cNvPr id="231" name="Exercises:  https://pynative.com/python-basic-exercise-for-beginners/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Exercises:</a:t>
            </a:r>
            <a:br/>
            <a:br/>
            <a:r>
              <a:t>https://pynative.com/python-basic-exercise-for-beginners/</a:t>
            </a:r>
          </a:p>
        </p:txBody>
      </p:sp>
      <p:sp>
        <p:nvSpPr>
          <p:cNvPr id="232" name="Python -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Python - 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02-APRIL-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02-APRIL-2021</a:t>
            </a:r>
          </a:p>
        </p:txBody>
      </p:sp>
      <p:sp>
        <p:nvSpPr>
          <p:cNvPr id="179" name="Print function is the most important function to print messages in console or output window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Print function is the most important function to print messages in console or output window.</a:t>
            </a:r>
          </a:p>
          <a:p>
            <a:pPr/>
            <a:r>
              <a:t>Print functions is var arg function, unlike other functions it can accept any number of parameters.</a:t>
            </a:r>
            <a:br/>
            <a:br/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print(“release”, “1.5”, “Built Successfully”)</a:t>
            </a:r>
          </a:p>
        </p:txBody>
      </p:sp>
      <p:sp>
        <p:nvSpPr>
          <p:cNvPr id="180" name="Python - Pri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Python - Print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02-APRIL-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02-APRIL-2021</a:t>
            </a:r>
          </a:p>
        </p:txBody>
      </p:sp>
      <p:sp>
        <p:nvSpPr>
          <p:cNvPr id="183" name="Contional block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1479" indent="-411479" defTabSz="742950">
              <a:spcBef>
                <a:spcPts val="3200"/>
              </a:spcBef>
              <a:defRPr spc="-37" sz="3780"/>
            </a:pPr>
            <a:r>
              <a:t>Contional blocks:</a:t>
            </a:r>
          </a:p>
          <a:p>
            <a:pPr marL="411479" indent="-411479" defTabSz="742950">
              <a:spcBef>
                <a:spcPts val="3200"/>
              </a:spcBef>
              <a:defRPr spc="-37" sz="3780"/>
            </a:pPr>
            <a:r>
              <a:t>if, if-else, if elif .. else, if elif</a:t>
            </a:r>
          </a:p>
          <a:p>
            <a:pPr marL="411479" indent="-411479" defTabSz="742950">
              <a:spcBef>
                <a:spcPts val="3200"/>
              </a:spcBef>
              <a:defRPr spc="-37" sz="3780"/>
            </a:pPr>
            <a:r>
              <a:t>Syntax:</a:t>
            </a:r>
            <a:br/>
            <a:br/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if str1 = “expected”:</a:t>
            </a:r>
            <a:b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   print(str1)</a:t>
            </a:r>
            <a:b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</a:br>
            <a:br>
              <a:rPr>
                <a:latin typeface="Courier"/>
                <a:ea typeface="Courier"/>
                <a:cs typeface="Courier"/>
                <a:sym typeface="Courier"/>
              </a:rPr>
            </a:br>
            <a:br>
              <a:rPr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if str1 = “expected”:</a:t>
            </a:r>
            <a:b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   print(str1)</a:t>
            </a:r>
            <a:b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else:</a:t>
            </a:r>
            <a:b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   print(“unexpected”, str1)</a:t>
            </a:r>
            <a:b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</a:br>
            <a:br>
              <a:rPr>
                <a:latin typeface="Courier"/>
                <a:ea typeface="Courier"/>
                <a:cs typeface="Courier"/>
                <a:sym typeface="Courier"/>
              </a:rPr>
            </a:br>
          </a:p>
        </p:txBody>
      </p:sp>
      <p:sp>
        <p:nvSpPr>
          <p:cNvPr id="184" name="Python - Conditional Loo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Python - Conditional Loops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02-APRIL-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02-APRIL-2021</a:t>
            </a:r>
          </a:p>
        </p:txBody>
      </p:sp>
      <p:sp>
        <p:nvSpPr>
          <p:cNvPr id="187" name="Contional blocks: ( if … elif … else 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8911" indent="-438911" defTabSz="792479">
              <a:spcBef>
                <a:spcPts val="3400"/>
              </a:spcBef>
              <a:defRPr spc="-40" sz="4032"/>
            </a:pPr>
            <a:r>
              <a:t>Contional blocks: ( </a:t>
            </a:r>
            <a:r>
              <a:rPr b="1">
                <a:solidFill>
                  <a:srgbClr val="0433FF"/>
                </a:solidFill>
              </a:rPr>
              <a:t>if … elif … else</a:t>
            </a:r>
            <a:r>
              <a:t> )</a:t>
            </a:r>
          </a:p>
          <a:p>
            <a:pPr marL="438911" indent="-438911" defTabSz="792479">
              <a:spcBef>
                <a:spcPts val="3400"/>
              </a:spcBef>
              <a:defRPr spc="-40" sz="4032"/>
            </a:pPr>
            <a:r>
              <a:t>if, if-else, if elif .. else, if elif</a:t>
            </a:r>
          </a:p>
          <a:p>
            <a:pPr marL="438911" indent="-438911" defTabSz="792479">
              <a:spcBef>
                <a:spcPts val="3400"/>
              </a:spcBef>
              <a:buClr>
                <a:srgbClr val="941751"/>
              </a:buClr>
              <a:defRPr spc="-40" sz="4032"/>
            </a:pPr>
            <a:r>
              <a:t>Syntax:</a:t>
            </a:r>
            <a:br/>
            <a:br/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preference = 1</a:t>
            </a:r>
            <a:br>
              <a:rPr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if preference == 1:</a:t>
            </a:r>
            <a:b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   print(“You got your first preference”)</a:t>
            </a:r>
            <a:br>
              <a:rPr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elif preference = 2:</a:t>
            </a:r>
            <a:b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   print(“you got your second preference”)</a:t>
            </a:r>
            <a:b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else:</a:t>
            </a:r>
            <a:b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   print(“you got your least preference”)</a:t>
            </a:r>
            <a:b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</a:br>
            <a:br>
              <a:rPr>
                <a:latin typeface="Courier"/>
                <a:ea typeface="Courier"/>
                <a:cs typeface="Courier"/>
                <a:sym typeface="Courier"/>
              </a:rPr>
            </a:br>
          </a:p>
        </p:txBody>
      </p:sp>
      <p:sp>
        <p:nvSpPr>
          <p:cNvPr id="188" name="Python - Conditional Loo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Python - Conditional Loops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02-APRIL-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02-APRIL-2021</a:t>
            </a:r>
          </a:p>
        </p:txBody>
      </p:sp>
      <p:sp>
        <p:nvSpPr>
          <p:cNvPr id="191" name="Number truthiness 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9747" indent="-269747" defTabSz="487044">
              <a:spcBef>
                <a:spcPts val="2100"/>
              </a:spcBef>
              <a:buChar char="★"/>
              <a:defRPr b="1" spc="-24" sz="2478"/>
            </a:pPr>
            <a:r>
              <a:t>Number truthiness …</a:t>
            </a:r>
          </a:p>
          <a:p>
            <a:pPr lvl="1" marL="539495" indent="-269747" defTabSz="487044">
              <a:spcBef>
                <a:spcPts val="2100"/>
              </a:spcBef>
              <a:buChar char="➡"/>
              <a:defRPr spc="-24" sz="2478"/>
            </a:pPr>
            <a:r>
              <a:t>0 will be evaluated as </a:t>
            </a:r>
            <a:r>
              <a:rPr b="1">
                <a:solidFill>
                  <a:srgbClr val="0433FF"/>
                </a:solidFill>
              </a:rPr>
              <a:t>False</a:t>
            </a:r>
            <a:r>
              <a:t>, whereas all non-zero integers or floats are evaluated to </a:t>
            </a:r>
            <a:r>
              <a:rPr b="1">
                <a:solidFill>
                  <a:srgbClr val="0433FF"/>
                </a:solidFill>
              </a:rPr>
              <a:t>True</a:t>
            </a:r>
            <a:endParaRPr b="1">
              <a:solidFill>
                <a:srgbClr val="0433FF"/>
              </a:solidFill>
            </a:endParaRPr>
          </a:p>
          <a:p>
            <a:pPr marL="269747" indent="-269747" defTabSz="487044">
              <a:spcBef>
                <a:spcPts val="2100"/>
              </a:spcBef>
              <a:buChar char="★"/>
              <a:defRPr spc="-24" sz="2478"/>
            </a:pPr>
            <a:r>
              <a:rPr b="1"/>
              <a:t>String truthiness …</a:t>
            </a:r>
            <a:endParaRPr b="1"/>
          </a:p>
          <a:p>
            <a:pPr lvl="1" marL="539495" indent="-269747" defTabSz="487044">
              <a:spcBef>
                <a:spcPts val="2100"/>
              </a:spcBef>
              <a:buChar char="➡"/>
              <a:defRPr spc="-24" sz="2478"/>
            </a:pPr>
            <a:r>
              <a:t>Empty String (“”) will be evaluated as </a:t>
            </a:r>
            <a:r>
              <a:rPr b="1">
                <a:solidFill>
                  <a:srgbClr val="0433FF"/>
                </a:solidFill>
              </a:rPr>
              <a:t>False</a:t>
            </a:r>
            <a:r>
              <a:t>, whereas all other strings whose length is greater than zero, are evaluated to </a:t>
            </a:r>
            <a:r>
              <a:rPr b="1">
                <a:solidFill>
                  <a:srgbClr val="0433FF"/>
                </a:solidFill>
              </a:rPr>
              <a:t>True</a:t>
            </a:r>
          </a:p>
          <a:p>
            <a:pPr marL="269747" indent="-269747" defTabSz="487044">
              <a:spcBef>
                <a:spcPts val="2100"/>
              </a:spcBef>
              <a:buChar char="★"/>
              <a:defRPr b="1" spc="-24" sz="2478"/>
            </a:pPr>
            <a:r>
              <a:t>Sequence truthiness …</a:t>
            </a:r>
          </a:p>
          <a:p>
            <a:pPr lvl="1" marL="539495" indent="-269747" defTabSz="487044">
              <a:spcBef>
                <a:spcPts val="2100"/>
              </a:spcBef>
              <a:buChar char="➡"/>
              <a:defRPr spc="-24" sz="2478"/>
            </a:pPr>
            <a:r>
              <a:t>Empty List or Dictionary or Set or Tuple will be evaluated as </a:t>
            </a:r>
            <a:r>
              <a:rPr b="1">
                <a:solidFill>
                  <a:srgbClr val="0433FF"/>
                </a:solidFill>
              </a:rPr>
              <a:t>False</a:t>
            </a:r>
            <a:r>
              <a:t>, </a:t>
            </a:r>
          </a:p>
          <a:p>
            <a:pPr lvl="1" marL="539495" indent="-269747" defTabSz="487044">
              <a:spcBef>
                <a:spcPts val="2100"/>
              </a:spcBef>
              <a:buChar char="➡"/>
              <a:defRPr spc="-24" sz="2478"/>
            </a:pPr>
            <a:r>
              <a:t>Whereas List or Dictionary or Set or Tuple whose length is greater than zero will be evaluated to </a:t>
            </a:r>
            <a:r>
              <a:rPr b="1">
                <a:solidFill>
                  <a:srgbClr val="0433FF"/>
                </a:solidFill>
              </a:rPr>
              <a:t>True</a:t>
            </a:r>
          </a:p>
          <a:p>
            <a:pPr marL="269747" indent="-269747" defTabSz="487044">
              <a:spcBef>
                <a:spcPts val="2100"/>
              </a:spcBef>
              <a:defRPr spc="-24" sz="2478"/>
            </a:pPr>
            <a:br/>
            <a:br/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preference = 1</a:t>
            </a:r>
            <a:br>
              <a:rPr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if preference == 1:</a:t>
            </a:r>
            <a:b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   print(“You got your first preference”)</a:t>
            </a:r>
            <a:br>
              <a:rPr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elif preference = 2:</a:t>
            </a:r>
            <a:b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   print(“you got your second preference”)</a:t>
            </a:r>
            <a:b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else:</a:t>
            </a:r>
            <a:b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   print(“you got your least preference”)</a:t>
            </a:r>
            <a:b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</a:br>
            <a:br>
              <a:rPr>
                <a:latin typeface="Courier"/>
                <a:ea typeface="Courier"/>
                <a:cs typeface="Courier"/>
                <a:sym typeface="Courier"/>
              </a:rPr>
            </a:br>
          </a:p>
        </p:txBody>
      </p:sp>
      <p:sp>
        <p:nvSpPr>
          <p:cNvPr id="192" name="Python - Truthiness &amp; Falsin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Python - Truthiness &amp; Falsiness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02-APRIL-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02-APRIL-2021</a:t>
            </a:r>
          </a:p>
        </p:txBody>
      </p:sp>
      <p:sp>
        <p:nvSpPr>
          <p:cNvPr id="195" name="Loops ( for 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Loops ( </a:t>
            </a:r>
            <a:r>
              <a:rPr b="1">
                <a:solidFill>
                  <a:srgbClr val="0433FF"/>
                </a:solidFill>
              </a:rPr>
              <a:t>for </a:t>
            </a:r>
            <a:r>
              <a:t>)</a:t>
            </a:r>
          </a:p>
          <a:p>
            <a:pPr>
              <a:buClr>
                <a:srgbClr val="000000"/>
              </a:buClr>
            </a:pPr>
            <a:r>
              <a:t>syntax:</a:t>
            </a:r>
            <a:br/>
            <a:br/>
            <a:r>
              <a:rPr>
                <a:solidFill>
                  <a:srgbClr val="009051"/>
                </a:solidFill>
              </a:rPr>
              <a:t>for &lt;temp variable&gt; in &lt;sequence/iterables&gt;:</a:t>
            </a:r>
            <a:br>
              <a:rPr>
                <a:solidFill>
                  <a:srgbClr val="009051"/>
                </a:solidFill>
              </a:rPr>
            </a:br>
            <a:r>
              <a:rPr>
                <a:solidFill>
                  <a:srgbClr val="009051"/>
                </a:solidFill>
              </a:rPr>
              <a:t>    &lt;statement block&gt;</a:t>
            </a:r>
            <a:br>
              <a:rPr>
                <a:solidFill>
                  <a:srgbClr val="009051"/>
                </a:solidFill>
              </a:rPr>
            </a:br>
            <a:br>
              <a:rPr>
                <a:solidFill>
                  <a:srgbClr val="009051"/>
                </a:solidFill>
              </a:rPr>
            </a:br>
            <a:r>
              <a:t>Example:</a:t>
            </a:r>
            <a:br>
              <a:rPr>
                <a:solidFill>
                  <a:srgbClr val="009051"/>
                </a:solidFill>
              </a:rPr>
            </a:br>
            <a:br>
              <a:rPr>
                <a:solidFill>
                  <a:srgbClr val="009051"/>
                </a:solidFill>
              </a:rPr>
            </a:br>
            <a:r>
              <a:rPr>
                <a:solidFill>
                  <a:srgbClr val="941751"/>
                </a:solidFill>
              </a:rPr>
              <a:t>for elem in range(1,100):</a:t>
            </a:r>
            <a:br>
              <a:rPr>
                <a:solidFill>
                  <a:srgbClr val="941751"/>
                </a:solidFill>
              </a:rPr>
            </a:br>
            <a:r>
              <a:rPr>
                <a:solidFill>
                  <a:srgbClr val="941751"/>
                </a:solidFill>
              </a:rPr>
              <a:t>       print(elem)</a:t>
            </a:r>
            <a:br>
              <a:rPr>
                <a:latin typeface="Courier"/>
                <a:ea typeface="Courier"/>
                <a:cs typeface="Courier"/>
                <a:sym typeface="Courier"/>
              </a:rPr>
            </a:br>
          </a:p>
        </p:txBody>
      </p:sp>
      <p:sp>
        <p:nvSpPr>
          <p:cNvPr id="196" name="Python - Loops ( for , while 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Python - Loops ( for , while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02-APRIL-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02-APRIL-2021</a:t>
            </a:r>
          </a:p>
        </p:txBody>
      </p:sp>
      <p:sp>
        <p:nvSpPr>
          <p:cNvPr id="199" name="Loops ( while 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1479" indent="-411479" defTabSz="742950">
              <a:spcBef>
                <a:spcPts val="3200"/>
              </a:spcBef>
              <a:defRPr spc="-37" sz="3780"/>
            </a:pPr>
            <a:r>
              <a:t>Loops ( </a:t>
            </a:r>
            <a:r>
              <a:rPr b="1">
                <a:solidFill>
                  <a:srgbClr val="0433FF"/>
                </a:solidFill>
              </a:rPr>
              <a:t>while</a:t>
            </a:r>
            <a:r>
              <a:t> )</a:t>
            </a:r>
          </a:p>
          <a:p>
            <a:pPr marL="411479" indent="-411479" defTabSz="742950">
              <a:spcBef>
                <a:spcPts val="3200"/>
              </a:spcBef>
              <a:buClr>
                <a:srgbClr val="000000"/>
              </a:buClr>
              <a:defRPr spc="-37" sz="3780"/>
            </a:pPr>
            <a:r>
              <a:t>syntax:</a:t>
            </a:r>
            <a:br/>
            <a:br/>
            <a:r>
              <a:rPr>
                <a:solidFill>
                  <a:srgbClr val="009051"/>
                </a:solidFill>
                <a:latin typeface="Courier"/>
                <a:ea typeface="Courier"/>
                <a:cs typeface="Courier"/>
                <a:sym typeface="Courier"/>
              </a:rPr>
              <a:t>variable = assignment</a:t>
            </a:r>
            <a:br>
              <a:rPr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009051"/>
                </a:solidFill>
                <a:latin typeface="Courier"/>
                <a:ea typeface="Courier"/>
                <a:cs typeface="Courier"/>
                <a:sym typeface="Courier"/>
              </a:rPr>
              <a:t>while &lt;condition&gt;:</a:t>
            </a:r>
            <a:br>
              <a:rPr>
                <a:solidFill>
                  <a:srgbClr val="00905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009051"/>
                </a:solidFill>
                <a:latin typeface="Courier"/>
                <a:ea typeface="Courier"/>
                <a:cs typeface="Courier"/>
                <a:sym typeface="Courier"/>
              </a:rPr>
              <a:t>    &lt;statement block&gt;</a:t>
            </a:r>
            <a:br>
              <a:rPr>
                <a:solidFill>
                  <a:srgbClr val="00905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009051"/>
                </a:solidFill>
                <a:latin typeface="Courier"/>
                <a:ea typeface="Courier"/>
                <a:cs typeface="Courier"/>
                <a:sym typeface="Courier"/>
              </a:rPr>
              <a:t>    &lt;loop exit condition / variable increment&gt;</a:t>
            </a:r>
            <a:br>
              <a:rPr>
                <a:solidFill>
                  <a:srgbClr val="009051"/>
                </a:solidFill>
                <a:latin typeface="Courier"/>
                <a:ea typeface="Courier"/>
                <a:cs typeface="Courier"/>
                <a:sym typeface="Courier"/>
              </a:rPr>
            </a:br>
            <a:br>
              <a:rPr>
                <a:solidFill>
                  <a:srgbClr val="009051"/>
                </a:solidFill>
              </a:rPr>
            </a:br>
            <a:r>
              <a:t>Example:</a:t>
            </a:r>
            <a:br>
              <a:rPr>
                <a:solidFill>
                  <a:srgbClr val="009051"/>
                </a:solidFill>
              </a:rPr>
            </a:br>
            <a:br>
              <a:rPr>
                <a:solidFill>
                  <a:srgbClr val="009051"/>
                </a:solidFill>
              </a:rPr>
            </a:br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num = 0</a:t>
            </a:r>
            <a:br>
              <a:rPr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while num &lt;= 100:</a:t>
            </a:r>
            <a:b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    print(num)</a:t>
            </a:r>
            <a:b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    num += 1</a:t>
            </a:r>
            <a:br>
              <a:rPr>
                <a:latin typeface="Courier"/>
                <a:ea typeface="Courier"/>
                <a:cs typeface="Courier"/>
                <a:sym typeface="Courier"/>
              </a:rPr>
            </a:br>
          </a:p>
        </p:txBody>
      </p:sp>
      <p:sp>
        <p:nvSpPr>
          <p:cNvPr id="200" name="Python - Loops ( for ….. while 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Python - Loops ( for ….. while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02-APRIL-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02-APRIL-2021</a:t>
            </a:r>
          </a:p>
        </p:txBody>
      </p:sp>
      <p:sp>
        <p:nvSpPr>
          <p:cNvPr id="203" name="Func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  <a:p>
            <a:pPr>
              <a:buClr>
                <a:srgbClr val="000000"/>
              </a:buClr>
            </a:pPr>
            <a:r>
              <a:t>A </a:t>
            </a:r>
            <a:r>
              <a:rPr b="1">
                <a:solidFill>
                  <a:srgbClr val="5F6368"/>
                </a:solidFill>
              </a:rPr>
              <a:t>function</a:t>
            </a:r>
            <a:r>
              <a:t> is a block of organized, reusable code that is used to perform a single, related action. </a:t>
            </a:r>
            <a:r>
              <a:rPr b="1">
                <a:solidFill>
                  <a:srgbClr val="5F6368"/>
                </a:solidFill>
              </a:rPr>
              <a:t>Functions</a:t>
            </a:r>
            <a:r>
              <a:t> provide better modularity for your application and a high degree of code reusing.</a:t>
            </a:r>
            <a:br/>
            <a:br/>
            <a:r>
              <a:rPr>
                <a:solidFill>
                  <a:srgbClr val="009051"/>
                </a:solidFill>
                <a:latin typeface="Courier"/>
                <a:ea typeface="Courier"/>
                <a:cs typeface="Courier"/>
                <a:sym typeface="Courier"/>
              </a:rPr>
              <a:t>def &lt;function_name&gt;():</a:t>
            </a:r>
            <a:br>
              <a:rPr>
                <a:solidFill>
                  <a:srgbClr val="00905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009051"/>
                </a:solidFill>
                <a:latin typeface="Courier"/>
                <a:ea typeface="Courier"/>
                <a:cs typeface="Courier"/>
                <a:sym typeface="Courier"/>
              </a:rPr>
              <a:t>   &lt;block of code&gt;</a:t>
            </a:r>
            <a:br>
              <a:rPr>
                <a:solidFill>
                  <a:srgbClr val="009051"/>
                </a:solidFill>
                <a:latin typeface="Courier"/>
                <a:ea typeface="Courier"/>
                <a:cs typeface="Courier"/>
                <a:sym typeface="Courier"/>
              </a:rPr>
            </a:br>
            <a:br>
              <a:rPr>
                <a:solidFill>
                  <a:srgbClr val="009051"/>
                </a:solidFill>
              </a:rPr>
            </a:br>
            <a:r>
              <a:t>Example:</a:t>
            </a:r>
            <a:br>
              <a:rPr>
                <a:solidFill>
                  <a:srgbClr val="009051"/>
                </a:solidFill>
              </a:rPr>
            </a:br>
            <a:br>
              <a:rPr>
                <a:solidFill>
                  <a:srgbClr val="009051"/>
                </a:solidFill>
              </a:rPr>
            </a:br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def my_func():</a:t>
            </a:r>
            <a:b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    print(“Say Hello”) </a:t>
            </a:r>
            <a:br>
              <a:rPr>
                <a:latin typeface="Courier"/>
                <a:ea typeface="Courier"/>
                <a:cs typeface="Courier"/>
                <a:sym typeface="Courier"/>
              </a:rPr>
            </a:br>
          </a:p>
        </p:txBody>
      </p:sp>
      <p:sp>
        <p:nvSpPr>
          <p:cNvPr id="204" name="Python -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Python - 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02-APRIL-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02-APRIL-2021</a:t>
            </a:r>
          </a:p>
        </p:txBody>
      </p:sp>
      <p:sp>
        <p:nvSpPr>
          <p:cNvPr id="207" name="Functions with parameters  def &lt;function_name&gt;(1 or more parameters):    &lt;block of code&gt;.  Example:  def my_func(param1,param2…):     added_value = param1 + param2     print(added_value)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 with parameters</a:t>
            </a:r>
            <a:br/>
            <a:br/>
            <a:r>
              <a:rPr>
                <a:solidFill>
                  <a:srgbClr val="009051"/>
                </a:solidFill>
                <a:latin typeface="Courier"/>
                <a:ea typeface="Courier"/>
                <a:cs typeface="Courier"/>
                <a:sym typeface="Courier"/>
              </a:rPr>
              <a:t>def &lt;function_name&gt;(1 or more parameters):</a:t>
            </a:r>
            <a:br>
              <a:rPr>
                <a:solidFill>
                  <a:srgbClr val="00905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009051"/>
                </a:solidFill>
                <a:latin typeface="Courier"/>
                <a:ea typeface="Courier"/>
                <a:cs typeface="Courier"/>
                <a:sym typeface="Courier"/>
              </a:rPr>
              <a:t>   &lt;block of code&gt;.</a:t>
            </a:r>
            <a:br>
              <a:rPr>
                <a:solidFill>
                  <a:srgbClr val="009051"/>
                </a:solidFill>
                <a:latin typeface="Courier"/>
                <a:ea typeface="Courier"/>
                <a:cs typeface="Courier"/>
                <a:sym typeface="Courier"/>
              </a:rPr>
            </a:br>
            <a:br>
              <a:rPr>
                <a:solidFill>
                  <a:srgbClr val="009051"/>
                </a:solidFill>
              </a:rPr>
            </a:br>
            <a:r>
              <a:t>Example:</a:t>
            </a:r>
            <a:br>
              <a:rPr>
                <a:solidFill>
                  <a:srgbClr val="009051"/>
                </a:solidFill>
              </a:rPr>
            </a:br>
            <a:br>
              <a:rPr>
                <a:solidFill>
                  <a:srgbClr val="009051"/>
                </a:solidFill>
              </a:rPr>
            </a:br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def my_func(param1,param2…):</a:t>
            </a:r>
            <a:b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    added_value = param1 + param2</a:t>
            </a:r>
            <a:b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    print(added_value)</a:t>
            </a:r>
          </a:p>
        </p:txBody>
      </p:sp>
      <p:sp>
        <p:nvSpPr>
          <p:cNvPr id="208" name="Python -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Python - 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