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/>
        </p:nvSpPr>
        <p:spPr>
          <a:xfrm>
            <a:off x="635000" y="12192000"/>
            <a:ext cx="23114001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639141" y="692906"/>
            <a:ext cx="23114003" cy="2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41000" cy="555246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marL="893618" indent="-347518" defTabSz="825500">
              <a:lnSpc>
                <a:spcPct val="100000"/>
              </a:lnSpc>
              <a:spcBef>
                <a:spcPts val="0"/>
              </a:spcBef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marL="1439718" indent="-347518" defTabSz="825500">
              <a:lnSpc>
                <a:spcPct val="100000"/>
              </a:lnSpc>
              <a:spcBef>
                <a:spcPts val="0"/>
              </a:spcBef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marL="1985818" indent="-347518" defTabSz="825500">
              <a:lnSpc>
                <a:spcPct val="100000"/>
              </a:lnSpc>
              <a:spcBef>
                <a:spcPts val="0"/>
              </a:spcBef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marL="2531918" indent="-347518" defTabSz="825500">
              <a:lnSpc>
                <a:spcPct val="100000"/>
              </a:lnSpc>
              <a:spcBef>
                <a:spcPts val="0"/>
              </a:spcBef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2" name="Body Level One…"/>
          <p:cNvSpPr txBox="1"/>
          <p:nvPr>
            <p:ph type="body" idx="2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100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153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 algn="l" defTabSz="825500">
              <a:lnSpc>
                <a:spcPct val="60000"/>
              </a:lnSpc>
              <a:defRPr spc="-239" sz="12000">
                <a:solidFill>
                  <a:srgbClr val="3B39E4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23436123" y="12268200"/>
            <a:ext cx="371755" cy="555245"/>
          </a:xfrm>
          <a:prstGeom prst="rect">
            <a:avLst/>
          </a:prstGeom>
        </p:spPr>
        <p:txBody>
          <a:bodyPr/>
          <a:lstStyle>
            <a:lvl1pPr algn="r" defTabSz="825500"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"/>
          <p:cNvSpPr/>
          <p:nvPr/>
        </p:nvSpPr>
        <p:spPr>
          <a:xfrm>
            <a:off x="635000" y="12192000"/>
            <a:ext cx="23114001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35148" cy="555246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marL="893618" indent="-347518" defTabSz="825500">
              <a:lnSpc>
                <a:spcPct val="100000"/>
              </a:lnSpc>
              <a:spcBef>
                <a:spcPts val="0"/>
              </a:spcBef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marL="1439718" indent="-347518" defTabSz="825500">
              <a:lnSpc>
                <a:spcPct val="100000"/>
              </a:lnSpc>
              <a:spcBef>
                <a:spcPts val="0"/>
              </a:spcBef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marL="1985818" indent="-347518" defTabSz="825500">
              <a:lnSpc>
                <a:spcPct val="100000"/>
              </a:lnSpc>
              <a:spcBef>
                <a:spcPts val="0"/>
              </a:spcBef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marL="2531918" indent="-347518" defTabSz="825500">
              <a:lnSpc>
                <a:spcPct val="100000"/>
              </a:lnSpc>
              <a:spcBef>
                <a:spcPts val="0"/>
              </a:spcBef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3" name="Line"/>
          <p:cNvSpPr/>
          <p:nvPr/>
        </p:nvSpPr>
        <p:spPr>
          <a:xfrm>
            <a:off x="634955" y="9475085"/>
            <a:ext cx="23114090" cy="2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8" cy="2647066"/>
          </a:xfrm>
          <a:prstGeom prst="rect">
            <a:avLst/>
          </a:prstGeom>
        </p:spPr>
        <p:txBody>
          <a:bodyPr/>
          <a:lstStyle>
            <a:lvl1pPr algn="l" defTabSz="825500">
              <a:lnSpc>
                <a:spcPct val="70000"/>
              </a:lnSpc>
              <a:defRPr spc="-300" sz="15000">
                <a:solidFill>
                  <a:srgbClr val="FFFFFF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65" name="Body Level One…"/>
          <p:cNvSpPr txBox="1"/>
          <p:nvPr>
            <p:ph type="body" sz="quarter" idx="21" hasCustomPrompt="1"/>
          </p:nvPr>
        </p:nvSpPr>
        <p:spPr>
          <a:xfrm>
            <a:off x="571500" y="847716"/>
            <a:ext cx="23235148" cy="23241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100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23431500" y="12268200"/>
            <a:ext cx="371755" cy="555245"/>
          </a:xfrm>
          <a:prstGeom prst="rect">
            <a:avLst/>
          </a:prstGeom>
        </p:spPr>
        <p:txBody>
          <a:bodyPr/>
          <a:lstStyle>
            <a:lvl1pPr algn="r" defTabSz="825500"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90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02-APRIL-2021"/>
          <p:cNvSpPr txBox="1"/>
          <p:nvPr>
            <p:ph type="body" sz="quarter" idx="1"/>
          </p:nvPr>
        </p:nvSpPr>
        <p:spPr>
          <a:xfrm>
            <a:off x="571500" y="12269258"/>
            <a:ext cx="23235148" cy="555246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02-APRIL-2021</a:t>
            </a:r>
          </a:p>
        </p:txBody>
      </p:sp>
      <p:sp>
        <p:nvSpPr>
          <p:cNvPr id="176" name="Session - 3"/>
          <p:cNvSpPr txBox="1"/>
          <p:nvPr>
            <p:ph type="title"/>
          </p:nvPr>
        </p:nvSpPr>
        <p:spPr>
          <a:xfrm>
            <a:off x="1550777" y="5102816"/>
            <a:ext cx="23235148" cy="264706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Session - 5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6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79" name="We create functions broadly with two intention …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are modules exactly —&gt; </a:t>
            </a:r>
            <a:r>
              <a:rPr>
                <a:solidFill>
                  <a:srgbClr val="FF9300"/>
                </a:solidFill>
              </a:rPr>
              <a:t>objects</a:t>
            </a:r>
            <a:r>
              <a:t> </a:t>
            </a:r>
            <a:r>
              <a:rPr>
                <a:solidFill>
                  <a:srgbClr val="9437FF"/>
                </a:solidFill>
              </a:rPr>
              <a:t>of type</a:t>
            </a:r>
            <a:r>
              <a:t> </a:t>
            </a:r>
            <a:r>
              <a:rPr>
                <a:solidFill>
                  <a:srgbClr val="941751"/>
                </a:solidFill>
              </a:rPr>
              <a:t>ModuleType</a:t>
            </a:r>
            <a:endParaRPr spc="-42"/>
          </a:p>
          <a:p>
            <a:pPr/>
            <a:r>
              <a:t>How does Python load modules ?. (</a:t>
            </a:r>
            <a:r>
              <a:rPr>
                <a:solidFill>
                  <a:srgbClr val="9437FF"/>
                </a:solidFill>
              </a:rPr>
              <a:t>sys.path</a:t>
            </a:r>
            <a:r>
              <a:t>)</a:t>
            </a:r>
          </a:p>
          <a:p>
            <a:pPr/>
            <a:r>
              <a:rPr spc="-42"/>
              <a:t>import variants —&gt; </a:t>
            </a:r>
            <a:r>
              <a:rPr spc="-42">
                <a:solidFill>
                  <a:srgbClr val="9437FF"/>
                </a:solidFill>
              </a:rPr>
              <a:t>import </a:t>
            </a:r>
            <a:br>
              <a:rPr spc="-42">
                <a:solidFill>
                  <a:srgbClr val="9437FF"/>
                </a:solidFill>
              </a:rPr>
            </a:br>
            <a:r>
              <a:rPr spc="-42"/>
              <a:t>                                     </a:t>
            </a:r>
            <a:r>
              <a:rPr spc="-42">
                <a:solidFill>
                  <a:srgbClr val="9437FF"/>
                </a:solidFill>
              </a:rPr>
              <a:t>from … import …</a:t>
            </a:r>
            <a:br>
              <a:rPr spc="-42">
                <a:solidFill>
                  <a:srgbClr val="9437FF"/>
                </a:solidFill>
              </a:rPr>
            </a:br>
            <a:r>
              <a:rPr spc="-42">
                <a:solidFill>
                  <a:srgbClr val="9437FF"/>
                </a:solidFill>
              </a:rPr>
              <a:t>                                     from … import * </a:t>
            </a:r>
          </a:p>
        </p:txBody>
      </p:sp>
      <p:sp>
        <p:nvSpPr>
          <p:cNvPr id="180" name="Python - Functions …. Continuation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6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83" name="Example: 1 (Function not implemented)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Understanding dunder main and name module</a:t>
            </a:r>
          </a:p>
          <a:p>
            <a:pPr marL="0" indent="0">
              <a:buSzTx/>
              <a:buNone/>
            </a:pPr>
            <a:r>
              <a:rPr>
                <a:solidFill>
                  <a:srgbClr val="941100"/>
                </a:solidFill>
              </a:rPr>
              <a:t>__main__</a:t>
            </a:r>
            <a:r>
              <a:t> meaning</a:t>
            </a:r>
            <a:br/>
            <a:r>
              <a:rPr>
                <a:solidFill>
                  <a:srgbClr val="945200"/>
                </a:solidFill>
              </a:rPr>
              <a:t>__name__</a:t>
            </a:r>
            <a:r>
              <a:t> meaning</a:t>
            </a:r>
            <a:br/>
          </a:p>
          <a:p>
            <a:pPr marL="0" indent="0">
              <a:buSzTx/>
              <a:buNone/>
              <a:defRPr u="sng"/>
            </a:pPr>
            <a:r>
              <a:t>Built-in Functions (Gotchas)</a:t>
            </a:r>
          </a:p>
          <a:p>
            <a:pPr marL="0" indent="0">
              <a:buSzTx/>
              <a:buNone/>
            </a:pPr>
            <a:r>
              <a:rPr>
                <a:solidFill>
                  <a:srgbClr val="942193"/>
                </a:solidFill>
              </a:rPr>
              <a:t>globals() </a:t>
            </a:r>
            <a:r>
              <a:t>—&gt; dictionary which holds all the attributes in the global namespace</a:t>
            </a:r>
          </a:p>
          <a:p>
            <a:pPr marL="0" indent="0">
              <a:buSzTx/>
              <a:buNone/>
            </a:pPr>
            <a:r>
              <a:rPr>
                <a:solidFill>
                  <a:srgbClr val="942193"/>
                </a:solidFill>
              </a:rPr>
              <a:t>locals() </a:t>
            </a:r>
            <a:r>
              <a:t>—&gt; dictionary which holds all the attributes in the local namespace (For Example inside a function) </a:t>
            </a:r>
          </a:p>
        </p:txBody>
      </p:sp>
      <p:sp>
        <p:nvSpPr>
          <p:cNvPr id="184" name="Python - Functions ….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