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1"/>
  </p:notesMasterIdLst>
  <p:sldIdLst>
    <p:sldId id="274" r:id="rId5"/>
    <p:sldId id="308" r:id="rId6"/>
    <p:sldId id="309" r:id="rId7"/>
    <p:sldId id="310" r:id="rId8"/>
    <p:sldId id="311" r:id="rId9"/>
    <p:sldId id="31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6FA60A6-870B-4EAD-AA9D-A276C52F479C}">
          <p14:sldIdLst>
            <p14:sldId id="274"/>
            <p14:sldId id="308"/>
            <p14:sldId id="309"/>
            <p14:sldId id="310"/>
            <p14:sldId id="311"/>
            <p14:sldId id="31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8DDDEA-63BC-40A0-8BC0-D6413F38691F}" type="datetimeFigureOut">
              <a:rPr lang="en-US" smtClean="0"/>
              <a:t>3/30/2025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06F76E-E60C-4C54-B47A-C2C406EC8F72}" type="slidenum">
              <a:rPr lang="en-US" smtClean="0"/>
              <a:t>‹#›</a:t>
            </a:fld>
            <a:endParaRPr lang="en-US" dirty="0"/>
          </a:p>
        </p:txBody>
      </p:sp>
    </p:spTree>
    <p:extLst>
      <p:ext uri="{BB962C8B-B14F-4D97-AF65-F5344CB8AC3E}">
        <p14:creationId xmlns:p14="http://schemas.microsoft.com/office/powerpoint/2010/main" val="2987483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3/30/2025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57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3/30/2025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1562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3/30/2025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4859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5235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3911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277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3/30/2025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1586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3/30/2025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3153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3/30/2025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58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3/30/2025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65219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hyperlink" Target="https://creativecommons.org/licenses/by-nc-sa/3.0/" TargetMode="External"/><Relationship Id="rId4" Type="http://schemas.openxmlformats.org/officeDocument/2006/relationships/hyperlink" Target="https://litfl.com/everything-you-know-about-snakebites-is-wron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37">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B0502020104020203"/>
              <a:ea typeface="+mn-ea"/>
              <a:cs typeface="+mn-cs"/>
            </a:endParaRPr>
          </a:p>
        </p:txBody>
      </p:sp>
      <p:pic>
        <p:nvPicPr>
          <p:cNvPr id="8" name="Picture 7">
            <a:extLst>
              <a:ext uri="{FF2B5EF4-FFF2-40B4-BE49-F238E27FC236}">
                <a16:creationId xmlns:a16="http://schemas.microsoft.com/office/drawing/2014/main" id="{F0B92F21-44D0-49F2-B59D-6723737D9B5C}"/>
              </a:ext>
            </a:extLst>
          </p:cNvPr>
          <p:cNvPicPr>
            <a:picLocks noChangeAspect="1"/>
          </p:cNvPicPr>
          <p:nvPr/>
        </p:nvPicPr>
        <p:blipFill>
          <a:blip r:embed="rId3">
            <a:extLst>
              <a:ext uri="{837473B0-CC2E-450A-ABE3-18F120FF3D39}">
                <a1611:picAttrSrcUrl xmlns:a1611="http://schemas.microsoft.com/office/drawing/2016/11/main" r:id="rId4"/>
              </a:ext>
            </a:extLst>
          </a:blip>
          <a:srcRect/>
          <a:stretch/>
        </p:blipFill>
        <p:spPr>
          <a:xfrm>
            <a:off x="0" y="10"/>
            <a:ext cx="12192000" cy="6857990"/>
          </a:xfrm>
          <a:prstGeom prst="rect">
            <a:avLst/>
          </a:prstGeom>
        </p:spPr>
      </p:pic>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34895" y="2759363"/>
            <a:ext cx="10225530" cy="1475013"/>
          </a:xfrm>
        </p:spPr>
        <p:txBody>
          <a:bodyPr>
            <a:normAutofit/>
          </a:bodyPr>
          <a:lstStyle/>
          <a:p>
            <a:r>
              <a:rPr lang="en-US" sz="4000" dirty="0">
                <a:solidFill>
                  <a:schemeClr val="tx1"/>
                </a:solidFill>
                <a:latin typeface="Bahnschrift SemiBold" panose="020B0502040204020203" pitchFamily="34" charset="0"/>
              </a:rPr>
              <a:t>Project:</a:t>
            </a:r>
            <a:r>
              <a:rPr lang="en-US" sz="4000" dirty="0">
                <a:solidFill>
                  <a:schemeClr val="tx1"/>
                </a:solidFill>
              </a:rPr>
              <a:t> </a:t>
            </a:r>
            <a:r>
              <a:rPr lang="en-US" sz="4400" dirty="0">
                <a:solidFill>
                  <a:schemeClr val="tx1"/>
                </a:solidFill>
                <a:latin typeface="Bodoni MT" panose="02070603080606020203" pitchFamily="18" charset="0"/>
              </a:rPr>
              <a:t>cobra</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1431575" y="4234376"/>
            <a:ext cx="10225530" cy="590321"/>
          </a:xfrm>
        </p:spPr>
        <p:txBody>
          <a:bodyPr>
            <a:normAutofit/>
          </a:bodyPr>
          <a:lstStyle/>
          <a:p>
            <a:r>
              <a:rPr lang="en-US" dirty="0">
                <a:solidFill>
                  <a:srgbClr val="FFFF00"/>
                </a:solidFill>
              </a:rPr>
              <a:t>~Software to help snakebite victims</a:t>
            </a:r>
            <a:endParaRPr lang="en-US" sz="1600" dirty="0">
              <a:solidFill>
                <a:srgbClr val="FFFF00"/>
              </a:solidFill>
            </a:endParaRPr>
          </a:p>
        </p:txBody>
      </p:sp>
      <p:sp>
        <p:nvSpPr>
          <p:cNvPr id="4" name="TextBox 3">
            <a:extLst>
              <a:ext uri="{FF2B5EF4-FFF2-40B4-BE49-F238E27FC236}">
                <a16:creationId xmlns:a16="http://schemas.microsoft.com/office/drawing/2014/main" id="{9DFE0749-B088-4352-9910-B7459E144C96}"/>
              </a:ext>
            </a:extLst>
          </p:cNvPr>
          <p:cNvSpPr txBox="1"/>
          <p:nvPr/>
        </p:nvSpPr>
        <p:spPr>
          <a:xfrm>
            <a:off x="958939" y="6858000"/>
            <a:ext cx="10274142" cy="230832"/>
          </a:xfrm>
          <a:prstGeom prst="rect">
            <a:avLst/>
          </a:prstGeom>
          <a:noFill/>
        </p:spPr>
        <p:txBody>
          <a:bodyPr wrap="square" rtlCol="0">
            <a:spAutoFit/>
          </a:bodyPr>
          <a:lstStyle/>
          <a:p>
            <a:r>
              <a:rPr lang="en-US" sz="900">
                <a:hlinkClick r:id="rId4" tooltip="https://litfl.com/everything-you-know-about-snakebites-is-wrong/"/>
              </a:rPr>
              <a:t>This Photo</a:t>
            </a:r>
            <a:r>
              <a:rPr lang="en-US" sz="900"/>
              <a:t> by Unknown Author is licensed under </a:t>
            </a:r>
            <a:r>
              <a:rPr lang="en-US" sz="900">
                <a:hlinkClick r:id="rId5" tooltip="https://creativecommons.org/licenses/by-nc-sa/3.0/"/>
              </a:rPr>
              <a:t>CC BY-SA-NC</a:t>
            </a:r>
            <a:endParaRPr lang="en-US" sz="900"/>
          </a:p>
        </p:txBody>
      </p:sp>
    </p:spTree>
    <p:extLst>
      <p:ext uri="{BB962C8B-B14F-4D97-AF65-F5344CB8AC3E}">
        <p14:creationId xmlns:p14="http://schemas.microsoft.com/office/powerpoint/2010/main" val="120524881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E3A7D-BAF9-470D-ACD6-8A2E32956CEE}"/>
              </a:ext>
            </a:extLst>
          </p:cNvPr>
          <p:cNvSpPr>
            <a:spLocks noGrp="1"/>
          </p:cNvSpPr>
          <p:nvPr>
            <p:ph type="title"/>
          </p:nvPr>
        </p:nvSpPr>
        <p:spPr/>
        <p:txBody>
          <a:bodyPr/>
          <a:lstStyle/>
          <a:p>
            <a:r>
              <a:rPr lang="en-US" dirty="0">
                <a:latin typeface="Baskerville Old Face" panose="02020602080505020303" pitchFamily="18" charset="0"/>
              </a:rPr>
              <a:t>Why we choose this problem?</a:t>
            </a:r>
          </a:p>
        </p:txBody>
      </p:sp>
      <p:pic>
        <p:nvPicPr>
          <p:cNvPr id="14" name="Content Placeholder 13">
            <a:extLst>
              <a:ext uri="{FF2B5EF4-FFF2-40B4-BE49-F238E27FC236}">
                <a16:creationId xmlns:a16="http://schemas.microsoft.com/office/drawing/2014/main" id="{5F13E0BA-6599-453D-9472-1328AFB8B93D}"/>
              </a:ext>
            </a:extLst>
          </p:cNvPr>
          <p:cNvPicPr>
            <a:picLocks noGrp="1" noChangeAspect="1"/>
          </p:cNvPicPr>
          <p:nvPr>
            <p:ph sz="half" idx="2"/>
          </p:nvPr>
        </p:nvPicPr>
        <p:blipFill>
          <a:blip r:embed="rId2"/>
          <a:stretch>
            <a:fillRect/>
          </a:stretch>
        </p:blipFill>
        <p:spPr>
          <a:xfrm>
            <a:off x="8757500" y="1706744"/>
            <a:ext cx="3007151" cy="4421598"/>
          </a:xfrm>
        </p:spPr>
      </p:pic>
      <p:sp>
        <p:nvSpPr>
          <p:cNvPr id="17" name="Content Placeholder 16">
            <a:extLst>
              <a:ext uri="{FF2B5EF4-FFF2-40B4-BE49-F238E27FC236}">
                <a16:creationId xmlns:a16="http://schemas.microsoft.com/office/drawing/2014/main" id="{7C31881C-50A1-4FC3-90FE-985EFB678DC6}"/>
              </a:ext>
            </a:extLst>
          </p:cNvPr>
          <p:cNvSpPr>
            <a:spLocks noGrp="1"/>
          </p:cNvSpPr>
          <p:nvPr>
            <p:ph sz="half" idx="1"/>
          </p:nvPr>
        </p:nvSpPr>
        <p:spPr>
          <a:xfrm>
            <a:off x="581193" y="2228003"/>
            <a:ext cx="7912358" cy="3633047"/>
          </a:xfrm>
        </p:spPr>
        <p:txBody>
          <a:bodyPr>
            <a:normAutofit lnSpcReduction="10000"/>
          </a:bodyPr>
          <a:lstStyle/>
          <a:p>
            <a:pPr>
              <a:buFont typeface="Wingdings" panose="05000000000000000000" pitchFamily="2" charset="2"/>
              <a:buChar char="Ø"/>
            </a:pPr>
            <a:r>
              <a:rPr lang="en-US" dirty="0"/>
              <a:t>Snake bite leads to approximately 58,000 people died in India every year.</a:t>
            </a:r>
          </a:p>
          <a:p>
            <a:pPr>
              <a:buFont typeface="Wingdings" panose="05000000000000000000" pitchFamily="2" charset="2"/>
              <a:buChar char="Ø"/>
            </a:pPr>
            <a:r>
              <a:rPr lang="en-US" dirty="0"/>
              <a:t>India alone accounts for about 2.8 millions snake bites cases annually which is the highest in the world.</a:t>
            </a:r>
          </a:p>
          <a:p>
            <a:pPr>
              <a:buFont typeface="Wingdings" panose="05000000000000000000" pitchFamily="2" charset="2"/>
              <a:buChar char="Ø"/>
            </a:pPr>
            <a:r>
              <a:rPr lang="en-US" dirty="0"/>
              <a:t>About there are 62 venomous species of snakes are found in </a:t>
            </a:r>
            <a:r>
              <a:rPr lang="en-US" dirty="0" err="1"/>
              <a:t>india</a:t>
            </a:r>
            <a:r>
              <a:rPr lang="en-US" dirty="0"/>
              <a:t>. And most cases of death are occurred in Uttar Pradesh, Bihar, West Bengal etc.</a:t>
            </a:r>
          </a:p>
          <a:p>
            <a:pPr>
              <a:buFont typeface="Wingdings" panose="05000000000000000000" pitchFamily="2" charset="2"/>
              <a:buChar char="Ø"/>
            </a:pPr>
            <a:r>
              <a:rPr lang="en-US" dirty="0"/>
              <a:t>According to report of Times of India only 10% cases of snakebites are recorded.</a:t>
            </a:r>
          </a:p>
          <a:p>
            <a:pPr>
              <a:buFont typeface="Wingdings" panose="05000000000000000000" pitchFamily="2" charset="2"/>
              <a:buChar char="Ø"/>
            </a:pPr>
            <a:r>
              <a:rPr lang="en-US" dirty="0"/>
              <a:t>Snakebite death cause is among top 20 death causes in India.</a:t>
            </a:r>
          </a:p>
          <a:p>
            <a:pPr>
              <a:buFont typeface="Wingdings" panose="05000000000000000000" pitchFamily="2" charset="2"/>
              <a:buChar char="Ø"/>
            </a:pPr>
            <a:r>
              <a:rPr lang="en-US" dirty="0"/>
              <a:t>In rural areas hospitals are at large distance from villages which cause most death problems</a:t>
            </a:r>
          </a:p>
          <a:p>
            <a:pPr>
              <a:buFont typeface="Wingdings" panose="05000000000000000000" pitchFamily="2" charset="2"/>
              <a:buChar char="Ø"/>
            </a:pPr>
            <a:r>
              <a:rPr lang="en-US" dirty="0"/>
              <a:t>In villages there are some people who promises to cure victim but they fail.</a:t>
            </a:r>
          </a:p>
        </p:txBody>
      </p:sp>
    </p:spTree>
    <p:extLst>
      <p:ext uri="{BB962C8B-B14F-4D97-AF65-F5344CB8AC3E}">
        <p14:creationId xmlns:p14="http://schemas.microsoft.com/office/powerpoint/2010/main" val="1871290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6E25C-50CA-4DAC-8A71-1F59DDAEEABF}"/>
              </a:ext>
            </a:extLst>
          </p:cNvPr>
          <p:cNvSpPr>
            <a:spLocks noGrp="1"/>
          </p:cNvSpPr>
          <p:nvPr>
            <p:ph type="title"/>
          </p:nvPr>
        </p:nvSpPr>
        <p:spPr/>
        <p:txBody>
          <a:bodyPr/>
          <a:lstStyle/>
          <a:p>
            <a:r>
              <a:rPr lang="en-US" dirty="0">
                <a:latin typeface="Baskerville Old Face" panose="02020602080505020303" pitchFamily="18" charset="0"/>
              </a:rPr>
              <a:t>Our solution:</a:t>
            </a:r>
          </a:p>
        </p:txBody>
      </p:sp>
      <p:sp>
        <p:nvSpPr>
          <p:cNvPr id="3" name="Content Placeholder 2">
            <a:extLst>
              <a:ext uri="{FF2B5EF4-FFF2-40B4-BE49-F238E27FC236}">
                <a16:creationId xmlns:a16="http://schemas.microsoft.com/office/drawing/2014/main" id="{3E6889E0-7E09-4C26-8ECC-2A7E59A44386}"/>
              </a:ext>
            </a:extLst>
          </p:cNvPr>
          <p:cNvSpPr>
            <a:spLocks noGrp="1"/>
          </p:cNvSpPr>
          <p:nvPr>
            <p:ph sz="half" idx="1"/>
          </p:nvPr>
        </p:nvSpPr>
        <p:spPr>
          <a:xfrm>
            <a:off x="581193" y="2309567"/>
            <a:ext cx="8657075" cy="4736969"/>
          </a:xfrm>
        </p:spPr>
        <p:txBody>
          <a:bodyPr>
            <a:normAutofit fontScale="92500"/>
          </a:bodyPr>
          <a:lstStyle/>
          <a:p>
            <a:pPr>
              <a:buFont typeface="Wingdings" panose="05000000000000000000" pitchFamily="2" charset="2"/>
              <a:buChar char="Ø"/>
            </a:pPr>
            <a:r>
              <a:rPr lang="en-US" dirty="0"/>
              <a:t>We are creating a software which will focus on snakebite issues in rural areas.</a:t>
            </a:r>
          </a:p>
          <a:p>
            <a:pPr>
              <a:buFont typeface="Wingdings" panose="05000000000000000000" pitchFamily="2" charset="2"/>
              <a:buChar char="Ø"/>
            </a:pPr>
            <a:r>
              <a:rPr lang="en-US" dirty="0"/>
              <a:t>User have 2 options for connecting to our services, that are by IVR call or by using software.</a:t>
            </a:r>
          </a:p>
          <a:p>
            <a:pPr>
              <a:buFont typeface="Wingdings" panose="05000000000000000000" pitchFamily="2" charset="2"/>
              <a:buChar char="Ø"/>
            </a:pPr>
            <a:r>
              <a:rPr lang="en-US" dirty="0"/>
              <a:t>Both options will take location access of user and ask details by which we can predict about snake and time of snakebite.</a:t>
            </a:r>
          </a:p>
          <a:p>
            <a:pPr>
              <a:buFont typeface="Wingdings" panose="05000000000000000000" pitchFamily="2" charset="2"/>
              <a:buChar char="Ø"/>
            </a:pPr>
            <a:r>
              <a:rPr lang="en-US" dirty="0"/>
              <a:t>Our software will send precautions and guidelines to user.</a:t>
            </a:r>
          </a:p>
          <a:p>
            <a:pPr>
              <a:buFont typeface="Wingdings" panose="05000000000000000000" pitchFamily="2" charset="2"/>
              <a:buChar char="Ø"/>
            </a:pPr>
            <a:r>
              <a:rPr lang="en-US" dirty="0"/>
              <a:t>Our software will monitor the availability of antivenom in nearest government/district hospitals.</a:t>
            </a:r>
          </a:p>
          <a:p>
            <a:pPr>
              <a:buFont typeface="Wingdings" panose="05000000000000000000" pitchFamily="2" charset="2"/>
              <a:buChar char="Ø"/>
            </a:pPr>
            <a:r>
              <a:rPr lang="en-US" dirty="0"/>
              <a:t>Software will take out the shortest and fastest path between victim and hospital which have antivenom.</a:t>
            </a:r>
          </a:p>
          <a:p>
            <a:pPr>
              <a:buFont typeface="Wingdings" panose="05000000000000000000" pitchFamily="2" charset="2"/>
              <a:buChar char="Ø"/>
            </a:pPr>
            <a:r>
              <a:rPr lang="en-US" dirty="0"/>
              <a:t>Software will check can victim reach hospital on time or not, if yes then it will give directions, but if no then it will take out a mid point where both victim and ambulance with antivenom can reach and victim can get treated on time.</a:t>
            </a:r>
          </a:p>
          <a:p>
            <a:pPr>
              <a:buFont typeface="Wingdings" panose="05000000000000000000" pitchFamily="2" charset="2"/>
              <a:buChar char="Ø"/>
            </a:pPr>
            <a:r>
              <a:rPr lang="en-US" dirty="0"/>
              <a:t>Our software will give direction to ambulance and victim of that mid point and will convince hospital to provide ambulance service.</a:t>
            </a:r>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pic>
        <p:nvPicPr>
          <p:cNvPr id="6" name="Content Placeholder 5">
            <a:extLst>
              <a:ext uri="{FF2B5EF4-FFF2-40B4-BE49-F238E27FC236}">
                <a16:creationId xmlns:a16="http://schemas.microsoft.com/office/drawing/2014/main" id="{9CAFBCAD-3F95-460E-BE27-90BEC023428E}"/>
              </a:ext>
            </a:extLst>
          </p:cNvPr>
          <p:cNvPicPr>
            <a:picLocks noGrp="1" noChangeAspect="1"/>
          </p:cNvPicPr>
          <p:nvPr>
            <p:ph sz="half" idx="2"/>
          </p:nvPr>
        </p:nvPicPr>
        <p:blipFill>
          <a:blip r:embed="rId2"/>
          <a:stretch>
            <a:fillRect/>
          </a:stretch>
        </p:blipFill>
        <p:spPr>
          <a:xfrm>
            <a:off x="9370211" y="2121032"/>
            <a:ext cx="2390775" cy="3421930"/>
          </a:xfrm>
        </p:spPr>
      </p:pic>
    </p:spTree>
    <p:extLst>
      <p:ext uri="{BB962C8B-B14F-4D97-AF65-F5344CB8AC3E}">
        <p14:creationId xmlns:p14="http://schemas.microsoft.com/office/powerpoint/2010/main" val="2905455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2D637AE-1FD9-4181-87CD-3C8265776675}"/>
              </a:ext>
            </a:extLst>
          </p:cNvPr>
          <p:cNvSpPr/>
          <p:nvPr/>
        </p:nvSpPr>
        <p:spPr>
          <a:xfrm>
            <a:off x="959223" y="681317"/>
            <a:ext cx="1138518" cy="6096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user</a:t>
            </a:r>
            <a:endParaRPr lang="en-US" dirty="0"/>
          </a:p>
        </p:txBody>
      </p:sp>
      <p:sp>
        <p:nvSpPr>
          <p:cNvPr id="3" name="Rectangle: Rounded Corners 2">
            <a:extLst>
              <a:ext uri="{FF2B5EF4-FFF2-40B4-BE49-F238E27FC236}">
                <a16:creationId xmlns:a16="http://schemas.microsoft.com/office/drawing/2014/main" id="{C01C938F-3162-47CD-9CEC-BD25C8580615}"/>
              </a:ext>
            </a:extLst>
          </p:cNvPr>
          <p:cNvSpPr/>
          <p:nvPr/>
        </p:nvSpPr>
        <p:spPr>
          <a:xfrm>
            <a:off x="1102659" y="4276165"/>
            <a:ext cx="2187388" cy="1030941"/>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Hospitals</a:t>
            </a:r>
          </a:p>
          <a:p>
            <a:pPr algn="ctr"/>
            <a:r>
              <a:rPr lang="en-US" dirty="0">
                <a:ln w="0"/>
                <a:solidFill>
                  <a:schemeClr val="tx1"/>
                </a:solidFill>
                <a:effectLst>
                  <a:outerShdw blurRad="38100" dist="19050" dir="2700000" algn="tl" rotWithShape="0">
                    <a:schemeClr val="dk1">
                      <a:alpha val="40000"/>
                    </a:schemeClr>
                  </a:outerShdw>
                </a:effectLst>
              </a:rPr>
              <a:t>district/government</a:t>
            </a:r>
          </a:p>
        </p:txBody>
      </p:sp>
      <p:sp>
        <p:nvSpPr>
          <p:cNvPr id="4" name="Rectangle: Rounded Corners 3">
            <a:extLst>
              <a:ext uri="{FF2B5EF4-FFF2-40B4-BE49-F238E27FC236}">
                <a16:creationId xmlns:a16="http://schemas.microsoft.com/office/drawing/2014/main" id="{9B2B0325-8E26-437D-AD8A-5294CD2B1CF6}"/>
              </a:ext>
            </a:extLst>
          </p:cNvPr>
          <p:cNvSpPr/>
          <p:nvPr/>
        </p:nvSpPr>
        <p:spPr>
          <a:xfrm>
            <a:off x="3012141" y="2581835"/>
            <a:ext cx="1595718" cy="569259"/>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software</a:t>
            </a:r>
          </a:p>
        </p:txBody>
      </p:sp>
      <p:sp>
        <p:nvSpPr>
          <p:cNvPr id="5" name="Rectangle: Rounded Corners 4">
            <a:extLst>
              <a:ext uri="{FF2B5EF4-FFF2-40B4-BE49-F238E27FC236}">
                <a16:creationId xmlns:a16="http://schemas.microsoft.com/office/drawing/2014/main" id="{1B173D05-48D4-4693-A9D9-51FFF830B90C}"/>
              </a:ext>
            </a:extLst>
          </p:cNvPr>
          <p:cNvSpPr/>
          <p:nvPr/>
        </p:nvSpPr>
        <p:spPr>
          <a:xfrm>
            <a:off x="3012141" y="1120587"/>
            <a:ext cx="1595718" cy="56925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IVR call</a:t>
            </a:r>
          </a:p>
        </p:txBody>
      </p:sp>
      <p:cxnSp>
        <p:nvCxnSpPr>
          <p:cNvPr id="6" name="Connector: Elbow 5">
            <a:extLst>
              <a:ext uri="{FF2B5EF4-FFF2-40B4-BE49-F238E27FC236}">
                <a16:creationId xmlns:a16="http://schemas.microsoft.com/office/drawing/2014/main" id="{651116FD-C11F-426C-A371-ECD09FD68498}"/>
              </a:ext>
            </a:extLst>
          </p:cNvPr>
          <p:cNvCxnSpPr>
            <a:endCxn id="5" idx="1"/>
          </p:cNvCxnSpPr>
          <p:nvPr/>
        </p:nvCxnSpPr>
        <p:spPr>
          <a:xfrm>
            <a:off x="2097741" y="851647"/>
            <a:ext cx="914400" cy="55357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3F7C7D4B-B6C8-48D5-84D9-18C8FC1A6527}"/>
              </a:ext>
            </a:extLst>
          </p:cNvPr>
          <p:cNvCxnSpPr>
            <a:stCxn id="2" idx="2"/>
          </p:cNvCxnSpPr>
          <p:nvPr/>
        </p:nvCxnSpPr>
        <p:spPr>
          <a:xfrm>
            <a:off x="1528482" y="1290917"/>
            <a:ext cx="0" cy="1506071"/>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256D53D3-0DC7-4376-B70B-106F0A173E6D}"/>
              </a:ext>
            </a:extLst>
          </p:cNvPr>
          <p:cNvCxnSpPr/>
          <p:nvPr/>
        </p:nvCxnSpPr>
        <p:spPr>
          <a:xfrm>
            <a:off x="1528482" y="2796988"/>
            <a:ext cx="14836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Rounded Corners 8">
            <a:extLst>
              <a:ext uri="{FF2B5EF4-FFF2-40B4-BE49-F238E27FC236}">
                <a16:creationId xmlns:a16="http://schemas.microsoft.com/office/drawing/2014/main" id="{ABFABEB8-D911-45A9-A0B9-63290AA0E9BE}"/>
              </a:ext>
            </a:extLst>
          </p:cNvPr>
          <p:cNvSpPr/>
          <p:nvPr/>
        </p:nvSpPr>
        <p:spPr>
          <a:xfrm>
            <a:off x="5611906" y="1689846"/>
            <a:ext cx="1479176" cy="6947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asking</a:t>
            </a:r>
          </a:p>
          <a:p>
            <a:pPr algn="ctr"/>
            <a:r>
              <a:rPr lang="en-US" dirty="0">
                <a:ln w="0"/>
                <a:solidFill>
                  <a:schemeClr val="tx1"/>
                </a:solidFill>
                <a:effectLst>
                  <a:outerShdw blurRad="38100" dist="19050" dir="2700000" algn="tl" rotWithShape="0">
                    <a:schemeClr val="dk1">
                      <a:alpha val="40000"/>
                    </a:schemeClr>
                  </a:outerShdw>
                </a:effectLst>
              </a:rPr>
              <a:t>details</a:t>
            </a:r>
          </a:p>
        </p:txBody>
      </p:sp>
      <p:cxnSp>
        <p:nvCxnSpPr>
          <p:cNvPr id="10" name="Straight Connector 9">
            <a:extLst>
              <a:ext uri="{FF2B5EF4-FFF2-40B4-BE49-F238E27FC236}">
                <a16:creationId xmlns:a16="http://schemas.microsoft.com/office/drawing/2014/main" id="{3BFF3422-0624-4A31-A6D1-F598B86EDFEB}"/>
              </a:ext>
            </a:extLst>
          </p:cNvPr>
          <p:cNvCxnSpPr>
            <a:stCxn id="5" idx="3"/>
          </p:cNvCxnSpPr>
          <p:nvPr/>
        </p:nvCxnSpPr>
        <p:spPr>
          <a:xfrm>
            <a:off x="4607859" y="1405217"/>
            <a:ext cx="1640541"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6208592D-33D6-4850-8C38-573253A347FA}"/>
              </a:ext>
            </a:extLst>
          </p:cNvPr>
          <p:cNvCxnSpPr/>
          <p:nvPr/>
        </p:nvCxnSpPr>
        <p:spPr>
          <a:xfrm>
            <a:off x="6248400" y="1405217"/>
            <a:ext cx="0" cy="2846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FEC6406C-137F-4490-81CB-25904D00B521}"/>
              </a:ext>
            </a:extLst>
          </p:cNvPr>
          <p:cNvCxnSpPr>
            <a:stCxn id="4" idx="3"/>
            <a:endCxn id="4" idx="3"/>
          </p:cNvCxnSpPr>
          <p:nvPr/>
        </p:nvCxnSpPr>
        <p:spPr>
          <a:xfrm>
            <a:off x="4607859" y="286646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1AF16E7-81CC-43C2-A10D-6C14DB7E9684}"/>
              </a:ext>
            </a:extLst>
          </p:cNvPr>
          <p:cNvCxnSpPr>
            <a:stCxn id="4" idx="3"/>
          </p:cNvCxnSpPr>
          <p:nvPr/>
        </p:nvCxnSpPr>
        <p:spPr>
          <a:xfrm>
            <a:off x="4607859" y="2866465"/>
            <a:ext cx="1721223" cy="2241"/>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69B32643-0A9C-44F0-BA8D-E46AFB6C3F81}"/>
              </a:ext>
            </a:extLst>
          </p:cNvPr>
          <p:cNvCxnSpPr>
            <a:endCxn id="9" idx="2"/>
          </p:cNvCxnSpPr>
          <p:nvPr/>
        </p:nvCxnSpPr>
        <p:spPr>
          <a:xfrm flipV="1">
            <a:off x="6329082" y="2384612"/>
            <a:ext cx="22412" cy="481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8CBDBD58-0281-4B63-9479-92E0830A6BC4}"/>
              </a:ext>
            </a:extLst>
          </p:cNvPr>
          <p:cNvCxnSpPr>
            <a:cxnSpLocks/>
          </p:cNvCxnSpPr>
          <p:nvPr/>
        </p:nvCxnSpPr>
        <p:spPr>
          <a:xfrm flipV="1">
            <a:off x="2088776" y="2985248"/>
            <a:ext cx="923365" cy="13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DE2F08F3-F71D-4708-91E1-8D47DF0256DA}"/>
              </a:ext>
            </a:extLst>
          </p:cNvPr>
          <p:cNvCxnSpPr>
            <a:cxnSpLocks/>
            <a:endCxn id="3" idx="0"/>
          </p:cNvCxnSpPr>
          <p:nvPr/>
        </p:nvCxnSpPr>
        <p:spPr>
          <a:xfrm>
            <a:off x="2196353" y="3836894"/>
            <a:ext cx="0" cy="4392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Rectangle: Rounded Corners 16">
            <a:extLst>
              <a:ext uri="{FF2B5EF4-FFF2-40B4-BE49-F238E27FC236}">
                <a16:creationId xmlns:a16="http://schemas.microsoft.com/office/drawing/2014/main" id="{F72A4DD0-EEB8-42DC-985E-BE147B779256}"/>
              </a:ext>
            </a:extLst>
          </p:cNvPr>
          <p:cNvSpPr/>
          <p:nvPr/>
        </p:nvSpPr>
        <p:spPr>
          <a:xfrm>
            <a:off x="1434353" y="3299012"/>
            <a:ext cx="1595714" cy="54684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antivenom</a:t>
            </a:r>
          </a:p>
          <a:p>
            <a:pPr algn="ctr"/>
            <a:r>
              <a:rPr lang="en-US" dirty="0">
                <a:ln w="0"/>
                <a:solidFill>
                  <a:schemeClr val="tx1"/>
                </a:solidFill>
                <a:effectLst>
                  <a:outerShdw blurRad="38100" dist="19050" dir="2700000" algn="tl" rotWithShape="0">
                    <a:schemeClr val="dk1">
                      <a:alpha val="40000"/>
                    </a:schemeClr>
                  </a:outerShdw>
                </a:effectLst>
              </a:rPr>
              <a:t>availability</a:t>
            </a:r>
          </a:p>
        </p:txBody>
      </p:sp>
      <p:cxnSp>
        <p:nvCxnSpPr>
          <p:cNvPr id="18" name="Straight Connector 17">
            <a:extLst>
              <a:ext uri="{FF2B5EF4-FFF2-40B4-BE49-F238E27FC236}">
                <a16:creationId xmlns:a16="http://schemas.microsoft.com/office/drawing/2014/main" id="{D5A104E7-7D2F-46DE-BE7B-D2636392E34A}"/>
              </a:ext>
            </a:extLst>
          </p:cNvPr>
          <p:cNvCxnSpPr>
            <a:cxnSpLocks/>
          </p:cNvCxnSpPr>
          <p:nvPr/>
        </p:nvCxnSpPr>
        <p:spPr>
          <a:xfrm flipH="1" flipV="1">
            <a:off x="2088776" y="2998696"/>
            <a:ext cx="8966" cy="300317"/>
          </a:xfrm>
          <a:prstGeom prst="line">
            <a:avLst/>
          </a:prstGeom>
        </p:spPr>
        <p:style>
          <a:lnRef idx="1">
            <a:schemeClr val="dk1"/>
          </a:lnRef>
          <a:fillRef idx="0">
            <a:schemeClr val="dk1"/>
          </a:fillRef>
          <a:effectRef idx="0">
            <a:schemeClr val="dk1"/>
          </a:effectRef>
          <a:fontRef idx="minor">
            <a:schemeClr val="tx1"/>
          </a:fontRef>
        </p:style>
      </p:cxnSp>
      <p:sp>
        <p:nvSpPr>
          <p:cNvPr id="19" name="Rectangle: Rounded Corners 18">
            <a:extLst>
              <a:ext uri="{FF2B5EF4-FFF2-40B4-BE49-F238E27FC236}">
                <a16:creationId xmlns:a16="http://schemas.microsoft.com/office/drawing/2014/main" id="{CB5CB314-0483-442C-840F-1B6F4232A7CB}"/>
              </a:ext>
            </a:extLst>
          </p:cNvPr>
          <p:cNvSpPr/>
          <p:nvPr/>
        </p:nvSpPr>
        <p:spPr>
          <a:xfrm>
            <a:off x="3397641" y="1832161"/>
            <a:ext cx="1290899" cy="423582"/>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guidelines</a:t>
            </a:r>
          </a:p>
        </p:txBody>
      </p:sp>
      <p:cxnSp>
        <p:nvCxnSpPr>
          <p:cNvPr id="20" name="Straight Connector 19">
            <a:extLst>
              <a:ext uri="{FF2B5EF4-FFF2-40B4-BE49-F238E27FC236}">
                <a16:creationId xmlns:a16="http://schemas.microsoft.com/office/drawing/2014/main" id="{EF93EB9A-306D-40C9-A782-420937A50C6E}"/>
              </a:ext>
            </a:extLst>
          </p:cNvPr>
          <p:cNvCxnSpPr>
            <a:stCxn id="19" idx="1"/>
          </p:cNvCxnSpPr>
          <p:nvPr/>
        </p:nvCxnSpPr>
        <p:spPr>
          <a:xfrm flipH="1" flipV="1">
            <a:off x="1864659" y="2037229"/>
            <a:ext cx="1532982" cy="6723"/>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2AD8FF27-FF19-4853-8E5B-CDB21A3678DB}"/>
              </a:ext>
            </a:extLst>
          </p:cNvPr>
          <p:cNvCxnSpPr>
            <a:cxnSpLocks/>
          </p:cNvCxnSpPr>
          <p:nvPr/>
        </p:nvCxnSpPr>
        <p:spPr>
          <a:xfrm flipV="1">
            <a:off x="1864659" y="1290917"/>
            <a:ext cx="0" cy="7463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F8820FC-D52B-4197-947A-699013919BC6}"/>
              </a:ext>
            </a:extLst>
          </p:cNvPr>
          <p:cNvCxnSpPr>
            <a:stCxn id="9" idx="3"/>
          </p:cNvCxnSpPr>
          <p:nvPr/>
        </p:nvCxnSpPr>
        <p:spPr>
          <a:xfrm>
            <a:off x="7091082" y="2037229"/>
            <a:ext cx="779930" cy="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7145EE30-936E-4794-9915-DE54BB980D5E}"/>
              </a:ext>
            </a:extLst>
          </p:cNvPr>
          <p:cNvCxnSpPr/>
          <p:nvPr/>
        </p:nvCxnSpPr>
        <p:spPr>
          <a:xfrm>
            <a:off x="7871012" y="2043952"/>
            <a:ext cx="0" cy="5378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Rounded Corners 23">
            <a:extLst>
              <a:ext uri="{FF2B5EF4-FFF2-40B4-BE49-F238E27FC236}">
                <a16:creationId xmlns:a16="http://schemas.microsoft.com/office/drawing/2014/main" id="{A100B599-BA96-4278-963C-7235BEA1B5F4}"/>
              </a:ext>
            </a:extLst>
          </p:cNvPr>
          <p:cNvSpPr/>
          <p:nvPr/>
        </p:nvSpPr>
        <p:spPr>
          <a:xfrm>
            <a:off x="7086600" y="2588557"/>
            <a:ext cx="1676399" cy="688044"/>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access of location</a:t>
            </a:r>
          </a:p>
        </p:txBody>
      </p:sp>
      <p:cxnSp>
        <p:nvCxnSpPr>
          <p:cNvPr id="25" name="Straight Arrow Connector 24">
            <a:extLst>
              <a:ext uri="{FF2B5EF4-FFF2-40B4-BE49-F238E27FC236}">
                <a16:creationId xmlns:a16="http://schemas.microsoft.com/office/drawing/2014/main" id="{11265C68-8B8F-4A22-9A9C-8606F77ACA59}"/>
              </a:ext>
            </a:extLst>
          </p:cNvPr>
          <p:cNvCxnSpPr>
            <a:cxnSpLocks/>
          </p:cNvCxnSpPr>
          <p:nvPr/>
        </p:nvCxnSpPr>
        <p:spPr>
          <a:xfrm flipH="1">
            <a:off x="4607859" y="2977403"/>
            <a:ext cx="2478742" cy="78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C559C23C-D9A4-4AD7-A919-46D2D3B4C1A0}"/>
              </a:ext>
            </a:extLst>
          </p:cNvPr>
          <p:cNvCxnSpPr/>
          <p:nvPr/>
        </p:nvCxnSpPr>
        <p:spPr>
          <a:xfrm>
            <a:off x="3558988" y="3148854"/>
            <a:ext cx="0" cy="2801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Rectangle: Rounded Corners 26">
            <a:extLst>
              <a:ext uri="{FF2B5EF4-FFF2-40B4-BE49-F238E27FC236}">
                <a16:creationId xmlns:a16="http://schemas.microsoft.com/office/drawing/2014/main" id="{D9246289-EAA4-4E7C-87BE-23CC1DA3FAB2}"/>
              </a:ext>
            </a:extLst>
          </p:cNvPr>
          <p:cNvSpPr/>
          <p:nvPr/>
        </p:nvSpPr>
        <p:spPr>
          <a:xfrm>
            <a:off x="3169023" y="3424520"/>
            <a:ext cx="1246088" cy="775447"/>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shortest &amp; fastest path to antivenom</a:t>
            </a:r>
          </a:p>
        </p:txBody>
      </p:sp>
      <p:cxnSp>
        <p:nvCxnSpPr>
          <p:cNvPr id="28" name="Straight Arrow Connector 27">
            <a:extLst>
              <a:ext uri="{FF2B5EF4-FFF2-40B4-BE49-F238E27FC236}">
                <a16:creationId xmlns:a16="http://schemas.microsoft.com/office/drawing/2014/main" id="{B02C0F26-EAE0-43AC-8ED5-CA9DB4F63A12}"/>
              </a:ext>
            </a:extLst>
          </p:cNvPr>
          <p:cNvCxnSpPr>
            <a:stCxn id="27" idx="3"/>
          </p:cNvCxnSpPr>
          <p:nvPr/>
        </p:nvCxnSpPr>
        <p:spPr>
          <a:xfrm flipV="1">
            <a:off x="4415111" y="3812243"/>
            <a:ext cx="60512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2EBB17AC-EFCA-46A0-ADA9-D2AD705207DA}"/>
              </a:ext>
            </a:extLst>
          </p:cNvPr>
          <p:cNvCxnSpPr/>
          <p:nvPr/>
        </p:nvCxnSpPr>
        <p:spPr>
          <a:xfrm>
            <a:off x="4415111" y="3148854"/>
            <a:ext cx="273429" cy="663389"/>
          </a:xfrm>
          <a:prstGeom prst="line">
            <a:avLst/>
          </a:prstGeom>
        </p:spPr>
        <p:style>
          <a:lnRef idx="1">
            <a:schemeClr val="dk1"/>
          </a:lnRef>
          <a:fillRef idx="0">
            <a:schemeClr val="dk1"/>
          </a:fillRef>
          <a:effectRef idx="0">
            <a:schemeClr val="dk1"/>
          </a:effectRef>
          <a:fontRef idx="minor">
            <a:schemeClr val="tx1"/>
          </a:fontRef>
        </p:style>
      </p:cxnSp>
      <p:sp>
        <p:nvSpPr>
          <p:cNvPr id="30" name="Rectangle: Rounded Corners 29">
            <a:extLst>
              <a:ext uri="{FF2B5EF4-FFF2-40B4-BE49-F238E27FC236}">
                <a16:creationId xmlns:a16="http://schemas.microsoft.com/office/drawing/2014/main" id="{7BBABAB9-838F-4155-89E2-E19AFC8FB132}"/>
              </a:ext>
            </a:extLst>
          </p:cNvPr>
          <p:cNvSpPr/>
          <p:nvPr/>
        </p:nvSpPr>
        <p:spPr>
          <a:xfrm>
            <a:off x="5011263" y="3453093"/>
            <a:ext cx="1398492" cy="767601"/>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travel time from location to antivenom</a:t>
            </a:r>
          </a:p>
        </p:txBody>
      </p:sp>
      <p:cxnSp>
        <p:nvCxnSpPr>
          <p:cNvPr id="31" name="Straight Connector 30">
            <a:extLst>
              <a:ext uri="{FF2B5EF4-FFF2-40B4-BE49-F238E27FC236}">
                <a16:creationId xmlns:a16="http://schemas.microsoft.com/office/drawing/2014/main" id="{6D65B6B0-0759-4FF2-B379-74165FCB3424}"/>
              </a:ext>
            </a:extLst>
          </p:cNvPr>
          <p:cNvCxnSpPr>
            <a:stCxn id="30" idx="3"/>
          </p:cNvCxnSpPr>
          <p:nvPr/>
        </p:nvCxnSpPr>
        <p:spPr>
          <a:xfrm flipV="1">
            <a:off x="6409755" y="3836893"/>
            <a:ext cx="959233" cy="1"/>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15EE7929-956C-4506-B614-6E66F28880A3}"/>
              </a:ext>
            </a:extLst>
          </p:cNvPr>
          <p:cNvCxnSpPr/>
          <p:nvPr/>
        </p:nvCxnSpPr>
        <p:spPr>
          <a:xfrm>
            <a:off x="7368988" y="3836893"/>
            <a:ext cx="0" cy="3630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Rectangle: Rounded Corners 32">
            <a:extLst>
              <a:ext uri="{FF2B5EF4-FFF2-40B4-BE49-F238E27FC236}">
                <a16:creationId xmlns:a16="http://schemas.microsoft.com/office/drawing/2014/main" id="{DBC84AA2-699F-49AE-823F-F62DFC59FF7F}"/>
              </a:ext>
            </a:extLst>
          </p:cNvPr>
          <p:cNvSpPr/>
          <p:nvPr/>
        </p:nvSpPr>
        <p:spPr>
          <a:xfrm>
            <a:off x="6723522" y="4220694"/>
            <a:ext cx="1461242" cy="620246"/>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Can victim reach on time?</a:t>
            </a:r>
          </a:p>
        </p:txBody>
      </p:sp>
      <p:cxnSp>
        <p:nvCxnSpPr>
          <p:cNvPr id="34" name="Straight Connector 33">
            <a:extLst>
              <a:ext uri="{FF2B5EF4-FFF2-40B4-BE49-F238E27FC236}">
                <a16:creationId xmlns:a16="http://schemas.microsoft.com/office/drawing/2014/main" id="{04FED998-3B35-4F91-B080-B93C27876A76}"/>
              </a:ext>
            </a:extLst>
          </p:cNvPr>
          <p:cNvCxnSpPr>
            <a:stCxn id="33" idx="2"/>
          </p:cNvCxnSpPr>
          <p:nvPr/>
        </p:nvCxnSpPr>
        <p:spPr>
          <a:xfrm>
            <a:off x="7454143" y="4840940"/>
            <a:ext cx="0" cy="268942"/>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8247C4A2-9767-4167-8392-7E0E49DE12D3}"/>
              </a:ext>
            </a:extLst>
          </p:cNvPr>
          <p:cNvCxnSpPr>
            <a:cxnSpLocks/>
          </p:cNvCxnSpPr>
          <p:nvPr/>
        </p:nvCxnSpPr>
        <p:spPr>
          <a:xfrm>
            <a:off x="6116165" y="5118846"/>
            <a:ext cx="2729763"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B90E31B1-6611-47FE-98F6-4B294BCE9339}"/>
              </a:ext>
            </a:extLst>
          </p:cNvPr>
          <p:cNvCxnSpPr>
            <a:cxnSpLocks/>
          </p:cNvCxnSpPr>
          <p:nvPr/>
        </p:nvCxnSpPr>
        <p:spPr>
          <a:xfrm>
            <a:off x="6116165" y="5118846"/>
            <a:ext cx="0" cy="383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Rounded Corners 36">
            <a:extLst>
              <a:ext uri="{FF2B5EF4-FFF2-40B4-BE49-F238E27FC236}">
                <a16:creationId xmlns:a16="http://schemas.microsoft.com/office/drawing/2014/main" id="{AEDB0605-B76B-4135-B105-5AC8D9ACFBB6}"/>
              </a:ext>
            </a:extLst>
          </p:cNvPr>
          <p:cNvSpPr/>
          <p:nvPr/>
        </p:nvSpPr>
        <p:spPr>
          <a:xfrm>
            <a:off x="5611906" y="5502646"/>
            <a:ext cx="1004027" cy="315448"/>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yes</a:t>
            </a:r>
          </a:p>
        </p:txBody>
      </p:sp>
      <p:cxnSp>
        <p:nvCxnSpPr>
          <p:cNvPr id="38" name="Straight Arrow Connector 37">
            <a:extLst>
              <a:ext uri="{FF2B5EF4-FFF2-40B4-BE49-F238E27FC236}">
                <a16:creationId xmlns:a16="http://schemas.microsoft.com/office/drawing/2014/main" id="{FA0FBE41-8512-4C14-B74D-82F48A223DB6}"/>
              </a:ext>
            </a:extLst>
          </p:cNvPr>
          <p:cNvCxnSpPr/>
          <p:nvPr/>
        </p:nvCxnSpPr>
        <p:spPr>
          <a:xfrm>
            <a:off x="8845928" y="5118846"/>
            <a:ext cx="0" cy="383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Rectangle: Rounded Corners 38">
            <a:extLst>
              <a:ext uri="{FF2B5EF4-FFF2-40B4-BE49-F238E27FC236}">
                <a16:creationId xmlns:a16="http://schemas.microsoft.com/office/drawing/2014/main" id="{65C94A98-816E-4FED-A4D3-A26DE71FB474}"/>
              </a:ext>
            </a:extLst>
          </p:cNvPr>
          <p:cNvSpPr/>
          <p:nvPr/>
        </p:nvSpPr>
        <p:spPr>
          <a:xfrm>
            <a:off x="8471647" y="5502646"/>
            <a:ext cx="896470" cy="315445"/>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a:ln w="0"/>
                <a:solidFill>
                  <a:schemeClr val="tx1"/>
                </a:solidFill>
                <a:effectLst>
                  <a:outerShdw blurRad="38100" dist="19050" dir="2700000" algn="tl" rotWithShape="0">
                    <a:schemeClr val="dk1">
                      <a:alpha val="40000"/>
                    </a:schemeClr>
                  </a:outerShdw>
                </a:effectLst>
              </a:rPr>
              <a:t>no</a:t>
            </a:r>
          </a:p>
        </p:txBody>
      </p:sp>
      <p:cxnSp>
        <p:nvCxnSpPr>
          <p:cNvPr id="40" name="Straight Connector 39">
            <a:extLst>
              <a:ext uri="{FF2B5EF4-FFF2-40B4-BE49-F238E27FC236}">
                <a16:creationId xmlns:a16="http://schemas.microsoft.com/office/drawing/2014/main" id="{45759EDA-C7BE-4A71-9000-C486DD84F8E8}"/>
              </a:ext>
            </a:extLst>
          </p:cNvPr>
          <p:cNvCxnSpPr>
            <a:stCxn id="37" idx="2"/>
          </p:cNvCxnSpPr>
          <p:nvPr/>
        </p:nvCxnSpPr>
        <p:spPr>
          <a:xfrm>
            <a:off x="6113920" y="5818094"/>
            <a:ext cx="2245" cy="385482"/>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94E3F028-EAD7-433E-8931-90416712EA8C}"/>
              </a:ext>
            </a:extLst>
          </p:cNvPr>
          <p:cNvCxnSpPr/>
          <p:nvPr/>
        </p:nvCxnSpPr>
        <p:spPr>
          <a:xfrm>
            <a:off x="6113920" y="6203576"/>
            <a:ext cx="37652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Rounded Corners 41">
            <a:extLst>
              <a:ext uri="{FF2B5EF4-FFF2-40B4-BE49-F238E27FC236}">
                <a16:creationId xmlns:a16="http://schemas.microsoft.com/office/drawing/2014/main" id="{F8630579-A873-41CA-98CC-531C0096EDD1}"/>
              </a:ext>
            </a:extLst>
          </p:cNvPr>
          <p:cNvSpPr/>
          <p:nvPr/>
        </p:nvSpPr>
        <p:spPr>
          <a:xfrm>
            <a:off x="6490447" y="5932953"/>
            <a:ext cx="1192275" cy="537879"/>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Will give them directions of shortest path</a:t>
            </a:r>
          </a:p>
        </p:txBody>
      </p:sp>
      <p:sp>
        <p:nvSpPr>
          <p:cNvPr id="43" name="Rectangle: Rounded Corners 42">
            <a:extLst>
              <a:ext uri="{FF2B5EF4-FFF2-40B4-BE49-F238E27FC236}">
                <a16:creationId xmlns:a16="http://schemas.microsoft.com/office/drawing/2014/main" id="{6681E384-DAC2-483A-9483-4831F9B988E8}"/>
              </a:ext>
            </a:extLst>
          </p:cNvPr>
          <p:cNvSpPr/>
          <p:nvPr/>
        </p:nvSpPr>
        <p:spPr>
          <a:xfrm>
            <a:off x="10157011" y="5386110"/>
            <a:ext cx="1571054" cy="736779"/>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will take out point where victim can get treated on time</a:t>
            </a:r>
          </a:p>
        </p:txBody>
      </p:sp>
      <p:cxnSp>
        <p:nvCxnSpPr>
          <p:cNvPr id="44" name="Straight Arrow Connector 43">
            <a:extLst>
              <a:ext uri="{FF2B5EF4-FFF2-40B4-BE49-F238E27FC236}">
                <a16:creationId xmlns:a16="http://schemas.microsoft.com/office/drawing/2014/main" id="{F551BBA3-AB40-4D19-AE29-F5D4B563E227}"/>
              </a:ext>
            </a:extLst>
          </p:cNvPr>
          <p:cNvCxnSpPr>
            <a:stCxn id="39" idx="3"/>
          </p:cNvCxnSpPr>
          <p:nvPr/>
        </p:nvCxnSpPr>
        <p:spPr>
          <a:xfrm flipV="1">
            <a:off x="9368117" y="5656729"/>
            <a:ext cx="788894" cy="3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40E59C89-36A7-4B07-A104-18C17A3E4479}"/>
              </a:ext>
            </a:extLst>
          </p:cNvPr>
          <p:cNvCxnSpPr>
            <a:cxnSpLocks/>
          </p:cNvCxnSpPr>
          <p:nvPr/>
        </p:nvCxnSpPr>
        <p:spPr>
          <a:xfrm>
            <a:off x="10933573" y="6122889"/>
            <a:ext cx="0" cy="242052"/>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CE562C4D-0672-4983-9967-6D8879E3DB37}"/>
              </a:ext>
            </a:extLst>
          </p:cNvPr>
          <p:cNvCxnSpPr/>
          <p:nvPr/>
        </p:nvCxnSpPr>
        <p:spPr>
          <a:xfrm flipH="1">
            <a:off x="10551459" y="6364941"/>
            <a:ext cx="3821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Rectangle: Rounded Corners 46">
            <a:extLst>
              <a:ext uri="{FF2B5EF4-FFF2-40B4-BE49-F238E27FC236}">
                <a16:creationId xmlns:a16="http://schemas.microsoft.com/office/drawing/2014/main" id="{027B7A4E-ED89-4C3B-8FB0-30BEE5B4493B}"/>
              </a:ext>
            </a:extLst>
          </p:cNvPr>
          <p:cNvSpPr/>
          <p:nvPr/>
        </p:nvSpPr>
        <p:spPr>
          <a:xfrm>
            <a:off x="9556381" y="6206371"/>
            <a:ext cx="995077" cy="489424"/>
          </a:xfrm>
          <a:prstGeom prst="roundRect">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00" dirty="0">
                <a:ln w="0"/>
                <a:solidFill>
                  <a:schemeClr val="tx1"/>
                </a:solidFill>
                <a:effectLst>
                  <a:outerShdw blurRad="38100" dist="19050" dir="2700000" algn="tl" rotWithShape="0">
                    <a:schemeClr val="dk1">
                      <a:alpha val="40000"/>
                    </a:schemeClr>
                  </a:outerShdw>
                </a:effectLst>
              </a:rPr>
              <a:t>Ask ambulance to reach that point</a:t>
            </a:r>
          </a:p>
        </p:txBody>
      </p:sp>
      <p:cxnSp>
        <p:nvCxnSpPr>
          <p:cNvPr id="48" name="Straight Arrow Connector 47">
            <a:extLst>
              <a:ext uri="{FF2B5EF4-FFF2-40B4-BE49-F238E27FC236}">
                <a16:creationId xmlns:a16="http://schemas.microsoft.com/office/drawing/2014/main" id="{E9FE2278-9D80-4C14-A665-FBB823D6A767}"/>
              </a:ext>
            </a:extLst>
          </p:cNvPr>
          <p:cNvCxnSpPr>
            <a:stCxn id="47" idx="1"/>
            <a:endCxn id="42" idx="3"/>
          </p:cNvCxnSpPr>
          <p:nvPr/>
        </p:nvCxnSpPr>
        <p:spPr>
          <a:xfrm flipH="1" flipV="1">
            <a:off x="7682722" y="6201893"/>
            <a:ext cx="1873659" cy="249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87C13D20-5381-4DC8-B421-58C83C74D381}"/>
              </a:ext>
            </a:extLst>
          </p:cNvPr>
          <p:cNvCxnSpPr>
            <a:stCxn id="9" idx="1"/>
            <a:endCxn id="19" idx="3"/>
          </p:cNvCxnSpPr>
          <p:nvPr/>
        </p:nvCxnSpPr>
        <p:spPr>
          <a:xfrm flipH="1">
            <a:off x="4688540" y="2037229"/>
            <a:ext cx="923366" cy="67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Title 1">
            <a:extLst>
              <a:ext uri="{FF2B5EF4-FFF2-40B4-BE49-F238E27FC236}">
                <a16:creationId xmlns:a16="http://schemas.microsoft.com/office/drawing/2014/main" id="{9471506E-DDA7-4D15-8037-740D1423F2A1}"/>
              </a:ext>
            </a:extLst>
          </p:cNvPr>
          <p:cNvSpPr txBox="1">
            <a:spLocks/>
          </p:cNvSpPr>
          <p:nvPr/>
        </p:nvSpPr>
        <p:spPr>
          <a:xfrm>
            <a:off x="332422" y="-13603"/>
            <a:ext cx="11029616" cy="988332"/>
          </a:xfrm>
          <a:prstGeom prst="rect">
            <a:avLst/>
          </a:prstGeom>
        </p:spPr>
        <p:txBody>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Baskerville Old Face" panose="02020602080505020303" pitchFamily="18" charset="0"/>
              </a:rPr>
              <a:t>FLOWCHART:</a:t>
            </a:r>
          </a:p>
        </p:txBody>
      </p:sp>
    </p:spTree>
    <p:extLst>
      <p:ext uri="{BB962C8B-B14F-4D97-AF65-F5344CB8AC3E}">
        <p14:creationId xmlns:p14="http://schemas.microsoft.com/office/powerpoint/2010/main" val="281848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A46B-CA07-40BE-9252-605DD3C58A48}"/>
              </a:ext>
            </a:extLst>
          </p:cNvPr>
          <p:cNvSpPr>
            <a:spLocks noGrp="1"/>
          </p:cNvSpPr>
          <p:nvPr>
            <p:ph type="title"/>
          </p:nvPr>
        </p:nvSpPr>
        <p:spPr/>
        <p:txBody>
          <a:bodyPr/>
          <a:lstStyle/>
          <a:p>
            <a:r>
              <a:rPr lang="en-US" dirty="0">
                <a:latin typeface="Baskerville Old Face" panose="02020602080505020303" pitchFamily="18" charset="0"/>
              </a:rPr>
              <a:t>How our solution is different:</a:t>
            </a:r>
          </a:p>
        </p:txBody>
      </p:sp>
      <p:sp>
        <p:nvSpPr>
          <p:cNvPr id="3" name="Content Placeholder 2">
            <a:extLst>
              <a:ext uri="{FF2B5EF4-FFF2-40B4-BE49-F238E27FC236}">
                <a16:creationId xmlns:a16="http://schemas.microsoft.com/office/drawing/2014/main" id="{67B33F29-770E-4D09-86D3-5BFB8B9A6BB0}"/>
              </a:ext>
            </a:extLst>
          </p:cNvPr>
          <p:cNvSpPr>
            <a:spLocks noGrp="1"/>
          </p:cNvSpPr>
          <p:nvPr>
            <p:ph idx="1"/>
          </p:nvPr>
        </p:nvSpPr>
        <p:spPr>
          <a:xfrm>
            <a:off x="581193" y="1979402"/>
            <a:ext cx="11029615" cy="3634486"/>
          </a:xfrm>
        </p:spPr>
        <p:txBody>
          <a:bodyPr/>
          <a:lstStyle/>
          <a:p>
            <a:pPr>
              <a:buFont typeface="Wingdings" panose="05000000000000000000" pitchFamily="2" charset="2"/>
              <a:buChar char="Ø"/>
            </a:pPr>
            <a:r>
              <a:rPr lang="en-US" dirty="0"/>
              <a:t>SARPA is a software available in market and this software is only for study purpose like </a:t>
            </a:r>
            <a:r>
              <a:rPr lang="en-US" dirty="0" err="1"/>
              <a:t>awareing</a:t>
            </a:r>
            <a:r>
              <a:rPr lang="en-US" dirty="0"/>
              <a:t> people and our software is very different as our software provides facilities for rural areas like IVR call and on ground antivenom if victim cannot reach hospital on time and also give directions for how can victim reach to antivenom on time.</a:t>
            </a:r>
          </a:p>
          <a:p>
            <a:pPr>
              <a:buFont typeface="Wingdings" panose="05000000000000000000" pitchFamily="2" charset="2"/>
              <a:buChar char="Ø"/>
            </a:pPr>
            <a:r>
              <a:rPr lang="en-US" dirty="0"/>
              <a:t>NAPSE is also a software available in market and it provides education to people related to snakes and snakebites and our software is very different from that as our solution is providing additional facilities like providing antivenom on time so that victim can be cured on time, and connecting victim to hospital easily.</a:t>
            </a:r>
          </a:p>
          <a:p>
            <a:pPr>
              <a:buFont typeface="Wingdings" panose="05000000000000000000" pitchFamily="2" charset="2"/>
              <a:buChar char="Ø"/>
            </a:pPr>
            <a:r>
              <a:rPr lang="en-US" dirty="0"/>
              <a:t>There are few more solutions available for this problem which are available but they are only providing awareness and education but our solution will work to help victim after snakebite like giving guidelines related to what to do after bite from a snake species, and will help victim to reach either hospital on time by giving directions or by taking out mid point and providing ambulance service there.</a:t>
            </a:r>
          </a:p>
        </p:txBody>
      </p:sp>
    </p:spTree>
    <p:extLst>
      <p:ext uri="{BB962C8B-B14F-4D97-AF65-F5344CB8AC3E}">
        <p14:creationId xmlns:p14="http://schemas.microsoft.com/office/powerpoint/2010/main" val="1501093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E1C2B-592E-420A-9254-61E0AAC2B560}"/>
              </a:ext>
            </a:extLst>
          </p:cNvPr>
          <p:cNvSpPr>
            <a:spLocks noGrp="1"/>
          </p:cNvSpPr>
          <p:nvPr>
            <p:ph type="ctrTitle"/>
          </p:nvPr>
        </p:nvSpPr>
        <p:spPr>
          <a:xfrm>
            <a:off x="581191" y="1001892"/>
            <a:ext cx="10993549" cy="1475013"/>
          </a:xfrm>
        </p:spPr>
        <p:txBody>
          <a:bodyPr>
            <a:normAutofit/>
          </a:bodyPr>
          <a:lstStyle/>
          <a:p>
            <a:r>
              <a:rPr lang="en-US" sz="2800" dirty="0">
                <a:latin typeface="Baskerville Old Face" panose="02020602080505020303" pitchFamily="18" charset="0"/>
              </a:rPr>
              <a:t>Team details: </a:t>
            </a:r>
          </a:p>
        </p:txBody>
      </p:sp>
      <p:grpSp>
        <p:nvGrpSpPr>
          <p:cNvPr id="5" name="Group 4">
            <a:extLst>
              <a:ext uri="{FF2B5EF4-FFF2-40B4-BE49-F238E27FC236}">
                <a16:creationId xmlns:a16="http://schemas.microsoft.com/office/drawing/2014/main" id="{FD8672E7-F7BB-49F3-854A-3F80DD894B3B}"/>
              </a:ext>
            </a:extLst>
          </p:cNvPr>
          <p:cNvGrpSpPr/>
          <p:nvPr/>
        </p:nvGrpSpPr>
        <p:grpSpPr>
          <a:xfrm>
            <a:off x="486639" y="3429000"/>
            <a:ext cx="3262500" cy="720000"/>
            <a:chOff x="50287" y="2761893"/>
            <a:chExt cx="3262500" cy="720000"/>
          </a:xfrm>
        </p:grpSpPr>
        <p:sp>
          <p:nvSpPr>
            <p:cNvPr id="6" name="Rectangle 5">
              <a:extLst>
                <a:ext uri="{FF2B5EF4-FFF2-40B4-BE49-F238E27FC236}">
                  <a16:creationId xmlns:a16="http://schemas.microsoft.com/office/drawing/2014/main" id="{59D82B2F-0DDA-4A28-9569-FD9D31C7CAED}"/>
                </a:ext>
              </a:extLst>
            </p:cNvPr>
            <p:cNvSpPr/>
            <p:nvPr/>
          </p:nvSpPr>
          <p:spPr>
            <a:xfrm>
              <a:off x="50287" y="2761893"/>
              <a:ext cx="3262500"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7" name="TextBox 6">
              <a:extLst>
                <a:ext uri="{FF2B5EF4-FFF2-40B4-BE49-F238E27FC236}">
                  <a16:creationId xmlns:a16="http://schemas.microsoft.com/office/drawing/2014/main" id="{84217A95-035A-46F3-A110-0B9BAADA2BD3}"/>
                </a:ext>
              </a:extLst>
            </p:cNvPr>
            <p:cNvSpPr txBox="1"/>
            <p:nvPr/>
          </p:nvSpPr>
          <p:spPr>
            <a:xfrm>
              <a:off x="50287" y="2761893"/>
              <a:ext cx="3262500"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latin typeface="Bahnschrift" panose="020B0502040204020203" pitchFamily="34" charset="0"/>
                </a:rPr>
                <a:t>Narayan Bhardwaj</a:t>
              </a:r>
            </a:p>
            <a:p>
              <a:pPr marL="0" lvl="0" indent="0" algn="ctr" defTabSz="800100">
                <a:lnSpc>
                  <a:spcPct val="100000"/>
                </a:lnSpc>
                <a:spcBef>
                  <a:spcPct val="0"/>
                </a:spcBef>
                <a:spcAft>
                  <a:spcPct val="35000"/>
                </a:spcAft>
                <a:buNone/>
                <a:defRPr cap="all"/>
              </a:pPr>
              <a:r>
                <a:rPr lang="en-US" sz="2000" kern="1200" dirty="0"/>
                <a:t>~</a:t>
              </a:r>
              <a:r>
                <a:rPr lang="en-US" sz="1600" kern="1200" dirty="0"/>
                <a:t>team leader</a:t>
              </a:r>
            </a:p>
          </p:txBody>
        </p:sp>
      </p:grpSp>
      <p:grpSp>
        <p:nvGrpSpPr>
          <p:cNvPr id="8" name="Group 7">
            <a:extLst>
              <a:ext uri="{FF2B5EF4-FFF2-40B4-BE49-F238E27FC236}">
                <a16:creationId xmlns:a16="http://schemas.microsoft.com/office/drawing/2014/main" id="{3993248B-AFAC-423A-83F3-490888CA3768}"/>
              </a:ext>
            </a:extLst>
          </p:cNvPr>
          <p:cNvGrpSpPr/>
          <p:nvPr/>
        </p:nvGrpSpPr>
        <p:grpSpPr>
          <a:xfrm>
            <a:off x="486639" y="4581154"/>
            <a:ext cx="3262500" cy="720000"/>
            <a:chOff x="3883725" y="2761893"/>
            <a:chExt cx="3262500" cy="720000"/>
          </a:xfrm>
        </p:grpSpPr>
        <p:sp>
          <p:nvSpPr>
            <p:cNvPr id="9" name="Rectangle 8">
              <a:extLst>
                <a:ext uri="{FF2B5EF4-FFF2-40B4-BE49-F238E27FC236}">
                  <a16:creationId xmlns:a16="http://schemas.microsoft.com/office/drawing/2014/main" id="{99CAF5B3-A505-410B-8417-52479A385A88}"/>
                </a:ext>
              </a:extLst>
            </p:cNvPr>
            <p:cNvSpPr/>
            <p:nvPr/>
          </p:nvSpPr>
          <p:spPr>
            <a:xfrm>
              <a:off x="3883725" y="2761893"/>
              <a:ext cx="3262500"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0" name="TextBox 9">
              <a:extLst>
                <a:ext uri="{FF2B5EF4-FFF2-40B4-BE49-F238E27FC236}">
                  <a16:creationId xmlns:a16="http://schemas.microsoft.com/office/drawing/2014/main" id="{47DB3096-54A3-4547-B45B-06537ABF0186}"/>
                </a:ext>
              </a:extLst>
            </p:cNvPr>
            <p:cNvSpPr txBox="1"/>
            <p:nvPr/>
          </p:nvSpPr>
          <p:spPr>
            <a:xfrm>
              <a:off x="3883725" y="2761893"/>
              <a:ext cx="3262500"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latin typeface="Bahnschrift" panose="020B0502040204020203" pitchFamily="34" charset="0"/>
                </a:rPr>
                <a:t>KARTAVYA CHAUHAN</a:t>
              </a:r>
            </a:p>
            <a:p>
              <a:pPr marL="0" lvl="0" indent="0" algn="ctr" defTabSz="800100">
                <a:lnSpc>
                  <a:spcPct val="100000"/>
                </a:lnSpc>
                <a:spcBef>
                  <a:spcPct val="0"/>
                </a:spcBef>
                <a:spcAft>
                  <a:spcPct val="35000"/>
                </a:spcAft>
                <a:buNone/>
                <a:defRPr cap="all"/>
              </a:pPr>
              <a:r>
                <a:rPr lang="en-US" sz="2000" kern="1200" dirty="0"/>
                <a:t>~</a:t>
              </a:r>
              <a:r>
                <a:rPr lang="en-US" sz="1800" kern="1200" dirty="0"/>
                <a:t>founder</a:t>
              </a:r>
            </a:p>
          </p:txBody>
        </p:sp>
      </p:grpSp>
      <p:grpSp>
        <p:nvGrpSpPr>
          <p:cNvPr id="11" name="Group 10">
            <a:extLst>
              <a:ext uri="{FF2B5EF4-FFF2-40B4-BE49-F238E27FC236}">
                <a16:creationId xmlns:a16="http://schemas.microsoft.com/office/drawing/2014/main" id="{4E678F66-B27C-4920-B90F-2F86EA40CA69}"/>
              </a:ext>
            </a:extLst>
          </p:cNvPr>
          <p:cNvGrpSpPr/>
          <p:nvPr/>
        </p:nvGrpSpPr>
        <p:grpSpPr>
          <a:xfrm>
            <a:off x="581191" y="5477569"/>
            <a:ext cx="3262500" cy="720000"/>
            <a:chOff x="7717162" y="2761893"/>
            <a:chExt cx="3262500" cy="720000"/>
          </a:xfrm>
        </p:grpSpPr>
        <p:sp>
          <p:nvSpPr>
            <p:cNvPr id="12" name="Rectangle 11">
              <a:extLst>
                <a:ext uri="{FF2B5EF4-FFF2-40B4-BE49-F238E27FC236}">
                  <a16:creationId xmlns:a16="http://schemas.microsoft.com/office/drawing/2014/main" id="{C46AB496-046F-4B61-92C4-C2750255E552}"/>
                </a:ext>
              </a:extLst>
            </p:cNvPr>
            <p:cNvSpPr/>
            <p:nvPr/>
          </p:nvSpPr>
          <p:spPr>
            <a:xfrm>
              <a:off x="7717162" y="2761893"/>
              <a:ext cx="3262500"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TextBox 12">
              <a:extLst>
                <a:ext uri="{FF2B5EF4-FFF2-40B4-BE49-F238E27FC236}">
                  <a16:creationId xmlns:a16="http://schemas.microsoft.com/office/drawing/2014/main" id="{8AB9207A-B7C6-46D7-A062-F92FD80C90B0}"/>
                </a:ext>
              </a:extLst>
            </p:cNvPr>
            <p:cNvSpPr txBox="1"/>
            <p:nvPr/>
          </p:nvSpPr>
          <p:spPr>
            <a:xfrm>
              <a:off x="7717162" y="2761893"/>
              <a:ext cx="3262500" cy="72000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kern="1200" dirty="0">
                  <a:latin typeface="Bahnschrift" panose="020B0502040204020203" pitchFamily="34" charset="0"/>
                </a:rPr>
                <a:t>SUDHANSHU SHARMA</a:t>
              </a:r>
            </a:p>
            <a:p>
              <a:pPr marL="0" lvl="0" indent="0" algn="ctr" defTabSz="800100">
                <a:lnSpc>
                  <a:spcPct val="100000"/>
                </a:lnSpc>
                <a:spcBef>
                  <a:spcPct val="0"/>
                </a:spcBef>
                <a:spcAft>
                  <a:spcPct val="35000"/>
                </a:spcAft>
                <a:buNone/>
                <a:defRPr cap="all"/>
              </a:pPr>
              <a:r>
                <a:rPr lang="en-US" sz="2000" kern="1200" dirty="0"/>
                <a:t>~</a:t>
              </a:r>
              <a:r>
                <a:rPr lang="en-US" sz="1800" kern="1200" dirty="0"/>
                <a:t>co-head</a:t>
              </a:r>
            </a:p>
          </p:txBody>
        </p:sp>
      </p:grpSp>
    </p:spTree>
    <p:extLst>
      <p:ext uri="{BB962C8B-B14F-4D97-AF65-F5344CB8AC3E}">
        <p14:creationId xmlns:p14="http://schemas.microsoft.com/office/powerpoint/2010/main" val="1451848840"/>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16C154-5A0F-4CDC-8C15-D2E21584649C}">
  <ds:schemaRefs>
    <ds:schemaRef ds:uri="http://schemas.microsoft.com/sharepoint/v3/contenttype/forms"/>
  </ds:schemaRefs>
</ds:datastoreItem>
</file>

<file path=customXml/itemProps2.xml><?xml version="1.0" encoding="utf-8"?>
<ds:datastoreItem xmlns:ds="http://schemas.openxmlformats.org/officeDocument/2006/customXml" ds:itemID="{956C3F92-CC28-42D8-BF09-0770755510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A6D3478-2986-4664-940C-67E0CAA21E04}">
  <ds:schemaRefs>
    <ds:schemaRef ds:uri="http://purl.org/dc/elements/1.1/"/>
    <ds:schemaRef ds:uri="http://purl.org/dc/dcmitype/"/>
    <ds:schemaRef ds:uri="http://schemas.microsoft.com/office/2006/metadata/properties"/>
    <ds:schemaRef ds:uri="http://schemas.microsoft.com/office/2006/documentManagement/types"/>
    <ds:schemaRef ds:uri="http://www.w3.org/XML/1998/namespace"/>
    <ds:schemaRef ds:uri="http://schemas.openxmlformats.org/package/2006/metadata/core-properties"/>
    <ds:schemaRef ds:uri="http://purl.org/dc/terms/"/>
    <ds:schemaRef ds:uri="http://schemas.microsoft.com/office/infopath/2007/PartnerControls"/>
    <ds:schemaRef ds:uri="16c05727-aa75-4e4a-9b5f-8a80a1165891"/>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{82B2167F-963B-4CB8-A5FC-A81AE921C23D}tf56535239_win32</Template>
  <TotalTime>1269</TotalTime>
  <Words>587</Words>
  <Application>Microsoft Office PowerPoint</Application>
  <PresentationFormat>Widescreen</PresentationFormat>
  <Paragraphs>52</Paragraphs>
  <Slides>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Bahnschrift</vt:lpstr>
      <vt:lpstr>Bahnschrift SemiBold</vt:lpstr>
      <vt:lpstr>Baskerville Old Face</vt:lpstr>
      <vt:lpstr>Bodoni MT</vt:lpstr>
      <vt:lpstr>Calibri</vt:lpstr>
      <vt:lpstr>Franklin Gothic Book</vt:lpstr>
      <vt:lpstr>Franklin Gothic Demi</vt:lpstr>
      <vt:lpstr>Wingdings</vt:lpstr>
      <vt:lpstr>Wingdings 2</vt:lpstr>
      <vt:lpstr>DividendVTI</vt:lpstr>
      <vt:lpstr>Project: cobra</vt:lpstr>
      <vt:lpstr>Why we choose this problem?</vt:lpstr>
      <vt:lpstr>Our solution:</vt:lpstr>
      <vt:lpstr>PowerPoint Presentation</vt:lpstr>
      <vt:lpstr>How our solution is different:</vt:lpstr>
      <vt:lpstr>Team details: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cobra</dc:title>
  <dc:creator>sudhanshu sharma</dc:creator>
  <cp:lastModifiedBy>sudhanshu sharma</cp:lastModifiedBy>
  <cp:revision>25</cp:revision>
  <dcterms:created xsi:type="dcterms:W3CDTF">2025-03-29T10:54:58Z</dcterms:created>
  <dcterms:modified xsi:type="dcterms:W3CDTF">2025-03-30T08:17:25Z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