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95" autoAdjust="0"/>
    <p:restoredTop sz="94660"/>
  </p:normalViewPr>
  <p:slideViewPr>
    <p:cSldViewPr snapToGrid="0">
      <p:cViewPr varScale="1">
        <p:scale>
          <a:sx n="124" d="100"/>
          <a:sy n="124" d="100"/>
        </p:scale>
        <p:origin x="208" y="26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081297" y="3255942"/>
            <a:ext cx="6258506" cy="954107"/>
          </a:xfrm>
          <a:prstGeom prst="rect">
            <a:avLst/>
          </a:prstGeom>
          <a:noFill/>
        </p:spPr>
        <p:txBody>
          <a:bodyPr wrap="square" rtlCol="0">
            <a:spAutoFit/>
          </a:bodyPr>
          <a:lstStyle/>
          <a:p>
            <a:pPr algn="r"/>
            <a:r>
              <a:rPr lang="en-IN" sz="2800" dirty="0">
                <a:solidFill>
                  <a:schemeClr val="bg1"/>
                </a:solidFill>
              </a:rPr>
              <a:t>Crop Recommendation System using Machine Learning</a:t>
            </a:r>
            <a:endParaRPr lang="en-US" sz="48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34E5B7BA-EEAE-5BB5-BDA4-ADC8FA2AD865}"/>
              </a:ext>
            </a:extLst>
          </p:cNvPr>
          <p:cNvSpPr txBox="1"/>
          <p:nvPr/>
        </p:nvSpPr>
        <p:spPr>
          <a:xfrm>
            <a:off x="381000" y="1747034"/>
            <a:ext cx="5715000" cy="4042197"/>
          </a:xfrm>
          <a:prstGeom prst="rect">
            <a:avLst/>
          </a:prstGeom>
          <a:noFill/>
        </p:spPr>
        <p:txBody>
          <a:bodyPr wrap="square" rtlCol="0">
            <a:spAutoFit/>
          </a:bodyPr>
          <a:lstStyle/>
          <a:p>
            <a:pPr marL="285750" indent="-285750">
              <a:buFont typeface="Wingdings" pitchFamily="2" charset="2"/>
              <a:buChar char="v"/>
            </a:pPr>
            <a:r>
              <a:rPr lang="en-IN" sz="1400" dirty="0" err="1"/>
              <a:t>Analyze</a:t>
            </a:r>
            <a:r>
              <a:rPr lang="en-IN" sz="1400" dirty="0"/>
              <a:t> key soil nutrients (Nitrogen, Phosphorus, Potassium) and environmental factors (temperature, humidity, pH, rainfall) to determine optimal crop recommendations.</a:t>
            </a:r>
          </a:p>
          <a:p>
            <a:pPr marL="285750" indent="-285750">
              <a:buFont typeface="Wingdings" pitchFamily="2" charset="2"/>
              <a:buChar char="v"/>
            </a:pPr>
            <a:endParaRPr lang="en-IN" sz="1400" dirty="0"/>
          </a:p>
          <a:p>
            <a:pPr marL="285750" indent="-285750">
              <a:buFont typeface="Wingdings" pitchFamily="2" charset="2"/>
              <a:buChar char="v"/>
            </a:pPr>
            <a:r>
              <a:rPr lang="en-IN" sz="1400" dirty="0"/>
              <a:t>Use exploratory data analysis (EDA) and feature engineering to understand and preprocess agricultural data for model input.</a:t>
            </a:r>
          </a:p>
          <a:p>
            <a:pPr marL="285750" indent="-285750">
              <a:buFont typeface="Wingdings" pitchFamily="2" charset="2"/>
              <a:buChar char="v"/>
            </a:pPr>
            <a:endParaRPr lang="en-IN" sz="1400" dirty="0"/>
          </a:p>
          <a:p>
            <a:pPr marL="285750" indent="-285750">
              <a:buFont typeface="Wingdings" pitchFamily="2" charset="2"/>
              <a:buChar char="v"/>
            </a:pPr>
            <a:r>
              <a:rPr lang="en-IN" sz="1400" dirty="0"/>
              <a:t>Build and evaluate classification models (such as Naive Bayes and Neural Networks) to predict the most suitable crop based on input features.</a:t>
            </a:r>
          </a:p>
          <a:p>
            <a:pPr marL="285750" indent="-285750">
              <a:buFont typeface="Wingdings" pitchFamily="2" charset="2"/>
              <a:buChar char="v"/>
            </a:pPr>
            <a:endParaRPr lang="en-IN" sz="1400" dirty="0"/>
          </a:p>
          <a:p>
            <a:pPr marL="285750" indent="-285750">
              <a:buFont typeface="Wingdings" pitchFamily="2" charset="2"/>
              <a:buChar char="v"/>
            </a:pPr>
            <a:r>
              <a:rPr lang="en-IN" sz="1400" dirty="0"/>
              <a:t>Visualize data patterns and model results to gain insights into the relationships between soil/environmental parameters and crop suitability.</a:t>
            </a:r>
          </a:p>
          <a:p>
            <a:pPr marL="285750" indent="-285750">
              <a:buFont typeface="Wingdings" pitchFamily="2" charset="2"/>
              <a:buChar char="v"/>
            </a:pPr>
            <a:endParaRPr lang="en-IN" sz="1400" dirty="0"/>
          </a:p>
          <a:p>
            <a:pPr marL="285750" indent="-285750">
              <a:buFont typeface="Wingdings" pitchFamily="2" charset="2"/>
              <a:buChar char="v"/>
            </a:pPr>
            <a:r>
              <a:rPr lang="en-IN" sz="1400" dirty="0"/>
              <a:t>Summarize findings and provide actionable crop recommendations to enhance agricultural productivity and sustainability</a:t>
            </a:r>
          </a:p>
          <a:p>
            <a:endParaRPr lang="en-US"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C12107C4-734B-C0FD-8F06-F69BE8BCC1B1}"/>
              </a:ext>
            </a:extLst>
          </p:cNvPr>
          <p:cNvSpPr txBox="1"/>
          <p:nvPr/>
        </p:nvSpPr>
        <p:spPr>
          <a:xfrm>
            <a:off x="364434" y="2377047"/>
            <a:ext cx="10300635" cy="2986010"/>
          </a:xfrm>
          <a:prstGeom prst="rect">
            <a:avLst/>
          </a:prstGeom>
          <a:noFill/>
        </p:spPr>
        <p:txBody>
          <a:bodyPr wrap="square" rtlCol="0">
            <a:spAutoFit/>
          </a:bodyPr>
          <a:lstStyle/>
          <a:p>
            <a:pPr marL="342900" indent="-342900">
              <a:buFont typeface="Wingdings" pitchFamily="2" charset="2"/>
              <a:buChar char="Ø"/>
            </a:pPr>
            <a:r>
              <a:rPr lang="en-IN" sz="2000" b="1" dirty="0"/>
              <a:t>Python: </a:t>
            </a:r>
            <a:r>
              <a:rPr lang="en-IN" sz="1800" dirty="0"/>
              <a:t>Core programming language for data processing and </a:t>
            </a:r>
            <a:r>
              <a:rPr lang="en-IN" sz="1800" dirty="0" err="1"/>
              <a:t>modeling</a:t>
            </a:r>
            <a:r>
              <a:rPr lang="en-IN" sz="1800" dirty="0"/>
              <a:t>.</a:t>
            </a:r>
          </a:p>
          <a:p>
            <a:pPr marL="342900" indent="-342900">
              <a:buFont typeface="Wingdings" pitchFamily="2" charset="2"/>
              <a:buChar char="Ø"/>
            </a:pPr>
            <a:endParaRPr lang="en-IN" dirty="0"/>
          </a:p>
          <a:p>
            <a:pPr marL="342900" indent="-342900">
              <a:buFont typeface="Wingdings" pitchFamily="2" charset="2"/>
              <a:buChar char="Ø"/>
            </a:pPr>
            <a:r>
              <a:rPr lang="en-IN" b="1" dirty="0"/>
              <a:t>Pandas, </a:t>
            </a:r>
            <a:r>
              <a:rPr lang="en-IN" b="1" dirty="0" err="1"/>
              <a:t>Numpy</a:t>
            </a:r>
            <a:r>
              <a:rPr lang="en-IN" b="1" dirty="0"/>
              <a:t>: </a:t>
            </a:r>
            <a:r>
              <a:rPr lang="en-IN" dirty="0"/>
              <a:t>Data manipulation and numerical analysis.</a:t>
            </a:r>
          </a:p>
          <a:p>
            <a:pPr marL="342900" indent="-342900">
              <a:buFont typeface="Wingdings" pitchFamily="2" charset="2"/>
              <a:buChar char="Ø"/>
            </a:pPr>
            <a:endParaRPr lang="en-IN" dirty="0"/>
          </a:p>
          <a:p>
            <a:pPr marL="342900" indent="-342900">
              <a:buFont typeface="Wingdings" pitchFamily="2" charset="2"/>
              <a:buChar char="Ø"/>
            </a:pPr>
            <a:r>
              <a:rPr lang="en-IN" b="1" dirty="0"/>
              <a:t>Scikit-learn: </a:t>
            </a:r>
            <a:r>
              <a:rPr lang="en-IN" dirty="0"/>
              <a:t>Machine learning model development and evaluation.</a:t>
            </a:r>
          </a:p>
          <a:p>
            <a:pPr marL="342900" indent="-342900">
              <a:buFont typeface="Wingdings" pitchFamily="2" charset="2"/>
              <a:buChar char="Ø"/>
            </a:pPr>
            <a:endParaRPr lang="en-IN" dirty="0"/>
          </a:p>
          <a:p>
            <a:pPr marL="342900" indent="-342900">
              <a:buFont typeface="Wingdings" pitchFamily="2" charset="2"/>
              <a:buChar char="Ø"/>
            </a:pPr>
            <a:r>
              <a:rPr lang="en-IN" b="1" dirty="0"/>
              <a:t>Matplotlib, Seaborn: </a:t>
            </a:r>
            <a:r>
              <a:rPr lang="en-IN" dirty="0"/>
              <a:t>Data visualization.</a:t>
            </a:r>
          </a:p>
          <a:p>
            <a:pPr marL="342900" indent="-342900">
              <a:buFont typeface="Wingdings" pitchFamily="2" charset="2"/>
              <a:buChar char="Ø"/>
            </a:pPr>
            <a:endParaRPr lang="en-IN" dirty="0"/>
          </a:p>
          <a:p>
            <a:pPr marL="342900" indent="-342900">
              <a:buFont typeface="Wingdings" pitchFamily="2" charset="2"/>
              <a:buChar char="Ø"/>
            </a:pPr>
            <a:r>
              <a:rPr lang="en-IN" b="1" dirty="0" err="1"/>
              <a:t>Jupyter</a:t>
            </a:r>
            <a:r>
              <a:rPr lang="en-IN" b="1" dirty="0"/>
              <a:t> Notebook, Google </a:t>
            </a:r>
            <a:r>
              <a:rPr lang="en-IN" b="1" dirty="0" err="1"/>
              <a:t>Colab</a:t>
            </a:r>
            <a:r>
              <a:rPr lang="en-IN" b="1" dirty="0"/>
              <a:t>, VS CODE: </a:t>
            </a:r>
            <a:r>
              <a:rPr lang="en-IN" dirty="0"/>
              <a:t>Interactive coding and analysis environment.</a:t>
            </a:r>
          </a:p>
          <a:p>
            <a:endParaRPr lang="en-US"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6472" y="847602"/>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pic>
        <p:nvPicPr>
          <p:cNvPr id="8" name="Picture 7">
            <a:extLst>
              <a:ext uri="{FF2B5EF4-FFF2-40B4-BE49-F238E27FC236}">
                <a16:creationId xmlns:a16="http://schemas.microsoft.com/office/drawing/2014/main" id="{E4EA1B7D-B6B5-ACD6-77C2-24CBE157775E}"/>
              </a:ext>
            </a:extLst>
          </p:cNvPr>
          <p:cNvPicPr>
            <a:picLocks noChangeAspect="1"/>
          </p:cNvPicPr>
          <p:nvPr/>
        </p:nvPicPr>
        <p:blipFill>
          <a:blip r:embed="rId2"/>
          <a:stretch>
            <a:fillRect/>
          </a:stretch>
        </p:blipFill>
        <p:spPr>
          <a:xfrm>
            <a:off x="3187785" y="847602"/>
            <a:ext cx="3240921" cy="5882054"/>
          </a:xfrm>
          <a:prstGeom prst="rect">
            <a:avLst/>
          </a:prstGeom>
        </p:spPr>
      </p:pic>
      <p:sp>
        <p:nvSpPr>
          <p:cNvPr id="9" name="TextBox 8">
            <a:extLst>
              <a:ext uri="{FF2B5EF4-FFF2-40B4-BE49-F238E27FC236}">
                <a16:creationId xmlns:a16="http://schemas.microsoft.com/office/drawing/2014/main" id="{BBF43845-FA70-31B5-1145-A67CF7653BEE}"/>
              </a:ext>
            </a:extLst>
          </p:cNvPr>
          <p:cNvSpPr txBox="1"/>
          <p:nvPr/>
        </p:nvSpPr>
        <p:spPr>
          <a:xfrm>
            <a:off x="7517424" y="3563632"/>
            <a:ext cx="3596053" cy="666977"/>
          </a:xfrm>
          <a:prstGeom prst="rect">
            <a:avLst/>
          </a:prstGeom>
          <a:noFill/>
        </p:spPr>
        <p:txBody>
          <a:bodyPr wrap="square" rtlCol="0">
            <a:spAutoFit/>
          </a:bodyPr>
          <a:lstStyle/>
          <a:p>
            <a:pPr algn="ctr"/>
            <a:r>
              <a:rPr lang="en-US" b="1" u="sng" dirty="0">
                <a:latin typeface="Times New Roman" panose="02020603050405020304" pitchFamily="18" charset="0"/>
                <a:cs typeface="Times New Roman" panose="02020603050405020304" pitchFamily="18" charset="0"/>
              </a:rPr>
              <a:t>CROP RECOMMENDATION SYSTEM</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2C23FEB1-F49B-7ED9-6E6F-7B0AF433ECD9}"/>
              </a:ext>
            </a:extLst>
          </p:cNvPr>
          <p:cNvSpPr txBox="1"/>
          <p:nvPr/>
        </p:nvSpPr>
        <p:spPr>
          <a:xfrm>
            <a:off x="255104" y="1976835"/>
            <a:ext cx="8893988" cy="4072974"/>
          </a:xfrm>
          <a:prstGeom prst="rect">
            <a:avLst/>
          </a:prstGeom>
          <a:noFill/>
        </p:spPr>
        <p:txBody>
          <a:bodyPr wrap="square" rtlCol="0">
            <a:spAutoFit/>
          </a:bodyPr>
          <a:lstStyle/>
          <a:p>
            <a:pPr marL="285750" indent="-285750">
              <a:buFont typeface="Wingdings" pitchFamily="2" charset="2"/>
              <a:buChar char="q"/>
            </a:pPr>
            <a:r>
              <a:rPr lang="en-IN" sz="1600" dirty="0"/>
              <a:t>Farmers often struggle to select the most suitable crop for their land due to varying soil nutrients (N, P, K), pH, and environmental conditions like temperature, humidity, and rainfall.</a:t>
            </a:r>
          </a:p>
          <a:p>
            <a:pPr marL="285750" indent="-285750">
              <a:buFont typeface="Wingdings" pitchFamily="2" charset="2"/>
              <a:buChar char="q"/>
            </a:pPr>
            <a:endParaRPr lang="en-IN" sz="1600" dirty="0"/>
          </a:p>
          <a:p>
            <a:pPr marL="285750" indent="-285750">
              <a:buFont typeface="Wingdings" pitchFamily="2" charset="2"/>
              <a:buChar char="q"/>
            </a:pPr>
            <a:r>
              <a:rPr lang="en-IN" sz="1600" dirty="0"/>
              <a:t>Traditional crop selection methods rely on general knowledge or manual analysis, which may not account for specific, localized farm conditions, leading to suboptimal yields.</a:t>
            </a:r>
          </a:p>
          <a:p>
            <a:pPr marL="285750" indent="-285750">
              <a:buFont typeface="Wingdings" pitchFamily="2" charset="2"/>
              <a:buChar char="q"/>
            </a:pPr>
            <a:endParaRPr lang="en-IN" sz="1600" dirty="0"/>
          </a:p>
          <a:p>
            <a:pPr marL="285750" indent="-285750">
              <a:buFont typeface="Wingdings" pitchFamily="2" charset="2"/>
              <a:buChar char="q"/>
            </a:pPr>
            <a:r>
              <a:rPr lang="en-IN" sz="1600" dirty="0"/>
              <a:t>There is a need for a data-driven system that </a:t>
            </a:r>
            <a:r>
              <a:rPr lang="en-IN" sz="1600" dirty="0" err="1"/>
              <a:t>analyzes</a:t>
            </a:r>
            <a:r>
              <a:rPr lang="en-IN" sz="1600" dirty="0"/>
              <a:t> comprehensive soil and environmental data to recommend optimal crops, improving productivity and sustainability.</a:t>
            </a:r>
          </a:p>
          <a:p>
            <a:pPr marL="285750" indent="-285750">
              <a:buFont typeface="Wingdings" pitchFamily="2" charset="2"/>
              <a:buChar char="q"/>
            </a:pPr>
            <a:endParaRPr lang="en-IN" sz="1600" dirty="0"/>
          </a:p>
          <a:p>
            <a:pPr marL="285750" indent="-285750">
              <a:buFont typeface="Wingdings" pitchFamily="2" charset="2"/>
              <a:buChar char="q"/>
            </a:pPr>
            <a:r>
              <a:rPr lang="en-IN" sz="1600" dirty="0"/>
              <a:t>The problem involves building a machine learning model that can classify and recommend the best crop type for a given set of soil and environmental parameters.</a:t>
            </a:r>
          </a:p>
          <a:p>
            <a:pPr marL="285750" indent="-285750">
              <a:buFont typeface="Wingdings" pitchFamily="2" charset="2"/>
              <a:buChar char="q"/>
            </a:pPr>
            <a:endParaRPr lang="en-IN" sz="1600" dirty="0"/>
          </a:p>
          <a:p>
            <a:pPr marL="285750" indent="-285750">
              <a:buFont typeface="Wingdings" pitchFamily="2" charset="2"/>
              <a:buChar char="q"/>
            </a:pPr>
            <a:r>
              <a:rPr lang="en-IN" sz="1600" dirty="0"/>
              <a:t>Such a system aims to empower farmers with actionable, personalized crop recommendations, reducing guesswork and supporting better decision-making for higher yield and profitability</a:t>
            </a:r>
          </a:p>
          <a:p>
            <a:endParaRPr lang="en-US"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A3A43687-5812-45CD-0FFD-8BEA36AD1BF3}"/>
              </a:ext>
            </a:extLst>
          </p:cNvPr>
          <p:cNvSpPr txBox="1"/>
          <p:nvPr/>
        </p:nvSpPr>
        <p:spPr>
          <a:xfrm>
            <a:off x="123218" y="1820007"/>
            <a:ext cx="11236443" cy="3785652"/>
          </a:xfrm>
          <a:prstGeom prst="rect">
            <a:avLst/>
          </a:prstGeom>
          <a:noFill/>
        </p:spPr>
        <p:txBody>
          <a:bodyPr wrap="square" rtlCol="0">
            <a:spAutoFit/>
          </a:bodyPr>
          <a:lstStyle/>
          <a:p>
            <a:pPr marL="285750" indent="-285750">
              <a:buFont typeface="Wingdings" pitchFamily="2" charset="2"/>
              <a:buChar char="q"/>
            </a:pPr>
            <a:r>
              <a:rPr lang="en-IN" sz="1600" b="1" dirty="0"/>
              <a:t>Data Preparation: </a:t>
            </a:r>
            <a:r>
              <a:rPr lang="en-IN" sz="1600" dirty="0"/>
              <a:t>Clean and preprocess the agricultural dataset by handling missing values, normalizing numerical features (N, P, K, temperature, humidity, pH, rainfall), and encoding categorical labels like crop names. Use Pandas and Scikit-learn for efficient data transformation.</a:t>
            </a:r>
          </a:p>
          <a:p>
            <a:pPr marL="285750" indent="-285750">
              <a:buFont typeface="Wingdings" pitchFamily="2" charset="2"/>
              <a:buChar char="q"/>
            </a:pPr>
            <a:endParaRPr lang="en-IN" sz="1600" dirty="0"/>
          </a:p>
          <a:p>
            <a:pPr marL="285750" indent="-285750">
              <a:buFont typeface="Wingdings" pitchFamily="2" charset="2"/>
              <a:buChar char="q"/>
            </a:pPr>
            <a:r>
              <a:rPr lang="en-IN" sz="1600" b="1" dirty="0"/>
              <a:t>Exploratory Analysis: </a:t>
            </a:r>
            <a:r>
              <a:rPr lang="en-IN" sz="1600" dirty="0"/>
              <a:t>Perform EDA to identify correlations between soil/environmental parameters and crop types. Visualize nutrient distributions, temperature-rainfall patterns, and pH ranges using Seaborn to guide feature selection.</a:t>
            </a:r>
          </a:p>
          <a:p>
            <a:pPr marL="285750" indent="-285750">
              <a:buFont typeface="Wingdings" pitchFamily="2" charset="2"/>
              <a:buChar char="q"/>
            </a:pPr>
            <a:endParaRPr lang="en-IN" sz="1600" dirty="0"/>
          </a:p>
          <a:p>
            <a:pPr marL="285750" indent="-285750">
              <a:buFont typeface="Wingdings" pitchFamily="2" charset="2"/>
              <a:buChar char="q"/>
            </a:pPr>
            <a:r>
              <a:rPr lang="en-IN" sz="1600" b="1" dirty="0"/>
              <a:t>Model Development: </a:t>
            </a:r>
            <a:r>
              <a:rPr lang="en-IN" sz="1600" dirty="0"/>
              <a:t>Train classification models like Naive Bayes and Neural Networks to predict crop suitability. Optimize hyperparameters and address class imbalance if present in the dataset.</a:t>
            </a:r>
          </a:p>
          <a:p>
            <a:pPr marL="285750" indent="-285750">
              <a:buFont typeface="Wingdings" pitchFamily="2" charset="2"/>
              <a:buChar char="q"/>
            </a:pPr>
            <a:endParaRPr lang="en-IN" sz="1600" dirty="0"/>
          </a:p>
          <a:p>
            <a:pPr marL="285750" indent="-285750">
              <a:buFont typeface="Wingdings" pitchFamily="2" charset="2"/>
              <a:buChar char="q"/>
            </a:pPr>
            <a:r>
              <a:rPr lang="en-IN" sz="1600" b="1" dirty="0"/>
              <a:t>Evaluation &amp; Validation: </a:t>
            </a:r>
            <a:r>
              <a:rPr lang="en-IN" sz="1600" dirty="0"/>
              <a:t>Assess model performance using metrics like accuracy, precision, and confusion matrices. Compare results across algorithms to select the best-performing model.</a:t>
            </a:r>
          </a:p>
          <a:p>
            <a:pPr marL="285750" indent="-285750">
              <a:buFont typeface="Wingdings" pitchFamily="2" charset="2"/>
              <a:buChar char="q"/>
            </a:pPr>
            <a:endParaRPr lang="en-IN" sz="1600" dirty="0"/>
          </a:p>
          <a:p>
            <a:pPr marL="285750" indent="-285750">
              <a:buFont typeface="Wingdings" pitchFamily="2" charset="2"/>
              <a:buChar char="q"/>
            </a:pPr>
            <a:r>
              <a:rPr lang="en-IN" sz="1600" b="1" dirty="0"/>
              <a:t>Deployment: </a:t>
            </a:r>
            <a:r>
              <a:rPr lang="en-IN" sz="1600" dirty="0"/>
              <a:t>Integrate the trained model into a Flask-based web interface for farmers to input soil/environmental data and receive real-time crop recommendations.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25442" y="966489"/>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6B410A6F-4D43-67B2-F9EE-90A0992E12BC}"/>
              </a:ext>
            </a:extLst>
          </p:cNvPr>
          <p:cNvPicPr>
            <a:picLocks noChangeAspect="1"/>
          </p:cNvPicPr>
          <p:nvPr/>
        </p:nvPicPr>
        <p:blipFill>
          <a:blip r:embed="rId2"/>
          <a:stretch>
            <a:fillRect/>
          </a:stretch>
        </p:blipFill>
        <p:spPr>
          <a:xfrm>
            <a:off x="187303" y="1454522"/>
            <a:ext cx="3725273" cy="4849563"/>
          </a:xfrm>
          <a:prstGeom prst="rect">
            <a:avLst/>
          </a:prstGeom>
        </p:spPr>
      </p:pic>
      <p:sp>
        <p:nvSpPr>
          <p:cNvPr id="5" name="TextBox 4">
            <a:extLst>
              <a:ext uri="{FF2B5EF4-FFF2-40B4-BE49-F238E27FC236}">
                <a16:creationId xmlns:a16="http://schemas.microsoft.com/office/drawing/2014/main" id="{603D9CD6-C603-5C79-A509-650E8307D74F}"/>
              </a:ext>
            </a:extLst>
          </p:cNvPr>
          <p:cNvSpPr txBox="1"/>
          <p:nvPr/>
        </p:nvSpPr>
        <p:spPr>
          <a:xfrm>
            <a:off x="1151792" y="6304085"/>
            <a:ext cx="1654620" cy="379656"/>
          </a:xfrm>
          <a:prstGeom prst="rect">
            <a:avLst/>
          </a:prstGeom>
          <a:noFill/>
        </p:spPr>
        <p:txBody>
          <a:bodyPr wrap="none" rtlCol="0">
            <a:spAutoFit/>
          </a:bodyPr>
          <a:lstStyle/>
          <a:p>
            <a:r>
              <a:rPr lang="en-US" b="1" u="sng" dirty="0">
                <a:latin typeface="Times New Roman" panose="02020603050405020304" pitchFamily="18" charset="0"/>
                <a:cs typeface="Times New Roman" panose="02020603050405020304" pitchFamily="18" charset="0"/>
              </a:rPr>
              <a:t>INPUT PAGE</a:t>
            </a:r>
          </a:p>
        </p:txBody>
      </p:sp>
      <p:pic>
        <p:nvPicPr>
          <p:cNvPr id="7" name="Picture 6">
            <a:extLst>
              <a:ext uri="{FF2B5EF4-FFF2-40B4-BE49-F238E27FC236}">
                <a16:creationId xmlns:a16="http://schemas.microsoft.com/office/drawing/2014/main" id="{22778BAA-8FAF-EC10-6921-4915D48F960C}"/>
              </a:ext>
            </a:extLst>
          </p:cNvPr>
          <p:cNvPicPr>
            <a:picLocks noChangeAspect="1"/>
          </p:cNvPicPr>
          <p:nvPr/>
        </p:nvPicPr>
        <p:blipFill>
          <a:blip r:embed="rId3"/>
          <a:stretch>
            <a:fillRect/>
          </a:stretch>
        </p:blipFill>
        <p:spPr>
          <a:xfrm>
            <a:off x="4229100" y="1454522"/>
            <a:ext cx="3725273" cy="4849563"/>
          </a:xfrm>
          <a:prstGeom prst="rect">
            <a:avLst/>
          </a:prstGeom>
        </p:spPr>
      </p:pic>
      <p:sp>
        <p:nvSpPr>
          <p:cNvPr id="8" name="TextBox 7">
            <a:extLst>
              <a:ext uri="{FF2B5EF4-FFF2-40B4-BE49-F238E27FC236}">
                <a16:creationId xmlns:a16="http://schemas.microsoft.com/office/drawing/2014/main" id="{2BCC87FE-62DA-D7A4-A703-F10DA6899755}"/>
              </a:ext>
            </a:extLst>
          </p:cNvPr>
          <p:cNvSpPr txBox="1"/>
          <p:nvPr/>
        </p:nvSpPr>
        <p:spPr>
          <a:xfrm>
            <a:off x="5221400" y="6304085"/>
            <a:ext cx="1749197" cy="379656"/>
          </a:xfrm>
          <a:prstGeom prst="rect">
            <a:avLst/>
          </a:prstGeom>
          <a:noFill/>
        </p:spPr>
        <p:txBody>
          <a:bodyPr wrap="none" rtlCol="0">
            <a:spAutoFit/>
          </a:bodyPr>
          <a:lstStyle/>
          <a:p>
            <a:r>
              <a:rPr lang="en-US" b="1" u="sng" dirty="0">
                <a:latin typeface="Times New Roman" panose="02020603050405020304" pitchFamily="18" charset="0"/>
                <a:cs typeface="Times New Roman" panose="02020603050405020304" pitchFamily="18" charset="0"/>
              </a:rPr>
              <a:t>VALUE PAGE</a:t>
            </a:r>
          </a:p>
        </p:txBody>
      </p:sp>
      <p:pic>
        <p:nvPicPr>
          <p:cNvPr id="10" name="Picture 9">
            <a:extLst>
              <a:ext uri="{FF2B5EF4-FFF2-40B4-BE49-F238E27FC236}">
                <a16:creationId xmlns:a16="http://schemas.microsoft.com/office/drawing/2014/main" id="{236173C7-AA02-BD22-C22C-05595D6F089E}"/>
              </a:ext>
            </a:extLst>
          </p:cNvPr>
          <p:cNvPicPr>
            <a:picLocks noChangeAspect="1"/>
          </p:cNvPicPr>
          <p:nvPr/>
        </p:nvPicPr>
        <p:blipFill>
          <a:blip r:embed="rId4"/>
          <a:stretch>
            <a:fillRect/>
          </a:stretch>
        </p:blipFill>
        <p:spPr>
          <a:xfrm>
            <a:off x="8074004" y="1454522"/>
            <a:ext cx="3930693" cy="4806549"/>
          </a:xfrm>
          <a:prstGeom prst="rect">
            <a:avLst/>
          </a:prstGeom>
        </p:spPr>
      </p:pic>
      <p:sp>
        <p:nvSpPr>
          <p:cNvPr id="11" name="TextBox 10">
            <a:extLst>
              <a:ext uri="{FF2B5EF4-FFF2-40B4-BE49-F238E27FC236}">
                <a16:creationId xmlns:a16="http://schemas.microsoft.com/office/drawing/2014/main" id="{6F43C821-8101-1F3B-B94A-70ACD16E533E}"/>
              </a:ext>
            </a:extLst>
          </p:cNvPr>
          <p:cNvSpPr txBox="1"/>
          <p:nvPr/>
        </p:nvSpPr>
        <p:spPr>
          <a:xfrm>
            <a:off x="8385692" y="6314409"/>
            <a:ext cx="3307316" cy="369332"/>
          </a:xfrm>
          <a:prstGeom prst="rect">
            <a:avLst/>
          </a:prstGeom>
          <a:noFill/>
        </p:spPr>
        <p:txBody>
          <a:bodyPr wrap="none" rtlCol="0">
            <a:spAutoFit/>
          </a:bodyPr>
          <a:lstStyle/>
          <a:p>
            <a:r>
              <a:rPr lang="en-US" sz="1800" b="1" u="sng" dirty="0">
                <a:latin typeface="Times New Roman" panose="02020603050405020304" pitchFamily="18" charset="0"/>
                <a:cs typeface="Times New Roman" panose="02020603050405020304" pitchFamily="18" charset="0"/>
              </a:rPr>
              <a:t>FINAL RECOMMENDATION</a:t>
            </a: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9954FB91-669D-A00C-8DE4-30D00645BA38}"/>
              </a:ext>
            </a:extLst>
          </p:cNvPr>
          <p:cNvSpPr txBox="1"/>
          <p:nvPr/>
        </p:nvSpPr>
        <p:spPr>
          <a:xfrm>
            <a:off x="-29339932" y="2319889"/>
            <a:ext cx="4202724" cy="943976"/>
          </a:xfrm>
          <a:prstGeom prst="rect">
            <a:avLst/>
          </a:prstGeom>
          <a:noFill/>
        </p:spPr>
        <p:txBody>
          <a:bodyPr wrap="square" rtlCol="0">
            <a:spAutoFit/>
          </a:bodyPr>
          <a:lstStyle/>
          <a:p>
            <a:r>
              <a:rPr lang="en-IN" sz="300" dirty="0"/>
              <a:t>The crop recommendation system effectively leverages machine learning algorithms to provide accurate and customized crop suggestions based on soil nutrients, environmental factors, and rainfall patterns, supporting data-driven agricultural decisions.</a:t>
            </a:r>
          </a:p>
          <a:p>
            <a:r>
              <a:rPr lang="en-IN" sz="300" dirty="0"/>
              <a:t>By utilizing advanced data analysis and predictive </a:t>
            </a:r>
            <a:r>
              <a:rPr lang="en-IN" sz="300" dirty="0" err="1"/>
              <a:t>modeling</a:t>
            </a:r>
            <a:r>
              <a:rPr lang="en-IN" sz="300" dirty="0"/>
              <a:t>, the system helps farmers maximize crop yields, reduce input costs, and improve resource efficiency, leading to higher profitability and sustainability.</a:t>
            </a:r>
          </a:p>
          <a:p>
            <a:r>
              <a:rPr lang="en-IN" sz="300" dirty="0"/>
              <a:t>The system’s adaptability to real-time and historical data enables it to respond to changing environmental conditions, reducing the risk of crop failure and enhancing resilience against unpredictable factors.</a:t>
            </a:r>
          </a:p>
          <a:p>
            <a:r>
              <a:rPr lang="en-IN" sz="300" dirty="0"/>
              <a:t>Adoption of such technology bridges the gap between traditional farming and modern precision agriculture, empowering farmers with actionable insights and promoting sustainable farming practices.</a:t>
            </a:r>
          </a:p>
          <a:p>
            <a:r>
              <a:rPr lang="en-IN" sz="300" dirty="0"/>
              <a:t>Ultimately, the crop recommendation system contributes to national food security and agricultural stability by enabling informed crop selection, minimizing environmental impact, and ensuring a reliable food </a:t>
            </a:r>
            <a:r>
              <a:rPr lang="en-IN" dirty="0"/>
              <a:t>supply.</a:t>
            </a:r>
          </a:p>
          <a:p>
            <a:endParaRPr lang="en-US" dirty="0"/>
          </a:p>
        </p:txBody>
      </p:sp>
      <p:sp>
        <p:nvSpPr>
          <p:cNvPr id="5" name="TextBox 4">
            <a:extLst>
              <a:ext uri="{FF2B5EF4-FFF2-40B4-BE49-F238E27FC236}">
                <a16:creationId xmlns:a16="http://schemas.microsoft.com/office/drawing/2014/main" id="{6B036206-F09D-56F1-4643-1D9BB4029FE8}"/>
              </a:ext>
            </a:extLst>
          </p:cNvPr>
          <p:cNvSpPr txBox="1"/>
          <p:nvPr/>
        </p:nvSpPr>
        <p:spPr>
          <a:xfrm>
            <a:off x="69956" y="1995854"/>
            <a:ext cx="10217044" cy="4072974"/>
          </a:xfrm>
          <a:prstGeom prst="rect">
            <a:avLst/>
          </a:prstGeom>
          <a:noFill/>
        </p:spPr>
        <p:txBody>
          <a:bodyPr wrap="square" rtlCol="0">
            <a:spAutoFit/>
          </a:bodyPr>
          <a:lstStyle/>
          <a:p>
            <a:pPr marL="171450" indent="-171450">
              <a:buFont typeface="Wingdings" pitchFamily="2" charset="2"/>
              <a:buChar char="q"/>
            </a:pPr>
            <a:r>
              <a:rPr lang="en-IN" sz="1600" dirty="0"/>
              <a:t>The crop recommendation system effectively leverages machine learning algorithms to provide accurate and customized crop suggestions based on soil nutrients, environmental factors, and rainfall patterns, supporting data-driven agricultural decisions.</a:t>
            </a:r>
          </a:p>
          <a:p>
            <a:pPr marL="171450" indent="-171450">
              <a:buFont typeface="Wingdings" pitchFamily="2" charset="2"/>
              <a:buChar char="q"/>
            </a:pPr>
            <a:endParaRPr lang="en-IN" sz="1600" dirty="0"/>
          </a:p>
          <a:p>
            <a:pPr marL="171450" indent="-171450">
              <a:buFont typeface="Wingdings" pitchFamily="2" charset="2"/>
              <a:buChar char="q"/>
            </a:pPr>
            <a:r>
              <a:rPr lang="en-IN" sz="1600" dirty="0"/>
              <a:t>By utilizing advanced data analysis and predictive </a:t>
            </a:r>
            <a:r>
              <a:rPr lang="en-IN" sz="1600" dirty="0" err="1"/>
              <a:t>modeling</a:t>
            </a:r>
            <a:r>
              <a:rPr lang="en-IN" sz="1600" dirty="0"/>
              <a:t>, the system helps farmers maximize crop yields, reduce input costs, and improve resource efficiency, leading to higher profitability and sustainability.</a:t>
            </a:r>
          </a:p>
          <a:p>
            <a:pPr marL="171450" indent="-171450">
              <a:buFont typeface="Wingdings" pitchFamily="2" charset="2"/>
              <a:buChar char="q"/>
            </a:pPr>
            <a:endParaRPr lang="en-IN" sz="1600" dirty="0"/>
          </a:p>
          <a:p>
            <a:pPr marL="171450" indent="-171450">
              <a:buFont typeface="Wingdings" pitchFamily="2" charset="2"/>
              <a:buChar char="q"/>
            </a:pPr>
            <a:r>
              <a:rPr lang="en-IN" sz="1600" dirty="0"/>
              <a:t>The system’s adaptability to real-time and historical data enables it to respond to changing environmental conditions, reducing the risk of crop failure and enhancing resilience against unpredictable factors.</a:t>
            </a:r>
          </a:p>
          <a:p>
            <a:pPr marL="171450" indent="-171450">
              <a:buFont typeface="Wingdings" pitchFamily="2" charset="2"/>
              <a:buChar char="q"/>
            </a:pPr>
            <a:endParaRPr lang="en-IN" sz="1600" dirty="0"/>
          </a:p>
          <a:p>
            <a:pPr marL="171450" indent="-171450">
              <a:buFont typeface="Wingdings" pitchFamily="2" charset="2"/>
              <a:buChar char="q"/>
            </a:pPr>
            <a:r>
              <a:rPr lang="en-IN" sz="1600" dirty="0"/>
              <a:t>Adoption of such technology bridges the gap between traditional farming and modern precision agriculture, empowering farmers with actionable insights and promoting sustainable farming practices.</a:t>
            </a:r>
          </a:p>
          <a:p>
            <a:pPr marL="171450" indent="-171450">
              <a:buFont typeface="Wingdings" pitchFamily="2" charset="2"/>
              <a:buChar char="q"/>
            </a:pPr>
            <a:endParaRPr lang="en-IN" sz="1600" dirty="0"/>
          </a:p>
          <a:p>
            <a:pPr marL="171450" indent="-171450">
              <a:buFont typeface="Wingdings" pitchFamily="2" charset="2"/>
              <a:buChar char="q"/>
            </a:pPr>
            <a:r>
              <a:rPr lang="en-IN" sz="1600" dirty="0"/>
              <a:t>Ultimately, the crop recommendation system contributes to national food security and agricultural stability by enabling informed crop selection, minimizing environmental impact, and ensuring a reliable food supply.</a:t>
            </a:r>
          </a:p>
          <a:p>
            <a:endParaRPr lang="en-US"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70</TotalTime>
  <Words>816</Words>
  <Application>Microsoft Macintosh PowerPoint</Application>
  <PresentationFormat>Widescreen</PresentationFormat>
  <Paragraphs>65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apple</cp:lastModifiedBy>
  <cp:revision>6</cp:revision>
  <dcterms:created xsi:type="dcterms:W3CDTF">2024-12-31T09:40:01Z</dcterms:created>
  <dcterms:modified xsi:type="dcterms:W3CDTF">2025-05-16T06:59:20Z</dcterms:modified>
</cp:coreProperties>
</file>