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5876-340A-C507-E72B-C54B18BE8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09C85F-B35E-DC31-3E9F-7B17385DB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1E4DEF-3BD2-BB18-A98E-58598EA98A11}"/>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AF027378-6369-BD99-66E8-6B8539889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D9A34-ACF8-5DB2-A6D6-CCA8D3EDA887}"/>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185705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34CC-321C-B37A-5F3A-F0A241EE3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37445-051F-40D4-2CDA-95FA5FA3A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64405-2D91-D38F-F4B6-D79FDB6E2E33}"/>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2C2E1211-08DD-7629-C9E7-B365E6D20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BBC06-257C-3D85-FC3A-8781F0C4E1E2}"/>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238037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4B77B-63FC-6E80-B3E3-F4F045DE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6A4F2-E9E3-2EC8-036F-26AEEDC190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40125-1C18-A4FB-93B3-01B5769866DD}"/>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98D8E53B-DC05-4E3C-6446-0BAF63E40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E3DB98-C545-A1BE-0633-97E01E781DA4}"/>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6101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8F0C-5A6C-B7E6-2D99-5690ED508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F2E5DF-2329-87CA-056B-6D70035B9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E67F7-4618-5122-9618-26DC531D6E01}"/>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4E065B27-DA77-5F59-FC2B-F7C78E1E8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53864-9643-BAB0-FB44-5550FEB4AB66}"/>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309960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8166-26FE-31DA-026C-E388B0B6D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183FD-3A85-6074-1E24-28E8CDE37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4507F-BD5E-EFA7-AB5A-CB0E49DE6283}"/>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F0467DE4-BDAE-0B23-00F9-07E5DE38B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FC80C-1FCA-90C1-08DF-74023C4A2F14}"/>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277746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E2F4-7B9B-D6A3-A494-62FC534F0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849DAA-FE28-AB46-EDF2-932A25C08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239DE0-2174-34A2-9CA7-DCA82F2AD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E6DEF6-90F9-7B92-D9A9-2FC07FECEC73}"/>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6" name="Footer Placeholder 5">
            <a:extLst>
              <a:ext uri="{FF2B5EF4-FFF2-40B4-BE49-F238E27FC236}">
                <a16:creationId xmlns:a16="http://schemas.microsoft.com/office/drawing/2014/main" id="{2E5DF76F-8C40-B136-DD75-B2CA81ACD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E7F85-7217-F1D6-7D3B-E12F6901B700}"/>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287138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23A4-5FD3-A842-73C6-B20B68B78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B852A-3163-F782-954F-918EA448B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90F240-2100-DF9E-5E3C-8D4FD61D0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196E8F-94C3-9A28-B574-E76B59E0B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6190BD-332B-51B8-14B2-898AB4A37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B03763-E21C-7778-A157-79C6ADB8E065}"/>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8" name="Footer Placeholder 7">
            <a:extLst>
              <a:ext uri="{FF2B5EF4-FFF2-40B4-BE49-F238E27FC236}">
                <a16:creationId xmlns:a16="http://schemas.microsoft.com/office/drawing/2014/main" id="{9FD05AF9-C1F7-2F4C-D8B0-BD0EA5178F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D6AC3-70B5-D89E-98EE-8F33241FA126}"/>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73933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AFA3-1BBB-F666-F575-3912CD75CE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028E68-DABF-09B3-7AC5-EDBDF9A13777}"/>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4" name="Footer Placeholder 3">
            <a:extLst>
              <a:ext uri="{FF2B5EF4-FFF2-40B4-BE49-F238E27FC236}">
                <a16:creationId xmlns:a16="http://schemas.microsoft.com/office/drawing/2014/main" id="{1F5D373A-7593-A77F-BF6C-0D8F5CB6FA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9FE49-2C9F-C4F0-1748-1CBC0B4FB7A3}"/>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231845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E6F86-80EE-1EA8-184C-10DB5C00A807}"/>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3" name="Footer Placeholder 2">
            <a:extLst>
              <a:ext uri="{FF2B5EF4-FFF2-40B4-BE49-F238E27FC236}">
                <a16:creationId xmlns:a16="http://schemas.microsoft.com/office/drawing/2014/main" id="{E3DDAF3E-FB21-913F-82C7-AF3073D7F9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479A84-6305-0539-0046-6031A9ED2FE1}"/>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369314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ACD1-25B4-ACD4-0FE6-2D2CE919F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25A301-C09E-077E-CA49-F72CDB503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2E0C83-38CC-298B-99FC-721AB255F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6EBC6-BB8C-7DC6-7785-4B8B9C754C8F}"/>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6" name="Footer Placeholder 5">
            <a:extLst>
              <a:ext uri="{FF2B5EF4-FFF2-40B4-BE49-F238E27FC236}">
                <a16:creationId xmlns:a16="http://schemas.microsoft.com/office/drawing/2014/main" id="{707321B5-814A-624D-ECD0-ECD509D17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F0B82-2CE1-0F8D-DF32-A7A066D748F2}"/>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28844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E87E-7C1F-7F99-4E4E-1C52DE699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314AFB-18F1-BAE7-F646-E175691EA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D2EE1B-47E8-A337-8701-FC6E30333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FA742-6BDC-E74E-AA87-059E97A5BA0E}"/>
              </a:ext>
            </a:extLst>
          </p:cNvPr>
          <p:cNvSpPr>
            <a:spLocks noGrp="1"/>
          </p:cNvSpPr>
          <p:nvPr>
            <p:ph type="dt" sz="half" idx="10"/>
          </p:nvPr>
        </p:nvSpPr>
        <p:spPr/>
        <p:txBody>
          <a:bodyPr/>
          <a:lstStyle/>
          <a:p>
            <a:fld id="{1861FBDA-526A-47BE-86E2-D810EC6E267C}" type="datetimeFigureOut">
              <a:rPr lang="en-IN" smtClean="0"/>
              <a:t>19-11-2022</a:t>
            </a:fld>
            <a:endParaRPr lang="en-IN"/>
          </a:p>
        </p:txBody>
      </p:sp>
      <p:sp>
        <p:nvSpPr>
          <p:cNvPr id="6" name="Footer Placeholder 5">
            <a:extLst>
              <a:ext uri="{FF2B5EF4-FFF2-40B4-BE49-F238E27FC236}">
                <a16:creationId xmlns:a16="http://schemas.microsoft.com/office/drawing/2014/main" id="{F92119CF-A0FB-6FB4-C812-A3E5EF828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C7296-4C99-E429-7FA0-3BA147650747}"/>
              </a:ext>
            </a:extLst>
          </p:cNvPr>
          <p:cNvSpPr>
            <a:spLocks noGrp="1"/>
          </p:cNvSpPr>
          <p:nvPr>
            <p:ph type="sldNum" sz="quarter" idx="12"/>
          </p:nvPr>
        </p:nvSpPr>
        <p:spPr/>
        <p:txBody>
          <a:bodyPr/>
          <a:lstStyle/>
          <a:p>
            <a:fld id="{5AA9916D-941F-40FE-B559-48A76B50BF6B}" type="slidenum">
              <a:rPr lang="en-IN" smtClean="0"/>
              <a:t>‹#›</a:t>
            </a:fld>
            <a:endParaRPr lang="en-IN"/>
          </a:p>
        </p:txBody>
      </p:sp>
    </p:spTree>
    <p:extLst>
      <p:ext uri="{BB962C8B-B14F-4D97-AF65-F5344CB8AC3E}">
        <p14:creationId xmlns:p14="http://schemas.microsoft.com/office/powerpoint/2010/main" val="31183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75CF2-83F0-6B96-8684-3C489F2E9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08FFF-853B-03C6-CD8F-1A7AE1172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25C0D-C72C-0660-E629-BC59BAC09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1FBDA-526A-47BE-86E2-D810EC6E267C}" type="datetimeFigureOut">
              <a:rPr lang="en-IN" smtClean="0"/>
              <a:t>19-11-2022</a:t>
            </a:fld>
            <a:endParaRPr lang="en-IN"/>
          </a:p>
        </p:txBody>
      </p:sp>
      <p:sp>
        <p:nvSpPr>
          <p:cNvPr id="5" name="Footer Placeholder 4">
            <a:extLst>
              <a:ext uri="{FF2B5EF4-FFF2-40B4-BE49-F238E27FC236}">
                <a16:creationId xmlns:a16="http://schemas.microsoft.com/office/drawing/2014/main" id="{E9D35F9E-0372-0B59-1B3C-1DC892B46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FAB28A-D9C3-8EA2-5DFE-FD1A6F70C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916D-941F-40FE-B559-48A76B50BF6B}" type="slidenum">
              <a:rPr lang="en-IN" smtClean="0"/>
              <a:t>‹#›</a:t>
            </a:fld>
            <a:endParaRPr lang="en-IN"/>
          </a:p>
        </p:txBody>
      </p:sp>
    </p:spTree>
    <p:extLst>
      <p:ext uri="{BB962C8B-B14F-4D97-AF65-F5344CB8AC3E}">
        <p14:creationId xmlns:p14="http://schemas.microsoft.com/office/powerpoint/2010/main" val="549224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ymondtec.com/2018/12/arty-news-headlines-2018-12-22/"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gadgetsin.com/amazon-all-new-echo-alexa-smart-speaker-unveiled.htm"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8BCC-145E-2D29-EA6E-64373AA28B0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2DE5589-F093-71E5-9FDC-0246DE7B128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A0EBA41-B67B-B8C1-C16F-09B3536D49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67CA758-EBC8-C431-A4AD-B04F38208E68}"/>
              </a:ext>
            </a:extLst>
          </p:cNvPr>
          <p:cNvSpPr txBox="1"/>
          <p:nvPr/>
        </p:nvSpPr>
        <p:spPr>
          <a:xfrm>
            <a:off x="0" y="6858000"/>
            <a:ext cx="12192000" cy="230832"/>
          </a:xfrm>
          <a:prstGeom prst="rect">
            <a:avLst/>
          </a:prstGeom>
          <a:noFill/>
        </p:spPr>
        <p:txBody>
          <a:bodyPr wrap="square" rtlCol="0">
            <a:spAutoFit/>
          </a:bodyPr>
          <a:lstStyle/>
          <a:p>
            <a:r>
              <a:rPr lang="en-IN" sz="900">
                <a:hlinkClick r:id="rId3" tooltip="https://raymondtec.com/2018/12/arty-news-headlines-2018-12-22/"/>
              </a:rPr>
              <a:t>This Photo</a:t>
            </a:r>
            <a:r>
              <a:rPr lang="en-IN" sz="900"/>
              <a:t> by Unknown Author is licensed under </a:t>
            </a:r>
            <a:r>
              <a:rPr lang="en-IN" sz="900">
                <a:hlinkClick r:id="rId4" tooltip="https://creativecommons.org/licenses/by-sa/3.0/"/>
              </a:rPr>
              <a:t>CC BY-SA</a:t>
            </a:r>
            <a:endParaRPr lang="en-IN" sz="900"/>
          </a:p>
        </p:txBody>
      </p:sp>
      <p:sp>
        <p:nvSpPr>
          <p:cNvPr id="11" name="TextBox 10">
            <a:extLst>
              <a:ext uri="{FF2B5EF4-FFF2-40B4-BE49-F238E27FC236}">
                <a16:creationId xmlns:a16="http://schemas.microsoft.com/office/drawing/2014/main" id="{A42AE5C8-749F-D923-FBB4-49ECCAE16C85}"/>
              </a:ext>
            </a:extLst>
          </p:cNvPr>
          <p:cNvSpPr txBox="1"/>
          <p:nvPr/>
        </p:nvSpPr>
        <p:spPr>
          <a:xfrm>
            <a:off x="8238563" y="5458638"/>
            <a:ext cx="4096871" cy="646331"/>
          </a:xfrm>
          <a:prstGeom prst="rect">
            <a:avLst/>
          </a:prstGeom>
          <a:noFill/>
        </p:spPr>
        <p:txBody>
          <a:bodyPr wrap="square" rtlCol="0">
            <a:spAutoFit/>
          </a:bodyPr>
          <a:lstStyle/>
          <a:p>
            <a:r>
              <a:rPr lang="en-IN" b="1" dirty="0"/>
              <a:t>Submitted by :- Narayan Punase</a:t>
            </a:r>
          </a:p>
          <a:p>
            <a:r>
              <a:rPr lang="en-IN" b="1" dirty="0"/>
              <a:t>Enrollment no :- 0827CI201116</a:t>
            </a:r>
          </a:p>
        </p:txBody>
      </p:sp>
      <p:sp>
        <p:nvSpPr>
          <p:cNvPr id="12" name="TextBox 11">
            <a:extLst>
              <a:ext uri="{FF2B5EF4-FFF2-40B4-BE49-F238E27FC236}">
                <a16:creationId xmlns:a16="http://schemas.microsoft.com/office/drawing/2014/main" id="{C66384B0-4A8F-06FF-1331-A2D17B5DF69F}"/>
              </a:ext>
            </a:extLst>
          </p:cNvPr>
          <p:cNvSpPr txBox="1"/>
          <p:nvPr/>
        </p:nvSpPr>
        <p:spPr>
          <a:xfrm>
            <a:off x="412376" y="5456863"/>
            <a:ext cx="3325906" cy="369332"/>
          </a:xfrm>
          <a:prstGeom prst="rect">
            <a:avLst/>
          </a:prstGeom>
          <a:noFill/>
        </p:spPr>
        <p:txBody>
          <a:bodyPr wrap="square" rtlCol="0">
            <a:spAutoFit/>
          </a:bodyPr>
          <a:lstStyle/>
          <a:p>
            <a:r>
              <a:rPr lang="en-IN" b="1" dirty="0"/>
              <a:t>Submitted to :- prof Nidhi Nigam</a:t>
            </a:r>
          </a:p>
        </p:txBody>
      </p:sp>
    </p:spTree>
    <p:extLst>
      <p:ext uri="{BB962C8B-B14F-4D97-AF65-F5344CB8AC3E}">
        <p14:creationId xmlns:p14="http://schemas.microsoft.com/office/powerpoint/2010/main" val="4592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852762F-95D5-6D7C-CA42-9F46F41B7CAC}"/>
              </a:ext>
            </a:extLst>
          </p:cNvPr>
          <p:cNvSpPr txBox="1"/>
          <p:nvPr/>
        </p:nvSpPr>
        <p:spPr>
          <a:xfrm>
            <a:off x="806824" y="1536174"/>
            <a:ext cx="9646024" cy="4093428"/>
          </a:xfrm>
          <a:prstGeom prst="rect">
            <a:avLst/>
          </a:prstGeom>
          <a:noFill/>
        </p:spPr>
        <p:txBody>
          <a:bodyPr wrap="square" rtlCol="0">
            <a:spAutoFit/>
          </a:bodyPr>
          <a:lstStyle/>
          <a:p>
            <a:endParaRPr lang="en-IN" sz="2000" b="1" dirty="0"/>
          </a:p>
          <a:p>
            <a:endParaRPr lang="en-IN" sz="2000" b="1" dirty="0"/>
          </a:p>
          <a:p>
            <a:r>
              <a:rPr lang="en-US" sz="2000" b="1" i="0" dirty="0">
                <a:effectLst/>
                <a:latin typeface="Arial" panose="020B0604020202020204" pitchFamily="34" charset="0"/>
              </a:rPr>
              <a:t>Amazon Alexa</a:t>
            </a:r>
            <a:r>
              <a:rPr lang="en-US" sz="2000" b="0" i="0" dirty="0">
                <a:effectLst/>
                <a:latin typeface="Arial" panose="020B0604020202020204" pitchFamily="34" charset="0"/>
              </a:rPr>
              <a:t>, also known simply as </a:t>
            </a:r>
            <a:r>
              <a:rPr lang="en-US" sz="2000" b="1" i="0" dirty="0">
                <a:effectLst/>
                <a:latin typeface="Arial" panose="020B0604020202020204" pitchFamily="34" charset="0"/>
              </a:rPr>
              <a:t>Alexa</a:t>
            </a:r>
            <a:r>
              <a:rPr lang="en-US" sz="2000" dirty="0">
                <a:latin typeface="Arial" panose="020B0604020202020204" pitchFamily="34" charset="0"/>
              </a:rPr>
              <a:t>,</a:t>
            </a:r>
            <a:r>
              <a:rPr lang="en-US" sz="2000" b="0" i="0" dirty="0">
                <a:effectLst/>
                <a:latin typeface="Arial" panose="020B0604020202020204" pitchFamily="34" charset="0"/>
              </a:rPr>
              <a:t> is a </a:t>
            </a:r>
            <a:r>
              <a:rPr lang="en-US" sz="2000" b="0" i="0" u="none" strike="noStrike" dirty="0">
                <a:effectLst/>
                <a:latin typeface="Arial" panose="020B0604020202020204" pitchFamily="34" charset="0"/>
              </a:rPr>
              <a:t>virtual assistant</a:t>
            </a:r>
            <a:r>
              <a:rPr lang="en-US" sz="2000" b="0" i="0" dirty="0">
                <a:effectLst/>
                <a:latin typeface="Arial" panose="020B0604020202020204" pitchFamily="34" charset="0"/>
              </a:rPr>
              <a:t> technology largely based on a Polish speech synthesizer named Ivona, bought by </a:t>
            </a:r>
            <a:r>
              <a:rPr lang="en-US" sz="2000" b="0" i="0" u="none" strike="noStrike" dirty="0">
                <a:effectLst/>
                <a:latin typeface="Arial" panose="020B0604020202020204" pitchFamily="34" charset="0"/>
              </a:rPr>
              <a:t>Amazon</a:t>
            </a:r>
            <a:r>
              <a:rPr lang="en-US" sz="2000" b="0" i="0" dirty="0">
                <a:effectLst/>
                <a:latin typeface="Arial" panose="020B0604020202020204" pitchFamily="34" charset="0"/>
              </a:rPr>
              <a:t> in 2013. It was first used in the </a:t>
            </a:r>
            <a:r>
              <a:rPr lang="en-US" sz="2000" b="0" i="0" u="none" strike="noStrike" dirty="0">
                <a:effectLst/>
                <a:latin typeface="Arial" panose="020B0604020202020204" pitchFamily="34" charset="0"/>
              </a:rPr>
              <a:t>Amazon Echo</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smart speaker</a:t>
            </a:r>
            <a:r>
              <a:rPr lang="en-US" sz="2000" b="0" i="0" dirty="0">
                <a:effectLst/>
                <a:latin typeface="Arial" panose="020B0604020202020204" pitchFamily="34" charset="0"/>
              </a:rPr>
              <a:t> and the </a:t>
            </a:r>
          </a:p>
          <a:p>
            <a:r>
              <a:rPr lang="en-US" sz="2000" b="0" i="0" u="none" strike="noStrike" dirty="0">
                <a:effectLst/>
                <a:latin typeface="Arial" panose="020B0604020202020204" pitchFamily="34" charset="0"/>
              </a:rPr>
              <a:t>Echo Dot</a:t>
            </a:r>
            <a:r>
              <a:rPr lang="en-US" sz="2000" b="0" i="0" dirty="0">
                <a:effectLst/>
                <a:latin typeface="Arial" panose="020B0604020202020204" pitchFamily="34" charset="0"/>
              </a:rPr>
              <a:t>, Echo Studio and </a:t>
            </a:r>
            <a:r>
              <a:rPr lang="en-US" sz="2000" b="0" i="0" u="none" strike="noStrike" dirty="0">
                <a:effectLst/>
                <a:latin typeface="Arial" panose="020B0604020202020204" pitchFamily="34" charset="0"/>
              </a:rPr>
              <a:t>Amazon Tap</a:t>
            </a:r>
            <a:r>
              <a:rPr lang="en-US" sz="2000" b="0" i="0" dirty="0">
                <a:effectLst/>
                <a:latin typeface="Arial" panose="020B0604020202020204" pitchFamily="34" charset="0"/>
              </a:rPr>
              <a:t> speakers developed by</a:t>
            </a:r>
          </a:p>
          <a:p>
            <a:r>
              <a:rPr lang="en-US" sz="2000" b="0" i="0" dirty="0">
                <a:effectLst/>
                <a:latin typeface="Arial" panose="020B0604020202020204" pitchFamily="34" charset="0"/>
              </a:rPr>
              <a:t> </a:t>
            </a:r>
            <a:r>
              <a:rPr lang="en-US" sz="2000" b="0" i="0" u="none" strike="noStrike" dirty="0">
                <a:effectLst/>
                <a:latin typeface="Arial" panose="020B0604020202020204" pitchFamily="34" charset="0"/>
              </a:rPr>
              <a:t>Amazon Lab126</a:t>
            </a:r>
            <a:r>
              <a:rPr lang="en-US" sz="2000" b="0" i="0" dirty="0">
                <a:effectLst/>
                <a:latin typeface="Arial" panose="020B0604020202020204" pitchFamily="34" charset="0"/>
              </a:rPr>
              <a:t>. It is capable of voice interaction, music playback,</a:t>
            </a:r>
          </a:p>
          <a:p>
            <a:r>
              <a:rPr lang="en-US" sz="2000" b="0" i="0" dirty="0">
                <a:effectLst/>
                <a:latin typeface="Arial" panose="020B0604020202020204" pitchFamily="34" charset="0"/>
              </a:rPr>
              <a:t> making to-do lists, </a:t>
            </a:r>
            <a:r>
              <a:rPr lang="en-US" sz="2000" b="0" i="0" u="none" strike="noStrike" dirty="0">
                <a:effectLst/>
                <a:latin typeface="Arial" panose="020B0604020202020204" pitchFamily="34" charset="0"/>
              </a:rPr>
              <a:t>setting alarms</a:t>
            </a:r>
            <a:r>
              <a:rPr lang="en-US" sz="2000" b="0" i="0" dirty="0">
                <a:effectLst/>
                <a:latin typeface="Arial" panose="020B0604020202020204" pitchFamily="34" charset="0"/>
              </a:rPr>
              <a:t>, streaming podcasts, playing </a:t>
            </a:r>
          </a:p>
          <a:p>
            <a:r>
              <a:rPr lang="en-US" sz="2000" b="0" i="0" dirty="0">
                <a:effectLst/>
                <a:latin typeface="Arial" panose="020B0604020202020204" pitchFamily="34" charset="0"/>
              </a:rPr>
              <a:t>audiobooks, and providing weather, traffic, sports, and other real-</a:t>
            </a:r>
          </a:p>
          <a:p>
            <a:r>
              <a:rPr lang="en-US" sz="2000" b="0" i="0" dirty="0">
                <a:effectLst/>
                <a:latin typeface="Arial" panose="020B0604020202020204" pitchFamily="34" charset="0"/>
              </a:rPr>
              <a:t>time information, such as </a:t>
            </a:r>
            <a:r>
              <a:rPr lang="en-US" sz="2000" b="0" i="0" u="none" strike="noStrike" dirty="0">
                <a:effectLst/>
                <a:latin typeface="Arial" panose="020B0604020202020204" pitchFamily="34" charset="0"/>
              </a:rPr>
              <a:t>news</a:t>
            </a:r>
            <a:r>
              <a:rPr lang="en-US" sz="2000" b="0" i="0" dirty="0">
                <a:effectLst/>
                <a:latin typeface="Arial" panose="020B0604020202020204" pitchFamily="34" charset="0"/>
              </a:rPr>
              <a:t>. Alexa can also control several </a:t>
            </a:r>
          </a:p>
          <a:p>
            <a:r>
              <a:rPr lang="en-US" sz="2000" b="0" i="0" u="none" strike="noStrike" dirty="0">
                <a:effectLst/>
                <a:latin typeface="Arial" panose="020B0604020202020204" pitchFamily="34" charset="0"/>
              </a:rPr>
              <a:t>smart devices</a:t>
            </a:r>
            <a:r>
              <a:rPr lang="en-US" sz="2000" b="0" i="0" dirty="0">
                <a:effectLst/>
                <a:latin typeface="Arial" panose="020B0604020202020204" pitchFamily="34" charset="0"/>
              </a:rPr>
              <a:t> using itself as a </a:t>
            </a:r>
            <a:r>
              <a:rPr lang="en-US" sz="2000" b="0" i="0" u="none" strike="noStrike" dirty="0">
                <a:effectLst/>
                <a:latin typeface="Arial" panose="020B0604020202020204" pitchFamily="34" charset="0"/>
              </a:rPr>
              <a:t>home automation</a:t>
            </a:r>
            <a:r>
              <a:rPr lang="en-US" sz="2000" b="0" i="0" dirty="0">
                <a:effectLst/>
                <a:latin typeface="Arial" panose="020B0604020202020204" pitchFamily="34" charset="0"/>
              </a:rPr>
              <a:t> system.</a:t>
            </a:r>
            <a:endParaRPr lang="en-IN" sz="2000" b="1" dirty="0"/>
          </a:p>
          <a:p>
            <a:endParaRPr lang="en-IN" sz="2000" b="1" dirty="0"/>
          </a:p>
          <a:p>
            <a:endParaRPr lang="en-IN" sz="2000" b="1" dirty="0"/>
          </a:p>
        </p:txBody>
      </p:sp>
      <p:sp>
        <p:nvSpPr>
          <p:cNvPr id="2" name="TextBox 1">
            <a:extLst>
              <a:ext uri="{FF2B5EF4-FFF2-40B4-BE49-F238E27FC236}">
                <a16:creationId xmlns:a16="http://schemas.microsoft.com/office/drawing/2014/main" id="{840E6304-F929-BEB8-F875-A18931A026F8}"/>
              </a:ext>
            </a:extLst>
          </p:cNvPr>
          <p:cNvSpPr txBox="1"/>
          <p:nvPr/>
        </p:nvSpPr>
        <p:spPr>
          <a:xfrm>
            <a:off x="806824" y="699247"/>
            <a:ext cx="9870141" cy="477054"/>
          </a:xfrm>
          <a:prstGeom prst="rect">
            <a:avLst/>
          </a:prstGeom>
          <a:noFill/>
        </p:spPr>
        <p:txBody>
          <a:bodyPr wrap="square" rtlCol="0">
            <a:spAutoFit/>
          </a:bodyPr>
          <a:lstStyle/>
          <a:p>
            <a:r>
              <a:rPr lang="en-IN" sz="2500" b="1" i="1" dirty="0"/>
              <a:t>Introduction</a:t>
            </a:r>
            <a:endParaRPr lang="en-IN" sz="2500" i="1" dirty="0"/>
          </a:p>
        </p:txBody>
      </p:sp>
      <p:pic>
        <p:nvPicPr>
          <p:cNvPr id="4" name="Picture 3">
            <a:extLst>
              <a:ext uri="{FF2B5EF4-FFF2-40B4-BE49-F238E27FC236}">
                <a16:creationId xmlns:a16="http://schemas.microsoft.com/office/drawing/2014/main" id="{B6DE9539-23E1-99A1-A407-FB7EF36E5F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44116" y="2874910"/>
            <a:ext cx="3747884" cy="3893444"/>
          </a:xfrm>
          <a:prstGeom prst="rect">
            <a:avLst/>
          </a:prstGeom>
        </p:spPr>
      </p:pic>
      <p:sp>
        <p:nvSpPr>
          <p:cNvPr id="5" name="TextBox 4">
            <a:extLst>
              <a:ext uri="{FF2B5EF4-FFF2-40B4-BE49-F238E27FC236}">
                <a16:creationId xmlns:a16="http://schemas.microsoft.com/office/drawing/2014/main" id="{FD99CD5E-99EE-7B13-ADEB-ADBD7358FAF6}"/>
              </a:ext>
            </a:extLst>
          </p:cNvPr>
          <p:cNvSpPr txBox="1"/>
          <p:nvPr/>
        </p:nvSpPr>
        <p:spPr>
          <a:xfrm>
            <a:off x="8839200" y="10174942"/>
            <a:ext cx="3352800" cy="230832"/>
          </a:xfrm>
          <a:prstGeom prst="rect">
            <a:avLst/>
          </a:prstGeom>
          <a:noFill/>
        </p:spPr>
        <p:txBody>
          <a:bodyPr wrap="square" rtlCol="0">
            <a:spAutoFit/>
          </a:bodyPr>
          <a:lstStyle/>
          <a:p>
            <a:r>
              <a:rPr lang="en-IN" sz="900">
                <a:hlinkClick r:id="rId3" tooltip="http://gadgetsin.com/amazon-all-new-echo-alexa-smart-speaker-unveiled.htm"/>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2054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0F47-13D2-5198-C3CC-AD2AD3EEEACE}"/>
              </a:ext>
            </a:extLst>
          </p:cNvPr>
          <p:cNvSpPr>
            <a:spLocks noGrp="1"/>
          </p:cNvSpPr>
          <p:nvPr>
            <p:ph type="title"/>
          </p:nvPr>
        </p:nvSpPr>
        <p:spPr/>
        <p:txBody>
          <a:bodyPr>
            <a:normAutofit/>
          </a:bodyPr>
          <a:lstStyle/>
          <a:p>
            <a:r>
              <a:rPr lang="en-IN" sz="2500" b="1" i="1" dirty="0">
                <a:solidFill>
                  <a:srgbClr val="292929"/>
                </a:solidFill>
                <a:effectLst/>
                <a:latin typeface="source-serif-pro"/>
              </a:rPr>
              <a:t>How does Alexa work?</a:t>
            </a:r>
            <a:endParaRPr lang="en-IN" sz="2500" i="1" dirty="0"/>
          </a:p>
        </p:txBody>
      </p:sp>
      <p:sp>
        <p:nvSpPr>
          <p:cNvPr id="3" name="Content Placeholder 2">
            <a:extLst>
              <a:ext uri="{FF2B5EF4-FFF2-40B4-BE49-F238E27FC236}">
                <a16:creationId xmlns:a16="http://schemas.microsoft.com/office/drawing/2014/main" id="{37F23C8E-8094-6A85-5AC0-AADF6878F8E7}"/>
              </a:ext>
            </a:extLst>
          </p:cNvPr>
          <p:cNvSpPr>
            <a:spLocks noGrp="1"/>
          </p:cNvSpPr>
          <p:nvPr>
            <p:ph idx="1"/>
          </p:nvPr>
        </p:nvSpPr>
        <p:spPr/>
        <p:txBody>
          <a:bodyPr>
            <a:normAutofit/>
          </a:bodyPr>
          <a:lstStyle/>
          <a:p>
            <a:r>
              <a:rPr lang="en-US" sz="2000" b="0" i="0" dirty="0">
                <a:solidFill>
                  <a:srgbClr val="292929"/>
                </a:solidFill>
                <a:effectLst/>
                <a:latin typeface="Arial" panose="020B0604020202020204" pitchFamily="34" charset="0"/>
                <a:cs typeface="Arial" panose="020B0604020202020204" pitchFamily="34" charset="0"/>
              </a:rPr>
              <a:t>According to </a:t>
            </a:r>
            <a:r>
              <a:rPr lang="en-US" sz="2000" b="0" i="0" dirty="0">
                <a:effectLst/>
                <a:latin typeface="Arial" panose="020B0604020202020204" pitchFamily="34" charset="0"/>
                <a:cs typeface="Arial" panose="020B0604020202020204" pitchFamily="34" charset="0"/>
              </a:rPr>
              <a:t>Adi</a:t>
            </a:r>
            <a:r>
              <a:rPr lang="en-US" sz="2000" b="0" i="0" u="sng" dirty="0">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Agashe</a:t>
            </a:r>
            <a:r>
              <a:rPr lang="en-US" sz="2000" b="0" i="0" dirty="0">
                <a:solidFill>
                  <a:srgbClr val="292929"/>
                </a:solidFill>
                <a:effectLst/>
                <a:latin typeface="Arial" panose="020B0604020202020204" pitchFamily="34" charset="0"/>
                <a:cs typeface="Arial" panose="020B0604020202020204" pitchFamily="34" charset="0"/>
              </a:rPr>
              <a:t>, Program Manager at Microsoft, Alexa is built based on natural language processing (NLP), a procedure of converting speech into words, sounds, and ideas.</a:t>
            </a:r>
          </a:p>
          <a:p>
            <a:r>
              <a:rPr lang="en-US" sz="2000" i="0" dirty="0">
                <a:solidFill>
                  <a:srgbClr val="292929"/>
                </a:solidFill>
                <a:effectLst/>
                <a:latin typeface="Arial" panose="020B0604020202020204" pitchFamily="34" charset="0"/>
                <a:cs typeface="Arial" panose="020B0604020202020204" pitchFamily="34" charset="0"/>
              </a:rPr>
              <a:t>Amazon records your words. Indeed, interpreting sounds takes up a lot of computational power, the recording of your speech is sent to Amazon’s servers to be analyzed more efficiently.</a:t>
            </a:r>
          </a:p>
          <a:p>
            <a:r>
              <a:rPr lang="en-US" sz="2000" dirty="0">
                <a:solidFill>
                  <a:srgbClr val="292929"/>
                </a:solidFill>
                <a:latin typeface="Arial" panose="020B0604020202020204" pitchFamily="34" charset="0"/>
                <a:cs typeface="Arial" panose="020B0604020202020204" pitchFamily="34" charset="0"/>
              </a:rPr>
              <a:t>Amazon breaks down your “orders” into individual sounds. It then consults a database containing various words’ pronunciations to find which words most closely correspond to the combination of individual sounds.</a:t>
            </a:r>
          </a:p>
          <a:p>
            <a:r>
              <a:rPr lang="en-US" sz="2000" dirty="0">
                <a:solidFill>
                  <a:srgbClr val="292929"/>
                </a:solidFill>
                <a:latin typeface="Arial" panose="020B0604020202020204" pitchFamily="34" charset="0"/>
                <a:cs typeface="Arial" panose="020B0604020202020204" pitchFamily="34" charset="0"/>
              </a:rPr>
              <a:t>It then identifies important words to make sense of the tasks and carry out corresponding functions. For instance, if Alexa notices words like “sport” or “basketball”, it would open the sports app.</a:t>
            </a:r>
          </a:p>
          <a:p>
            <a:endParaRPr lang="en-US" sz="2000" dirty="0">
              <a:solidFill>
                <a:srgbClr val="292929"/>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7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38A656-141B-877C-26F8-4FA7A5EBF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730" y="202406"/>
            <a:ext cx="9094540" cy="645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1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1A6B-1F70-F9AA-1D2A-2F72E655C657}"/>
              </a:ext>
            </a:extLst>
          </p:cNvPr>
          <p:cNvSpPr>
            <a:spLocks noGrp="1"/>
          </p:cNvSpPr>
          <p:nvPr>
            <p:ph type="title"/>
          </p:nvPr>
        </p:nvSpPr>
        <p:spPr/>
        <p:txBody>
          <a:bodyPr>
            <a:normAutofit/>
          </a:bodyPr>
          <a:lstStyle/>
          <a:p>
            <a:r>
              <a:rPr lang="en-IN" sz="2500" dirty="0">
                <a:latin typeface="Arial" panose="020B0604020202020204" pitchFamily="34" charset="0"/>
                <a:cs typeface="Arial" panose="020B0604020202020204" pitchFamily="34" charset="0"/>
              </a:rPr>
              <a:t>Alexa Skill Kit</a:t>
            </a:r>
          </a:p>
        </p:txBody>
      </p:sp>
      <p:sp>
        <p:nvSpPr>
          <p:cNvPr id="3" name="Content Placeholder 2">
            <a:extLst>
              <a:ext uri="{FF2B5EF4-FFF2-40B4-BE49-F238E27FC236}">
                <a16:creationId xmlns:a16="http://schemas.microsoft.com/office/drawing/2014/main" id="{96B3F174-40F4-2171-2257-91B5F2F6802D}"/>
              </a:ext>
            </a:extLst>
          </p:cNvPr>
          <p:cNvSpPr>
            <a:spLocks noGrp="1"/>
          </p:cNvSpPr>
          <p:nvPr>
            <p:ph idx="1"/>
          </p:nvPr>
        </p:nvSpPr>
        <p:spPr>
          <a:xfrm>
            <a:off x="694765" y="1909201"/>
            <a:ext cx="10515600" cy="4688822"/>
          </a:xfrm>
        </p:spPr>
        <p:txBody>
          <a:bodyPr>
            <a:normAutofit/>
          </a:bodyPr>
          <a:lstStyle/>
          <a:p>
            <a:pPr algn="l"/>
            <a:r>
              <a:rPr lang="en-US" sz="2000" b="0" i="0" dirty="0">
                <a:effectLst/>
                <a:latin typeface="Arial" panose="020B0604020202020204" pitchFamily="34" charset="0"/>
              </a:rPr>
              <a:t>The Alexa Skills Kit is a software development kit (SDK) that enables a developer to build skills, also called conversational applications, on the Amazon Alexa artificial intelligence assistant.</a:t>
            </a:r>
          </a:p>
          <a:p>
            <a:pPr algn="l"/>
            <a:endParaRPr lang="en-US" sz="2000" b="0" i="0" dirty="0">
              <a:effectLst/>
              <a:latin typeface="Arial" panose="020B0604020202020204" pitchFamily="34" charset="0"/>
            </a:endParaRPr>
          </a:p>
          <a:p>
            <a:pPr algn="l"/>
            <a:r>
              <a:rPr lang="en-US" sz="2000" b="0" i="0" dirty="0">
                <a:effectLst/>
                <a:latin typeface="Arial" panose="020B0604020202020204" pitchFamily="34" charset="0"/>
              </a:rPr>
              <a:t>The Alexa Skills Kit is comprised of tools, application program interfaces (APIs), code samples and documentation that enables a developer to add skills to the 10,000-plus voice recognition capabilities available on Alexa.</a:t>
            </a:r>
          </a:p>
          <a:p>
            <a:pPr algn="l"/>
            <a:endParaRPr lang="en-US" sz="2000" b="0" i="0" dirty="0">
              <a:effectLst/>
              <a:latin typeface="Arial" panose="020B0604020202020204" pitchFamily="34" charset="0"/>
            </a:endParaRPr>
          </a:p>
          <a:p>
            <a:pPr algn="l"/>
            <a:r>
              <a:rPr lang="en-US" sz="2000" b="0" i="0" dirty="0">
                <a:effectLst/>
                <a:latin typeface="Arial" panose="020B0604020202020204" pitchFamily="34" charset="0"/>
              </a:rPr>
              <a:t>Amazon Alexa is based in the Amazon Web Services (AWS) public cloud. A developer can upload Alexa skill code to AWS Lambda functions to execute code that is triggered by voice interactions. AWS automatically manages the compute resources for Lambda. A developer can certify, publish and update skills, which are made available through the Alexa Skills Store.</a:t>
            </a:r>
          </a:p>
          <a:p>
            <a:endParaRPr lang="en-IN" sz="2000" dirty="0"/>
          </a:p>
        </p:txBody>
      </p:sp>
    </p:spTree>
    <p:extLst>
      <p:ext uri="{BB962C8B-B14F-4D97-AF65-F5344CB8AC3E}">
        <p14:creationId xmlns:p14="http://schemas.microsoft.com/office/powerpoint/2010/main" val="282850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7E8949-2C42-805B-AD28-671C8A49DFD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0">
            <a:extLst>
              <a:ext uri="{FF2B5EF4-FFF2-40B4-BE49-F238E27FC236}">
                <a16:creationId xmlns:a16="http://schemas.microsoft.com/office/drawing/2014/main" id="{BFF2EA0A-8DA8-64AC-94C8-14A3F5E5900D}"/>
              </a:ext>
            </a:extLst>
          </p:cNvPr>
          <p:cNvSpPr>
            <a:spLocks noChangeArrowheads="1"/>
          </p:cNvSpPr>
          <p:nvPr/>
        </p:nvSpPr>
        <p:spPr bwMode="auto">
          <a:xfrm>
            <a:off x="711947" y="26313"/>
            <a:ext cx="243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500" b="0" i="0" u="none" strike="noStrike" cap="none" normalizeH="0" baseline="0" dirty="0">
                <a:ln>
                  <a:noFill/>
                </a:ln>
                <a:solidFill>
                  <a:schemeClr val="tx1"/>
                </a:solidFill>
                <a:effectLst/>
                <a:latin typeface="Arial" panose="020B0604020202020204" pitchFamily="34" charset="0"/>
                <a:ea typeface="Arial" panose="020B0604020202020204" pitchFamily="34" charset="0"/>
              </a:rPr>
            </a:br>
            <a:r>
              <a:rPr kumimoji="0" lang="en-US" altLang="en-US" sz="25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Alexa Skill Type</a:t>
            </a: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717CCF5-4DFF-F62D-A0C0-5B30DA7CC549}"/>
              </a:ext>
            </a:extLst>
          </p:cNvPr>
          <p:cNvSpPr txBox="1"/>
          <p:nvPr/>
        </p:nvSpPr>
        <p:spPr>
          <a:xfrm>
            <a:off x="711947" y="975955"/>
            <a:ext cx="6096000" cy="369332"/>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Smart </a:t>
            </a:r>
            <a:r>
              <a:rPr lang="en-US" sz="1800" dirty="0">
                <a:solidFill>
                  <a:srgbClr val="0F0F0F"/>
                </a:solidFill>
                <a:effectLst/>
                <a:latin typeface="Arial" panose="020B0604020202020204" pitchFamily="34" charset="0"/>
                <a:ea typeface="Arial" panose="020B0604020202020204" pitchFamily="34" charset="0"/>
              </a:rPr>
              <a:t>Home </a:t>
            </a:r>
            <a:r>
              <a:rPr lang="en-US" sz="1800" dirty="0">
                <a:effectLst/>
                <a:latin typeface="Arial" panose="020B0604020202020204" pitchFamily="34" charset="0"/>
                <a:ea typeface="Arial" panose="020B0604020202020204" pitchFamily="34" charset="0"/>
              </a:rPr>
              <a:t>Skills </a:t>
            </a:r>
            <a:endParaRPr lang="en-IN" dirty="0"/>
          </a:p>
        </p:txBody>
      </p:sp>
      <p:sp>
        <p:nvSpPr>
          <p:cNvPr id="18" name="TextBox 17">
            <a:extLst>
              <a:ext uri="{FF2B5EF4-FFF2-40B4-BE49-F238E27FC236}">
                <a16:creationId xmlns:a16="http://schemas.microsoft.com/office/drawing/2014/main" id="{5C101082-ADD9-5B64-EEB6-D2BC4D32D157}"/>
              </a:ext>
            </a:extLst>
          </p:cNvPr>
          <p:cNvSpPr txBox="1"/>
          <p:nvPr/>
        </p:nvSpPr>
        <p:spPr>
          <a:xfrm>
            <a:off x="250129" y="1327179"/>
            <a:ext cx="13276731" cy="1823576"/>
          </a:xfrm>
          <a:prstGeom prst="rect">
            <a:avLst/>
          </a:prstGeom>
          <a:noFill/>
        </p:spPr>
        <p:txBody>
          <a:bodyPr wrap="square">
            <a:spAutoFit/>
          </a:bodyPr>
          <a:lstStyle/>
          <a:p>
            <a:pPr marL="1161415" marR="4370705" indent="-285750">
              <a:spcBef>
                <a:spcPts val="85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Built-in</a:t>
            </a:r>
            <a:r>
              <a:rPr lang="en-US" sz="1800" spc="-3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interaction</a:t>
            </a:r>
            <a:r>
              <a:rPr lang="en-US" sz="1800" spc="-3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model</a:t>
            </a:r>
            <a:endParaRPr lang="en-US" spc="-400" dirty="0">
              <a:latin typeface="Arial" panose="020B0604020202020204" pitchFamily="34" charset="0"/>
              <a:ea typeface="Arial" panose="020B0604020202020204" pitchFamily="34" charset="0"/>
            </a:endParaRPr>
          </a:p>
          <a:p>
            <a:pPr marL="1161415" marR="4370705" indent="-285750">
              <a:spcBef>
                <a:spcPts val="850"/>
              </a:spcBef>
              <a:spcAft>
                <a:spcPts val="0"/>
              </a:spcAft>
              <a:buFont typeface="Arial" panose="020B0604020202020204" pitchFamily="34" charset="0"/>
              <a:buChar char="•"/>
            </a:pPr>
            <a:r>
              <a:rPr lang="en-US" sz="1800" dirty="0">
                <a:solidFill>
                  <a:srgbClr val="0C0C0C"/>
                </a:solidFill>
                <a:effectLst/>
                <a:latin typeface="Arial" panose="020B0604020202020204" pitchFamily="34" charset="0"/>
                <a:ea typeface="Arial" panose="020B0604020202020204" pitchFamily="34" charset="0"/>
              </a:rPr>
              <a:t>Alexa,</a:t>
            </a:r>
            <a:r>
              <a:rPr lang="en-US" sz="1800" spc="-175" dirty="0">
                <a:solidFill>
                  <a:srgbClr val="0C0C0C"/>
                </a:solidFill>
                <a:effectLst/>
                <a:latin typeface="Arial" panose="020B0604020202020204" pitchFamily="34" charset="0"/>
                <a:ea typeface="Arial" panose="020B0604020202020204" pitchFamily="34" charset="0"/>
              </a:rPr>
              <a:t> </a:t>
            </a:r>
            <a:r>
              <a:rPr lang="en-US" sz="1800" dirty="0">
                <a:solidFill>
                  <a:srgbClr val="0C0C0C"/>
                </a:solidFill>
                <a:effectLst/>
                <a:latin typeface="Arial" panose="020B0604020202020204" pitchFamily="34" charset="0"/>
                <a:ea typeface="Arial" panose="020B0604020202020204" pitchFamily="34" charset="0"/>
              </a:rPr>
              <a:t>turn</a:t>
            </a:r>
            <a:r>
              <a:rPr lang="en-US" sz="1800" spc="-200" dirty="0">
                <a:solidFill>
                  <a:srgbClr val="0C0C0C"/>
                </a:solidFill>
                <a:effectLst/>
                <a:latin typeface="Arial" panose="020B0604020202020204" pitchFamily="34" charset="0"/>
                <a:ea typeface="Arial" panose="020B0604020202020204" pitchFamily="34" charset="0"/>
              </a:rPr>
              <a:t> </a:t>
            </a:r>
            <a:r>
              <a:rPr lang="en-US" sz="1800" dirty="0">
                <a:solidFill>
                  <a:srgbClr val="111111"/>
                </a:solidFill>
                <a:effectLst/>
                <a:latin typeface="Arial" panose="020B0604020202020204" pitchFamily="34" charset="0"/>
                <a:ea typeface="Arial" panose="020B0604020202020204" pitchFamily="34" charset="0"/>
              </a:rPr>
              <a:t>on</a:t>
            </a:r>
            <a:r>
              <a:rPr lang="en-US" sz="1800" spc="-180" dirty="0">
                <a:solidFill>
                  <a:srgbClr val="111111"/>
                </a:solidFill>
                <a:effectLst/>
                <a:latin typeface="Arial" panose="020B0604020202020204" pitchFamily="34" charset="0"/>
                <a:ea typeface="Arial" panose="020B0604020202020204" pitchFamily="34" charset="0"/>
              </a:rPr>
              <a:t> </a:t>
            </a:r>
            <a:r>
              <a:rPr lang="en-US" sz="1800" dirty="0">
                <a:solidFill>
                  <a:srgbClr val="131313"/>
                </a:solidFill>
                <a:effectLst/>
                <a:latin typeface="Arial" panose="020B0604020202020204" pitchFamily="34" charset="0"/>
                <a:ea typeface="Arial" panose="020B0604020202020204" pitchFamily="34" charset="0"/>
              </a:rPr>
              <a:t>room's</a:t>
            </a:r>
            <a:r>
              <a:rPr lang="en-US" sz="1800" spc="-145" dirty="0">
                <a:solidFill>
                  <a:srgbClr val="131313"/>
                </a:solidFill>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light</a:t>
            </a:r>
            <a:endParaRPr lang="en-US" spc="-195" dirty="0">
              <a:latin typeface="Arial" panose="020B0604020202020204" pitchFamily="34" charset="0"/>
              <a:ea typeface="Arial" panose="020B0604020202020204" pitchFamily="34" charset="0"/>
            </a:endParaRPr>
          </a:p>
          <a:p>
            <a:pPr marL="1161415" marR="4370705" indent="-285750">
              <a:spcBef>
                <a:spcPts val="850"/>
              </a:spcBef>
              <a:spcAft>
                <a:spcPts val="0"/>
              </a:spcAft>
              <a:buFont typeface="Arial" panose="020B0604020202020204" pitchFamily="34" charset="0"/>
              <a:buChar char="•"/>
            </a:pPr>
            <a:r>
              <a:rPr lang="en-US" dirty="0">
                <a:latin typeface="Arial" panose="020B0604020202020204" pitchFamily="34" charset="0"/>
              </a:rPr>
              <a:t>Alexa	need permissions	to retrieve device	information and control device.</a:t>
            </a:r>
            <a:endParaRPr lang="en-IN" dirty="0">
              <a:latin typeface="Arial" panose="020B0604020202020204" pitchFamily="34" charset="0"/>
            </a:endParaRPr>
          </a:p>
          <a:p>
            <a:pPr marL="1161415" marR="4370705" indent="-285750">
              <a:spcBef>
                <a:spcPts val="850"/>
              </a:spcBef>
              <a:spcAft>
                <a:spcPts val="0"/>
              </a:spcAft>
              <a:buFont typeface="Arial" panose="020B0604020202020204" pitchFamily="34" charset="0"/>
              <a:buChar char="•"/>
            </a:pPr>
            <a:r>
              <a:rPr lang="en-US" sz="1800" dirty="0">
                <a:solidFill>
                  <a:srgbClr val="131313"/>
                </a:solidFill>
                <a:effectLst/>
                <a:latin typeface="Arial" panose="020B0604020202020204" pitchFamily="34" charset="0"/>
                <a:ea typeface="Arial" panose="020B0604020202020204" pitchFamily="34" charset="0"/>
              </a:rPr>
              <a:t>You </a:t>
            </a:r>
            <a:r>
              <a:rPr lang="en-US" sz="1800" dirty="0">
                <a:effectLst/>
                <a:latin typeface="Arial" panose="020B0604020202020204" pitchFamily="34" charset="0"/>
                <a:ea typeface="Arial" panose="020B0604020202020204" pitchFamily="34" charset="0"/>
              </a:rPr>
              <a:t>need </a:t>
            </a:r>
            <a:r>
              <a:rPr lang="en-US" sz="1800" dirty="0">
                <a:solidFill>
                  <a:srgbClr val="111111"/>
                </a:solidFill>
                <a:effectLst/>
                <a:latin typeface="Arial" panose="020B0604020202020204" pitchFamily="34" charset="0"/>
                <a:ea typeface="Arial" panose="020B0604020202020204" pitchFamily="34" charset="0"/>
              </a:rPr>
              <a:t>a </a:t>
            </a:r>
            <a:r>
              <a:rPr lang="en-US" sz="1800" dirty="0">
                <a:effectLst/>
                <a:latin typeface="Arial" panose="020B0604020202020204" pitchFamily="34" charset="0"/>
                <a:ea typeface="Arial" panose="020B0604020202020204" pitchFamily="34" charset="0"/>
              </a:rPr>
              <a:t>cloud service </a:t>
            </a:r>
            <a:r>
              <a:rPr lang="en-US" sz="1800" dirty="0">
                <a:solidFill>
                  <a:srgbClr val="1F1F1F"/>
                </a:solidFill>
                <a:effectLst/>
                <a:latin typeface="Arial" panose="020B0604020202020204" pitchFamily="34" charset="0"/>
                <a:ea typeface="Arial" panose="020B0604020202020204" pitchFamily="34" charset="0"/>
              </a:rPr>
              <a:t>to </a:t>
            </a:r>
            <a:r>
              <a:rPr lang="en-US" sz="1800" dirty="0">
                <a:effectLst/>
                <a:latin typeface="Arial" panose="020B0604020202020204" pitchFamily="34" charset="0"/>
                <a:ea typeface="Arial" panose="020B0604020202020204" pitchFamily="34" charset="0"/>
              </a:rPr>
              <a:t>manage customers smart devices Skill must use AWS Lambda function.</a:t>
            </a:r>
            <a:endParaRPr lang="en-IN" sz="1800" dirty="0">
              <a:effectLst/>
              <a:latin typeface="Arial" panose="020B0604020202020204" pitchFamily="34" charset="0"/>
              <a:ea typeface="Arial" panose="020B0604020202020204" pitchFamily="34" charset="0"/>
            </a:endParaRPr>
          </a:p>
        </p:txBody>
      </p:sp>
      <p:sp>
        <p:nvSpPr>
          <p:cNvPr id="19" name="Rectangle 14">
            <a:extLst>
              <a:ext uri="{FF2B5EF4-FFF2-40B4-BE49-F238E27FC236}">
                <a16:creationId xmlns:a16="http://schemas.microsoft.com/office/drawing/2014/main" id="{FEF1828B-FFBB-5ACA-3B4F-B0777E256BB7}"/>
              </a:ext>
            </a:extLst>
          </p:cNvPr>
          <p:cNvSpPr>
            <a:spLocks noChangeArrowheads="1"/>
          </p:cNvSpPr>
          <p:nvPr/>
        </p:nvSpPr>
        <p:spPr bwMode="auto">
          <a:xfrm>
            <a:off x="0" y="32721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15">
            <a:extLst>
              <a:ext uri="{FF2B5EF4-FFF2-40B4-BE49-F238E27FC236}">
                <a16:creationId xmlns:a16="http://schemas.microsoft.com/office/drawing/2014/main" id="{997C4472-E683-AAAF-F3F7-C4CDBAE955DB}"/>
              </a:ext>
            </a:extLst>
          </p:cNvPr>
          <p:cNvSpPr>
            <a:spLocks noChangeArrowheads="1"/>
          </p:cNvSpPr>
          <p:nvPr/>
        </p:nvSpPr>
        <p:spPr bwMode="auto">
          <a:xfrm>
            <a:off x="711947" y="3117260"/>
            <a:ext cx="18588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800" dirty="0">
                <a:effectLst/>
                <a:latin typeface="Arial" panose="020B0604020202020204" pitchFamily="34" charset="0"/>
                <a:ea typeface="Arial" panose="020B0604020202020204" pitchFamily="34" charset="0"/>
              </a:rPr>
              <a:t>Custom</a:t>
            </a:r>
            <a:r>
              <a:rPr lang="en-US" sz="1800" spc="-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Skills</a:t>
            </a:r>
            <a:endParaRPr lang="en-US" altLang="en-US" sz="2500" dirty="0">
              <a:latin typeface="Arial" panose="020B0604020202020204" pitchFamily="34" charset="0"/>
            </a:endParaRPr>
          </a:p>
        </p:txBody>
      </p:sp>
      <p:sp>
        <p:nvSpPr>
          <p:cNvPr id="25" name="TextBox 24">
            <a:extLst>
              <a:ext uri="{FF2B5EF4-FFF2-40B4-BE49-F238E27FC236}">
                <a16:creationId xmlns:a16="http://schemas.microsoft.com/office/drawing/2014/main" id="{4BA0536F-F8A7-673F-DAAF-D20C4C64CDBB}"/>
              </a:ext>
            </a:extLst>
          </p:cNvPr>
          <p:cNvSpPr txBox="1"/>
          <p:nvPr/>
        </p:nvSpPr>
        <p:spPr>
          <a:xfrm>
            <a:off x="129307" y="3657135"/>
            <a:ext cx="11342255" cy="877163"/>
          </a:xfrm>
          <a:prstGeom prst="rect">
            <a:avLst/>
          </a:prstGeom>
          <a:noFill/>
        </p:spPr>
        <p:txBody>
          <a:bodyPr wrap="square">
            <a:spAutoFit/>
          </a:bodyPr>
          <a:lstStyle/>
          <a:p>
            <a:pPr marL="1321435" indent="-285750">
              <a:spcBef>
                <a:spcPts val="1755"/>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Build</a:t>
            </a:r>
            <a:r>
              <a:rPr lang="en-US" sz="1800" spc="-85" dirty="0">
                <a:effectLst/>
                <a:latin typeface="Arial" panose="020B0604020202020204" pitchFamily="34" charset="0"/>
                <a:ea typeface="Arial" panose="020B0604020202020204" pitchFamily="34" charset="0"/>
              </a:rPr>
              <a:t> </a:t>
            </a:r>
            <a:r>
              <a:rPr lang="en-US" sz="1800" dirty="0">
                <a:solidFill>
                  <a:srgbClr val="181818"/>
                </a:solidFill>
                <a:effectLst/>
                <a:latin typeface="Arial" panose="020B0604020202020204" pitchFamily="34" charset="0"/>
                <a:ea typeface="Arial" panose="020B0604020202020204" pitchFamily="34" charset="0"/>
              </a:rPr>
              <a:t>a</a:t>
            </a:r>
            <a:r>
              <a:rPr lang="en-US" sz="1800" spc="-160" dirty="0">
                <a:solidFill>
                  <a:srgbClr val="181818"/>
                </a:solidFill>
                <a:effectLst/>
                <a:latin typeface="Arial" panose="020B0604020202020204" pitchFamily="34" charset="0"/>
                <a:ea typeface="Arial" panose="020B0604020202020204" pitchFamily="34" charset="0"/>
              </a:rPr>
              <a:t> </a:t>
            </a:r>
            <a:r>
              <a:rPr lang="en-US" sz="1800" dirty="0">
                <a:solidFill>
                  <a:srgbClr val="131313"/>
                </a:solidFill>
                <a:effectLst/>
                <a:latin typeface="Arial" panose="020B0604020202020204" pitchFamily="34" charset="0"/>
                <a:ea typeface="Arial" panose="020B0604020202020204" pitchFamily="34" charset="0"/>
              </a:rPr>
              <a:t>skill</a:t>
            </a:r>
            <a:r>
              <a:rPr lang="en-US" sz="1800" spc="-145" dirty="0">
                <a:solidFill>
                  <a:srgbClr val="131313"/>
                </a:solidFill>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with</a:t>
            </a:r>
            <a:r>
              <a:rPr lang="en-US" sz="1800" spc="-115" dirty="0">
                <a:effectLst/>
                <a:latin typeface="Arial" panose="020B0604020202020204" pitchFamily="34" charset="0"/>
                <a:ea typeface="Arial" panose="020B0604020202020204" pitchFamily="34" charset="0"/>
              </a:rPr>
              <a:t> </a:t>
            </a:r>
            <a:r>
              <a:rPr lang="en-US" sz="1800" dirty="0">
                <a:solidFill>
                  <a:srgbClr val="2A2A2A"/>
                </a:solidFill>
                <a:effectLst/>
                <a:latin typeface="Arial" panose="020B0604020202020204" pitchFamily="34" charset="0"/>
                <a:ea typeface="Arial" panose="020B0604020202020204" pitchFamily="34" charset="0"/>
              </a:rPr>
              <a:t>a</a:t>
            </a:r>
            <a:r>
              <a:rPr lang="en-US" sz="1800" spc="-120" dirty="0">
                <a:solidFill>
                  <a:srgbClr val="2A2A2A"/>
                </a:solidFill>
                <a:effectLst/>
                <a:latin typeface="Arial" panose="020B0604020202020204" pitchFamily="34" charset="0"/>
                <a:ea typeface="Arial" panose="020B0604020202020204" pitchFamily="34" charset="0"/>
              </a:rPr>
              <a:t> </a:t>
            </a:r>
            <a:r>
              <a:rPr lang="en-US" sz="1800" i="1" dirty="0">
                <a:effectLst/>
                <a:latin typeface="Arial" panose="020B0604020202020204" pitchFamily="34" charset="0"/>
                <a:ea typeface="Arial" panose="020B0604020202020204" pitchFamily="34" charset="0"/>
              </a:rPr>
              <a:t>custom</a:t>
            </a:r>
            <a:r>
              <a:rPr lang="en-US" sz="1800" i="1" spc="-1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interaction</a:t>
            </a:r>
            <a:r>
              <a:rPr lang="en-US" sz="1800" spc="-10" dirty="0">
                <a:effectLst/>
                <a:latin typeface="Arial" panose="020B0604020202020204" pitchFamily="34" charset="0"/>
                <a:ea typeface="Arial" panose="020B0604020202020204" pitchFamily="34" charset="0"/>
              </a:rPr>
              <a:t> </a:t>
            </a:r>
            <a:r>
              <a:rPr lang="en-US" sz="1800" i="1" dirty="0">
                <a:effectLst/>
                <a:latin typeface="Arial" panose="020B0604020202020204" pitchFamily="34" charset="0"/>
                <a:ea typeface="Arial" panose="020B0604020202020204" pitchFamily="34" charset="0"/>
              </a:rPr>
              <a:t>Model.</a:t>
            </a:r>
            <a:r>
              <a:rPr lang="en-US" sz="1800" i="1" spc="-180" dirty="0">
                <a:effectLst/>
                <a:latin typeface="Arial" panose="020B0604020202020204" pitchFamily="34" charset="0"/>
                <a:ea typeface="Arial" panose="020B0604020202020204" pitchFamily="34" charset="0"/>
              </a:rPr>
              <a:t> </a:t>
            </a:r>
            <a:r>
              <a:rPr lang="en-US" sz="1800" dirty="0">
                <a:solidFill>
                  <a:srgbClr val="151515"/>
                </a:solidFill>
                <a:effectLst/>
                <a:latin typeface="Arial" panose="020B0604020202020204" pitchFamily="34" charset="0"/>
                <a:ea typeface="Arial" panose="020B0604020202020204" pitchFamily="34" charset="0"/>
              </a:rPr>
              <a:t>This</a:t>
            </a:r>
            <a:r>
              <a:rPr lang="en-US" sz="1800" spc="-185" dirty="0">
                <a:solidFill>
                  <a:srgbClr val="151515"/>
                </a:solidFill>
                <a:effectLst/>
                <a:latin typeface="Arial" panose="020B0604020202020204" pitchFamily="34" charset="0"/>
                <a:ea typeface="Arial" panose="020B0604020202020204" pitchFamily="34" charset="0"/>
              </a:rPr>
              <a:t> </a:t>
            </a:r>
            <a:r>
              <a:rPr lang="en-US" sz="1800" dirty="0">
                <a:solidFill>
                  <a:srgbClr val="383838"/>
                </a:solidFill>
                <a:effectLst/>
                <a:latin typeface="Arial" panose="020B0604020202020204" pitchFamily="34" charset="0"/>
                <a:ea typeface="Arial" panose="020B0604020202020204" pitchFamily="34" charset="0"/>
              </a:rPr>
              <a:t>is</a:t>
            </a:r>
            <a:r>
              <a:rPr lang="en-US" sz="1800" spc="-165" dirty="0">
                <a:solidFill>
                  <a:srgbClr val="383838"/>
                </a:solidFill>
                <a:effectLst/>
                <a:latin typeface="Arial" panose="020B0604020202020204" pitchFamily="34" charset="0"/>
                <a:ea typeface="Arial" panose="020B0604020202020204" pitchFamily="34" charset="0"/>
              </a:rPr>
              <a:t> </a:t>
            </a:r>
            <a:r>
              <a:rPr lang="en-US" sz="1800" dirty="0">
                <a:solidFill>
                  <a:srgbClr val="4D4D4D"/>
                </a:solidFill>
                <a:effectLst/>
                <a:latin typeface="Arial" panose="020B0604020202020204" pitchFamily="34" charset="0"/>
                <a:ea typeface="Arial" panose="020B0604020202020204" pitchFamily="34" charset="0"/>
              </a:rPr>
              <a:t>a</a:t>
            </a:r>
            <a:r>
              <a:rPr lang="en-US" sz="1800" spc="-95" dirty="0">
                <a:solidFill>
                  <a:srgbClr val="4D4D4D"/>
                </a:solidFill>
                <a:effectLst/>
                <a:latin typeface="Arial" panose="020B0604020202020204" pitchFamily="34" charset="0"/>
                <a:ea typeface="Arial" panose="020B0604020202020204" pitchFamily="34" charset="0"/>
              </a:rPr>
              <a:t> </a:t>
            </a:r>
            <a:r>
              <a:rPr lang="en-US" sz="1800" dirty="0">
                <a:solidFill>
                  <a:srgbClr val="0F0F0F"/>
                </a:solidFill>
                <a:effectLst/>
                <a:latin typeface="Arial" panose="020B0604020202020204" pitchFamily="34" charset="0"/>
                <a:ea typeface="Arial" panose="020B0604020202020204" pitchFamily="34" charset="0"/>
              </a:rPr>
              <a:t>called</a:t>
            </a:r>
            <a:r>
              <a:rPr lang="en-US" sz="1800" spc="-155" dirty="0">
                <a:solidFill>
                  <a:srgbClr val="0F0F0F"/>
                </a:solidFill>
                <a:effectLst/>
                <a:latin typeface="Arial" panose="020B0604020202020204" pitchFamily="34" charset="0"/>
                <a:ea typeface="Arial" panose="020B0604020202020204" pitchFamily="34" charset="0"/>
              </a:rPr>
              <a:t> </a:t>
            </a:r>
            <a:r>
              <a:rPr lang="en-US" sz="1800" dirty="0">
                <a:solidFill>
                  <a:srgbClr val="111111"/>
                </a:solidFill>
                <a:effectLst/>
                <a:latin typeface="Arial" panose="020B0604020202020204" pitchFamily="34" charset="0"/>
                <a:ea typeface="Arial" panose="020B0604020202020204" pitchFamily="34" charset="0"/>
              </a:rPr>
              <a:t>custom.</a:t>
            </a:r>
            <a:endParaRPr lang="en-IN" dirty="0">
              <a:solidFill>
                <a:srgbClr val="111111"/>
              </a:solidFill>
              <a:latin typeface="Arial" panose="020B0604020202020204" pitchFamily="34" charset="0"/>
              <a:ea typeface="Arial" panose="020B0604020202020204" pitchFamily="34" charset="0"/>
            </a:endParaRPr>
          </a:p>
          <a:p>
            <a:pPr marL="1321435" indent="-285750">
              <a:spcBef>
                <a:spcPts val="1755"/>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Customer</a:t>
            </a:r>
            <a:r>
              <a:rPr lang="en-US" dirty="0">
                <a:latin typeface="Arial" panose="020B0604020202020204" pitchFamily="34" charset="0"/>
                <a:ea typeface="Arial" panose="020B0604020202020204" pitchFamily="34" charset="0"/>
              </a:rPr>
              <a:t> </a:t>
            </a:r>
            <a:r>
              <a:rPr lang="en-US" sz="1800" dirty="0">
                <a:solidFill>
                  <a:srgbClr val="1C1C1C"/>
                </a:solidFill>
                <a:effectLst/>
                <a:latin typeface="Arial" panose="020B0604020202020204" pitchFamily="34" charset="0"/>
                <a:ea typeface="Arial" panose="020B0604020202020204" pitchFamily="34" charset="0"/>
              </a:rPr>
              <a:t>need</a:t>
            </a:r>
            <a:r>
              <a:rPr lang="en-US" dirty="0">
                <a:solidFill>
                  <a:srgbClr val="1C1C1C"/>
                </a:solidFill>
                <a:latin typeface="Arial" panose="020B0604020202020204" pitchFamily="34" charset="0"/>
                <a:ea typeface="Arial" panose="020B0604020202020204" pitchFamily="34" charset="0"/>
              </a:rPr>
              <a:t> </a:t>
            </a:r>
            <a:r>
              <a:rPr lang="en-US" sz="1800" dirty="0">
                <a:solidFill>
                  <a:srgbClr val="2A2A2A"/>
                </a:solidFill>
                <a:effectLst/>
                <a:latin typeface="Arial" panose="020B0604020202020204" pitchFamily="34" charset="0"/>
                <a:ea typeface="Arial" panose="020B0604020202020204" pitchFamily="34" charset="0"/>
              </a:rPr>
              <a:t>to</a:t>
            </a:r>
            <a:r>
              <a:rPr lang="en-US" sz="1800" spc="-30" dirty="0">
                <a:solidFill>
                  <a:srgbClr val="2A2A2A"/>
                </a:solidFill>
                <a:effectLst/>
                <a:latin typeface="Arial" panose="020B0604020202020204" pitchFamily="34" charset="0"/>
                <a:ea typeface="Arial" panose="020B0604020202020204" pitchFamily="34" charset="0"/>
              </a:rPr>
              <a:t> </a:t>
            </a:r>
            <a:r>
              <a:rPr lang="en-US" sz="1800" dirty="0">
                <a:solidFill>
                  <a:srgbClr val="0F0F0F"/>
                </a:solidFill>
                <a:effectLst/>
                <a:latin typeface="Arial" panose="020B0604020202020204" pitchFamily="34" charset="0"/>
                <a:ea typeface="Arial" panose="020B0604020202020204" pitchFamily="34" charset="0"/>
              </a:rPr>
              <a:t>remember interaction</a:t>
            </a:r>
            <a:r>
              <a:rPr lang="en-US" dirty="0">
                <a:solidFill>
                  <a:srgbClr val="0F0F0F"/>
                </a:solidFill>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name </a:t>
            </a:r>
            <a:r>
              <a:rPr lang="en-US" sz="1800" dirty="0">
                <a:solidFill>
                  <a:srgbClr val="2F2F2F"/>
                </a:solidFill>
                <a:effectLst/>
                <a:latin typeface="Arial" panose="020B0604020202020204" pitchFamily="34" charset="0"/>
                <a:ea typeface="Arial" panose="020B0604020202020204" pitchFamily="34" charset="0"/>
              </a:rPr>
              <a:t>or</a:t>
            </a:r>
            <a:r>
              <a:rPr lang="en-US" sz="1800" spc="-145" dirty="0">
                <a:solidFill>
                  <a:srgbClr val="2F2F2F"/>
                </a:solidFill>
                <a:effectLst/>
                <a:latin typeface="Arial" panose="020B0604020202020204" pitchFamily="34" charset="0"/>
                <a:ea typeface="Arial" panose="020B0604020202020204" pitchFamily="34" charset="0"/>
              </a:rPr>
              <a:t> </a:t>
            </a:r>
            <a:r>
              <a:rPr lang="en-US" sz="1800" dirty="0">
                <a:solidFill>
                  <a:srgbClr val="0F0F0F"/>
                </a:solidFill>
                <a:effectLst/>
                <a:latin typeface="Arial" panose="020B0604020202020204" pitchFamily="34" charset="0"/>
                <a:ea typeface="Arial" panose="020B0604020202020204" pitchFamily="34" charset="0"/>
              </a:rPr>
              <a:t>invocation</a:t>
            </a:r>
            <a:r>
              <a:rPr lang="en-IN" dirty="0">
                <a:solidFill>
                  <a:srgbClr val="0F0F0F"/>
                </a:solidFill>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phrase.</a:t>
            </a:r>
            <a:endParaRPr lang="en-IN" sz="1050" dirty="0">
              <a:effectLst/>
              <a:latin typeface="Arial" panose="020B0604020202020204" pitchFamily="34" charset="0"/>
              <a:ea typeface="Arial" panose="020B0604020202020204" pitchFamily="34" charset="0"/>
            </a:endParaRPr>
          </a:p>
        </p:txBody>
      </p:sp>
      <p:sp>
        <p:nvSpPr>
          <p:cNvPr id="27" name="TextBox 26">
            <a:extLst>
              <a:ext uri="{FF2B5EF4-FFF2-40B4-BE49-F238E27FC236}">
                <a16:creationId xmlns:a16="http://schemas.microsoft.com/office/drawing/2014/main" id="{22A48E9F-25C3-3F5A-F5B0-2D5425F271AB}"/>
              </a:ext>
            </a:extLst>
          </p:cNvPr>
          <p:cNvSpPr txBox="1"/>
          <p:nvPr/>
        </p:nvSpPr>
        <p:spPr>
          <a:xfrm>
            <a:off x="711947" y="4672258"/>
            <a:ext cx="6996544" cy="369332"/>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Arial" panose="020B0604020202020204" pitchFamily="34" charset="0"/>
              </a:rPr>
              <a:t>Flash Briefing</a:t>
            </a:r>
            <a:r>
              <a:rPr lang="en-US" sz="1800" spc="-1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Skills</a:t>
            </a:r>
            <a:endParaRPr lang="en-IN" dirty="0"/>
          </a:p>
        </p:txBody>
      </p:sp>
      <p:sp>
        <p:nvSpPr>
          <p:cNvPr id="29" name="TextBox 28">
            <a:extLst>
              <a:ext uri="{FF2B5EF4-FFF2-40B4-BE49-F238E27FC236}">
                <a16:creationId xmlns:a16="http://schemas.microsoft.com/office/drawing/2014/main" id="{4C5FC8A0-05C8-B189-E91B-80A87BD91FA5}"/>
              </a:ext>
            </a:extLst>
          </p:cNvPr>
          <p:cNvSpPr txBox="1"/>
          <p:nvPr/>
        </p:nvSpPr>
        <p:spPr>
          <a:xfrm>
            <a:off x="0" y="5336310"/>
            <a:ext cx="13989492" cy="851515"/>
          </a:xfrm>
          <a:prstGeom prst="rect">
            <a:avLst/>
          </a:prstGeom>
          <a:noFill/>
        </p:spPr>
        <p:txBody>
          <a:bodyPr wrap="square">
            <a:spAutoFit/>
          </a:bodyPr>
          <a:lstStyle/>
          <a:p>
            <a:pPr marL="1428750" indent="-285750">
              <a:spcBef>
                <a:spcPts val="1615"/>
              </a:spcBef>
              <a:spcAft>
                <a:spcPts val="0"/>
              </a:spcAft>
              <a:buFont typeface="Arial" panose="020B0604020202020204" pitchFamily="34" charset="0"/>
              <a:buChar char="•"/>
              <a:tabLst>
                <a:tab pos="1407160" algn="l"/>
                <a:tab pos="2874645" algn="l"/>
                <a:tab pos="3373755" algn="l"/>
                <a:tab pos="3653155" algn="l"/>
                <a:tab pos="4093210" algn="l"/>
                <a:tab pos="4634230" algn="l"/>
                <a:tab pos="5151755" algn="l"/>
                <a:tab pos="5685155" algn="l"/>
                <a:tab pos="6624955" algn="l"/>
              </a:tabLst>
            </a:pPr>
            <a:r>
              <a:rPr lang="en-US" dirty="0">
                <a:latin typeface="Arial" panose="020B0604020202020204" pitchFamily="34" charset="0"/>
              </a:rPr>
              <a:t>A flash briefing skill is	the only way that you can provide</a:t>
            </a:r>
            <a:r>
              <a:rPr lang="en-IN" dirty="0">
                <a:latin typeface="Arial" panose="020B0604020202020204" pitchFamily="34" charset="0"/>
              </a:rPr>
              <a:t> </a:t>
            </a:r>
            <a:r>
              <a:rPr lang="en-US" dirty="0">
                <a:latin typeface="Arial" panose="020B0604020202020204" pitchFamily="34" charset="0"/>
              </a:rPr>
              <a:t>content for a customer s flash briefing.</a:t>
            </a:r>
            <a:endParaRPr lang="en-IN" dirty="0">
              <a:latin typeface="Arial" panose="020B0604020202020204" pitchFamily="34" charset="0"/>
            </a:endParaRPr>
          </a:p>
          <a:p>
            <a:pPr marL="1428750" indent="-285750">
              <a:spcBef>
                <a:spcPts val="1615"/>
              </a:spcBef>
              <a:spcAft>
                <a:spcPts val="0"/>
              </a:spcAft>
              <a:buFont typeface="Arial" panose="020B0604020202020204" pitchFamily="34" charset="0"/>
              <a:buChar char="•"/>
              <a:tabLst>
                <a:tab pos="1407160" algn="l"/>
                <a:tab pos="2874645" algn="l"/>
                <a:tab pos="3373755" algn="l"/>
                <a:tab pos="3653155" algn="l"/>
                <a:tab pos="4093210" algn="l"/>
                <a:tab pos="4634230" algn="l"/>
                <a:tab pos="5151755" algn="l"/>
                <a:tab pos="5685155" algn="l"/>
                <a:tab pos="6624955" algn="l"/>
              </a:tabLst>
            </a:pPr>
            <a:r>
              <a:rPr lang="en-US" dirty="0">
                <a:latin typeface="Arial" panose="020B0604020202020204" pitchFamily="34" charset="0"/>
              </a:rPr>
              <a:t>Pre-recorded audio clips and text-to-speech.</a:t>
            </a:r>
            <a:r>
              <a:rPr lang="en-IN" dirty="0">
                <a:latin typeface="Arial" panose="020B0604020202020204" pitchFamily="34" charset="0"/>
              </a:rPr>
              <a:t> </a:t>
            </a:r>
            <a:r>
              <a:rPr lang="en-US" dirty="0">
                <a:latin typeface="Arial" panose="020B0604020202020204" pitchFamily="34" charset="0"/>
              </a:rPr>
              <a:t>This helps a customer choose your skill in the skill store.</a:t>
            </a:r>
            <a:endParaRPr lang="en-IN" dirty="0">
              <a:latin typeface="Arial" panose="020B0604020202020204" pitchFamily="34" charset="0"/>
            </a:endParaRPr>
          </a:p>
        </p:txBody>
      </p:sp>
    </p:spTree>
    <p:extLst>
      <p:ext uri="{BB962C8B-B14F-4D97-AF65-F5344CB8AC3E}">
        <p14:creationId xmlns:p14="http://schemas.microsoft.com/office/powerpoint/2010/main" val="346885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08A7015-D130-56B4-1A56-DD9C13148C4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0173" tIns="52371"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20BDB8AC-CF17-4F67-3274-F4F68BBF9157}"/>
              </a:ext>
            </a:extLst>
          </p:cNvPr>
          <p:cNvSpPr>
            <a:spLocks noChangeArrowheads="1"/>
          </p:cNvSpPr>
          <p:nvPr/>
        </p:nvSpPr>
        <p:spPr bwMode="auto">
          <a:xfrm>
            <a:off x="554182"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br>
            <a:r>
              <a:rPr kumimoji="0" lang="en-US" altLang="en-US" sz="2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A30984D-8F35-299D-C583-129CA2361EA6}"/>
              </a:ext>
            </a:extLst>
          </p:cNvPr>
          <p:cNvSpPr txBox="1"/>
          <p:nvPr/>
        </p:nvSpPr>
        <p:spPr>
          <a:xfrm>
            <a:off x="480292" y="1001430"/>
            <a:ext cx="6096000" cy="2785378"/>
          </a:xfrm>
          <a:prstGeom prst="rect">
            <a:avLst/>
          </a:prstGeom>
          <a:noFill/>
        </p:spPr>
        <p:txBody>
          <a:bodyPr wrap="square">
            <a:spAutoFit/>
          </a:bodyPr>
          <a:lstStyle/>
          <a:p>
            <a:pPr marL="1042670" indent="-285750">
              <a:spcBef>
                <a:spcPts val="860"/>
              </a:spcBef>
              <a:spcAft>
                <a:spcPts val="0"/>
              </a:spcAft>
              <a:buFont typeface="Arial" panose="020B0604020202020204" pitchFamily="34" charset="0"/>
              <a:buChar char="•"/>
            </a:pPr>
            <a:r>
              <a:rPr lang="en-US" sz="1800" dirty="0">
                <a:solidFill>
                  <a:srgbClr val="181818"/>
                </a:solidFill>
                <a:effectLst/>
                <a:latin typeface="Arial" panose="020B0604020202020204" pitchFamily="34" charset="0"/>
                <a:ea typeface="Arial" panose="020B0604020202020204" pitchFamily="34" charset="0"/>
              </a:rPr>
              <a:t>"Alexa, </a:t>
            </a:r>
            <a:r>
              <a:rPr lang="en-US" sz="1800" dirty="0">
                <a:effectLst/>
                <a:latin typeface="Arial" panose="020B0604020202020204" pitchFamily="34" charset="0"/>
                <a:ea typeface="Arial" panose="020B0604020202020204" pitchFamily="34" charset="0"/>
              </a:rPr>
              <a:t>wake </a:t>
            </a:r>
            <a:r>
              <a:rPr lang="en-US" sz="1800" dirty="0">
                <a:solidFill>
                  <a:srgbClr val="1F1F1F"/>
                </a:solidFill>
                <a:effectLst/>
                <a:latin typeface="Arial" panose="020B0604020202020204" pitchFamily="34" charset="0"/>
                <a:ea typeface="Arial" panose="020B0604020202020204" pitchFamily="34" charset="0"/>
              </a:rPr>
              <a:t>me </a:t>
            </a:r>
            <a:r>
              <a:rPr lang="en-US" sz="1800" dirty="0">
                <a:solidFill>
                  <a:srgbClr val="0E0E0E"/>
                </a:solidFill>
                <a:effectLst/>
                <a:latin typeface="Arial" panose="020B0604020202020204" pitchFamily="34" charset="0"/>
                <a:ea typeface="Arial" panose="020B0604020202020204" pitchFamily="34" charset="0"/>
              </a:rPr>
              <a:t>up </a:t>
            </a:r>
            <a:r>
              <a:rPr lang="en-US" sz="1800" dirty="0">
                <a:solidFill>
                  <a:srgbClr val="313131"/>
                </a:solidFill>
                <a:effectLst/>
                <a:latin typeface="Arial" panose="020B0604020202020204" pitchFamily="34" charset="0"/>
                <a:ea typeface="Arial" panose="020B0604020202020204" pitchFamily="34" charset="0"/>
              </a:rPr>
              <a:t>at </a:t>
            </a:r>
            <a:r>
              <a:rPr lang="en-US" sz="1800" dirty="0">
                <a:solidFill>
                  <a:srgbClr val="2D2D2D"/>
                </a:solidFill>
                <a:effectLst/>
                <a:latin typeface="Arial" panose="020B0604020202020204" pitchFamily="34" charset="0"/>
                <a:ea typeface="Arial" panose="020B0604020202020204" pitchFamily="34" charset="0"/>
              </a:rPr>
              <a:t>7 </a:t>
            </a:r>
            <a:r>
              <a:rPr lang="en-US" sz="1800" dirty="0">
                <a:solidFill>
                  <a:srgbClr val="363636"/>
                </a:solidFill>
                <a:effectLst/>
                <a:latin typeface="Arial" panose="020B0604020202020204" pitchFamily="34" charset="0"/>
                <a:ea typeface="Arial" panose="020B0604020202020204" pitchFamily="34" charset="0"/>
              </a:rPr>
              <a:t>in </a:t>
            </a:r>
            <a:r>
              <a:rPr lang="en-US" sz="1800" dirty="0">
                <a:solidFill>
                  <a:srgbClr val="161616"/>
                </a:solidFill>
                <a:effectLst/>
                <a:latin typeface="Arial" panose="020B0604020202020204" pitchFamily="34" charset="0"/>
                <a:ea typeface="Arial" panose="020B0604020202020204" pitchFamily="34" charset="0"/>
              </a:rPr>
              <a:t>the</a:t>
            </a:r>
            <a:r>
              <a:rPr lang="en-US" sz="1800" spc="-255" dirty="0">
                <a:solidFill>
                  <a:srgbClr val="161616"/>
                </a:solidFill>
                <a:effectLst/>
                <a:latin typeface="Arial" panose="020B0604020202020204" pitchFamily="34" charset="0"/>
                <a:ea typeface="Arial" panose="020B0604020202020204" pitchFamily="34" charset="0"/>
              </a:rPr>
              <a:t> </a:t>
            </a:r>
            <a:r>
              <a:rPr lang="en-US" sz="1800" dirty="0">
                <a:solidFill>
                  <a:srgbClr val="0F0F0F"/>
                </a:solidFill>
                <a:effectLst/>
                <a:latin typeface="Arial" panose="020B0604020202020204" pitchFamily="34" charset="0"/>
                <a:ea typeface="Arial" panose="020B0604020202020204" pitchFamily="34" charset="0"/>
              </a:rPr>
              <a:t>morning“</a:t>
            </a:r>
            <a:endParaRPr lang="en-IN" sz="1200" dirty="0">
              <a:solidFill>
                <a:srgbClr val="0F0F0F"/>
              </a:solidFill>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"Alexa, what's </a:t>
            </a:r>
            <a:r>
              <a:rPr lang="en-US" sz="1800" dirty="0">
                <a:solidFill>
                  <a:srgbClr val="333333"/>
                </a:solidFill>
                <a:effectLst/>
                <a:latin typeface="Arial" panose="020B0604020202020204" pitchFamily="34" charset="0"/>
                <a:ea typeface="Arial" panose="020B0604020202020204" pitchFamily="34" charset="0"/>
              </a:rPr>
              <a:t>on </a:t>
            </a:r>
            <a:r>
              <a:rPr lang="en-US" sz="1800" dirty="0">
                <a:solidFill>
                  <a:srgbClr val="161616"/>
                </a:solidFill>
                <a:effectLst/>
                <a:latin typeface="Arial" panose="020B0604020202020204" pitchFamily="34" charset="0"/>
                <a:ea typeface="Arial" panose="020B0604020202020204" pitchFamily="34" charset="0"/>
              </a:rPr>
              <a:t>my</a:t>
            </a:r>
            <a:r>
              <a:rPr lang="en-US" sz="1800" spc="-330" dirty="0">
                <a:solidFill>
                  <a:srgbClr val="161616"/>
                </a:solidFill>
                <a:effectLst/>
                <a:latin typeface="Arial" panose="020B0604020202020204" pitchFamily="34" charset="0"/>
                <a:ea typeface="Arial" panose="020B0604020202020204" pitchFamily="34" charset="0"/>
              </a:rPr>
              <a:t> </a:t>
            </a:r>
            <a:r>
              <a:rPr lang="en-US" sz="1800" dirty="0">
                <a:solidFill>
                  <a:srgbClr val="0C0C0C"/>
                </a:solidFill>
                <a:effectLst/>
                <a:latin typeface="Arial" panose="020B0604020202020204" pitchFamily="34" charset="0"/>
                <a:ea typeface="Arial" panose="020B0604020202020204" pitchFamily="34" charset="0"/>
              </a:rPr>
              <a:t>calendar </a:t>
            </a:r>
            <a:r>
              <a:rPr lang="en-US" sz="1800" dirty="0">
                <a:solidFill>
                  <a:srgbClr val="131313"/>
                </a:solidFill>
                <a:effectLst/>
                <a:latin typeface="Arial" panose="020B0604020202020204" pitchFamily="34" charset="0"/>
                <a:ea typeface="Arial" panose="020B0604020202020204" pitchFamily="34" charset="0"/>
              </a:rPr>
              <a:t>today?’</a:t>
            </a:r>
            <a:endParaRPr lang="en-IN" sz="1200" dirty="0">
              <a:solidFill>
                <a:srgbClr val="131313"/>
              </a:solidFill>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rPr>
              <a:t>"Alexa, what's </a:t>
            </a:r>
            <a:r>
              <a:rPr lang="en-US" sz="2000" dirty="0">
                <a:solidFill>
                  <a:srgbClr val="282828"/>
                </a:solidFill>
                <a:effectLst/>
                <a:latin typeface="Arial" panose="020B0604020202020204" pitchFamily="34" charset="0"/>
                <a:ea typeface="Arial" panose="020B0604020202020204" pitchFamily="34" charset="0"/>
              </a:rPr>
              <a:t>in </a:t>
            </a:r>
            <a:r>
              <a:rPr lang="en-US" sz="2000" dirty="0">
                <a:solidFill>
                  <a:srgbClr val="1C1C1C"/>
                </a:solidFill>
                <a:effectLst/>
                <a:latin typeface="Arial" panose="020B0604020202020204" pitchFamily="34" charset="0"/>
                <a:ea typeface="Arial" panose="020B0604020202020204" pitchFamily="34" charset="0"/>
              </a:rPr>
              <a:t>the </a:t>
            </a:r>
            <a:r>
              <a:rPr lang="en-US" sz="2000" spc="-395" dirty="0">
                <a:solidFill>
                  <a:srgbClr val="1C1C1C"/>
                </a:solidFill>
                <a:effectLst/>
                <a:latin typeface="Arial" panose="020B0604020202020204" pitchFamily="34" charset="0"/>
                <a:ea typeface="Arial" panose="020B0604020202020204" pitchFamily="34" charset="0"/>
              </a:rPr>
              <a:t> </a:t>
            </a:r>
            <a:r>
              <a:rPr lang="en-US" sz="2000" dirty="0">
                <a:solidFill>
                  <a:srgbClr val="131313"/>
                </a:solidFill>
                <a:effectLst/>
                <a:latin typeface="Arial" panose="020B0604020202020204" pitchFamily="34" charset="0"/>
                <a:ea typeface="Arial" panose="020B0604020202020204" pitchFamily="34" charset="0"/>
              </a:rPr>
              <a:t>news</a:t>
            </a:r>
            <a:r>
              <a:rPr lang="en-US" sz="2000" dirty="0">
                <a:solidFill>
                  <a:srgbClr val="131313"/>
                </a:solidFill>
                <a:latin typeface="Arial" panose="020B0604020202020204" pitchFamily="34" charset="0"/>
                <a:ea typeface="Arial" panose="020B0604020202020204" pitchFamily="34" charset="0"/>
              </a:rPr>
              <a:t>?</a:t>
            </a:r>
            <a:r>
              <a:rPr lang="en-US" sz="2000" dirty="0">
                <a:solidFill>
                  <a:srgbClr val="131313"/>
                </a:solidFill>
                <a:effectLst/>
                <a:latin typeface="Arial" panose="020B0604020202020204" pitchFamily="34" charset="0"/>
                <a:ea typeface="Arial" panose="020B0604020202020204" pitchFamily="34" charset="0"/>
              </a:rPr>
              <a:t>’</a:t>
            </a:r>
            <a:endParaRPr lang="en-IN" sz="1200" dirty="0">
              <a:solidFill>
                <a:srgbClr val="131313"/>
              </a:solidFill>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rPr>
              <a:t>"Alexa,</a:t>
            </a:r>
            <a:r>
              <a:rPr lang="en-US" sz="2000" spc="-35" dirty="0">
                <a:effectLst/>
                <a:latin typeface="Arial" panose="020B0604020202020204" pitchFamily="34" charset="0"/>
                <a:ea typeface="Arial" panose="020B0604020202020204" pitchFamily="34" charset="0"/>
              </a:rPr>
              <a:t> </a:t>
            </a:r>
            <a:r>
              <a:rPr lang="en-US" sz="2000" dirty="0">
                <a:solidFill>
                  <a:srgbClr val="1F1F1F"/>
                </a:solidFill>
                <a:effectLst/>
                <a:latin typeface="Arial" panose="020B0604020202020204" pitchFamily="34" charset="0"/>
                <a:ea typeface="Arial" panose="020B0604020202020204" pitchFamily="34" charset="0"/>
              </a:rPr>
              <a:t>turn</a:t>
            </a:r>
            <a:r>
              <a:rPr lang="en-US" sz="2000" spc="-110" dirty="0">
                <a:solidFill>
                  <a:srgbClr val="1F1F1F"/>
                </a:solidFill>
                <a:effectLst/>
                <a:latin typeface="Arial" panose="020B0604020202020204" pitchFamily="34" charset="0"/>
                <a:ea typeface="Arial" panose="020B0604020202020204" pitchFamily="34" charset="0"/>
              </a:rPr>
              <a:t> </a:t>
            </a:r>
            <a:r>
              <a:rPr lang="en-US" sz="2000" dirty="0">
                <a:solidFill>
                  <a:srgbClr val="414141"/>
                </a:solidFill>
                <a:effectLst/>
                <a:latin typeface="Arial" panose="020B0604020202020204" pitchFamily="34" charset="0"/>
                <a:ea typeface="Arial" panose="020B0604020202020204" pitchFamily="34" charset="0"/>
              </a:rPr>
              <a:t>on</a:t>
            </a:r>
            <a:r>
              <a:rPr lang="en-US" sz="2000" spc="-120" dirty="0">
                <a:solidFill>
                  <a:srgbClr val="414141"/>
                </a:solidFill>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all</a:t>
            </a:r>
            <a:r>
              <a:rPr lang="en-US" sz="2000" spc="-95" dirty="0">
                <a:effectLst/>
                <a:latin typeface="Arial" panose="020B0604020202020204" pitchFamily="34" charset="0"/>
                <a:ea typeface="Arial" panose="020B0604020202020204" pitchFamily="34" charset="0"/>
              </a:rPr>
              <a:t> </a:t>
            </a:r>
            <a:r>
              <a:rPr lang="en-US" sz="2000" dirty="0">
                <a:solidFill>
                  <a:srgbClr val="1C1C1C"/>
                </a:solidFill>
                <a:effectLst/>
                <a:latin typeface="Arial" panose="020B0604020202020204" pitchFamily="34" charset="0"/>
                <a:ea typeface="Arial" panose="020B0604020202020204" pitchFamily="34" charset="0"/>
              </a:rPr>
              <a:t>the</a:t>
            </a:r>
            <a:r>
              <a:rPr lang="en-US" sz="2000" spc="-135" dirty="0">
                <a:solidFill>
                  <a:srgbClr val="1C1C1C"/>
                </a:solidFill>
                <a:effectLst/>
                <a:latin typeface="Arial" panose="020B0604020202020204" pitchFamily="34" charset="0"/>
                <a:ea typeface="Arial" panose="020B0604020202020204" pitchFamily="34" charset="0"/>
              </a:rPr>
              <a:t> </a:t>
            </a:r>
            <a:r>
              <a:rPr lang="en-US" sz="2000" dirty="0">
                <a:solidFill>
                  <a:srgbClr val="1F1F1F"/>
                </a:solidFill>
                <a:effectLst/>
                <a:latin typeface="Arial" panose="020B0604020202020204" pitchFamily="34" charset="0"/>
                <a:ea typeface="Arial" panose="020B0604020202020204" pitchFamily="34" charset="0"/>
              </a:rPr>
              <a:t>lights.</a:t>
            </a:r>
            <a:endParaRPr lang="en-IN" sz="1200" dirty="0">
              <a:solidFill>
                <a:srgbClr val="1F1F1F"/>
              </a:solidFill>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"Alexa,</a:t>
            </a:r>
            <a:r>
              <a:rPr lang="en-US" sz="1800" spc="-380" dirty="0">
                <a:effectLst/>
                <a:latin typeface="Arial" panose="020B0604020202020204" pitchFamily="34" charset="0"/>
                <a:ea typeface="Arial" panose="020B0604020202020204" pitchFamily="34" charset="0"/>
              </a:rPr>
              <a:t> </a:t>
            </a:r>
            <a:r>
              <a:rPr lang="en-US" sz="1800" dirty="0">
                <a:solidFill>
                  <a:srgbClr val="111111"/>
                </a:solidFill>
                <a:effectLst/>
                <a:latin typeface="Arial" panose="020B0604020202020204" pitchFamily="34" charset="0"/>
                <a:ea typeface="Arial" panose="020B0604020202020204" pitchFamily="34" charset="0"/>
              </a:rPr>
              <a:t>play </a:t>
            </a:r>
            <a:r>
              <a:rPr lang="en-US" sz="1800" dirty="0">
                <a:solidFill>
                  <a:srgbClr val="151515"/>
                </a:solidFill>
                <a:effectLst/>
                <a:latin typeface="Arial" panose="020B0604020202020204" pitchFamily="34" charset="0"/>
                <a:ea typeface="Arial" panose="020B0604020202020204" pitchFamily="34" charset="0"/>
              </a:rPr>
              <a:t>my </a:t>
            </a:r>
            <a:r>
              <a:rPr lang="en-US" sz="1800" dirty="0" err="1">
                <a:effectLst/>
                <a:latin typeface="Arial" panose="020B0604020202020204" pitchFamily="34" charset="0"/>
                <a:ea typeface="Arial" panose="020B0604020202020204" pitchFamily="34" charset="0"/>
              </a:rPr>
              <a:t>Favourite</a:t>
            </a:r>
            <a:r>
              <a:rPr lang="en-US" sz="1800" dirty="0">
                <a:effectLst/>
                <a:latin typeface="Arial" panose="020B0604020202020204" pitchFamily="34" charset="0"/>
                <a:ea typeface="Arial" panose="020B0604020202020204" pitchFamily="34" charset="0"/>
              </a:rPr>
              <a:t> </a:t>
            </a:r>
            <a:r>
              <a:rPr lang="en-US" sz="1800" dirty="0">
                <a:solidFill>
                  <a:srgbClr val="0F0F0F"/>
                </a:solidFill>
                <a:effectLst/>
                <a:latin typeface="Arial" panose="020B0604020202020204" pitchFamily="34" charset="0"/>
                <a:ea typeface="Arial" panose="020B0604020202020204" pitchFamily="34" charset="0"/>
              </a:rPr>
              <a:t>playlist’</a:t>
            </a:r>
            <a:endParaRPr lang="en-IN" sz="1200" dirty="0">
              <a:solidFill>
                <a:srgbClr val="0F0F0F"/>
              </a:solidFill>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"Alexa, </a:t>
            </a:r>
            <a:r>
              <a:rPr lang="en-US" sz="1800" dirty="0">
                <a:solidFill>
                  <a:srgbClr val="131313"/>
                </a:solidFill>
                <a:effectLst/>
                <a:latin typeface="Arial" panose="020B0604020202020204" pitchFamily="34" charset="0"/>
                <a:ea typeface="Arial" panose="020B0604020202020204" pitchFamily="34" charset="0"/>
              </a:rPr>
              <a:t>what's </a:t>
            </a:r>
            <a:r>
              <a:rPr lang="en-US" sz="1800" dirty="0">
                <a:effectLst/>
                <a:latin typeface="Arial" panose="020B0604020202020204" pitchFamily="34" charset="0"/>
                <a:ea typeface="Arial" panose="020B0604020202020204" pitchFamily="34" charset="0"/>
              </a:rPr>
              <a:t>the weather </a:t>
            </a:r>
            <a:r>
              <a:rPr lang="en-US" dirty="0">
                <a:solidFill>
                  <a:srgbClr val="111111"/>
                </a:solidFill>
                <a:latin typeface="Arial" panose="020B0604020202020204" pitchFamily="34" charset="0"/>
                <a:ea typeface="Arial" panose="020B0604020202020204" pitchFamily="34" charset="0"/>
              </a:rPr>
              <a:t>i</a:t>
            </a:r>
            <a:r>
              <a:rPr lang="en-US" sz="1800" dirty="0">
                <a:solidFill>
                  <a:srgbClr val="111111"/>
                </a:solidFill>
                <a:effectLst/>
                <a:latin typeface="Arial" panose="020B0604020202020204" pitchFamily="34" charset="0"/>
                <a:ea typeface="Arial" panose="020B0604020202020204" pitchFamily="34" charset="0"/>
              </a:rPr>
              <a:t>n </a:t>
            </a:r>
            <a:r>
              <a:rPr lang="en-US" sz="1800" dirty="0">
                <a:solidFill>
                  <a:srgbClr val="161616"/>
                </a:solidFill>
                <a:effectLst/>
                <a:latin typeface="Arial" panose="020B0604020202020204" pitchFamily="34" charset="0"/>
                <a:ea typeface="Arial" panose="020B0604020202020204" pitchFamily="34" charset="0"/>
              </a:rPr>
              <a:t>London?“</a:t>
            </a:r>
            <a:endParaRPr lang="en-IN" sz="1200" dirty="0">
              <a:latin typeface="Arial" panose="020B0604020202020204" pitchFamily="34" charset="0"/>
              <a:ea typeface="Arial" panose="020B0604020202020204" pitchFamily="34" charset="0"/>
            </a:endParaRPr>
          </a:p>
          <a:p>
            <a:pPr marL="1042670" indent="-285750">
              <a:spcBef>
                <a:spcPts val="860"/>
              </a:spcBef>
              <a:spcAft>
                <a:spcPts val="0"/>
              </a:spcAft>
              <a:buFont typeface="Arial" panose="020B0604020202020204" pitchFamily="34" charset="0"/>
              <a:buChar char="•"/>
            </a:pPr>
            <a:r>
              <a:rPr lang="en-US" sz="1800" dirty="0">
                <a:solidFill>
                  <a:srgbClr val="0F0F0F"/>
                </a:solidFill>
                <a:effectLst/>
                <a:latin typeface="Arial" panose="020B0604020202020204" pitchFamily="34" charset="0"/>
                <a:ea typeface="Arial" panose="020B0604020202020204" pitchFamily="34" charset="0"/>
              </a:rPr>
              <a:t>"Alexa, </a:t>
            </a:r>
            <a:r>
              <a:rPr lang="en-US" sz="1800" dirty="0">
                <a:solidFill>
                  <a:srgbClr val="181818"/>
                </a:solidFill>
                <a:effectLst/>
                <a:latin typeface="Arial" panose="020B0604020202020204" pitchFamily="34" charset="0"/>
                <a:ea typeface="Arial" panose="020B0604020202020204" pitchFamily="34" charset="0"/>
              </a:rPr>
              <a:t>set </a:t>
            </a:r>
            <a:r>
              <a:rPr lang="en-US" sz="1800" dirty="0">
                <a:solidFill>
                  <a:srgbClr val="111111"/>
                </a:solidFill>
                <a:effectLst/>
                <a:latin typeface="Arial" panose="020B0604020202020204" pitchFamily="34" charset="0"/>
                <a:ea typeface="Arial" panose="020B0604020202020204" pitchFamily="34" charset="0"/>
              </a:rPr>
              <a:t>the </a:t>
            </a:r>
            <a:r>
              <a:rPr lang="en-US" sz="1800" dirty="0">
                <a:effectLst/>
                <a:latin typeface="Arial" panose="020B0604020202020204" pitchFamily="34" charset="0"/>
                <a:ea typeface="Arial" panose="020B0604020202020204" pitchFamily="34" charset="0"/>
              </a:rPr>
              <a:t>bedroom to 20 degrees"</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6421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70EC-1F34-1EC7-2AB5-39ACAB089C49}"/>
              </a:ext>
            </a:extLst>
          </p:cNvPr>
          <p:cNvSpPr>
            <a:spLocks noGrp="1"/>
          </p:cNvSpPr>
          <p:nvPr>
            <p:ph type="title"/>
          </p:nvPr>
        </p:nvSpPr>
        <p:spPr>
          <a:xfrm>
            <a:off x="578225" y="717176"/>
            <a:ext cx="10515600" cy="856970"/>
          </a:xfrm>
        </p:spPr>
        <p:txBody>
          <a:bodyPr>
            <a:normAutofit/>
          </a:bodyPr>
          <a:lstStyle/>
          <a:p>
            <a:r>
              <a:rPr lang="en-IN" sz="2500" b="1" dirty="0"/>
              <a:t>                         Voiceflow Platform</a:t>
            </a:r>
          </a:p>
        </p:txBody>
      </p:sp>
      <p:sp>
        <p:nvSpPr>
          <p:cNvPr id="3" name="Content Placeholder 2">
            <a:extLst>
              <a:ext uri="{FF2B5EF4-FFF2-40B4-BE49-F238E27FC236}">
                <a16:creationId xmlns:a16="http://schemas.microsoft.com/office/drawing/2014/main" id="{3C1B28D3-C5F1-0CAA-6D3B-6205D17BDB51}"/>
              </a:ext>
            </a:extLst>
          </p:cNvPr>
          <p:cNvSpPr>
            <a:spLocks noGrp="1"/>
          </p:cNvSpPr>
          <p:nvPr>
            <p:ph idx="1"/>
          </p:nvPr>
        </p:nvSpPr>
        <p:spPr>
          <a:xfrm>
            <a:off x="640978" y="2157319"/>
            <a:ext cx="10515600" cy="4351338"/>
          </a:xfrm>
        </p:spPr>
        <p:txBody>
          <a:bodyPr>
            <a:normAutofit/>
          </a:bodyPr>
          <a:lstStyle/>
          <a:p>
            <a:pPr marL="0" indent="0">
              <a:lnSpc>
                <a:spcPct val="100000"/>
              </a:lnSpc>
              <a:buNone/>
            </a:pPr>
            <a:r>
              <a:rPr lang="en-US" sz="2000" dirty="0">
                <a:latin typeface="Arial" panose="020B0604020202020204" pitchFamily="34" charset="0"/>
                <a:cs typeface="Arial" panose="020B0604020202020204" pitchFamily="34" charset="0"/>
              </a:rPr>
              <a:t>Voice flow</a:t>
            </a:r>
            <a:r>
              <a:rPr lang="en-US" sz="2000" i="0" dirty="0">
                <a:effectLst/>
                <a:latin typeface="Arial" panose="020B0604020202020204" pitchFamily="34" charset="0"/>
                <a:cs typeface="Arial" panose="020B0604020202020204" pitchFamily="34" charset="0"/>
              </a:rPr>
              <a:t> is a San Francisco-based company specializing in creating software for voice applications. The software is in the form of a platform where individuals or businesses can build voice applications without needing to know how to code. The voice applications can act as chat bots for the user's company. Voice flow has been used in industries such as education, hospitality, electronics sales, and marketing.</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The platform allows for users to design, prototype and launch voice applications for Amazon Alexa and Google Assistant. The applications are constructed using production-ready code where users can go on the Voice flow platform and drag and drop "blocks" of the pre-made code to make their own custom voice app. The apps can be tested on the platform as well.</a:t>
            </a:r>
            <a:endParaRPr lang="en-IN" sz="2000" dirty="0">
              <a:latin typeface="Arial" panose="020B0604020202020204" pitchFamily="34" charset="0"/>
              <a:cs typeface="Arial" panose="020B0604020202020204" pitchFamily="34" charset="0"/>
            </a:endParaRPr>
          </a:p>
        </p:txBody>
      </p:sp>
      <p:pic>
        <p:nvPicPr>
          <p:cNvPr id="4098" name="Picture 2" descr="Voiceflow">
            <a:extLst>
              <a:ext uri="{FF2B5EF4-FFF2-40B4-BE49-F238E27FC236}">
                <a16:creationId xmlns:a16="http://schemas.microsoft.com/office/drawing/2014/main" id="{8139C23E-F82D-0568-4395-A67E42A68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75" y="66941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95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A745-7BC7-0D23-2DAA-36D0409FC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6150"/>
            <a:ext cx="12192000" cy="5911850"/>
          </a:xfrm>
          <a:prstGeom prst="rect">
            <a:avLst/>
          </a:prstGeom>
        </p:spPr>
      </p:pic>
      <p:sp>
        <p:nvSpPr>
          <p:cNvPr id="6" name="TextBox 5">
            <a:extLst>
              <a:ext uri="{FF2B5EF4-FFF2-40B4-BE49-F238E27FC236}">
                <a16:creationId xmlns:a16="http://schemas.microsoft.com/office/drawing/2014/main" id="{12D4ECD5-B7BB-81E0-B4D5-A39C1D63357A}"/>
              </a:ext>
            </a:extLst>
          </p:cNvPr>
          <p:cNvSpPr txBox="1"/>
          <p:nvPr/>
        </p:nvSpPr>
        <p:spPr>
          <a:xfrm>
            <a:off x="215153" y="268942"/>
            <a:ext cx="7996518" cy="400110"/>
          </a:xfrm>
          <a:prstGeom prst="rect">
            <a:avLst/>
          </a:prstGeom>
          <a:noFill/>
        </p:spPr>
        <p:txBody>
          <a:bodyPr wrap="square" rtlCol="0">
            <a:spAutoFit/>
          </a:bodyPr>
          <a:lstStyle/>
          <a:p>
            <a:r>
              <a:rPr lang="en-IN" sz="2000" b="1" dirty="0"/>
              <a:t>Voiceflow interface</a:t>
            </a:r>
          </a:p>
        </p:txBody>
      </p:sp>
    </p:spTree>
    <p:extLst>
      <p:ext uri="{BB962C8B-B14F-4D97-AF65-F5344CB8AC3E}">
        <p14:creationId xmlns:p14="http://schemas.microsoft.com/office/powerpoint/2010/main" val="19156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759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source-serif-pro</vt:lpstr>
      <vt:lpstr>Wingdings</vt:lpstr>
      <vt:lpstr>Office Theme</vt:lpstr>
      <vt:lpstr>PowerPoint Presentation</vt:lpstr>
      <vt:lpstr>PowerPoint Presentation</vt:lpstr>
      <vt:lpstr>How does Alexa work?</vt:lpstr>
      <vt:lpstr>PowerPoint Presentation</vt:lpstr>
      <vt:lpstr>Alexa Skill Kit</vt:lpstr>
      <vt:lpstr>PowerPoint Presentation</vt:lpstr>
      <vt:lpstr>PowerPoint Presentation</vt:lpstr>
      <vt:lpstr>                         Voiceflow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 Punase</dc:creator>
  <cp:lastModifiedBy>Narayan Punase</cp:lastModifiedBy>
  <cp:revision>2</cp:revision>
  <dcterms:created xsi:type="dcterms:W3CDTF">2022-11-18T16:00:24Z</dcterms:created>
  <dcterms:modified xsi:type="dcterms:W3CDTF">2022-11-19T10:25:28Z</dcterms:modified>
</cp:coreProperties>
</file>