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56" r:id="rId2"/>
    <p:sldId id="257" r:id="rId3"/>
    <p:sldId id="259" r:id="rId4"/>
    <p:sldId id="258" r:id="rId5"/>
    <p:sldId id="260" r:id="rId6"/>
    <p:sldId id="276" r:id="rId7"/>
    <p:sldId id="280" r:id="rId8"/>
    <p:sldId id="261" r:id="rId9"/>
    <p:sldId id="279" r:id="rId10"/>
    <p:sldId id="262" r:id="rId11"/>
    <p:sldId id="264" r:id="rId12"/>
    <p:sldId id="265" r:id="rId13"/>
    <p:sldId id="266" r:id="rId14"/>
    <p:sldId id="268" r:id="rId15"/>
    <p:sldId id="271" r:id="rId16"/>
    <p:sldId id="272" r:id="rId17"/>
    <p:sldId id="273" r:id="rId18"/>
    <p:sldId id="277" r:id="rId19"/>
    <p:sldId id="278"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5CD5C9-98D0-429A-A3F8-46C54ADC6E0B}"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CD901B-761C-4FAF-BA8F-6118A06AA222}" type="slidenum">
              <a:rPr lang="en-IN" smtClean="0"/>
              <a:t>‹#›</a:t>
            </a:fld>
            <a:endParaRPr lang="en-IN"/>
          </a:p>
        </p:txBody>
      </p:sp>
    </p:spTree>
    <p:extLst>
      <p:ext uri="{BB962C8B-B14F-4D97-AF65-F5344CB8AC3E}">
        <p14:creationId xmlns:p14="http://schemas.microsoft.com/office/powerpoint/2010/main" val="409540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5CD5C9-98D0-429A-A3F8-46C54ADC6E0B}"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CD901B-761C-4FAF-BA8F-6118A06AA222}" type="slidenum">
              <a:rPr lang="en-IN" smtClean="0"/>
              <a:t>‹#›</a:t>
            </a:fld>
            <a:endParaRPr lang="en-IN"/>
          </a:p>
        </p:txBody>
      </p:sp>
    </p:spTree>
    <p:extLst>
      <p:ext uri="{BB962C8B-B14F-4D97-AF65-F5344CB8AC3E}">
        <p14:creationId xmlns:p14="http://schemas.microsoft.com/office/powerpoint/2010/main" val="252812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5CD5C9-98D0-429A-A3F8-46C54ADC6E0B}"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CD901B-761C-4FAF-BA8F-6118A06AA22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3192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5CD5C9-98D0-429A-A3F8-46C54ADC6E0B}"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CD901B-761C-4FAF-BA8F-6118A06AA222}" type="slidenum">
              <a:rPr lang="en-IN" smtClean="0"/>
              <a:t>‹#›</a:t>
            </a:fld>
            <a:endParaRPr lang="en-IN"/>
          </a:p>
        </p:txBody>
      </p:sp>
    </p:spTree>
    <p:extLst>
      <p:ext uri="{BB962C8B-B14F-4D97-AF65-F5344CB8AC3E}">
        <p14:creationId xmlns:p14="http://schemas.microsoft.com/office/powerpoint/2010/main" val="4225418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5CD5C9-98D0-429A-A3F8-46C54ADC6E0B}"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CD901B-761C-4FAF-BA8F-6118A06AA22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08057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5CD5C9-98D0-429A-A3F8-46C54ADC6E0B}"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CD901B-761C-4FAF-BA8F-6118A06AA222}" type="slidenum">
              <a:rPr lang="en-IN" smtClean="0"/>
              <a:t>‹#›</a:t>
            </a:fld>
            <a:endParaRPr lang="en-IN"/>
          </a:p>
        </p:txBody>
      </p:sp>
    </p:spTree>
    <p:extLst>
      <p:ext uri="{BB962C8B-B14F-4D97-AF65-F5344CB8AC3E}">
        <p14:creationId xmlns:p14="http://schemas.microsoft.com/office/powerpoint/2010/main" val="2479136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5CD5C9-98D0-429A-A3F8-46C54ADC6E0B}"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CD901B-761C-4FAF-BA8F-6118A06AA222}" type="slidenum">
              <a:rPr lang="en-IN" smtClean="0"/>
              <a:t>‹#›</a:t>
            </a:fld>
            <a:endParaRPr lang="en-IN"/>
          </a:p>
        </p:txBody>
      </p:sp>
    </p:spTree>
    <p:extLst>
      <p:ext uri="{BB962C8B-B14F-4D97-AF65-F5344CB8AC3E}">
        <p14:creationId xmlns:p14="http://schemas.microsoft.com/office/powerpoint/2010/main" val="3610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5CD5C9-98D0-429A-A3F8-46C54ADC6E0B}"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CD901B-761C-4FAF-BA8F-6118A06AA222}" type="slidenum">
              <a:rPr lang="en-IN" smtClean="0"/>
              <a:t>‹#›</a:t>
            </a:fld>
            <a:endParaRPr lang="en-IN"/>
          </a:p>
        </p:txBody>
      </p:sp>
    </p:spTree>
    <p:extLst>
      <p:ext uri="{BB962C8B-B14F-4D97-AF65-F5344CB8AC3E}">
        <p14:creationId xmlns:p14="http://schemas.microsoft.com/office/powerpoint/2010/main" val="2368706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5CD5C9-98D0-429A-A3F8-46C54ADC6E0B}"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CD901B-761C-4FAF-BA8F-6118A06AA222}" type="slidenum">
              <a:rPr lang="en-IN" smtClean="0"/>
              <a:t>‹#›</a:t>
            </a:fld>
            <a:endParaRPr lang="en-IN"/>
          </a:p>
        </p:txBody>
      </p:sp>
    </p:spTree>
    <p:extLst>
      <p:ext uri="{BB962C8B-B14F-4D97-AF65-F5344CB8AC3E}">
        <p14:creationId xmlns:p14="http://schemas.microsoft.com/office/powerpoint/2010/main" val="2107750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5CD5C9-98D0-429A-A3F8-46C54ADC6E0B}"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CD901B-761C-4FAF-BA8F-6118A06AA222}" type="slidenum">
              <a:rPr lang="en-IN" smtClean="0"/>
              <a:t>‹#›</a:t>
            </a:fld>
            <a:endParaRPr lang="en-IN"/>
          </a:p>
        </p:txBody>
      </p:sp>
    </p:spTree>
    <p:extLst>
      <p:ext uri="{BB962C8B-B14F-4D97-AF65-F5344CB8AC3E}">
        <p14:creationId xmlns:p14="http://schemas.microsoft.com/office/powerpoint/2010/main" val="4038843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5CD5C9-98D0-429A-A3F8-46C54ADC6E0B}"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CD901B-761C-4FAF-BA8F-6118A06AA222}" type="slidenum">
              <a:rPr lang="en-IN" smtClean="0"/>
              <a:t>‹#›</a:t>
            </a:fld>
            <a:endParaRPr lang="en-IN"/>
          </a:p>
        </p:txBody>
      </p:sp>
    </p:spTree>
    <p:extLst>
      <p:ext uri="{BB962C8B-B14F-4D97-AF65-F5344CB8AC3E}">
        <p14:creationId xmlns:p14="http://schemas.microsoft.com/office/powerpoint/2010/main" val="415540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5CD5C9-98D0-429A-A3F8-46C54ADC6E0B}" type="datetimeFigureOut">
              <a:rPr lang="en-IN" smtClean="0"/>
              <a:t>28-02-2023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CD901B-761C-4FAF-BA8F-6118A06AA222}" type="slidenum">
              <a:rPr lang="en-IN" smtClean="0"/>
              <a:t>‹#›</a:t>
            </a:fld>
            <a:endParaRPr lang="en-IN"/>
          </a:p>
        </p:txBody>
      </p:sp>
    </p:spTree>
    <p:extLst>
      <p:ext uri="{BB962C8B-B14F-4D97-AF65-F5344CB8AC3E}">
        <p14:creationId xmlns:p14="http://schemas.microsoft.com/office/powerpoint/2010/main" val="188623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5CD5C9-98D0-429A-A3F8-46C54ADC6E0B}" type="datetimeFigureOut">
              <a:rPr lang="en-IN" smtClean="0"/>
              <a:t>28-02-2023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CD901B-761C-4FAF-BA8F-6118A06AA222}" type="slidenum">
              <a:rPr lang="en-IN" smtClean="0"/>
              <a:t>‹#›</a:t>
            </a:fld>
            <a:endParaRPr lang="en-IN"/>
          </a:p>
        </p:txBody>
      </p:sp>
    </p:spTree>
    <p:extLst>
      <p:ext uri="{BB962C8B-B14F-4D97-AF65-F5344CB8AC3E}">
        <p14:creationId xmlns:p14="http://schemas.microsoft.com/office/powerpoint/2010/main" val="3182205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5CD5C9-98D0-429A-A3F8-46C54ADC6E0B}" type="datetimeFigureOut">
              <a:rPr lang="en-IN" smtClean="0"/>
              <a:t>28-02-2023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CD901B-761C-4FAF-BA8F-6118A06AA222}" type="slidenum">
              <a:rPr lang="en-IN" smtClean="0"/>
              <a:t>‹#›</a:t>
            </a:fld>
            <a:endParaRPr lang="en-IN"/>
          </a:p>
        </p:txBody>
      </p:sp>
    </p:spTree>
    <p:extLst>
      <p:ext uri="{BB962C8B-B14F-4D97-AF65-F5344CB8AC3E}">
        <p14:creationId xmlns:p14="http://schemas.microsoft.com/office/powerpoint/2010/main" val="307932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5CD5C9-98D0-429A-A3F8-46C54ADC6E0B}"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CD901B-761C-4FAF-BA8F-6118A06AA222}" type="slidenum">
              <a:rPr lang="en-IN" smtClean="0"/>
              <a:t>‹#›</a:t>
            </a:fld>
            <a:endParaRPr lang="en-IN"/>
          </a:p>
        </p:txBody>
      </p:sp>
    </p:spTree>
    <p:extLst>
      <p:ext uri="{BB962C8B-B14F-4D97-AF65-F5344CB8AC3E}">
        <p14:creationId xmlns:p14="http://schemas.microsoft.com/office/powerpoint/2010/main" val="1604714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CD901B-761C-4FAF-BA8F-6118A06AA222}" type="slidenum">
              <a:rPr lang="en-IN" smtClean="0"/>
              <a:t>‹#›</a:t>
            </a:fld>
            <a:endParaRPr lang="en-IN"/>
          </a:p>
        </p:txBody>
      </p:sp>
      <p:sp>
        <p:nvSpPr>
          <p:cNvPr id="5" name="Date Placeholder 4"/>
          <p:cNvSpPr>
            <a:spLocks noGrp="1"/>
          </p:cNvSpPr>
          <p:nvPr>
            <p:ph type="dt" sz="half" idx="10"/>
          </p:nvPr>
        </p:nvSpPr>
        <p:spPr/>
        <p:txBody>
          <a:bodyPr/>
          <a:lstStyle/>
          <a:p>
            <a:fld id="{D95CD5C9-98D0-429A-A3F8-46C54ADC6E0B}" type="datetimeFigureOut">
              <a:rPr lang="en-IN" smtClean="0"/>
              <a:t>28-02-2023</a:t>
            </a:fld>
            <a:endParaRPr lang="en-IN"/>
          </a:p>
        </p:txBody>
      </p:sp>
    </p:spTree>
    <p:extLst>
      <p:ext uri="{BB962C8B-B14F-4D97-AF65-F5344CB8AC3E}">
        <p14:creationId xmlns:p14="http://schemas.microsoft.com/office/powerpoint/2010/main" val="1836207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5CD5C9-98D0-429A-A3F8-46C54ADC6E0B}" type="datetimeFigureOut">
              <a:rPr lang="en-IN" smtClean="0"/>
              <a:t>28-02-2023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CD901B-761C-4FAF-BA8F-6118A06AA222}" type="slidenum">
              <a:rPr lang="en-IN" smtClean="0"/>
              <a:t>‹#›</a:t>
            </a:fld>
            <a:endParaRPr lang="en-IN"/>
          </a:p>
        </p:txBody>
      </p:sp>
    </p:spTree>
    <p:extLst>
      <p:ext uri="{BB962C8B-B14F-4D97-AF65-F5344CB8AC3E}">
        <p14:creationId xmlns:p14="http://schemas.microsoft.com/office/powerpoint/2010/main" val="1953604218"/>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446EC2-9EC5-2618-2418-89660750E579}"/>
              </a:ext>
            </a:extLst>
          </p:cNvPr>
          <p:cNvSpPr>
            <a:spLocks noGrp="1"/>
          </p:cNvSpPr>
          <p:nvPr>
            <p:ph type="ctrTitle"/>
          </p:nvPr>
        </p:nvSpPr>
        <p:spPr>
          <a:xfrm>
            <a:off x="2183363" y="2529147"/>
            <a:ext cx="6222893" cy="1646302"/>
          </a:xfrm>
        </p:spPr>
        <p:txBody>
          <a:bodyPr/>
          <a:lstStyle/>
          <a:p>
            <a:pPr algn="ctr"/>
            <a:r>
              <a:rPr lang="en-IN" sz="7200" u="sng" dirty="0">
                <a:solidFill>
                  <a:schemeClr val="tx1"/>
                </a:solidFill>
                <a:latin typeface="Book Antiqua" panose="02040602050305030304" pitchFamily="18" charset="0"/>
                <a:cs typeface="Calibri" panose="020F0502020204030204" pitchFamily="34" charset="0"/>
              </a:rPr>
              <a:t>Minor Project Presentation</a:t>
            </a:r>
          </a:p>
        </p:txBody>
      </p:sp>
    </p:spTree>
    <p:extLst>
      <p:ext uri="{BB962C8B-B14F-4D97-AF65-F5344CB8AC3E}">
        <p14:creationId xmlns:p14="http://schemas.microsoft.com/office/powerpoint/2010/main" val="3913287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BC4D0C-6EE1-72D4-D8E5-5A78E0E7CF52}"/>
              </a:ext>
            </a:extLst>
          </p:cNvPr>
          <p:cNvSpPr txBox="1"/>
          <p:nvPr/>
        </p:nvSpPr>
        <p:spPr>
          <a:xfrm>
            <a:off x="3536302" y="317241"/>
            <a:ext cx="5822302" cy="769441"/>
          </a:xfrm>
          <a:prstGeom prst="rect">
            <a:avLst/>
          </a:prstGeom>
          <a:noFill/>
        </p:spPr>
        <p:txBody>
          <a:bodyPr wrap="square" rtlCol="0">
            <a:spAutoFit/>
          </a:bodyPr>
          <a:lstStyle/>
          <a:p>
            <a:r>
              <a:rPr lang="en-IN" sz="4400" u="sng" dirty="0">
                <a:latin typeface="Book Antiqua" panose="02040602050305030304" pitchFamily="18" charset="0"/>
              </a:rPr>
              <a:t>Proposed Solution</a:t>
            </a:r>
          </a:p>
        </p:txBody>
      </p:sp>
      <p:sp>
        <p:nvSpPr>
          <p:cNvPr id="4" name="TextBox 3">
            <a:extLst>
              <a:ext uri="{FF2B5EF4-FFF2-40B4-BE49-F238E27FC236}">
                <a16:creationId xmlns:a16="http://schemas.microsoft.com/office/drawing/2014/main" id="{86C97201-026B-7BB6-1EF2-03EBBA671D62}"/>
              </a:ext>
            </a:extLst>
          </p:cNvPr>
          <p:cNvSpPr txBox="1"/>
          <p:nvPr/>
        </p:nvSpPr>
        <p:spPr>
          <a:xfrm>
            <a:off x="951723" y="1296955"/>
            <a:ext cx="9563878" cy="4524315"/>
          </a:xfrm>
          <a:prstGeom prst="rect">
            <a:avLst/>
          </a:prstGeom>
          <a:noFill/>
        </p:spPr>
        <p:txBody>
          <a:bodyPr wrap="square" rtlCol="0">
            <a:spAutoFit/>
          </a:bodyPr>
          <a:lstStyle/>
          <a:p>
            <a:pPr algn="l"/>
            <a:r>
              <a:rPr lang="en-US" sz="3200" b="0" i="0" u="none" strike="noStrike" baseline="0" dirty="0">
                <a:latin typeface="TimesNewRoman"/>
              </a:rPr>
              <a:t>The Farm Equipment Rental System website is user-friendly website. The main objectives of the system which shows and helps you to farmer for </a:t>
            </a:r>
            <a:r>
              <a:rPr lang="en-US" sz="3200" b="0" i="0" u="none" strike="noStrike" baseline="0" dirty="0">
                <a:solidFill>
                  <a:srgbClr val="00B050"/>
                </a:solidFill>
                <a:latin typeface="TimesNewRoman"/>
              </a:rPr>
              <a:t>buying</a:t>
            </a:r>
            <a:r>
              <a:rPr lang="en-US" sz="3200" b="0" i="0" u="none" strike="noStrike" baseline="0" dirty="0">
                <a:latin typeface="TimesNewRoman"/>
              </a:rPr>
              <a:t> equipment’s on rent basis, rent can be on day basis. So, farmer or vender does not need to buy every equipment which they required. The design and implement of the system is </a:t>
            </a:r>
            <a:r>
              <a:rPr lang="en-US" sz="3200" b="0" i="0" u="none" strike="noStrike" baseline="0" dirty="0">
                <a:solidFill>
                  <a:srgbClr val="00B0F0"/>
                </a:solidFill>
                <a:latin typeface="TimesNewRoman"/>
              </a:rPr>
              <a:t>simple</a:t>
            </a:r>
            <a:r>
              <a:rPr lang="en-US" sz="3200" b="0" i="0" u="none" strike="noStrike" baseline="0" dirty="0">
                <a:latin typeface="TimesNewRoman"/>
              </a:rPr>
              <a:t>. The system needs very low system resources and the system will work in almost all configurations.</a:t>
            </a:r>
            <a:endParaRPr lang="en-IN" sz="3200" dirty="0"/>
          </a:p>
        </p:txBody>
      </p:sp>
    </p:spTree>
    <p:extLst>
      <p:ext uri="{BB962C8B-B14F-4D97-AF65-F5344CB8AC3E}">
        <p14:creationId xmlns:p14="http://schemas.microsoft.com/office/powerpoint/2010/main" val="2124145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6B24A8-E68E-E13A-4F1A-20BCB05B9A18}"/>
              </a:ext>
            </a:extLst>
          </p:cNvPr>
          <p:cNvSpPr txBox="1"/>
          <p:nvPr/>
        </p:nvSpPr>
        <p:spPr>
          <a:xfrm>
            <a:off x="3442996" y="289249"/>
            <a:ext cx="5701004" cy="830997"/>
          </a:xfrm>
          <a:prstGeom prst="rect">
            <a:avLst/>
          </a:prstGeom>
          <a:noFill/>
        </p:spPr>
        <p:txBody>
          <a:bodyPr wrap="square" rtlCol="0">
            <a:spAutoFit/>
          </a:bodyPr>
          <a:lstStyle/>
          <a:p>
            <a:r>
              <a:rPr lang="en-IN" sz="4800" u="sng" dirty="0">
                <a:latin typeface="Book Antiqua" panose="02040602050305030304" pitchFamily="18" charset="0"/>
              </a:rPr>
              <a:t>Technology Stack</a:t>
            </a:r>
          </a:p>
        </p:txBody>
      </p:sp>
      <p:sp>
        <p:nvSpPr>
          <p:cNvPr id="3" name="TextBox 2">
            <a:extLst>
              <a:ext uri="{FF2B5EF4-FFF2-40B4-BE49-F238E27FC236}">
                <a16:creationId xmlns:a16="http://schemas.microsoft.com/office/drawing/2014/main" id="{8EADED4B-A693-7907-EC72-D3686A7E721E}"/>
              </a:ext>
            </a:extLst>
          </p:cNvPr>
          <p:cNvSpPr txBox="1"/>
          <p:nvPr/>
        </p:nvSpPr>
        <p:spPr>
          <a:xfrm>
            <a:off x="1427584" y="1791478"/>
            <a:ext cx="8705461" cy="3539430"/>
          </a:xfrm>
          <a:prstGeom prst="rect">
            <a:avLst/>
          </a:prstGeom>
          <a:noFill/>
        </p:spPr>
        <p:txBody>
          <a:bodyPr wrap="square" rtlCol="0">
            <a:spAutoFit/>
          </a:bodyPr>
          <a:lstStyle/>
          <a:p>
            <a:pPr algn="l"/>
            <a:r>
              <a:rPr lang="en-US" sz="3200" b="0" i="0" u="none" strike="noStrike" baseline="0" dirty="0">
                <a:latin typeface="TimesNewRoman"/>
              </a:rPr>
              <a:t>The entire development process has been subdivided into two: the </a:t>
            </a:r>
            <a:r>
              <a:rPr lang="en-US" sz="3200" b="0" i="0" u="none" strike="noStrike" baseline="0" dirty="0">
                <a:solidFill>
                  <a:srgbClr val="00B0F0"/>
                </a:solidFill>
                <a:latin typeface="TimesNewRoman"/>
              </a:rPr>
              <a:t>front-end</a:t>
            </a:r>
            <a:r>
              <a:rPr lang="en-US" sz="3200" b="0" i="0" u="none" strike="noStrike" baseline="0" dirty="0">
                <a:latin typeface="TimesNewRoman"/>
              </a:rPr>
              <a:t> development and the </a:t>
            </a:r>
            <a:r>
              <a:rPr lang="en-US" sz="3200" b="0" i="0" u="none" strike="noStrike" baseline="0" dirty="0">
                <a:solidFill>
                  <a:srgbClr val="00B050"/>
                </a:solidFill>
                <a:latin typeface="TimesNewRoman"/>
              </a:rPr>
              <a:t>backend</a:t>
            </a:r>
            <a:r>
              <a:rPr lang="en-US" sz="3200" b="0" i="0" u="none" strike="noStrike" baseline="0" dirty="0">
                <a:latin typeface="TimesNewRoman"/>
              </a:rPr>
              <a:t> development. The front end comprises of the visually visible parts such as the home page, admin panel, contact page, About us page, vender and farmer panel. The back end contains the database and its interaction with the front-end.</a:t>
            </a:r>
            <a:endParaRPr lang="en-IN" sz="3200" dirty="0"/>
          </a:p>
        </p:txBody>
      </p:sp>
    </p:spTree>
    <p:extLst>
      <p:ext uri="{BB962C8B-B14F-4D97-AF65-F5344CB8AC3E}">
        <p14:creationId xmlns:p14="http://schemas.microsoft.com/office/powerpoint/2010/main" val="3174879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0FD2F9-269D-EE27-E3BF-6F307E4C6543}"/>
              </a:ext>
            </a:extLst>
          </p:cNvPr>
          <p:cNvSpPr txBox="1"/>
          <p:nvPr/>
        </p:nvSpPr>
        <p:spPr>
          <a:xfrm>
            <a:off x="2808514" y="348638"/>
            <a:ext cx="5728996" cy="707886"/>
          </a:xfrm>
          <a:prstGeom prst="rect">
            <a:avLst/>
          </a:prstGeom>
          <a:noFill/>
        </p:spPr>
        <p:txBody>
          <a:bodyPr wrap="square" rtlCol="0">
            <a:spAutoFit/>
          </a:bodyPr>
          <a:lstStyle/>
          <a:p>
            <a:r>
              <a:rPr lang="en-IN" sz="4000" u="sng" dirty="0">
                <a:latin typeface="Book Antiqua" panose="02040602050305030304" pitchFamily="18" charset="0"/>
              </a:rPr>
              <a:t>Front End Development</a:t>
            </a:r>
          </a:p>
        </p:txBody>
      </p:sp>
      <p:sp>
        <p:nvSpPr>
          <p:cNvPr id="3" name="TextBox 2">
            <a:extLst>
              <a:ext uri="{FF2B5EF4-FFF2-40B4-BE49-F238E27FC236}">
                <a16:creationId xmlns:a16="http://schemas.microsoft.com/office/drawing/2014/main" id="{10784D30-F8BA-AA78-E093-356AF26BA85D}"/>
              </a:ext>
            </a:extLst>
          </p:cNvPr>
          <p:cNvSpPr txBox="1"/>
          <p:nvPr/>
        </p:nvSpPr>
        <p:spPr>
          <a:xfrm>
            <a:off x="1295400" y="1688840"/>
            <a:ext cx="9601200" cy="3970318"/>
          </a:xfrm>
          <a:prstGeom prst="rect">
            <a:avLst/>
          </a:prstGeom>
          <a:noFill/>
        </p:spPr>
        <p:txBody>
          <a:bodyPr wrap="square" rtlCol="0">
            <a:spAutoFit/>
          </a:bodyPr>
          <a:lstStyle/>
          <a:p>
            <a:pPr algn="l"/>
            <a:r>
              <a:rPr lang="en-US" sz="2800" b="0" i="0" u="none" strike="noStrike" baseline="0" dirty="0">
                <a:latin typeface="TimesNewRoman"/>
              </a:rPr>
              <a:t>The front end was initially raw coded using </a:t>
            </a:r>
            <a:r>
              <a:rPr lang="en-US" sz="2800" b="0" i="0" u="none" strike="noStrike" baseline="0" dirty="0">
                <a:solidFill>
                  <a:srgbClr val="FF0000"/>
                </a:solidFill>
                <a:latin typeface="TimesNewRoman"/>
              </a:rPr>
              <a:t>HTML</a:t>
            </a:r>
            <a:r>
              <a:rPr lang="en-US" sz="2800" b="0" i="0" u="none" strike="noStrike" baseline="0" dirty="0">
                <a:latin typeface="TimesNewRoman"/>
              </a:rPr>
              <a:t> and </a:t>
            </a:r>
            <a:r>
              <a:rPr lang="en-US" sz="2800" b="0" i="0" u="none" strike="noStrike" baseline="0" dirty="0">
                <a:solidFill>
                  <a:srgbClr val="00B050"/>
                </a:solidFill>
                <a:latin typeface="TimesNewRoman"/>
              </a:rPr>
              <a:t>CSS</a:t>
            </a:r>
            <a:r>
              <a:rPr lang="en-US" sz="2800" b="0" i="0" u="none" strike="noStrike" baseline="0" dirty="0">
                <a:latin typeface="TimesNewRoman"/>
              </a:rPr>
              <a:t>. Hypertext mark-up language is the language used to design the web pages of an application. A static page is an HTML document that is stored on the web server and does not change. This was performed by Cascading Style Sheet (CSS). CSS is a style sheet language which describes the look and formatting a document. These CSS files are linked with the class files with .</a:t>
            </a:r>
            <a:r>
              <a:rPr lang="en-US" sz="2800" b="0" i="0" u="none" strike="noStrike" baseline="0" dirty="0" err="1">
                <a:latin typeface="TimesNewRoman"/>
              </a:rPr>
              <a:t>php</a:t>
            </a:r>
            <a:r>
              <a:rPr lang="en-US" sz="2800" b="0" i="0" u="none" strike="noStrike" baseline="0" dirty="0">
                <a:latin typeface="TimesNewRoman"/>
              </a:rPr>
              <a:t> extensions to put the panels in order, the text with correct font,</a:t>
            </a:r>
            <a:r>
              <a:rPr lang="en-IN" sz="2800" b="0" i="0" u="none" strike="noStrike" baseline="0" dirty="0">
                <a:latin typeface="TimesNewRoman"/>
              </a:rPr>
              <a:t>size and </a:t>
            </a:r>
            <a:r>
              <a:rPr lang="en-IN" sz="2800" b="0" i="0" u="none" strike="noStrike" baseline="0" dirty="0" err="1">
                <a:latin typeface="TimesNewRoman"/>
              </a:rPr>
              <a:t>color</a:t>
            </a:r>
            <a:r>
              <a:rPr lang="en-IN" sz="2800" b="0" i="0" u="none" strike="noStrike" baseline="0" dirty="0">
                <a:latin typeface="TimesNewRoman"/>
              </a:rPr>
              <a:t>.</a:t>
            </a:r>
            <a:endParaRPr lang="en-IN" sz="2800" dirty="0"/>
          </a:p>
        </p:txBody>
      </p:sp>
    </p:spTree>
    <p:extLst>
      <p:ext uri="{BB962C8B-B14F-4D97-AF65-F5344CB8AC3E}">
        <p14:creationId xmlns:p14="http://schemas.microsoft.com/office/powerpoint/2010/main" val="270996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B2135D-890F-9033-293B-2D17D3FE2EF9}"/>
              </a:ext>
            </a:extLst>
          </p:cNvPr>
          <p:cNvSpPr txBox="1"/>
          <p:nvPr/>
        </p:nvSpPr>
        <p:spPr>
          <a:xfrm>
            <a:off x="2873828" y="307911"/>
            <a:ext cx="6848669" cy="646331"/>
          </a:xfrm>
          <a:prstGeom prst="rect">
            <a:avLst/>
          </a:prstGeom>
          <a:noFill/>
        </p:spPr>
        <p:txBody>
          <a:bodyPr wrap="square" rtlCol="0">
            <a:spAutoFit/>
          </a:bodyPr>
          <a:lstStyle/>
          <a:p>
            <a:r>
              <a:rPr lang="en-IN" sz="3600" u="sng" dirty="0">
                <a:latin typeface="Book Antiqua" panose="02040602050305030304" pitchFamily="18" charset="0"/>
              </a:rPr>
              <a:t>Back End Development</a:t>
            </a:r>
          </a:p>
        </p:txBody>
      </p:sp>
      <p:sp>
        <p:nvSpPr>
          <p:cNvPr id="3" name="TextBox 2">
            <a:extLst>
              <a:ext uri="{FF2B5EF4-FFF2-40B4-BE49-F238E27FC236}">
                <a16:creationId xmlns:a16="http://schemas.microsoft.com/office/drawing/2014/main" id="{9E8D365D-A232-51D8-F9CB-54CA3C7F8E42}"/>
              </a:ext>
            </a:extLst>
          </p:cNvPr>
          <p:cNvSpPr txBox="1"/>
          <p:nvPr/>
        </p:nvSpPr>
        <p:spPr>
          <a:xfrm>
            <a:off x="998375" y="1436914"/>
            <a:ext cx="9423919" cy="4401205"/>
          </a:xfrm>
          <a:prstGeom prst="rect">
            <a:avLst/>
          </a:prstGeom>
          <a:noFill/>
        </p:spPr>
        <p:txBody>
          <a:bodyPr wrap="square" rtlCol="0">
            <a:spAutoFit/>
          </a:bodyPr>
          <a:lstStyle/>
          <a:p>
            <a:pPr algn="l"/>
            <a:r>
              <a:rPr lang="en-US" sz="2800" b="0" i="0" u="none" strike="noStrike" baseline="0" dirty="0">
                <a:latin typeface="TimesNewRoman"/>
              </a:rPr>
              <a:t>The Database Management System provides support for the back end. The database management system is essentially software where admin can create the database, add, drop, alter and update tables. The tables can hold different types of data for example: integer, variable characters etc. in our</a:t>
            </a:r>
            <a:r>
              <a:rPr lang="en-US" sz="2800" dirty="0">
                <a:latin typeface="TimesNewRoman"/>
              </a:rPr>
              <a:t> </a:t>
            </a:r>
            <a:r>
              <a:rPr lang="en-US" sz="2800" b="0" i="0" u="none" strike="noStrike" baseline="0" dirty="0">
                <a:latin typeface="TimesNewRoman"/>
              </a:rPr>
              <a:t>application we have chosen the MySQL </a:t>
            </a:r>
            <a:r>
              <a:rPr lang="en-US" sz="2800" b="0" i="0" u="none" strike="noStrike" baseline="0" dirty="0">
                <a:solidFill>
                  <a:srgbClr val="7030A0"/>
                </a:solidFill>
                <a:latin typeface="TimesNewRoman"/>
              </a:rPr>
              <a:t>DBMS</a:t>
            </a:r>
            <a:r>
              <a:rPr lang="en-US" sz="2800" b="0" i="0" u="none" strike="noStrike" baseline="0" dirty="0">
                <a:latin typeface="TimesNewRoman"/>
              </a:rPr>
              <a:t> to hold the database. MySQL is a relational database management system. The main reason is MySQL development project has made its source code available under the terms of the General Public License (GNU) which is an </a:t>
            </a:r>
            <a:r>
              <a:rPr lang="en-US" sz="2800" b="0" i="0" u="none" strike="noStrike" baseline="0" dirty="0">
                <a:solidFill>
                  <a:srgbClr val="00B0F0"/>
                </a:solidFill>
                <a:latin typeface="TimesNewRoman"/>
              </a:rPr>
              <a:t>open-source</a:t>
            </a:r>
            <a:r>
              <a:rPr lang="en-US" sz="2800" b="0" i="0" u="none" strike="noStrike" baseline="0" dirty="0">
                <a:latin typeface="TimesNewRoman"/>
              </a:rPr>
              <a:t> web </a:t>
            </a:r>
            <a:r>
              <a:rPr lang="en-IN" sz="2800" b="0" i="0" u="none" strike="noStrike" baseline="0" dirty="0">
                <a:latin typeface="TimesNewRoman"/>
              </a:rPr>
              <a:t>application.</a:t>
            </a:r>
            <a:endParaRPr lang="en-IN" sz="2800" dirty="0"/>
          </a:p>
        </p:txBody>
      </p:sp>
    </p:spTree>
    <p:extLst>
      <p:ext uri="{BB962C8B-B14F-4D97-AF65-F5344CB8AC3E}">
        <p14:creationId xmlns:p14="http://schemas.microsoft.com/office/powerpoint/2010/main" val="3742966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F1E40F-16A8-12A3-FB98-9FFFCD556D5F}"/>
              </a:ext>
            </a:extLst>
          </p:cNvPr>
          <p:cNvSpPr txBox="1"/>
          <p:nvPr/>
        </p:nvSpPr>
        <p:spPr>
          <a:xfrm>
            <a:off x="1922106" y="429208"/>
            <a:ext cx="7492482" cy="646331"/>
          </a:xfrm>
          <a:prstGeom prst="rect">
            <a:avLst/>
          </a:prstGeom>
          <a:noFill/>
        </p:spPr>
        <p:txBody>
          <a:bodyPr wrap="square" rtlCol="0">
            <a:spAutoFit/>
          </a:bodyPr>
          <a:lstStyle/>
          <a:p>
            <a:r>
              <a:rPr lang="en-IN" sz="3600" u="sng" dirty="0">
                <a:latin typeface="Book Antiqua" panose="02040602050305030304" pitchFamily="18" charset="0"/>
              </a:rPr>
              <a:t>Applications of Proposed System</a:t>
            </a:r>
          </a:p>
        </p:txBody>
      </p:sp>
      <p:sp>
        <p:nvSpPr>
          <p:cNvPr id="3" name="TextBox 2">
            <a:extLst>
              <a:ext uri="{FF2B5EF4-FFF2-40B4-BE49-F238E27FC236}">
                <a16:creationId xmlns:a16="http://schemas.microsoft.com/office/drawing/2014/main" id="{FE8A5820-8FBF-A652-58FF-0EA4D1BAC4AF}"/>
              </a:ext>
            </a:extLst>
          </p:cNvPr>
          <p:cNvSpPr txBox="1"/>
          <p:nvPr/>
        </p:nvSpPr>
        <p:spPr>
          <a:xfrm>
            <a:off x="1278292" y="2090172"/>
            <a:ext cx="5859625" cy="2677656"/>
          </a:xfrm>
          <a:prstGeom prst="rect">
            <a:avLst/>
          </a:prstGeom>
          <a:noFill/>
        </p:spPr>
        <p:txBody>
          <a:bodyPr wrap="square" rtlCol="0">
            <a:spAutoFit/>
          </a:bodyPr>
          <a:lstStyle/>
          <a:p>
            <a:pPr marL="285750" indent="-285750">
              <a:buFont typeface="Arial" panose="020B0604020202020204" pitchFamily="34" charset="0"/>
              <a:buChar char="•"/>
            </a:pPr>
            <a:r>
              <a:rPr lang="en-IN" sz="2800" b="0" i="0" u="none" strike="noStrike" baseline="0" dirty="0">
                <a:latin typeface="TimesNewRoman"/>
              </a:rPr>
              <a:t>Security of data</a:t>
            </a:r>
            <a:endParaRPr lang="en-IN" sz="2800" dirty="0"/>
          </a:p>
          <a:p>
            <a:pPr marL="285750" indent="-285750">
              <a:buFont typeface="Arial" panose="020B0604020202020204" pitchFamily="34" charset="0"/>
              <a:buChar char="•"/>
            </a:pPr>
            <a:r>
              <a:rPr lang="en-IN" sz="2800" b="0" i="0" u="none" strike="noStrike" baseline="0" dirty="0">
                <a:latin typeface="TimesNewRoman"/>
              </a:rPr>
              <a:t>Ensure data accuracy</a:t>
            </a:r>
          </a:p>
          <a:p>
            <a:pPr marL="285750" indent="-285750">
              <a:buFont typeface="Arial" panose="020B0604020202020204" pitchFamily="34" charset="0"/>
              <a:buChar char="•"/>
            </a:pPr>
            <a:r>
              <a:rPr lang="en-US" sz="2800" b="0" i="0" u="none" strike="noStrike" baseline="0" dirty="0">
                <a:latin typeface="TimesNewRoman"/>
              </a:rPr>
              <a:t>Reduces the damages of the labour</a:t>
            </a:r>
            <a:endParaRPr lang="en-US" sz="2800" dirty="0">
              <a:latin typeface="TimesNewRoman"/>
            </a:endParaRPr>
          </a:p>
          <a:p>
            <a:pPr marL="285750" indent="-285750">
              <a:buFont typeface="Arial" panose="020B0604020202020204" pitchFamily="34" charset="0"/>
              <a:buChar char="•"/>
            </a:pPr>
            <a:r>
              <a:rPr lang="en-IN" sz="2800" b="0" i="0" u="none" strike="noStrike" baseline="0" dirty="0">
                <a:latin typeface="TimesNewRoman"/>
              </a:rPr>
              <a:t>Greater efficiency</a:t>
            </a:r>
          </a:p>
          <a:p>
            <a:pPr marL="285750" indent="-285750">
              <a:buFont typeface="Arial" panose="020B0604020202020204" pitchFamily="34" charset="0"/>
              <a:buChar char="•"/>
            </a:pPr>
            <a:r>
              <a:rPr lang="en-IN" sz="2800" b="0" i="0" u="none" strike="noStrike" baseline="0" dirty="0">
                <a:latin typeface="TimesNewRoman"/>
              </a:rPr>
              <a:t>User friendly and interactive</a:t>
            </a:r>
          </a:p>
          <a:p>
            <a:pPr marL="285750" indent="-285750">
              <a:buFont typeface="Arial" panose="020B0604020202020204" pitchFamily="34" charset="0"/>
              <a:buChar char="•"/>
            </a:pPr>
            <a:r>
              <a:rPr lang="en-IN" sz="2800" b="0" i="0" u="none" strike="noStrike" baseline="0" dirty="0">
                <a:latin typeface="TimesNewRoman"/>
              </a:rPr>
              <a:t>Minimum time required</a:t>
            </a:r>
            <a:endParaRPr lang="en-IN" sz="2800" dirty="0"/>
          </a:p>
        </p:txBody>
      </p:sp>
    </p:spTree>
    <p:extLst>
      <p:ext uri="{BB962C8B-B14F-4D97-AF65-F5344CB8AC3E}">
        <p14:creationId xmlns:p14="http://schemas.microsoft.com/office/powerpoint/2010/main" val="3268026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84027C69-014E-884E-5A8F-8758E90C1E06}"/>
              </a:ext>
            </a:extLst>
          </p:cNvPr>
          <p:cNvPicPr>
            <a:picLocks noChangeAspect="1"/>
          </p:cNvPicPr>
          <p:nvPr/>
        </p:nvPicPr>
        <p:blipFill rotWithShape="1">
          <a:blip r:embed="rId2">
            <a:extLst>
              <a:ext uri="{28A0092B-C50C-407E-A947-70E740481C1C}">
                <a14:useLocalDpi xmlns:a14="http://schemas.microsoft.com/office/drawing/2010/main" val="0"/>
              </a:ext>
            </a:extLst>
          </a:blip>
          <a:srcRect l="16708" t="4667" r="8977" b="666"/>
          <a:stretch/>
        </p:blipFill>
        <p:spPr>
          <a:xfrm>
            <a:off x="5087776" y="390525"/>
            <a:ext cx="5676900" cy="5410200"/>
          </a:xfrm>
          <a:prstGeom prst="rect">
            <a:avLst/>
          </a:prstGeom>
        </p:spPr>
      </p:pic>
      <p:pic>
        <p:nvPicPr>
          <p:cNvPr id="5" name="Picture 4" descr="A picture containing shape&#10;&#10;Description automatically generated">
            <a:extLst>
              <a:ext uri="{FF2B5EF4-FFF2-40B4-BE49-F238E27FC236}">
                <a16:creationId xmlns:a16="http://schemas.microsoft.com/office/drawing/2014/main" id="{58C91274-05A0-3D65-4D1F-7A9E3F515F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25" y="1700212"/>
            <a:ext cx="4887751" cy="2295525"/>
          </a:xfrm>
          <a:prstGeom prst="rect">
            <a:avLst/>
          </a:prstGeom>
        </p:spPr>
      </p:pic>
      <p:sp>
        <p:nvSpPr>
          <p:cNvPr id="6" name="TextBox 5">
            <a:extLst>
              <a:ext uri="{FF2B5EF4-FFF2-40B4-BE49-F238E27FC236}">
                <a16:creationId xmlns:a16="http://schemas.microsoft.com/office/drawing/2014/main" id="{181013F2-922D-E4E8-D269-9F0AFDF81B08}"/>
              </a:ext>
            </a:extLst>
          </p:cNvPr>
          <p:cNvSpPr txBox="1"/>
          <p:nvPr/>
        </p:nvSpPr>
        <p:spPr>
          <a:xfrm>
            <a:off x="4895850" y="6056887"/>
            <a:ext cx="2809875" cy="646331"/>
          </a:xfrm>
          <a:prstGeom prst="rect">
            <a:avLst/>
          </a:prstGeom>
          <a:noFill/>
        </p:spPr>
        <p:txBody>
          <a:bodyPr wrap="square" rtlCol="0">
            <a:spAutoFit/>
          </a:bodyPr>
          <a:lstStyle/>
          <a:p>
            <a:r>
              <a:rPr lang="en-IN" sz="3600" u="sng">
                <a:latin typeface="Book Antiqua" panose="02040602050305030304" pitchFamily="18" charset="0"/>
              </a:rPr>
              <a:t>Feedback</a:t>
            </a:r>
            <a:endParaRPr lang="en-IN" sz="3600" u="sng" dirty="0">
              <a:latin typeface="Book Antiqua" panose="02040602050305030304" pitchFamily="18" charset="0"/>
            </a:endParaRPr>
          </a:p>
        </p:txBody>
      </p:sp>
    </p:spTree>
    <p:extLst>
      <p:ext uri="{BB962C8B-B14F-4D97-AF65-F5344CB8AC3E}">
        <p14:creationId xmlns:p14="http://schemas.microsoft.com/office/powerpoint/2010/main" val="3023657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1CA613-DC9F-E94F-4F6E-72E4D58AE55F}"/>
              </a:ext>
            </a:extLst>
          </p:cNvPr>
          <p:cNvSpPr txBox="1"/>
          <p:nvPr/>
        </p:nvSpPr>
        <p:spPr>
          <a:xfrm>
            <a:off x="4180116" y="111967"/>
            <a:ext cx="3172408" cy="646331"/>
          </a:xfrm>
          <a:prstGeom prst="rect">
            <a:avLst/>
          </a:prstGeom>
          <a:noFill/>
        </p:spPr>
        <p:txBody>
          <a:bodyPr wrap="square" rtlCol="0">
            <a:spAutoFit/>
          </a:bodyPr>
          <a:lstStyle/>
          <a:p>
            <a:r>
              <a:rPr lang="en-IN" sz="3600" u="sng" dirty="0">
                <a:latin typeface="Book Antiqua" panose="02040602050305030304" pitchFamily="18" charset="0"/>
              </a:rPr>
              <a:t>Conclusion</a:t>
            </a:r>
          </a:p>
        </p:txBody>
      </p:sp>
      <p:sp>
        <p:nvSpPr>
          <p:cNvPr id="3" name="TextBox 2">
            <a:extLst>
              <a:ext uri="{FF2B5EF4-FFF2-40B4-BE49-F238E27FC236}">
                <a16:creationId xmlns:a16="http://schemas.microsoft.com/office/drawing/2014/main" id="{F7CF3C1D-B76F-0C8F-3A1E-85152FD87A60}"/>
              </a:ext>
            </a:extLst>
          </p:cNvPr>
          <p:cNvSpPr txBox="1"/>
          <p:nvPr/>
        </p:nvSpPr>
        <p:spPr>
          <a:xfrm>
            <a:off x="662473" y="1203648"/>
            <a:ext cx="9731828" cy="3539430"/>
          </a:xfrm>
          <a:prstGeom prst="rect">
            <a:avLst/>
          </a:prstGeom>
          <a:noFill/>
        </p:spPr>
        <p:txBody>
          <a:bodyPr wrap="square" rtlCol="0">
            <a:spAutoFit/>
          </a:bodyPr>
          <a:lstStyle/>
          <a:p>
            <a:pPr algn="l"/>
            <a:r>
              <a:rPr lang="en-US" sz="2800" b="0" i="0" u="none" strike="noStrike" baseline="0" dirty="0">
                <a:solidFill>
                  <a:srgbClr val="00B0F0"/>
                </a:solidFill>
                <a:latin typeface="TimesNewRoman"/>
              </a:rPr>
              <a:t>World Wide Web</a:t>
            </a:r>
            <a:r>
              <a:rPr lang="en-US" sz="2800" b="0" i="0" u="none" strike="noStrike" baseline="0" dirty="0">
                <a:latin typeface="TimesNewRoman"/>
              </a:rPr>
              <a:t> has become a major resource in modern business it gives new opportunities to business. The website is attractive, provides easy navigation, multiple options in terms of brands,</a:t>
            </a:r>
          </a:p>
          <a:p>
            <a:pPr algn="l"/>
            <a:r>
              <a:rPr lang="en-US" sz="2800" b="0" i="0" u="none" strike="noStrike" baseline="0" dirty="0">
                <a:latin typeface="TimesNewRoman"/>
              </a:rPr>
              <a:t>category and capacity the farmer would stay on the site. This paper provides an easier design to implement the website and this system not only provides easy navigation but also it can increase the</a:t>
            </a:r>
          </a:p>
          <a:p>
            <a:pPr algn="l"/>
            <a:r>
              <a:rPr lang="en-US" sz="2800" b="0" i="0" u="none" strike="noStrike" baseline="0" dirty="0">
                <a:latin typeface="TimesNewRoman"/>
              </a:rPr>
              <a:t>profitability and reduce time, efforts of farmer and make sure that all important information are able to use in future use.</a:t>
            </a:r>
            <a:endParaRPr lang="en-IN" sz="2800" dirty="0"/>
          </a:p>
        </p:txBody>
      </p:sp>
    </p:spTree>
    <p:extLst>
      <p:ext uri="{BB962C8B-B14F-4D97-AF65-F5344CB8AC3E}">
        <p14:creationId xmlns:p14="http://schemas.microsoft.com/office/powerpoint/2010/main" val="1876879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C86798-ABFC-4BD6-47B6-8499509CCF64}"/>
              </a:ext>
            </a:extLst>
          </p:cNvPr>
          <p:cNvSpPr txBox="1"/>
          <p:nvPr/>
        </p:nvSpPr>
        <p:spPr>
          <a:xfrm>
            <a:off x="849086" y="1443841"/>
            <a:ext cx="9125338" cy="3970318"/>
          </a:xfrm>
          <a:prstGeom prst="rect">
            <a:avLst/>
          </a:prstGeom>
          <a:noFill/>
        </p:spPr>
        <p:txBody>
          <a:bodyPr wrap="square" rtlCol="0">
            <a:spAutoFit/>
          </a:bodyPr>
          <a:lstStyle/>
          <a:p>
            <a:pPr marL="285750" indent="-285750">
              <a:buFont typeface="Arial" panose="020B0604020202020204" pitchFamily="34" charset="0"/>
              <a:buChar char="•"/>
            </a:pPr>
            <a:r>
              <a:rPr lang="en-US" sz="3600" b="0" i="0" u="none" strike="noStrike" baseline="0" dirty="0">
                <a:latin typeface="TimesNewRoman"/>
              </a:rPr>
              <a:t>Multiple add to carts can be provided per user.</a:t>
            </a:r>
          </a:p>
          <a:p>
            <a:pPr marL="285750" indent="-285750">
              <a:buFont typeface="Arial" panose="020B0604020202020204" pitchFamily="34" charset="0"/>
              <a:buChar char="•"/>
            </a:pPr>
            <a:r>
              <a:rPr lang="en-US" sz="3600" b="0" i="0" u="none" strike="noStrike" baseline="0" dirty="0">
                <a:latin typeface="TimesNewRoman"/>
              </a:rPr>
              <a:t>A desktop-based application for the website can be developed</a:t>
            </a:r>
            <a:r>
              <a:rPr lang="en-US" sz="3600" dirty="0">
                <a:latin typeface="TimesNewRoman"/>
              </a:rPr>
              <a:t>.</a:t>
            </a:r>
          </a:p>
          <a:p>
            <a:pPr marL="285750" indent="-285750">
              <a:buFont typeface="Arial" panose="020B0604020202020204" pitchFamily="34" charset="0"/>
              <a:buChar char="•"/>
            </a:pPr>
            <a:r>
              <a:rPr lang="en-US" sz="3600" b="0" i="0" u="none" strike="noStrike" baseline="0" dirty="0">
                <a:latin typeface="TimesNewRoman"/>
              </a:rPr>
              <a:t>Payment through Paytm could be made possible.</a:t>
            </a:r>
          </a:p>
          <a:p>
            <a:pPr marL="285750" indent="-285750">
              <a:buFont typeface="Arial" panose="020B0604020202020204" pitchFamily="34" charset="0"/>
              <a:buChar char="•"/>
            </a:pPr>
            <a:r>
              <a:rPr lang="en-US" sz="3600" b="0" i="0" u="none" strike="noStrike" baseline="0" dirty="0">
                <a:latin typeface="TimesNewRoman"/>
              </a:rPr>
              <a:t>Send SMS to the users on registered mobile number</a:t>
            </a:r>
            <a:r>
              <a:rPr lang="en-US" sz="3600" dirty="0">
                <a:latin typeface="TimesNewRoman"/>
              </a:rPr>
              <a:t>.</a:t>
            </a:r>
            <a:endParaRPr lang="en-IN" sz="3600" dirty="0"/>
          </a:p>
        </p:txBody>
      </p:sp>
      <p:sp>
        <p:nvSpPr>
          <p:cNvPr id="3" name="TextBox 2">
            <a:extLst>
              <a:ext uri="{FF2B5EF4-FFF2-40B4-BE49-F238E27FC236}">
                <a16:creationId xmlns:a16="http://schemas.microsoft.com/office/drawing/2014/main" id="{6B2107D9-83A9-4186-BC50-2495C99013DB}"/>
              </a:ext>
            </a:extLst>
          </p:cNvPr>
          <p:cNvSpPr txBox="1"/>
          <p:nvPr/>
        </p:nvSpPr>
        <p:spPr>
          <a:xfrm>
            <a:off x="951722" y="354563"/>
            <a:ext cx="8658808" cy="584775"/>
          </a:xfrm>
          <a:prstGeom prst="rect">
            <a:avLst/>
          </a:prstGeom>
          <a:noFill/>
        </p:spPr>
        <p:txBody>
          <a:bodyPr wrap="square" rtlCol="0">
            <a:spAutoFit/>
          </a:bodyPr>
          <a:lstStyle/>
          <a:p>
            <a:r>
              <a:rPr lang="en-US" sz="3200" b="0" i="0" u="sng" strike="noStrike" baseline="0" dirty="0">
                <a:latin typeface="TimesNewRoman"/>
              </a:rPr>
              <a:t>Hence the proposed system has </a:t>
            </a:r>
            <a:r>
              <a:rPr lang="en-US" sz="3200" b="0" i="0" u="sng" strike="noStrike" baseline="0" dirty="0">
                <a:solidFill>
                  <a:srgbClr val="00B050"/>
                </a:solidFill>
                <a:latin typeface="TimesNewRoman"/>
              </a:rPr>
              <a:t>following features</a:t>
            </a:r>
            <a:r>
              <a:rPr lang="en-US" sz="3200" b="0" i="0" u="sng" strike="noStrike" baseline="0" dirty="0">
                <a:latin typeface="TimesNewRoman"/>
              </a:rPr>
              <a:t>.</a:t>
            </a:r>
            <a:endParaRPr lang="en-IN" sz="3200" u="sng" dirty="0"/>
          </a:p>
        </p:txBody>
      </p:sp>
    </p:spTree>
    <p:extLst>
      <p:ext uri="{BB962C8B-B14F-4D97-AF65-F5344CB8AC3E}">
        <p14:creationId xmlns:p14="http://schemas.microsoft.com/office/powerpoint/2010/main" val="216329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4C94B0-C7F5-6552-5633-83216B574225}"/>
              </a:ext>
            </a:extLst>
          </p:cNvPr>
          <p:cNvSpPr txBox="1"/>
          <p:nvPr/>
        </p:nvSpPr>
        <p:spPr>
          <a:xfrm>
            <a:off x="3508310" y="251573"/>
            <a:ext cx="4590662" cy="523220"/>
          </a:xfrm>
          <a:prstGeom prst="rect">
            <a:avLst/>
          </a:prstGeom>
          <a:noFill/>
        </p:spPr>
        <p:txBody>
          <a:bodyPr wrap="square" rtlCol="0">
            <a:spAutoFit/>
          </a:bodyPr>
          <a:lstStyle/>
          <a:p>
            <a:r>
              <a:rPr lang="en-IN" sz="2800" u="sng" dirty="0">
                <a:latin typeface="Book Antiqua" panose="02040602050305030304" pitchFamily="18" charset="0"/>
              </a:rPr>
              <a:t>Before using our service</a:t>
            </a:r>
          </a:p>
        </p:txBody>
      </p:sp>
      <p:pic>
        <p:nvPicPr>
          <p:cNvPr id="4" name="Picture 3" descr="A person squatting in a field&#10;&#10;Description automatically generated with low confidence">
            <a:extLst>
              <a:ext uri="{FF2B5EF4-FFF2-40B4-BE49-F238E27FC236}">
                <a16:creationId xmlns:a16="http://schemas.microsoft.com/office/drawing/2014/main" id="{1300D278-8A32-4A51-5576-CCC81B10D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359" y="1119673"/>
            <a:ext cx="8990564" cy="5057193"/>
          </a:xfrm>
          <a:prstGeom prst="rect">
            <a:avLst/>
          </a:prstGeom>
        </p:spPr>
      </p:pic>
    </p:spTree>
    <p:extLst>
      <p:ext uri="{BB962C8B-B14F-4D97-AF65-F5344CB8AC3E}">
        <p14:creationId xmlns:p14="http://schemas.microsoft.com/office/powerpoint/2010/main" val="3931303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45D9EF-8821-2DF5-F26E-85B4CCB2BA05}"/>
              </a:ext>
            </a:extLst>
          </p:cNvPr>
          <p:cNvSpPr txBox="1"/>
          <p:nvPr/>
        </p:nvSpPr>
        <p:spPr>
          <a:xfrm>
            <a:off x="3023118" y="195942"/>
            <a:ext cx="4973216" cy="584775"/>
          </a:xfrm>
          <a:prstGeom prst="rect">
            <a:avLst/>
          </a:prstGeom>
          <a:noFill/>
        </p:spPr>
        <p:txBody>
          <a:bodyPr wrap="square" rtlCol="0">
            <a:spAutoFit/>
          </a:bodyPr>
          <a:lstStyle/>
          <a:p>
            <a:r>
              <a:rPr lang="en-IN" sz="3200" u="sng" dirty="0">
                <a:latin typeface="Book Antiqua" panose="02040602050305030304" pitchFamily="18" charset="0"/>
              </a:rPr>
              <a:t>After using our service</a:t>
            </a:r>
          </a:p>
        </p:txBody>
      </p:sp>
      <p:pic>
        <p:nvPicPr>
          <p:cNvPr id="4" name="Picture 3" descr="A person standing in a field of tall grass&#10;&#10;Description automatically generated with medium confidence">
            <a:extLst>
              <a:ext uri="{FF2B5EF4-FFF2-40B4-BE49-F238E27FC236}">
                <a16:creationId xmlns:a16="http://schemas.microsoft.com/office/drawing/2014/main" id="{3B1E8115-5F0F-C423-FD1D-A64F65115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159" y="965719"/>
            <a:ext cx="7069494" cy="5302121"/>
          </a:xfrm>
          <a:prstGeom prst="rect">
            <a:avLst/>
          </a:prstGeom>
        </p:spPr>
      </p:pic>
    </p:spTree>
    <p:extLst>
      <p:ext uri="{BB962C8B-B14F-4D97-AF65-F5344CB8AC3E}">
        <p14:creationId xmlns:p14="http://schemas.microsoft.com/office/powerpoint/2010/main" val="2642418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FE4557-BEDC-F4EB-0DC8-1D076E62FC62}"/>
              </a:ext>
            </a:extLst>
          </p:cNvPr>
          <p:cNvSpPr txBox="1"/>
          <p:nvPr/>
        </p:nvSpPr>
        <p:spPr>
          <a:xfrm>
            <a:off x="3060440" y="821093"/>
            <a:ext cx="6503437" cy="923330"/>
          </a:xfrm>
          <a:prstGeom prst="rect">
            <a:avLst/>
          </a:prstGeom>
          <a:noFill/>
        </p:spPr>
        <p:txBody>
          <a:bodyPr wrap="square" rtlCol="0">
            <a:spAutoFit/>
          </a:bodyPr>
          <a:lstStyle/>
          <a:p>
            <a:r>
              <a:rPr lang="en-IN" sz="5400" u="sng" dirty="0">
                <a:latin typeface="Book Antiqua" panose="02040602050305030304" pitchFamily="18" charset="0"/>
              </a:rPr>
              <a:t>Team</a:t>
            </a:r>
            <a:r>
              <a:rPr lang="en-IN" sz="5400" u="sng" dirty="0"/>
              <a:t> </a:t>
            </a:r>
            <a:r>
              <a:rPr lang="en-IN" sz="5400" u="sng" dirty="0">
                <a:latin typeface="Book Antiqua" panose="02040602050305030304" pitchFamily="18" charset="0"/>
              </a:rPr>
              <a:t>Members</a:t>
            </a:r>
          </a:p>
        </p:txBody>
      </p:sp>
      <p:sp>
        <p:nvSpPr>
          <p:cNvPr id="4" name="TextBox 3">
            <a:extLst>
              <a:ext uri="{FF2B5EF4-FFF2-40B4-BE49-F238E27FC236}">
                <a16:creationId xmlns:a16="http://schemas.microsoft.com/office/drawing/2014/main" id="{26B6E23E-376E-BBFD-5C68-03D5060FBFE1}"/>
              </a:ext>
            </a:extLst>
          </p:cNvPr>
          <p:cNvSpPr txBox="1"/>
          <p:nvPr/>
        </p:nvSpPr>
        <p:spPr>
          <a:xfrm>
            <a:off x="1020147" y="2831756"/>
            <a:ext cx="4665306" cy="1754326"/>
          </a:xfrm>
          <a:prstGeom prst="rect">
            <a:avLst/>
          </a:prstGeom>
          <a:noFill/>
        </p:spPr>
        <p:txBody>
          <a:bodyPr wrap="square" rtlCol="0">
            <a:spAutoFit/>
          </a:bodyPr>
          <a:lstStyle/>
          <a:p>
            <a:pPr marL="742950" indent="-742950">
              <a:buFont typeface="Wingdings" panose="05000000000000000000" pitchFamily="2" charset="2"/>
              <a:buChar char="Ø"/>
            </a:pPr>
            <a:r>
              <a:rPr lang="en-IN" sz="3600" dirty="0"/>
              <a:t>Narayan Punase</a:t>
            </a:r>
          </a:p>
          <a:p>
            <a:pPr marL="742950" indent="-742950">
              <a:buFont typeface="Wingdings" panose="05000000000000000000" pitchFamily="2" charset="2"/>
              <a:buChar char="Ø"/>
            </a:pPr>
            <a:r>
              <a:rPr lang="en-IN" sz="3600" dirty="0"/>
              <a:t>Nitin Negi</a:t>
            </a:r>
          </a:p>
          <a:p>
            <a:pPr marL="742950" indent="-742950">
              <a:buFont typeface="Wingdings" panose="05000000000000000000" pitchFamily="2" charset="2"/>
              <a:buChar char="Ø"/>
            </a:pPr>
            <a:r>
              <a:rPr lang="en-IN" sz="3600" dirty="0"/>
              <a:t>Piyush Soni</a:t>
            </a:r>
          </a:p>
        </p:txBody>
      </p:sp>
      <p:sp>
        <p:nvSpPr>
          <p:cNvPr id="6" name="Oval 5">
            <a:extLst>
              <a:ext uri="{FF2B5EF4-FFF2-40B4-BE49-F238E27FC236}">
                <a16:creationId xmlns:a16="http://schemas.microsoft.com/office/drawing/2014/main" id="{C2B10E78-C1C1-F864-B6C7-0AD0E7D1CDF0}"/>
              </a:ext>
            </a:extLst>
          </p:cNvPr>
          <p:cNvSpPr/>
          <p:nvPr/>
        </p:nvSpPr>
        <p:spPr>
          <a:xfrm>
            <a:off x="7005736" y="3965511"/>
            <a:ext cx="2192694" cy="207139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3200" u="sng" dirty="0">
                <a:latin typeface="Calibri" panose="020F0502020204030204" pitchFamily="34" charset="0"/>
                <a:cs typeface="Calibri" panose="020F0502020204030204" pitchFamily="34" charset="0"/>
              </a:rPr>
              <a:t>CSIT 2</a:t>
            </a:r>
          </a:p>
          <a:p>
            <a:pPr algn="ctr"/>
            <a:r>
              <a:rPr lang="en-IN" sz="3200" u="sng" dirty="0">
                <a:latin typeface="Calibri" panose="020F0502020204030204" pitchFamily="34" charset="0"/>
                <a:cs typeface="Calibri" panose="020F0502020204030204" pitchFamily="34" charset="0"/>
              </a:rPr>
              <a:t>3</a:t>
            </a:r>
            <a:r>
              <a:rPr lang="en-IN" sz="3200" u="sng" baseline="30000" dirty="0">
                <a:latin typeface="Calibri" panose="020F0502020204030204" pitchFamily="34" charset="0"/>
                <a:cs typeface="Calibri" panose="020F0502020204030204" pitchFamily="34" charset="0"/>
              </a:rPr>
              <a:t>rd</a:t>
            </a:r>
            <a:r>
              <a:rPr lang="en-IN" sz="3200" u="sng" dirty="0">
                <a:latin typeface="Calibri" panose="020F0502020204030204" pitchFamily="34" charset="0"/>
                <a:cs typeface="Calibri" panose="020F0502020204030204" pitchFamily="34" charset="0"/>
              </a:rPr>
              <a:t> Year</a:t>
            </a:r>
            <a:endParaRPr lang="en-IN" sz="3200" baseline="30000" dirty="0"/>
          </a:p>
        </p:txBody>
      </p:sp>
    </p:spTree>
    <p:extLst>
      <p:ext uri="{BB962C8B-B14F-4D97-AF65-F5344CB8AC3E}">
        <p14:creationId xmlns:p14="http://schemas.microsoft.com/office/powerpoint/2010/main" val="3326289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ign on a wall&#10;&#10;Description automatically generated with low confidence">
            <a:extLst>
              <a:ext uri="{FF2B5EF4-FFF2-40B4-BE49-F238E27FC236}">
                <a16:creationId xmlns:a16="http://schemas.microsoft.com/office/drawing/2014/main" id="{211F7EAE-DD55-BF1B-3E46-E681889A6BCE}"/>
              </a:ext>
            </a:extLst>
          </p:cNvPr>
          <p:cNvPicPr>
            <a:picLocks noChangeAspect="1"/>
          </p:cNvPicPr>
          <p:nvPr/>
        </p:nvPicPr>
        <p:blipFill rotWithShape="1">
          <a:blip r:embed="rId2">
            <a:extLst>
              <a:ext uri="{28A0092B-C50C-407E-A947-70E740481C1C}">
                <a14:useLocalDpi xmlns:a14="http://schemas.microsoft.com/office/drawing/2010/main" val="0"/>
              </a:ext>
            </a:extLst>
          </a:blip>
          <a:srcRect t="11368" b="13632"/>
          <a:stretch/>
        </p:blipFill>
        <p:spPr>
          <a:xfrm>
            <a:off x="20" y="10"/>
            <a:ext cx="12191980" cy="6857990"/>
          </a:xfrm>
          <a:prstGeom prst="rect">
            <a:avLst/>
          </a:prstGeom>
        </p:spPr>
      </p:pic>
      <p:sp>
        <p:nvSpPr>
          <p:cNvPr id="24" name="Freeform: Shape 8">
            <a:extLst>
              <a:ext uri="{FF2B5EF4-FFF2-40B4-BE49-F238E27FC236}">
                <a16:creationId xmlns:a16="http://schemas.microsoft.com/office/drawing/2014/main" id="{85C2136B-77EC-41E9-BDB6-58A4AE142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33800"/>
            <a:ext cx="762000" cy="3124200"/>
          </a:xfrm>
          <a:custGeom>
            <a:avLst/>
            <a:gdLst>
              <a:gd name="connsiteX0" fmla="*/ 0 w 762000"/>
              <a:gd name="connsiteY0" fmla="*/ 0 h 3124200"/>
              <a:gd name="connsiteX1" fmla="*/ 762000 w 762000"/>
              <a:gd name="connsiteY1" fmla="*/ 3124200 h 3124200"/>
              <a:gd name="connsiteX2" fmla="*/ 0 w 762000"/>
              <a:gd name="connsiteY2" fmla="*/ 3124200 h 3124200"/>
            </a:gdLst>
            <a:ahLst/>
            <a:cxnLst>
              <a:cxn ang="0">
                <a:pos x="connsiteX0" y="connsiteY0"/>
              </a:cxn>
              <a:cxn ang="0">
                <a:pos x="connsiteX1" y="connsiteY1"/>
              </a:cxn>
              <a:cxn ang="0">
                <a:pos x="connsiteX2" y="connsiteY2"/>
              </a:cxn>
            </a:cxnLst>
            <a:rect l="l" t="t" r="r" b="b"/>
            <a:pathLst>
              <a:path w="762000" h="3124200">
                <a:moveTo>
                  <a:pt x="0" y="0"/>
                </a:moveTo>
                <a:lnTo>
                  <a:pt x="762000" y="3124200"/>
                </a:lnTo>
                <a:lnTo>
                  <a:pt x="0" y="31242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5" name="Straight Connector 10">
            <a:extLst>
              <a:ext uri="{FF2B5EF4-FFF2-40B4-BE49-F238E27FC236}">
                <a16:creationId xmlns:a16="http://schemas.microsoft.com/office/drawing/2014/main" id="{E55891F3-A5E2-4418-8950-25FA2B7312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274002" y="4502552"/>
            <a:ext cx="2917998" cy="23554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B1FCEB1-A7E1-417C-A7EF-AA30D5A085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3500" y="-16625"/>
            <a:ext cx="2667482" cy="6874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7FBCF2A6-1F18-4B68-B5D2-5B763ED4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2923" y="-16625"/>
            <a:ext cx="1269077" cy="6874625"/>
          </a:xfrm>
          <a:custGeom>
            <a:avLst/>
            <a:gdLst>
              <a:gd name="connsiteX0" fmla="*/ 714894 w 1269077"/>
              <a:gd name="connsiteY0" fmla="*/ 0 h 6874625"/>
              <a:gd name="connsiteX1" fmla="*/ 1269077 w 1269077"/>
              <a:gd name="connsiteY1" fmla="*/ 16625 h 6874625"/>
              <a:gd name="connsiteX2" fmla="*/ 1269077 w 1269077"/>
              <a:gd name="connsiteY2" fmla="*/ 6874625 h 6874625"/>
              <a:gd name="connsiteX3" fmla="*/ 0 w 1269077"/>
              <a:gd name="connsiteY3" fmla="*/ 6874625 h 6874625"/>
            </a:gdLst>
            <a:ahLst/>
            <a:cxnLst>
              <a:cxn ang="0">
                <a:pos x="connsiteX0" y="connsiteY0"/>
              </a:cxn>
              <a:cxn ang="0">
                <a:pos x="connsiteX1" y="connsiteY1"/>
              </a:cxn>
              <a:cxn ang="0">
                <a:pos x="connsiteX2" y="connsiteY2"/>
              </a:cxn>
              <a:cxn ang="0">
                <a:pos x="connsiteX3" y="connsiteY3"/>
              </a:cxn>
            </a:cxnLst>
            <a:rect l="l" t="t" r="r" b="b"/>
            <a:pathLst>
              <a:path w="1269077" h="6874625">
                <a:moveTo>
                  <a:pt x="714894" y="0"/>
                </a:moveTo>
                <a:lnTo>
                  <a:pt x="1269077" y="16625"/>
                </a:lnTo>
                <a:lnTo>
                  <a:pt x="1269077" y="6874625"/>
                </a:lnTo>
                <a:lnTo>
                  <a:pt x="0" y="6874625"/>
                </a:lnTo>
                <a:close/>
              </a:path>
            </a:pathLst>
          </a:cu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FF3A27FB-A693-4A75-951E-0C77CD98F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374" y="-16624"/>
            <a:ext cx="1983626" cy="6874625"/>
          </a:xfrm>
          <a:custGeom>
            <a:avLst/>
            <a:gdLst>
              <a:gd name="connsiteX0" fmla="*/ 0 w 1983626"/>
              <a:gd name="connsiteY0" fmla="*/ 0 h 6874625"/>
              <a:gd name="connsiteX1" fmla="*/ 1983626 w 1983626"/>
              <a:gd name="connsiteY1" fmla="*/ 0 h 6874625"/>
              <a:gd name="connsiteX2" fmla="*/ 1983626 w 1983626"/>
              <a:gd name="connsiteY2" fmla="*/ 6874625 h 6874625"/>
              <a:gd name="connsiteX3" fmla="*/ 1522181 w 1983626"/>
              <a:gd name="connsiteY3" fmla="*/ 6874625 h 6874625"/>
            </a:gdLst>
            <a:ahLst/>
            <a:cxnLst>
              <a:cxn ang="0">
                <a:pos x="connsiteX0" y="connsiteY0"/>
              </a:cxn>
              <a:cxn ang="0">
                <a:pos x="connsiteX1" y="connsiteY1"/>
              </a:cxn>
              <a:cxn ang="0">
                <a:pos x="connsiteX2" y="connsiteY2"/>
              </a:cxn>
              <a:cxn ang="0">
                <a:pos x="connsiteX3" y="connsiteY3"/>
              </a:cxn>
            </a:cxnLst>
            <a:rect l="l" t="t" r="r" b="b"/>
            <a:pathLst>
              <a:path w="1983626" h="6874625">
                <a:moveTo>
                  <a:pt x="0" y="0"/>
                </a:moveTo>
                <a:lnTo>
                  <a:pt x="1983626" y="0"/>
                </a:lnTo>
                <a:lnTo>
                  <a:pt x="1983626" y="6874625"/>
                </a:lnTo>
                <a:lnTo>
                  <a:pt x="1522181" y="6874625"/>
                </a:lnTo>
                <a:close/>
              </a:path>
            </a:pathLst>
          </a:cu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4652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2B99C1-9708-13A1-C4FF-F493F927FF19}"/>
              </a:ext>
            </a:extLst>
          </p:cNvPr>
          <p:cNvSpPr txBox="1"/>
          <p:nvPr/>
        </p:nvSpPr>
        <p:spPr>
          <a:xfrm>
            <a:off x="4394718" y="653142"/>
            <a:ext cx="2892490" cy="1107996"/>
          </a:xfrm>
          <a:prstGeom prst="rect">
            <a:avLst/>
          </a:prstGeom>
          <a:noFill/>
        </p:spPr>
        <p:txBody>
          <a:bodyPr wrap="square" rtlCol="0">
            <a:spAutoFit/>
          </a:bodyPr>
          <a:lstStyle/>
          <a:p>
            <a:r>
              <a:rPr lang="en-IN" sz="6600" u="sng" dirty="0">
                <a:latin typeface="Book Antiqua" panose="02040602050305030304" pitchFamily="18" charset="0"/>
              </a:rPr>
              <a:t>Topic</a:t>
            </a:r>
          </a:p>
        </p:txBody>
      </p:sp>
      <p:sp>
        <p:nvSpPr>
          <p:cNvPr id="3" name="TextBox 2">
            <a:extLst>
              <a:ext uri="{FF2B5EF4-FFF2-40B4-BE49-F238E27FC236}">
                <a16:creationId xmlns:a16="http://schemas.microsoft.com/office/drawing/2014/main" id="{C341CC61-4C2E-0F49-570A-B588A59E8E7A}"/>
              </a:ext>
            </a:extLst>
          </p:cNvPr>
          <p:cNvSpPr txBox="1"/>
          <p:nvPr/>
        </p:nvSpPr>
        <p:spPr>
          <a:xfrm>
            <a:off x="1614196" y="2752532"/>
            <a:ext cx="7959012" cy="1754326"/>
          </a:xfrm>
          <a:prstGeom prst="rect">
            <a:avLst/>
          </a:prstGeom>
          <a:noFill/>
        </p:spPr>
        <p:txBody>
          <a:bodyPr wrap="square" rtlCol="0">
            <a:spAutoFit/>
          </a:bodyPr>
          <a:lstStyle/>
          <a:p>
            <a:pPr algn="ctr"/>
            <a:r>
              <a:rPr lang="en-IN" sz="5400" u="sng" dirty="0">
                <a:latin typeface="Book Antiqua" panose="02040602050305030304" pitchFamily="18" charset="0"/>
              </a:rPr>
              <a:t>Farm Equipment Rental System</a:t>
            </a:r>
          </a:p>
        </p:txBody>
      </p:sp>
    </p:spTree>
    <p:extLst>
      <p:ext uri="{BB962C8B-B14F-4D97-AF65-F5344CB8AC3E}">
        <p14:creationId xmlns:p14="http://schemas.microsoft.com/office/powerpoint/2010/main" val="316635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D6CF3C-1239-B672-4466-A60C1BFEF142}"/>
              </a:ext>
            </a:extLst>
          </p:cNvPr>
          <p:cNvSpPr txBox="1"/>
          <p:nvPr/>
        </p:nvSpPr>
        <p:spPr>
          <a:xfrm>
            <a:off x="4002832" y="195943"/>
            <a:ext cx="3212841" cy="830997"/>
          </a:xfrm>
          <a:prstGeom prst="rect">
            <a:avLst/>
          </a:prstGeom>
          <a:noFill/>
        </p:spPr>
        <p:txBody>
          <a:bodyPr wrap="square" rtlCol="0">
            <a:spAutoFit/>
          </a:bodyPr>
          <a:lstStyle/>
          <a:p>
            <a:r>
              <a:rPr lang="en-IN" sz="4800" u="sng" dirty="0">
                <a:latin typeface="Book Antiqua" panose="02040602050305030304" pitchFamily="18" charset="0"/>
              </a:rPr>
              <a:t>Abstract</a:t>
            </a:r>
          </a:p>
        </p:txBody>
      </p:sp>
      <p:sp>
        <p:nvSpPr>
          <p:cNvPr id="3" name="TextBox 2">
            <a:extLst>
              <a:ext uri="{FF2B5EF4-FFF2-40B4-BE49-F238E27FC236}">
                <a16:creationId xmlns:a16="http://schemas.microsoft.com/office/drawing/2014/main" id="{7EC1FD89-B513-8A5C-13C1-5F11C7E2099F}"/>
              </a:ext>
            </a:extLst>
          </p:cNvPr>
          <p:cNvSpPr txBox="1"/>
          <p:nvPr/>
        </p:nvSpPr>
        <p:spPr>
          <a:xfrm>
            <a:off x="914400" y="1203649"/>
            <a:ext cx="9806473" cy="5262979"/>
          </a:xfrm>
          <a:prstGeom prst="rect">
            <a:avLst/>
          </a:prstGeom>
          <a:noFill/>
        </p:spPr>
        <p:txBody>
          <a:bodyPr wrap="square" rtlCol="0">
            <a:spAutoFit/>
          </a:bodyPr>
          <a:lstStyle/>
          <a:p>
            <a:pPr algn="l"/>
            <a:r>
              <a:rPr lang="en-US" sz="2800" b="0" i="0" u="none" strike="noStrike" baseline="0" dirty="0">
                <a:latin typeface="TimesNewRoman"/>
              </a:rPr>
              <a:t>Here, we developed </a:t>
            </a:r>
            <a:r>
              <a:rPr lang="en-US" sz="2800" b="0" i="0" u="none" strike="noStrike" baseline="0" dirty="0">
                <a:solidFill>
                  <a:srgbClr val="00B050"/>
                </a:solidFill>
                <a:latin typeface="TimesNewRoman"/>
              </a:rPr>
              <a:t>E-commerce</a:t>
            </a:r>
            <a:r>
              <a:rPr lang="en-US" sz="2800" b="0" i="0" u="none" strike="noStrike" baseline="0" dirty="0">
                <a:latin typeface="TimesNewRoman"/>
              </a:rPr>
              <a:t> website to bridge gap between vender and farmer. We are trying to provide service like take required equipment from vender on rent basis. As information concerning farm related equipment are not affordable to all farmer. The main </a:t>
            </a:r>
            <a:r>
              <a:rPr lang="en-US" sz="2800" b="0" i="0" u="none" strike="noStrike" baseline="0" dirty="0">
                <a:solidFill>
                  <a:schemeClr val="accent2"/>
                </a:solidFill>
                <a:latin typeface="TimesNewRoman"/>
              </a:rPr>
              <a:t>objective</a:t>
            </a:r>
            <a:r>
              <a:rPr lang="en-US" sz="2800" b="0" i="0" u="none" strike="noStrike" baseline="0" dirty="0">
                <a:latin typeface="TimesNewRoman"/>
              </a:rPr>
              <a:t> of this website is to manage a fleet of agricultural machinery including various farming equipment such as harvester, JCB, Tractor, Pickup, rotor and so on. This proposed system is user friendly for </a:t>
            </a:r>
            <a:r>
              <a:rPr lang="en-US" sz="2800" b="0" i="0" u="none" strike="noStrike" baseline="0" dirty="0">
                <a:solidFill>
                  <a:srgbClr val="FF0000"/>
                </a:solidFill>
                <a:latin typeface="TimesNewRoman"/>
              </a:rPr>
              <a:t>end user</a:t>
            </a:r>
            <a:r>
              <a:rPr lang="en-US" sz="2800" b="0" i="0" u="none" strike="noStrike" baseline="0" dirty="0">
                <a:latin typeface="TimesNewRoman"/>
              </a:rPr>
              <a:t>. The objective of website is to deliver the online farm related equipment through web platform. It helps buying the equipment in the shop anywhere through internet through </a:t>
            </a:r>
            <a:r>
              <a:rPr lang="en-US" sz="2800" b="0" i="0" u="none" strike="noStrike" baseline="0" dirty="0">
                <a:solidFill>
                  <a:srgbClr val="7030A0"/>
                </a:solidFill>
                <a:latin typeface="TimesNewRoman"/>
              </a:rPr>
              <a:t>Mobile</a:t>
            </a:r>
            <a:r>
              <a:rPr lang="en-US" sz="2800" b="0" i="0" u="none" strike="noStrike" baseline="0" dirty="0">
                <a:latin typeface="TimesNewRoman"/>
              </a:rPr>
              <a:t> and </a:t>
            </a:r>
            <a:r>
              <a:rPr lang="en-US" sz="2800" b="0" i="0" u="none" strike="noStrike" baseline="0" dirty="0">
                <a:solidFill>
                  <a:srgbClr val="002060"/>
                </a:solidFill>
                <a:latin typeface="TimesNewRoman"/>
              </a:rPr>
              <a:t>Computer</a:t>
            </a:r>
            <a:r>
              <a:rPr lang="en-US" sz="2800" b="0" i="0" u="none" strike="noStrike" baseline="0" dirty="0">
                <a:latin typeface="TimesNewRoman"/>
              </a:rPr>
              <a:t>. Users can enjoy the </a:t>
            </a:r>
            <a:r>
              <a:rPr lang="en-IN" sz="2800" b="0" i="0" u="none" strike="noStrike" baseline="0" dirty="0">
                <a:latin typeface="TimesNewRoman"/>
              </a:rPr>
              <a:t>shopping from anywhere.</a:t>
            </a:r>
            <a:endParaRPr lang="en-IN" sz="2800" dirty="0"/>
          </a:p>
        </p:txBody>
      </p:sp>
    </p:spTree>
    <p:extLst>
      <p:ext uri="{BB962C8B-B14F-4D97-AF65-F5344CB8AC3E}">
        <p14:creationId xmlns:p14="http://schemas.microsoft.com/office/powerpoint/2010/main" val="2803572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87AB1A-D94B-54EA-45A8-00E1FD34DE3F}"/>
              </a:ext>
            </a:extLst>
          </p:cNvPr>
          <p:cNvSpPr txBox="1"/>
          <p:nvPr/>
        </p:nvSpPr>
        <p:spPr>
          <a:xfrm>
            <a:off x="3666930" y="242595"/>
            <a:ext cx="4217437" cy="769441"/>
          </a:xfrm>
          <a:prstGeom prst="rect">
            <a:avLst/>
          </a:prstGeom>
          <a:noFill/>
        </p:spPr>
        <p:txBody>
          <a:bodyPr wrap="square" rtlCol="0">
            <a:spAutoFit/>
          </a:bodyPr>
          <a:lstStyle/>
          <a:p>
            <a:r>
              <a:rPr lang="en-IN" sz="4400" u="sng" dirty="0">
                <a:latin typeface="Book Antiqua" panose="02040602050305030304" pitchFamily="18" charset="0"/>
              </a:rPr>
              <a:t>Introduction</a:t>
            </a:r>
          </a:p>
        </p:txBody>
      </p:sp>
      <p:sp>
        <p:nvSpPr>
          <p:cNvPr id="3" name="TextBox 2">
            <a:extLst>
              <a:ext uri="{FF2B5EF4-FFF2-40B4-BE49-F238E27FC236}">
                <a16:creationId xmlns:a16="http://schemas.microsoft.com/office/drawing/2014/main" id="{6D0D24AF-1210-9662-5163-8607D4769360}"/>
              </a:ext>
            </a:extLst>
          </p:cNvPr>
          <p:cNvSpPr txBox="1"/>
          <p:nvPr/>
        </p:nvSpPr>
        <p:spPr>
          <a:xfrm>
            <a:off x="475862" y="1184988"/>
            <a:ext cx="10459616" cy="5262979"/>
          </a:xfrm>
          <a:prstGeom prst="rect">
            <a:avLst/>
          </a:prstGeom>
          <a:noFill/>
        </p:spPr>
        <p:txBody>
          <a:bodyPr wrap="square" rtlCol="0">
            <a:spAutoFit/>
          </a:bodyPr>
          <a:lstStyle/>
          <a:p>
            <a:pPr algn="l"/>
            <a:r>
              <a:rPr lang="en-US" sz="2800" b="0" i="0" u="none" strike="noStrike" baseline="0" dirty="0">
                <a:latin typeface="TimesNewRoman"/>
              </a:rPr>
              <a:t>In today’s world, every farmer does not have sufficient </a:t>
            </a:r>
            <a:r>
              <a:rPr lang="en-US" sz="2800" b="0" i="0" u="none" strike="noStrike" baseline="0" dirty="0">
                <a:solidFill>
                  <a:srgbClr val="00B050"/>
                </a:solidFill>
                <a:latin typeface="TimesNewRoman"/>
              </a:rPr>
              <a:t>money</a:t>
            </a:r>
            <a:r>
              <a:rPr lang="en-US" sz="2800" b="0" i="0" u="none" strike="noStrike" baseline="0" dirty="0">
                <a:latin typeface="TimesNewRoman"/>
              </a:rPr>
              <a:t> to buy every equipment which is required for farming. So, here we are trying to provide service to farmer or user that they can take </a:t>
            </a:r>
            <a:r>
              <a:rPr lang="en-US" sz="2800" b="0" i="0" u="none" strike="noStrike" baseline="0" dirty="0">
                <a:solidFill>
                  <a:srgbClr val="00B0F0"/>
                </a:solidFill>
                <a:latin typeface="TimesNewRoman"/>
              </a:rPr>
              <a:t>equipment</a:t>
            </a:r>
            <a:r>
              <a:rPr lang="en-US" sz="2800" b="0" i="0" u="none" strike="noStrike" baseline="0" dirty="0">
                <a:latin typeface="TimesNewRoman"/>
              </a:rPr>
              <a:t> on rent per hour basis. Comprehensive services that deliver equipment’s when and where needed, with minimum waste of resources. If any new farmer wants to do </a:t>
            </a:r>
            <a:r>
              <a:rPr lang="en-US" sz="2800" b="0" i="0" u="none" strike="noStrike" baseline="0" dirty="0">
                <a:solidFill>
                  <a:srgbClr val="00B050"/>
                </a:solidFill>
                <a:latin typeface="TimesNewRoman"/>
              </a:rPr>
              <a:t>farming</a:t>
            </a:r>
            <a:r>
              <a:rPr lang="en-US" sz="2800" b="0" i="0" u="none" strike="noStrike" baseline="0" dirty="0">
                <a:latin typeface="TimesNewRoman"/>
              </a:rPr>
              <a:t>, he doesn’t know about the farming equipment as per this concern this website is implemented. Our website has a facility to give a unique id for each and every farmer and also</a:t>
            </a:r>
            <a:r>
              <a:rPr lang="en-US" sz="2800" dirty="0">
                <a:latin typeface="TimesNewRoman"/>
              </a:rPr>
              <a:t> </a:t>
            </a:r>
            <a:r>
              <a:rPr lang="en-US" sz="2800" b="0" i="0" u="none" strike="noStrike" baseline="0" dirty="0">
                <a:latin typeface="TimesNewRoman"/>
              </a:rPr>
              <a:t>for vender and also registered equipment also. The system can access by any person no special training is </a:t>
            </a:r>
            <a:r>
              <a:rPr lang="en-IN" sz="2800" b="0" i="0" u="none" strike="noStrike" baseline="0" dirty="0">
                <a:latin typeface="TimesNewRoman"/>
              </a:rPr>
              <a:t>needed to handle this.</a:t>
            </a:r>
            <a:r>
              <a:rPr lang="en-US" sz="2800" b="0" i="0" u="none" strike="noStrike" baseline="0" dirty="0">
                <a:latin typeface="TimesNewRoman"/>
              </a:rPr>
              <a:t> System can also provide online payment facility for pay rent of that specific equipment by using online payment applications such as </a:t>
            </a:r>
            <a:r>
              <a:rPr lang="en-US" sz="2800" b="0" i="0" u="none" strike="noStrike" baseline="0" dirty="0">
                <a:solidFill>
                  <a:srgbClr val="00B0F0"/>
                </a:solidFill>
                <a:latin typeface="TimesNewRoman"/>
              </a:rPr>
              <a:t>Paytm</a:t>
            </a:r>
            <a:r>
              <a:rPr lang="en-US" sz="2800" b="0" i="0" u="none" strike="noStrike" baseline="0" dirty="0">
                <a:latin typeface="TimesNewRoman"/>
              </a:rPr>
              <a:t>, </a:t>
            </a:r>
            <a:r>
              <a:rPr lang="en-US" sz="2800" b="0" i="0" u="none" strike="noStrike" baseline="0" dirty="0">
                <a:solidFill>
                  <a:srgbClr val="00B050"/>
                </a:solidFill>
                <a:latin typeface="TimesNewRoman"/>
              </a:rPr>
              <a:t>Google </a:t>
            </a:r>
            <a:r>
              <a:rPr lang="en-US" sz="2800" b="0" i="0" u="none" strike="noStrike" baseline="0" dirty="0">
                <a:solidFill>
                  <a:srgbClr val="FF0000"/>
                </a:solidFill>
                <a:latin typeface="TimesNewRoman"/>
              </a:rPr>
              <a:t>Pay</a:t>
            </a:r>
            <a:r>
              <a:rPr lang="en-US" sz="2800" b="0" i="0" u="none" strike="noStrike" baseline="0" dirty="0">
                <a:latin typeface="TimesNewRoman"/>
              </a:rPr>
              <a:t>.</a:t>
            </a:r>
            <a:endParaRPr lang="en-IN" sz="2800" dirty="0"/>
          </a:p>
        </p:txBody>
      </p:sp>
    </p:spTree>
    <p:extLst>
      <p:ext uri="{BB962C8B-B14F-4D97-AF65-F5344CB8AC3E}">
        <p14:creationId xmlns:p14="http://schemas.microsoft.com/office/powerpoint/2010/main" val="3780102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grass, sky, outdoor, field&#10;&#10;Description automatically generated">
            <a:extLst>
              <a:ext uri="{FF2B5EF4-FFF2-40B4-BE49-F238E27FC236}">
                <a16:creationId xmlns:a16="http://schemas.microsoft.com/office/drawing/2014/main" id="{2A1D2A80-2E99-9417-49A7-4D9DD6257723}"/>
              </a:ext>
            </a:extLst>
          </p:cNvPr>
          <p:cNvPicPr>
            <a:picLocks noChangeAspect="1"/>
          </p:cNvPicPr>
          <p:nvPr/>
        </p:nvPicPr>
        <p:blipFill rotWithShape="1">
          <a:blip r:embed="rId2">
            <a:extLst>
              <a:ext uri="{28A0092B-C50C-407E-A947-70E740481C1C}">
                <a14:useLocalDpi xmlns:a14="http://schemas.microsoft.com/office/drawing/2010/main" val="0"/>
              </a:ext>
            </a:extLst>
          </a:blip>
          <a:srcRect t="9872" b="5542"/>
          <a:stretch/>
        </p:blipFill>
        <p:spPr>
          <a:xfrm>
            <a:off x="20" y="10"/>
            <a:ext cx="12191980" cy="6857990"/>
          </a:xfrm>
          <a:prstGeom prst="rect">
            <a:avLst/>
          </a:prstGeom>
        </p:spPr>
      </p:pic>
      <p:sp>
        <p:nvSpPr>
          <p:cNvPr id="8" name="Freeform: Shape 7">
            <a:extLst>
              <a:ext uri="{FF2B5EF4-FFF2-40B4-BE49-F238E27FC236}">
                <a16:creationId xmlns:a16="http://schemas.microsoft.com/office/drawing/2014/main" id="{85C2136B-77EC-41E9-BDB6-58A4AE142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33800"/>
            <a:ext cx="762000" cy="3124200"/>
          </a:xfrm>
          <a:custGeom>
            <a:avLst/>
            <a:gdLst>
              <a:gd name="connsiteX0" fmla="*/ 0 w 762000"/>
              <a:gd name="connsiteY0" fmla="*/ 0 h 3124200"/>
              <a:gd name="connsiteX1" fmla="*/ 762000 w 762000"/>
              <a:gd name="connsiteY1" fmla="*/ 3124200 h 3124200"/>
              <a:gd name="connsiteX2" fmla="*/ 0 w 762000"/>
              <a:gd name="connsiteY2" fmla="*/ 3124200 h 3124200"/>
            </a:gdLst>
            <a:ahLst/>
            <a:cxnLst>
              <a:cxn ang="0">
                <a:pos x="connsiteX0" y="connsiteY0"/>
              </a:cxn>
              <a:cxn ang="0">
                <a:pos x="connsiteX1" y="connsiteY1"/>
              </a:cxn>
              <a:cxn ang="0">
                <a:pos x="connsiteX2" y="connsiteY2"/>
              </a:cxn>
            </a:cxnLst>
            <a:rect l="l" t="t" r="r" b="b"/>
            <a:pathLst>
              <a:path w="762000" h="3124200">
                <a:moveTo>
                  <a:pt x="0" y="0"/>
                </a:moveTo>
                <a:lnTo>
                  <a:pt x="762000" y="3124200"/>
                </a:lnTo>
                <a:lnTo>
                  <a:pt x="0" y="31242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E55891F3-A5E2-4418-8950-25FA2B7312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274002" y="4502552"/>
            <a:ext cx="2917998" cy="23554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B1FCEB1-A7E1-417C-A7EF-AA30D5A085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3500" y="-16625"/>
            <a:ext cx="2667482" cy="6874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7FBCF2A6-1F18-4B68-B5D2-5B763ED4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2923" y="-16625"/>
            <a:ext cx="1269077" cy="6874625"/>
          </a:xfrm>
          <a:custGeom>
            <a:avLst/>
            <a:gdLst>
              <a:gd name="connsiteX0" fmla="*/ 714894 w 1269077"/>
              <a:gd name="connsiteY0" fmla="*/ 0 h 6874625"/>
              <a:gd name="connsiteX1" fmla="*/ 1269077 w 1269077"/>
              <a:gd name="connsiteY1" fmla="*/ 16625 h 6874625"/>
              <a:gd name="connsiteX2" fmla="*/ 1269077 w 1269077"/>
              <a:gd name="connsiteY2" fmla="*/ 6874625 h 6874625"/>
              <a:gd name="connsiteX3" fmla="*/ 0 w 1269077"/>
              <a:gd name="connsiteY3" fmla="*/ 6874625 h 6874625"/>
            </a:gdLst>
            <a:ahLst/>
            <a:cxnLst>
              <a:cxn ang="0">
                <a:pos x="connsiteX0" y="connsiteY0"/>
              </a:cxn>
              <a:cxn ang="0">
                <a:pos x="connsiteX1" y="connsiteY1"/>
              </a:cxn>
              <a:cxn ang="0">
                <a:pos x="connsiteX2" y="connsiteY2"/>
              </a:cxn>
              <a:cxn ang="0">
                <a:pos x="connsiteX3" y="connsiteY3"/>
              </a:cxn>
            </a:cxnLst>
            <a:rect l="l" t="t" r="r" b="b"/>
            <a:pathLst>
              <a:path w="1269077" h="6874625">
                <a:moveTo>
                  <a:pt x="714894" y="0"/>
                </a:moveTo>
                <a:lnTo>
                  <a:pt x="1269077" y="16625"/>
                </a:lnTo>
                <a:lnTo>
                  <a:pt x="1269077" y="6874625"/>
                </a:lnTo>
                <a:lnTo>
                  <a:pt x="0" y="6874625"/>
                </a:lnTo>
                <a:close/>
              </a:path>
            </a:pathLst>
          </a:cu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FF3A27FB-A693-4A75-951E-0C77CD98F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374" y="-16624"/>
            <a:ext cx="1983626" cy="6874625"/>
          </a:xfrm>
          <a:custGeom>
            <a:avLst/>
            <a:gdLst>
              <a:gd name="connsiteX0" fmla="*/ 0 w 1983626"/>
              <a:gd name="connsiteY0" fmla="*/ 0 h 6874625"/>
              <a:gd name="connsiteX1" fmla="*/ 1983626 w 1983626"/>
              <a:gd name="connsiteY1" fmla="*/ 0 h 6874625"/>
              <a:gd name="connsiteX2" fmla="*/ 1983626 w 1983626"/>
              <a:gd name="connsiteY2" fmla="*/ 6874625 h 6874625"/>
              <a:gd name="connsiteX3" fmla="*/ 1522181 w 1983626"/>
              <a:gd name="connsiteY3" fmla="*/ 6874625 h 6874625"/>
            </a:gdLst>
            <a:ahLst/>
            <a:cxnLst>
              <a:cxn ang="0">
                <a:pos x="connsiteX0" y="connsiteY0"/>
              </a:cxn>
              <a:cxn ang="0">
                <a:pos x="connsiteX1" y="connsiteY1"/>
              </a:cxn>
              <a:cxn ang="0">
                <a:pos x="connsiteX2" y="connsiteY2"/>
              </a:cxn>
              <a:cxn ang="0">
                <a:pos x="connsiteX3" y="connsiteY3"/>
              </a:cxn>
            </a:cxnLst>
            <a:rect l="l" t="t" r="r" b="b"/>
            <a:pathLst>
              <a:path w="1983626" h="6874625">
                <a:moveTo>
                  <a:pt x="0" y="0"/>
                </a:moveTo>
                <a:lnTo>
                  <a:pt x="1983626" y="0"/>
                </a:lnTo>
                <a:lnTo>
                  <a:pt x="1983626" y="6874625"/>
                </a:lnTo>
                <a:lnTo>
                  <a:pt x="1522181" y="6874625"/>
                </a:lnTo>
                <a:close/>
              </a:path>
            </a:pathLst>
          </a:cu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9450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erson driving a tractor&#10;&#10;Description automatically generated with medium confidence">
            <a:extLst>
              <a:ext uri="{FF2B5EF4-FFF2-40B4-BE49-F238E27FC236}">
                <a16:creationId xmlns:a16="http://schemas.microsoft.com/office/drawing/2014/main" id="{E6580408-9EED-A2A1-1C35-023DEAE9BAA9}"/>
              </a:ext>
            </a:extLst>
          </p:cNvPr>
          <p:cNvPicPr>
            <a:picLocks noChangeAspect="1"/>
          </p:cNvPicPr>
          <p:nvPr/>
        </p:nvPicPr>
        <p:blipFill rotWithShape="1">
          <a:blip r:embed="rId2">
            <a:extLst>
              <a:ext uri="{28A0092B-C50C-407E-A947-70E740481C1C}">
                <a14:useLocalDpi xmlns:a14="http://schemas.microsoft.com/office/drawing/2010/main" val="0"/>
              </a:ext>
            </a:extLst>
          </a:blip>
          <a:srcRect t="1207" b="7329"/>
          <a:stretch/>
        </p:blipFill>
        <p:spPr>
          <a:xfrm>
            <a:off x="20" y="10"/>
            <a:ext cx="12191980" cy="6857990"/>
          </a:xfrm>
          <a:prstGeom prst="rect">
            <a:avLst/>
          </a:prstGeom>
        </p:spPr>
      </p:pic>
      <p:sp>
        <p:nvSpPr>
          <p:cNvPr id="8" name="Freeform: Shape 7">
            <a:extLst>
              <a:ext uri="{FF2B5EF4-FFF2-40B4-BE49-F238E27FC236}">
                <a16:creationId xmlns:a16="http://schemas.microsoft.com/office/drawing/2014/main" id="{85C2136B-77EC-41E9-BDB6-58A4AE142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33800"/>
            <a:ext cx="762000" cy="3124200"/>
          </a:xfrm>
          <a:custGeom>
            <a:avLst/>
            <a:gdLst>
              <a:gd name="connsiteX0" fmla="*/ 0 w 762000"/>
              <a:gd name="connsiteY0" fmla="*/ 0 h 3124200"/>
              <a:gd name="connsiteX1" fmla="*/ 762000 w 762000"/>
              <a:gd name="connsiteY1" fmla="*/ 3124200 h 3124200"/>
              <a:gd name="connsiteX2" fmla="*/ 0 w 762000"/>
              <a:gd name="connsiteY2" fmla="*/ 3124200 h 3124200"/>
            </a:gdLst>
            <a:ahLst/>
            <a:cxnLst>
              <a:cxn ang="0">
                <a:pos x="connsiteX0" y="connsiteY0"/>
              </a:cxn>
              <a:cxn ang="0">
                <a:pos x="connsiteX1" y="connsiteY1"/>
              </a:cxn>
              <a:cxn ang="0">
                <a:pos x="connsiteX2" y="connsiteY2"/>
              </a:cxn>
            </a:cxnLst>
            <a:rect l="l" t="t" r="r" b="b"/>
            <a:pathLst>
              <a:path w="762000" h="3124200">
                <a:moveTo>
                  <a:pt x="0" y="0"/>
                </a:moveTo>
                <a:lnTo>
                  <a:pt x="762000" y="3124200"/>
                </a:lnTo>
                <a:lnTo>
                  <a:pt x="0" y="31242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E55891F3-A5E2-4418-8950-25FA2B7312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274002" y="4502552"/>
            <a:ext cx="2917998" cy="23554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B1FCEB1-A7E1-417C-A7EF-AA30D5A085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3500" y="-16625"/>
            <a:ext cx="2667482" cy="6874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7FBCF2A6-1F18-4B68-B5D2-5B763ED4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2923" y="-16625"/>
            <a:ext cx="1269077" cy="6874625"/>
          </a:xfrm>
          <a:custGeom>
            <a:avLst/>
            <a:gdLst>
              <a:gd name="connsiteX0" fmla="*/ 714894 w 1269077"/>
              <a:gd name="connsiteY0" fmla="*/ 0 h 6874625"/>
              <a:gd name="connsiteX1" fmla="*/ 1269077 w 1269077"/>
              <a:gd name="connsiteY1" fmla="*/ 16625 h 6874625"/>
              <a:gd name="connsiteX2" fmla="*/ 1269077 w 1269077"/>
              <a:gd name="connsiteY2" fmla="*/ 6874625 h 6874625"/>
              <a:gd name="connsiteX3" fmla="*/ 0 w 1269077"/>
              <a:gd name="connsiteY3" fmla="*/ 6874625 h 6874625"/>
            </a:gdLst>
            <a:ahLst/>
            <a:cxnLst>
              <a:cxn ang="0">
                <a:pos x="connsiteX0" y="connsiteY0"/>
              </a:cxn>
              <a:cxn ang="0">
                <a:pos x="connsiteX1" y="connsiteY1"/>
              </a:cxn>
              <a:cxn ang="0">
                <a:pos x="connsiteX2" y="connsiteY2"/>
              </a:cxn>
              <a:cxn ang="0">
                <a:pos x="connsiteX3" y="connsiteY3"/>
              </a:cxn>
            </a:cxnLst>
            <a:rect l="l" t="t" r="r" b="b"/>
            <a:pathLst>
              <a:path w="1269077" h="6874625">
                <a:moveTo>
                  <a:pt x="714894" y="0"/>
                </a:moveTo>
                <a:lnTo>
                  <a:pt x="1269077" y="16625"/>
                </a:lnTo>
                <a:lnTo>
                  <a:pt x="1269077" y="6874625"/>
                </a:lnTo>
                <a:lnTo>
                  <a:pt x="0" y="6874625"/>
                </a:lnTo>
                <a:close/>
              </a:path>
            </a:pathLst>
          </a:cu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FF3A27FB-A693-4A75-951E-0C77CD98F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374" y="-16624"/>
            <a:ext cx="1983626" cy="6874625"/>
          </a:xfrm>
          <a:custGeom>
            <a:avLst/>
            <a:gdLst>
              <a:gd name="connsiteX0" fmla="*/ 0 w 1983626"/>
              <a:gd name="connsiteY0" fmla="*/ 0 h 6874625"/>
              <a:gd name="connsiteX1" fmla="*/ 1983626 w 1983626"/>
              <a:gd name="connsiteY1" fmla="*/ 0 h 6874625"/>
              <a:gd name="connsiteX2" fmla="*/ 1983626 w 1983626"/>
              <a:gd name="connsiteY2" fmla="*/ 6874625 h 6874625"/>
              <a:gd name="connsiteX3" fmla="*/ 1522181 w 1983626"/>
              <a:gd name="connsiteY3" fmla="*/ 6874625 h 6874625"/>
            </a:gdLst>
            <a:ahLst/>
            <a:cxnLst>
              <a:cxn ang="0">
                <a:pos x="connsiteX0" y="connsiteY0"/>
              </a:cxn>
              <a:cxn ang="0">
                <a:pos x="connsiteX1" y="connsiteY1"/>
              </a:cxn>
              <a:cxn ang="0">
                <a:pos x="connsiteX2" y="connsiteY2"/>
              </a:cxn>
              <a:cxn ang="0">
                <a:pos x="connsiteX3" y="connsiteY3"/>
              </a:cxn>
            </a:cxnLst>
            <a:rect l="l" t="t" r="r" b="b"/>
            <a:pathLst>
              <a:path w="1983626" h="6874625">
                <a:moveTo>
                  <a:pt x="0" y="0"/>
                </a:moveTo>
                <a:lnTo>
                  <a:pt x="1983626" y="0"/>
                </a:lnTo>
                <a:lnTo>
                  <a:pt x="1983626" y="6874625"/>
                </a:lnTo>
                <a:lnTo>
                  <a:pt x="1522181" y="6874625"/>
                </a:lnTo>
                <a:close/>
              </a:path>
            </a:pathLst>
          </a:cu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04109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7B915E-9311-8EAC-4ACE-1D0DF9833817}"/>
              </a:ext>
            </a:extLst>
          </p:cNvPr>
          <p:cNvSpPr txBox="1"/>
          <p:nvPr/>
        </p:nvSpPr>
        <p:spPr>
          <a:xfrm>
            <a:off x="3256385" y="298579"/>
            <a:ext cx="4907902" cy="769441"/>
          </a:xfrm>
          <a:prstGeom prst="rect">
            <a:avLst/>
          </a:prstGeom>
          <a:noFill/>
        </p:spPr>
        <p:txBody>
          <a:bodyPr wrap="square" rtlCol="0">
            <a:spAutoFit/>
          </a:bodyPr>
          <a:lstStyle/>
          <a:p>
            <a:r>
              <a:rPr lang="en-IN" sz="4400" u="sng" dirty="0">
                <a:latin typeface="Book Antiqua" panose="02040602050305030304" pitchFamily="18" charset="0"/>
              </a:rPr>
              <a:t>Problem Statement</a:t>
            </a:r>
          </a:p>
        </p:txBody>
      </p:sp>
      <p:sp>
        <p:nvSpPr>
          <p:cNvPr id="3" name="TextBox 2">
            <a:extLst>
              <a:ext uri="{FF2B5EF4-FFF2-40B4-BE49-F238E27FC236}">
                <a16:creationId xmlns:a16="http://schemas.microsoft.com/office/drawing/2014/main" id="{539B0640-6B86-AEB9-B1D6-FBA775A24EDD}"/>
              </a:ext>
            </a:extLst>
          </p:cNvPr>
          <p:cNvSpPr txBox="1"/>
          <p:nvPr/>
        </p:nvSpPr>
        <p:spPr>
          <a:xfrm>
            <a:off x="755781" y="1418253"/>
            <a:ext cx="9909110" cy="4524315"/>
          </a:xfrm>
          <a:prstGeom prst="rect">
            <a:avLst/>
          </a:prstGeom>
          <a:noFill/>
        </p:spPr>
        <p:txBody>
          <a:bodyPr wrap="square" rtlCol="0">
            <a:spAutoFit/>
          </a:bodyPr>
          <a:lstStyle/>
          <a:p>
            <a:pPr algn="l"/>
            <a:r>
              <a:rPr lang="en-US" sz="3200" b="0" i="0" u="none" strike="noStrike" baseline="0" dirty="0">
                <a:latin typeface="TimesNewRoman"/>
              </a:rPr>
              <a:t>Every farmer does not have sufficient money to buy every equipment which will require for the farming. So, here we are trying to provide </a:t>
            </a:r>
            <a:r>
              <a:rPr lang="en-US" sz="3200" b="0" i="0" u="none" strike="noStrike" baseline="0" dirty="0">
                <a:solidFill>
                  <a:srgbClr val="00B0F0"/>
                </a:solidFill>
                <a:latin typeface="TimesNewRoman"/>
              </a:rPr>
              <a:t>service</a:t>
            </a:r>
            <a:r>
              <a:rPr lang="en-US" sz="3200" b="0" i="0" u="none" strike="noStrike" baseline="0" dirty="0">
                <a:latin typeface="TimesNewRoman"/>
              </a:rPr>
              <a:t> to the farmer or user that farmers can buy equipment’s on per hour rent basis. Comprehensive services that deliver equipment’s, when and where needed, with minimum waste of resources. Our </a:t>
            </a:r>
            <a:r>
              <a:rPr lang="en-US" sz="3200" b="0" i="0" u="none" strike="noStrike" baseline="0" dirty="0">
                <a:solidFill>
                  <a:srgbClr val="00B0F0"/>
                </a:solidFill>
                <a:latin typeface="TimesNewRoman"/>
              </a:rPr>
              <a:t>software</a:t>
            </a:r>
            <a:r>
              <a:rPr lang="en-US" sz="3200" b="0" i="0" u="none" strike="noStrike" baseline="0" dirty="0">
                <a:latin typeface="TimesNewRoman"/>
              </a:rPr>
              <a:t> has the facility to give a unique id for every product and users. The details of every product and the user will store on database </a:t>
            </a:r>
            <a:r>
              <a:rPr lang="en-IN" sz="3200" b="0" i="0" u="none" strike="noStrike" baseline="0" dirty="0">
                <a:latin typeface="TimesNewRoman"/>
              </a:rPr>
              <a:t>automatically.</a:t>
            </a:r>
            <a:endParaRPr lang="en-IN" sz="3200" dirty="0"/>
          </a:p>
        </p:txBody>
      </p:sp>
    </p:spTree>
    <p:extLst>
      <p:ext uri="{BB962C8B-B14F-4D97-AF65-F5344CB8AC3E}">
        <p14:creationId xmlns:p14="http://schemas.microsoft.com/office/powerpoint/2010/main" val="1131113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ee, outdoor, ground, person&#10;&#10;Description automatically generated">
            <a:extLst>
              <a:ext uri="{FF2B5EF4-FFF2-40B4-BE49-F238E27FC236}">
                <a16:creationId xmlns:a16="http://schemas.microsoft.com/office/drawing/2014/main" id="{CB507EA1-A634-9723-CA1E-7B4EEF683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371" y="1431762"/>
            <a:ext cx="3316750" cy="1864797"/>
          </a:xfrm>
          <a:prstGeom prst="rect">
            <a:avLst/>
          </a:prstGeom>
        </p:spPr>
      </p:pic>
      <p:pic>
        <p:nvPicPr>
          <p:cNvPr id="5" name="Picture 4" descr="A picture containing grass, outdoor, person&#10;&#10;Description automatically generated">
            <a:extLst>
              <a:ext uri="{FF2B5EF4-FFF2-40B4-BE49-F238E27FC236}">
                <a16:creationId xmlns:a16="http://schemas.microsoft.com/office/drawing/2014/main" id="{7A2ACFDE-4CF7-9374-77E0-FC6C4991E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8196" y="3561440"/>
            <a:ext cx="3193208" cy="2128805"/>
          </a:xfrm>
          <a:prstGeom prst="rect">
            <a:avLst/>
          </a:prstGeom>
        </p:spPr>
      </p:pic>
      <p:sp>
        <p:nvSpPr>
          <p:cNvPr id="6" name="TextBox 5">
            <a:extLst>
              <a:ext uri="{FF2B5EF4-FFF2-40B4-BE49-F238E27FC236}">
                <a16:creationId xmlns:a16="http://schemas.microsoft.com/office/drawing/2014/main" id="{A77C4D32-48D6-892E-4921-B9167A7E96FD}"/>
              </a:ext>
            </a:extLst>
          </p:cNvPr>
          <p:cNvSpPr txBox="1"/>
          <p:nvPr/>
        </p:nvSpPr>
        <p:spPr>
          <a:xfrm>
            <a:off x="2165893" y="354563"/>
            <a:ext cx="6606074" cy="369332"/>
          </a:xfrm>
          <a:prstGeom prst="rect">
            <a:avLst/>
          </a:prstGeom>
          <a:noFill/>
        </p:spPr>
        <p:txBody>
          <a:bodyPr wrap="square" rtlCol="0">
            <a:spAutoFit/>
          </a:bodyPr>
          <a:lstStyle/>
          <a:p>
            <a:r>
              <a:rPr lang="en-IN" dirty="0"/>
              <a:t>We want to see smile like this on our farmers face</a:t>
            </a:r>
          </a:p>
        </p:txBody>
      </p:sp>
      <p:pic>
        <p:nvPicPr>
          <p:cNvPr id="8" name="Picture 7" descr="A person standing in a field of tall grass&#10;&#10;Description automatically generated with low confidence">
            <a:extLst>
              <a:ext uri="{FF2B5EF4-FFF2-40B4-BE49-F238E27FC236}">
                <a16:creationId xmlns:a16="http://schemas.microsoft.com/office/drawing/2014/main" id="{0FFAC630-C90E-6588-2FA0-EB7E917630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1404" y="1280577"/>
            <a:ext cx="3193208" cy="2280863"/>
          </a:xfrm>
          <a:prstGeom prst="rect">
            <a:avLst/>
          </a:prstGeom>
        </p:spPr>
      </p:pic>
    </p:spTree>
    <p:extLst>
      <p:ext uri="{BB962C8B-B14F-4D97-AF65-F5344CB8AC3E}">
        <p14:creationId xmlns:p14="http://schemas.microsoft.com/office/powerpoint/2010/main" val="23019394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589</TotalTime>
  <Words>934</Words>
  <Application>Microsoft Office PowerPoint</Application>
  <PresentationFormat>Widescreen</PresentationFormat>
  <Paragraphs>43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 Antiqua</vt:lpstr>
      <vt:lpstr>Calibri</vt:lpstr>
      <vt:lpstr>TimesNewRoman</vt:lpstr>
      <vt:lpstr>Trebuchet MS</vt:lpstr>
      <vt:lpstr>Wingdings</vt:lpstr>
      <vt:lpstr>Wingdings 3</vt:lpstr>
      <vt:lpstr>Facet</vt:lpstr>
      <vt:lpstr>Minor Project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Presentation</dc:title>
  <dc:creator>Piyush Soni</dc:creator>
  <cp:lastModifiedBy>Narayan Punase</cp:lastModifiedBy>
  <cp:revision>11</cp:revision>
  <dcterms:created xsi:type="dcterms:W3CDTF">2022-09-19T16:14:31Z</dcterms:created>
  <dcterms:modified xsi:type="dcterms:W3CDTF">2023-02-28T18:13:43Z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2022-09-19T18:25:56Z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6ee285b4-34a4-4da0-8aa7-b73d982de931</vt:lpwstr>
  </property>
  <property fmtid="{D5CDD505-2E9C-101B-9397-08002B2CF9AE}" pid="7" name="MSIP_Label_defa4170-0d19-0005-0004-bc88714345d2_ActionId">
    <vt:lpwstr>41aceff7-4bca-441b-9b66-0b8b761621f8</vt:lpwstr>
  </property>
  <property fmtid="{D5CDD505-2E9C-101B-9397-08002B2CF9AE}" pid="8" name="MSIP_Label_defa4170-0d19-0005-0004-bc88714345d2_ContentBits">
    <vt:lpwstr>0</vt:lpwstr>
  </property>
</Properties>
</file>