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8" r:id="rId2"/>
    <p:sldId id="260" r:id="rId3"/>
    <p:sldId id="261" r:id="rId4"/>
    <p:sldId id="282" r:id="rId5"/>
    <p:sldId id="262" r:id="rId6"/>
    <p:sldId id="263" r:id="rId7"/>
    <p:sldId id="283" r:id="rId8"/>
    <p:sldId id="264" r:id="rId9"/>
    <p:sldId id="265" r:id="rId10"/>
    <p:sldId id="280" r:id="rId11"/>
    <p:sldId id="266" r:id="rId12"/>
    <p:sldId id="267" r:id="rId13"/>
    <p:sldId id="269" r:id="rId14"/>
    <p:sldId id="268" r:id="rId15"/>
    <p:sldId id="270" r:id="rId16"/>
    <p:sldId id="271" r:id="rId17"/>
    <p:sldId id="272" r:id="rId18"/>
    <p:sldId id="273" r:id="rId19"/>
    <p:sldId id="279" r:id="rId20"/>
    <p:sldId id="284" r:id="rId21"/>
    <p:sldId id="285" r:id="rId22"/>
    <p:sldId id="286" r:id="rId23"/>
    <p:sldId id="275" r:id="rId24"/>
    <p:sldId id="276" r:id="rId25"/>
    <p:sldId id="277"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7FBAFE-9669-4E6C-9591-52EF2F13FEE6}" v="10" dt="2024-04-27T03:36:46.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C1D9-EBFF-9D8B-2AA4-9C094E5B8B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9E4668-10D0-0071-7B95-DA0BE7E3F6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A5FC70-2605-1560-9FF2-FA12F4A02DD3}"/>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5" name="Footer Placeholder 4">
            <a:extLst>
              <a:ext uri="{FF2B5EF4-FFF2-40B4-BE49-F238E27FC236}">
                <a16:creationId xmlns:a16="http://schemas.microsoft.com/office/drawing/2014/main" id="{1814B246-1D5E-AE92-01E3-26557021A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B841E-C784-EBC6-ADB9-4A8010871F19}"/>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646713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95F3-5588-6123-5E54-479A26AB54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930B3B-2523-23E2-4407-1641BB465F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35877B-FFE1-83A7-601B-30E379BC7A70}"/>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5" name="Footer Placeholder 4">
            <a:extLst>
              <a:ext uri="{FF2B5EF4-FFF2-40B4-BE49-F238E27FC236}">
                <a16:creationId xmlns:a16="http://schemas.microsoft.com/office/drawing/2014/main" id="{BCD7C8F9-D4B8-2828-2DD2-2EB9E3F40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CDE4A-1B44-DD32-526A-6BCDA22D032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051312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20C444-0897-46FD-B9B5-1A08662BE1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4A613A-B9D4-A43C-E7BD-1A4F6E7EAD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19961E-C5DA-784E-D793-86B9E00ED3E4}"/>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5" name="Footer Placeholder 4">
            <a:extLst>
              <a:ext uri="{FF2B5EF4-FFF2-40B4-BE49-F238E27FC236}">
                <a16:creationId xmlns:a16="http://schemas.microsoft.com/office/drawing/2014/main" id="{4B183657-B161-89C5-9774-5C6B2FEAE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34D00E-374E-17F5-8C23-3393360908E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577680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B57D-3FCE-8F76-C9EB-50CC97935E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531C00-2284-7B1A-9FE5-CF3151C76E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63FFC3-A1A7-0AC6-EB82-5B94C6D5567C}"/>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5" name="Footer Placeholder 4">
            <a:extLst>
              <a:ext uri="{FF2B5EF4-FFF2-40B4-BE49-F238E27FC236}">
                <a16:creationId xmlns:a16="http://schemas.microsoft.com/office/drawing/2014/main" id="{835CEA14-5268-A9D7-F965-83E5DBC70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92FD2-4D93-63A9-8A2F-54DC2F5B2E6A}"/>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662624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8A6C0-69E6-6C17-9254-A4E40684C4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8B1241-47E8-740B-1F0C-3302107932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38F676-5BF8-6992-B052-112C58A95D65}"/>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5" name="Footer Placeholder 4">
            <a:extLst>
              <a:ext uri="{FF2B5EF4-FFF2-40B4-BE49-F238E27FC236}">
                <a16:creationId xmlns:a16="http://schemas.microsoft.com/office/drawing/2014/main" id="{DFB005E1-9A7C-A8AA-4FC8-3EDCEAD00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F539FC-EE10-8EA1-6D0F-93BCCB6C36A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085164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6E88-C1EE-0B8B-8C49-653A62FC0A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9782D0-3FBF-5A4A-B812-E955EDB366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40CE4C-6A06-97D1-2D12-31B224D8C4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AAC873-0A51-F4FE-1C3D-AE93D359AB0E}"/>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6" name="Footer Placeholder 5">
            <a:extLst>
              <a:ext uri="{FF2B5EF4-FFF2-40B4-BE49-F238E27FC236}">
                <a16:creationId xmlns:a16="http://schemas.microsoft.com/office/drawing/2014/main" id="{DAA66610-7EA8-BE5B-14FC-59AFBA4645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6EB718-83B1-8F55-EFE7-62178B75A5F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99714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DFDF-A78D-4132-2315-7A05225C49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504FC5-8C7B-66D3-98B8-FB2BDECA0D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CD4C17-8B29-6672-6916-60FE90D64C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A67257-EEA1-EDF0-C458-82532A9813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506929-DB70-3E9B-E3FA-7F9D00D62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D0CD1B-9A82-E935-D311-E2F9203BBC0C}"/>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8" name="Footer Placeholder 7">
            <a:extLst>
              <a:ext uri="{FF2B5EF4-FFF2-40B4-BE49-F238E27FC236}">
                <a16:creationId xmlns:a16="http://schemas.microsoft.com/office/drawing/2014/main" id="{670F0F62-B511-3FA1-FA6E-A9C7CC2F96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A306D3-B510-EEF7-FA1B-AF03F777CEBA}"/>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454457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6902-CF79-5C9E-88BB-5DAF8C504D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8B3AB2-44F6-8656-D920-A99F3743736D}"/>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4" name="Footer Placeholder 3">
            <a:extLst>
              <a:ext uri="{FF2B5EF4-FFF2-40B4-BE49-F238E27FC236}">
                <a16:creationId xmlns:a16="http://schemas.microsoft.com/office/drawing/2014/main" id="{2438234C-BA8A-5361-AA32-97F51B428E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3E2151-70B6-96EF-B885-11E6010A4A2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639961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D0235C-4087-B7F6-EE7D-995330017C7B}"/>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3" name="Footer Placeholder 2">
            <a:extLst>
              <a:ext uri="{FF2B5EF4-FFF2-40B4-BE49-F238E27FC236}">
                <a16:creationId xmlns:a16="http://schemas.microsoft.com/office/drawing/2014/main" id="{7C791969-13EC-2F78-B68E-E40673CE17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AABD3B-DD82-D18C-5346-08BD66FE4D2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73176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63534-CAE3-AEDF-C922-21E38B4F84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ECCB77-EC51-3C5B-5E5A-0D36BA32D7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2B1A8F-09F3-3219-8861-531CCB99A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ADA089-FE91-C14D-FE90-A16FCB8078EE}"/>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6" name="Footer Placeholder 5">
            <a:extLst>
              <a:ext uri="{FF2B5EF4-FFF2-40B4-BE49-F238E27FC236}">
                <a16:creationId xmlns:a16="http://schemas.microsoft.com/office/drawing/2014/main" id="{D34E5B8D-6297-1090-CDF3-E0C0AAD14D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2E4CC3-571D-6523-4859-C6D26C8FC336}"/>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13761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46CE-1FA7-8E76-F9DF-EA41F42B0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F43AE-5DE1-2D99-6807-7E99E1F16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6590BC-A6EF-52FD-F26E-C4DA57A58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7A067E-1A95-67F6-F55A-40288644E910}"/>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6" name="Footer Placeholder 5">
            <a:extLst>
              <a:ext uri="{FF2B5EF4-FFF2-40B4-BE49-F238E27FC236}">
                <a16:creationId xmlns:a16="http://schemas.microsoft.com/office/drawing/2014/main" id="{43ACDD66-24FA-5809-C3D6-E6180EE072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F1CDC0-2395-ECB7-21E2-767146A2FF26}"/>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705074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6113CA-FC16-CEBF-8EDF-945ACD79DE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FACFDB-3E03-4C9B-97FC-DEC42DC52D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544A52-CE4D-B4A5-44FE-2BF131A77F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DE23C7-78A4-413A-A84B-93D4CC0A9EB1}" type="datetimeFigureOut">
              <a:rPr lang="en-US" smtClean="0"/>
              <a:pPr/>
              <a:t>4/26/2024</a:t>
            </a:fld>
            <a:endParaRPr lang="en-US" dirty="0"/>
          </a:p>
        </p:txBody>
      </p:sp>
      <p:sp>
        <p:nvSpPr>
          <p:cNvPr id="5" name="Footer Placeholder 4">
            <a:extLst>
              <a:ext uri="{FF2B5EF4-FFF2-40B4-BE49-F238E27FC236}">
                <a16:creationId xmlns:a16="http://schemas.microsoft.com/office/drawing/2014/main" id="{D7BD2972-A03A-2F68-9910-AFED0CCFC3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637800F-C04D-E8E8-FB97-AFA4C3D60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B39E08-E0E5-4B1A-8F7D-08FE7678A3B6}" type="slidenum">
              <a:rPr lang="en-US" smtClean="0"/>
              <a:pPr/>
              <a:t>‹#›</a:t>
            </a:fld>
            <a:endParaRPr lang="en-US"/>
          </a:p>
        </p:txBody>
      </p:sp>
    </p:spTree>
    <p:extLst>
      <p:ext uri="{BB962C8B-B14F-4D97-AF65-F5344CB8AC3E}">
        <p14:creationId xmlns:p14="http://schemas.microsoft.com/office/powerpoint/2010/main" val="82894383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hyperlink" Target="https://vizhub.com/nikki-2311/eb32282aa42a49caa9f498b75a7bb13b?edit=files&amp;file=AxisBottom.js&amp;tabs=AxisBottom.js%7EAxisLeft.js%7EMarks.js%7EuseData.js%7Eindex.js%7Eindex.html" TargetMode="External"/><Relationship Id="rId4" Type="http://schemas.openxmlformats.org/officeDocument/2006/relationships/hyperlink" Target="https://vizhub.com/PragnaSahas/8e2df73b6f6b4db5b53085f04bffe775?edit=files&amp;file=data.csv"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narayana8799/CSCE-5290-Final-Project"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B221F5-93EC-4B6B-B3C8-F461FF699A03}"/>
              </a:ext>
            </a:extLst>
          </p:cNvPr>
          <p:cNvSpPr>
            <a:spLocks noGrp="1"/>
          </p:cNvSpPr>
          <p:nvPr>
            <p:ph type="ctrTitle"/>
          </p:nvPr>
        </p:nvSpPr>
        <p:spPr>
          <a:xfrm>
            <a:off x="6194716" y="739979"/>
            <a:ext cx="5334930" cy="1944228"/>
          </a:xfrm>
        </p:spPr>
        <p:txBody>
          <a:bodyPr vert="horz" lIns="91440" tIns="45720" rIns="91440" bIns="45720" rtlCol="0">
            <a:normAutofit/>
          </a:bodyPr>
          <a:lstStyle/>
          <a:p>
            <a:r>
              <a:rPr lang="en-US" sz="3200" dirty="0" err="1">
                <a:effectLst/>
              </a:rPr>
              <a:t>NetflixViz</a:t>
            </a:r>
            <a:r>
              <a:rPr lang="en-US" sz="3200" dirty="0">
                <a:effectLst/>
              </a:rPr>
              <a:t>: Empowering Data-Driven Decisions in the Streaming Industry</a:t>
            </a:r>
            <a:br>
              <a:rPr lang="en-US" sz="3200" dirty="0">
                <a:effectLst/>
              </a:rPr>
            </a:br>
            <a:endParaRPr lang="en-US" sz="3200" dirty="0"/>
          </a:p>
        </p:txBody>
      </p:sp>
      <p:sp>
        <p:nvSpPr>
          <p:cNvPr id="3" name="Subtitle 2">
            <a:extLst>
              <a:ext uri="{FF2B5EF4-FFF2-40B4-BE49-F238E27FC236}">
                <a16:creationId xmlns:a16="http://schemas.microsoft.com/office/drawing/2014/main" id="{3CD505CD-3C49-53CF-13B5-21A366900BD8}"/>
              </a:ext>
            </a:extLst>
          </p:cNvPr>
          <p:cNvSpPr>
            <a:spLocks noGrp="1"/>
          </p:cNvSpPr>
          <p:nvPr>
            <p:ph type="subTitle" idx="1"/>
          </p:nvPr>
        </p:nvSpPr>
        <p:spPr>
          <a:xfrm>
            <a:off x="6225229" y="3000455"/>
            <a:ext cx="5334931" cy="2189214"/>
          </a:xfrm>
        </p:spPr>
        <p:txBody>
          <a:bodyPr vert="horz" lIns="91440" tIns="45720" rIns="91440" bIns="45720" rtlCol="0">
            <a:normAutofit fontScale="92500" lnSpcReduction="20000"/>
          </a:bodyPr>
          <a:lstStyle/>
          <a:p>
            <a:pPr marL="342900" marR="0" lvl="0" indent="-228600">
              <a:buFont typeface="Wingdings 3" charset="2"/>
              <a:buChar char=""/>
            </a:pPr>
            <a:endParaRPr lang="en-US" sz="2000" dirty="0">
              <a:effectLst/>
            </a:endParaRPr>
          </a:p>
          <a:p>
            <a:pPr marL="342900" marR="0" lvl="0" indent="-228600">
              <a:buFont typeface="Wingdings 3" charset="2"/>
              <a:buChar char=""/>
            </a:pPr>
            <a:r>
              <a:rPr lang="en-US" sz="2000" dirty="0"/>
              <a:t>GROUP-11</a:t>
            </a:r>
            <a:endParaRPr lang="en-US" sz="2000" dirty="0">
              <a:effectLst/>
            </a:endParaRPr>
          </a:p>
          <a:p>
            <a:pPr marL="342900" marR="0" lvl="0" indent="-228600">
              <a:buFont typeface="Wingdings 3" charset="2"/>
              <a:buChar char=""/>
            </a:pPr>
            <a:r>
              <a:rPr lang="en-US" sz="2000" dirty="0" err="1">
                <a:effectLst/>
              </a:rPr>
              <a:t>Nikhitha</a:t>
            </a:r>
            <a:r>
              <a:rPr lang="en-US" sz="2000" dirty="0">
                <a:effectLst/>
              </a:rPr>
              <a:t> Thakur – 11711027</a:t>
            </a:r>
          </a:p>
          <a:p>
            <a:pPr marL="342900" marR="0" lvl="0" indent="-228600">
              <a:buFont typeface="Wingdings 3" charset="2"/>
              <a:buChar char=""/>
            </a:pPr>
            <a:r>
              <a:rPr lang="en-US" sz="2000" dirty="0">
                <a:effectLst/>
              </a:rPr>
              <a:t>Laxmi Narayana </a:t>
            </a:r>
            <a:r>
              <a:rPr lang="en-US" sz="2000" dirty="0" err="1">
                <a:effectLst/>
              </a:rPr>
              <a:t>Mangilipally</a:t>
            </a:r>
            <a:r>
              <a:rPr lang="en-US" sz="2000" dirty="0">
                <a:effectLst/>
              </a:rPr>
              <a:t> - 11605829</a:t>
            </a:r>
          </a:p>
          <a:p>
            <a:pPr marL="342900" marR="0" lvl="0" indent="-228600">
              <a:buFont typeface="Wingdings 3" charset="2"/>
              <a:buChar char=""/>
            </a:pPr>
            <a:r>
              <a:rPr lang="en-US" sz="2000" dirty="0">
                <a:effectLst/>
              </a:rPr>
              <a:t>Venkata Naga Pragna Sahas Gundavarapu- 11596183</a:t>
            </a:r>
          </a:p>
          <a:p>
            <a:pPr marL="342900" marR="0" lvl="0" indent="-228600">
              <a:buFont typeface="Wingdings 3" charset="2"/>
              <a:buChar char=""/>
            </a:pPr>
            <a:r>
              <a:rPr lang="en-US" sz="2000" dirty="0">
                <a:effectLst/>
              </a:rPr>
              <a:t>Krishna Vishesh Katta – 11708016</a:t>
            </a:r>
            <a:endParaRPr lang="en-US" sz="2000" dirty="0"/>
          </a:p>
        </p:txBody>
      </p:sp>
      <p:sp>
        <p:nvSpPr>
          <p:cNvPr id="11" name="Freeform: Shape 1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51" r="25698"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1" name="Freeform: Shape 20">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9890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38881" y="457200"/>
            <a:ext cx="10909640" cy="1368614"/>
          </a:xfrm>
        </p:spPr>
        <p:txBody>
          <a:bodyPr anchor="ctr">
            <a:normAutofit/>
          </a:bodyPr>
          <a:lstStyle/>
          <a:p>
            <a:r>
              <a:rPr lang="en-US" sz="3200" dirty="0"/>
              <a:t>TASK ABSTRACTION</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38878" y="2009181"/>
            <a:ext cx="10909643" cy="1714570"/>
          </a:xfrm>
        </p:spPr>
        <p:txBody>
          <a:bodyPr anchor="ctr">
            <a:normAutofit/>
          </a:bodyPr>
          <a:lstStyle/>
          <a:p>
            <a:r>
              <a:rPr lang="en-US" sz="2000" b="1" u="sng" dirty="0">
                <a:latin typeface="Times New Roman" panose="02020603050405020304" pitchFamily="18" charset="0"/>
                <a:cs typeface="Times New Roman" panose="02020603050405020304" pitchFamily="18" charset="0"/>
              </a:rPr>
              <a:t>WORKFLOW DIAGRAM</a:t>
            </a:r>
          </a:p>
          <a:p>
            <a:endParaRPr lang="en-US" sz="2000" b="1" u="sng"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1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task&#10;&#10;Description automatically generated">
            <a:extLst>
              <a:ext uri="{FF2B5EF4-FFF2-40B4-BE49-F238E27FC236}">
                <a16:creationId xmlns:a16="http://schemas.microsoft.com/office/drawing/2014/main" id="{EF7A1BA8-7547-57BF-27B9-AF9E58CF9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493" y="1768160"/>
            <a:ext cx="3382296" cy="4840369"/>
          </a:xfrm>
          <a:prstGeom prst="rect">
            <a:avLst/>
          </a:prstGeom>
        </p:spPr>
      </p:pic>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3"/>
          <a:srcRect b="24243"/>
          <a:stretch/>
        </p:blipFill>
        <p:spPr>
          <a:xfrm>
            <a:off x="6254496" y="2866466"/>
            <a:ext cx="5614416" cy="3158083"/>
          </a:xfrm>
          <a:prstGeom prst="rect">
            <a:avLst/>
          </a:prstGeom>
        </p:spPr>
      </p:pic>
    </p:spTree>
    <p:extLst>
      <p:ext uri="{BB962C8B-B14F-4D97-AF65-F5344CB8AC3E}">
        <p14:creationId xmlns:p14="http://schemas.microsoft.com/office/powerpoint/2010/main" val="427211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40080" y="325369"/>
            <a:ext cx="4368602" cy="1956841"/>
          </a:xfrm>
        </p:spPr>
        <p:txBody>
          <a:bodyPr vert="horz" lIns="91440" tIns="45720" rIns="91440" bIns="45720" rtlCol="0" anchor="b">
            <a:normAutofit/>
          </a:bodyPr>
          <a:lstStyle/>
          <a:p>
            <a:pPr algn="l"/>
            <a:r>
              <a:rPr lang="en-US" sz="3200" dirty="0"/>
              <a:t>IMPLEMENTATION USING TOOLS</a:t>
            </a:r>
          </a:p>
        </p:txBody>
      </p:sp>
      <p:sp>
        <p:nvSpPr>
          <p:cNvPr id="2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40080" y="2872899"/>
            <a:ext cx="4243589" cy="3320668"/>
          </a:xfrm>
        </p:spPr>
        <p:txBody>
          <a:bodyPr vert="horz" lIns="91440" tIns="45720" rIns="91440" bIns="45720" rtlCol="0">
            <a:no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TOOLS USED</a:t>
            </a: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Drag-and-Drop Interface</a:t>
            </a:r>
            <a:r>
              <a:rPr lang="en-US" sz="1500" dirty="0">
                <a:latin typeface="Times New Roman" panose="02020603050405020304" pitchFamily="18" charset="0"/>
                <a:cs typeface="Times New Roman" panose="02020603050405020304" pitchFamily="18" charset="0"/>
              </a:rPr>
              <a:t>: We’ve used drag-and-drop interface as it allows users to easily create visualizations by dragging fields from their dataset onto shelves to define rows, columns, colors, sizes, and marks</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Show Me: </a:t>
            </a:r>
            <a:r>
              <a:rPr lang="en-US" sz="1500" dirty="0">
                <a:latin typeface="Times New Roman" panose="02020603050405020304" pitchFamily="18" charset="0"/>
                <a:cs typeface="Times New Roman" panose="02020603050405020304" pitchFamily="18" charset="0"/>
              </a:rPr>
              <a:t>The "Show Me" feature in Tableau suggests appropriate visualization types based on the data fields selected by the user. It provides a quick way to explore different visualization options and choose the most suitable one for the data.</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2552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8997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14680" b="9091"/>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4" y="1161288"/>
            <a:ext cx="3438144" cy="1124712"/>
          </a:xfrm>
        </p:spPr>
        <p:txBody>
          <a:bodyPr vert="horz" lIns="91440" tIns="45720" rIns="91440" bIns="45720" rtlCol="0" anchor="b">
            <a:normAutofit/>
          </a:bodyPr>
          <a:lstStyle/>
          <a:p>
            <a:pPr algn="l"/>
            <a:r>
              <a:rPr lang="en-US" sz="2800"/>
              <a:t>IMPLEMENTATION USING TOOLS</a:t>
            </a: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3207258"/>
          </a:xfrm>
        </p:spPr>
        <p:txBody>
          <a:bodyPr vert="horz" lIns="91440" tIns="45720" rIns="91440" bIns="45720" rtlCol="0" anchor="t">
            <a:no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TOOLS USED</a:t>
            </a: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 Types: </a:t>
            </a:r>
            <a:r>
              <a:rPr lang="en-US" sz="1500" dirty="0">
                <a:latin typeface="Times New Roman" panose="02020603050405020304" pitchFamily="18" charset="0"/>
                <a:cs typeface="Times New Roman" panose="02020603050405020304" pitchFamily="18" charset="0"/>
              </a:rPr>
              <a:t>Tableau includes  visualization types,  such as Bar charts, Line charts, Scatter plots, Pie charts Heatmaps, </a:t>
            </a:r>
            <a:r>
              <a:rPr lang="en-US" sz="1500" dirty="0" err="1">
                <a:latin typeface="Times New Roman" panose="02020603050405020304" pitchFamily="18" charset="0"/>
                <a:cs typeface="Times New Roman" panose="02020603050405020304" pitchFamily="18" charset="0"/>
              </a:rPr>
              <a:t>Treemaps</a:t>
            </a:r>
            <a:r>
              <a:rPr lang="en-US" sz="1500" dirty="0">
                <a:latin typeface="Times New Roman" panose="02020603050405020304" pitchFamily="18" charset="0"/>
                <a:cs typeface="Times New Roman" panose="02020603050405020304" pitchFamily="18" charset="0"/>
              </a:rPr>
              <a:t> , Gantt charts Maps.</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Dashboard: </a:t>
            </a:r>
            <a:r>
              <a:rPr lang="en-US" sz="1500" dirty="0">
                <a:latin typeface="Times New Roman" panose="02020603050405020304" pitchFamily="18" charset="0"/>
                <a:cs typeface="Times New Roman" panose="02020603050405020304" pitchFamily="18" charset="0"/>
              </a:rPr>
              <a:t>By using this we can combine multiple visualizations into interactive dashboards. Dashboards enables to create cohesive, multi-pane layouts that allow for comprehensive data exploration and analysis in a single view.</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837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14680" b="9091"/>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3" y="1161288"/>
            <a:ext cx="5134971" cy="1124712"/>
          </a:xfrm>
        </p:spPr>
        <p:txBody>
          <a:bodyPr vert="horz" lIns="91440" tIns="45720" rIns="91440" bIns="45720" rtlCol="0" anchor="b">
            <a:noAutofit/>
          </a:bodyPr>
          <a:lstStyle/>
          <a:p>
            <a:pPr algn="l"/>
            <a:r>
              <a:rPr lang="en-US" sz="3200" dirty="0"/>
              <a:t>VISUALIZATION GRAPHS WITH EXPLANATION</a:t>
            </a: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3207258"/>
          </a:xfrm>
        </p:spPr>
        <p:txBody>
          <a:bodyPr vert="horz" lIns="91440" tIns="45720" rIns="91440" bIns="45720" rtlCol="0" anchor="t">
            <a:no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VISUALIZATION-1:</a:t>
            </a:r>
          </a:p>
          <a:p>
            <a:pPr algn="l"/>
            <a:endParaRPr lang="en-US" sz="1500" b="1" u="sng"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In this </a:t>
            </a:r>
            <a:r>
              <a:rPr lang="en-US" sz="1500" dirty="0" err="1">
                <a:latin typeface="Times New Roman" panose="02020603050405020304" pitchFamily="18" charset="0"/>
                <a:cs typeface="Times New Roman" panose="02020603050405020304" pitchFamily="18" charset="0"/>
              </a:rPr>
              <a:t>visualisation</a:t>
            </a:r>
            <a:r>
              <a:rPr lang="en-US" sz="1500" dirty="0">
                <a:latin typeface="Times New Roman" panose="02020603050405020304" pitchFamily="18" charset="0"/>
                <a:cs typeface="Times New Roman" panose="02020603050405020304" pitchFamily="18" charset="0"/>
              </a:rPr>
              <a:t> we have </a:t>
            </a:r>
            <a:r>
              <a:rPr lang="en-US" sz="1500" dirty="0" err="1">
                <a:latin typeface="Times New Roman" panose="02020603050405020304" pitchFamily="18" charset="0"/>
                <a:cs typeface="Times New Roman" panose="02020603050405020304" pitchFamily="18" charset="0"/>
              </a:rPr>
              <a:t>date_added</a:t>
            </a:r>
            <a:r>
              <a:rPr lang="en-US" sz="1500" dirty="0">
                <a:latin typeface="Times New Roman" panose="02020603050405020304" pitchFamily="18" charset="0"/>
                <a:cs typeface="Times New Roman" panose="02020603050405020304" pitchFamily="18" charset="0"/>
              </a:rPr>
              <a:t> in columns as well as show id in rows where measure is set as Count(distinct) the type is present in </a:t>
            </a:r>
            <a:r>
              <a:rPr lang="en-US" sz="1500" dirty="0" err="1">
                <a:latin typeface="Times New Roman" panose="02020603050405020304" pitchFamily="18" charset="0"/>
                <a:cs typeface="Times New Roman" panose="02020603050405020304" pitchFamily="18" charset="0"/>
              </a:rPr>
              <a:t>colours</a:t>
            </a:r>
            <a:r>
              <a:rPr lang="en-US" sz="1500" dirty="0">
                <a:latin typeface="Times New Roman" panose="02020603050405020304" pitchFamily="18" charset="0"/>
                <a:cs typeface="Times New Roman" panose="02020603050405020304" pitchFamily="18" charset="0"/>
              </a:rPr>
              <a:t> as well as labels fill stop the date added is present in filters. In format shading the worksheet is set to be black. The </a:t>
            </a:r>
            <a:r>
              <a:rPr lang="en-US" sz="1500" dirty="0" err="1">
                <a:latin typeface="Times New Roman" panose="02020603050405020304" pitchFamily="18" charset="0"/>
                <a:cs typeface="Times New Roman" panose="02020603050405020304" pitchFamily="18" charset="0"/>
              </a:rPr>
              <a:t>colour</a:t>
            </a:r>
            <a:r>
              <a:rPr lang="en-US" sz="1500" dirty="0">
                <a:latin typeface="Times New Roman" panose="02020603050405020304" pitchFamily="18" charset="0"/>
                <a:cs typeface="Times New Roman" panose="02020603050405020304" pitchFamily="18" charset="0"/>
              </a:rPr>
              <a:t> of the area chart is also changed to red which can be obtained in the marks - color. </a:t>
            </a:r>
          </a:p>
        </p:txBody>
      </p:sp>
      <p:pic>
        <p:nvPicPr>
          <p:cNvPr id="3" name="Picture 2">
            <a:extLst>
              <a:ext uri="{FF2B5EF4-FFF2-40B4-BE49-F238E27FC236}">
                <a16:creationId xmlns:a16="http://schemas.microsoft.com/office/drawing/2014/main" id="{FD32A013-39F9-A920-B1E9-48C676C6A7C5}"/>
              </a:ext>
            </a:extLst>
          </p:cNvPr>
          <p:cNvPicPr>
            <a:picLocks noChangeAspect="1"/>
          </p:cNvPicPr>
          <p:nvPr/>
        </p:nvPicPr>
        <p:blipFill>
          <a:blip r:embed="rId3"/>
          <a:stretch>
            <a:fillRect/>
          </a:stretch>
        </p:blipFill>
        <p:spPr>
          <a:xfrm>
            <a:off x="4429361" y="2452624"/>
            <a:ext cx="7634819" cy="4214334"/>
          </a:xfrm>
          <a:prstGeom prst="rect">
            <a:avLst/>
          </a:prstGeom>
        </p:spPr>
      </p:pic>
    </p:spTree>
    <p:extLst>
      <p:ext uri="{BB962C8B-B14F-4D97-AF65-F5344CB8AC3E}">
        <p14:creationId xmlns:p14="http://schemas.microsoft.com/office/powerpoint/2010/main" val="1776183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14680" b="9091"/>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3" y="1161288"/>
            <a:ext cx="4849836" cy="1124712"/>
          </a:xfrm>
        </p:spPr>
        <p:txBody>
          <a:bodyPr vert="horz" lIns="91440" tIns="45720" rIns="91440" bIns="45720" rtlCol="0" anchor="b">
            <a:noAutofit/>
          </a:bodyPr>
          <a:lstStyle/>
          <a:p>
            <a:pPr algn="l"/>
            <a:r>
              <a:rPr lang="en-US" sz="3200" dirty="0"/>
              <a:t>VISUALIZATION GRAPHS WITH EXPLANATION</a:t>
            </a: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3207258"/>
          </a:xfrm>
        </p:spPr>
        <p:txBody>
          <a:bodyPr vert="horz" lIns="91440" tIns="45720" rIns="91440" bIns="45720" rtlCol="0" anchor="t">
            <a:no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VISUALIZATION-2:</a:t>
            </a:r>
          </a:p>
          <a:p>
            <a:pPr algn="l"/>
            <a:endParaRPr lang="en-US" sz="1500" b="1" u="sng"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In this </a:t>
            </a:r>
            <a:r>
              <a:rPr lang="en-US" sz="1500" dirty="0" err="1">
                <a:latin typeface="Times New Roman" panose="02020603050405020304" pitchFamily="18" charset="0"/>
                <a:cs typeface="Times New Roman" panose="02020603050405020304" pitchFamily="18" charset="0"/>
              </a:rPr>
              <a:t>visualisation</a:t>
            </a:r>
            <a:r>
              <a:rPr lang="en-US" sz="1500" dirty="0">
                <a:latin typeface="Times New Roman" panose="02020603050405020304" pitchFamily="18" charset="0"/>
                <a:cs typeface="Times New Roman" panose="02020603050405020304" pitchFamily="18" charset="0"/>
              </a:rPr>
              <a:t> we choose the attribute country and select it representation to map which can't be done by using marks category longitude and latitude are placed in columns and rows respectively. Then add </a:t>
            </a:r>
            <a:r>
              <a:rPr lang="en-US" sz="1500" dirty="0" err="1">
                <a:latin typeface="Times New Roman" panose="02020603050405020304" pitchFamily="18" charset="0"/>
                <a:cs typeface="Times New Roman" panose="02020603050405020304" pitchFamily="18" charset="0"/>
              </a:rPr>
              <a:t>show_id</a:t>
            </a:r>
            <a:r>
              <a:rPr lang="en-US" sz="1500" dirty="0">
                <a:latin typeface="Times New Roman" panose="02020603050405020304" pitchFamily="18" charset="0"/>
                <a:cs typeface="Times New Roman" panose="02020603050405020304" pitchFamily="18" charset="0"/>
              </a:rPr>
              <a:t> into the </a:t>
            </a:r>
            <a:r>
              <a:rPr lang="en-US" sz="1500" dirty="0" err="1">
                <a:latin typeface="Times New Roman" panose="02020603050405020304" pitchFamily="18" charset="0"/>
                <a:cs typeface="Times New Roman" panose="02020603050405020304" pitchFamily="18" charset="0"/>
              </a:rPr>
              <a:t>colour</a:t>
            </a:r>
            <a:r>
              <a:rPr lang="en-US" sz="1500" dirty="0">
                <a:latin typeface="Times New Roman" panose="02020603050405020304" pitchFamily="18" charset="0"/>
                <a:cs typeface="Times New Roman" panose="02020603050405020304" pitchFamily="18" charset="0"/>
              </a:rPr>
              <a:t> and set its measure as count distinct. We then change the </a:t>
            </a:r>
            <a:r>
              <a:rPr lang="en-US" sz="1500" dirty="0" err="1">
                <a:latin typeface="Times New Roman" panose="02020603050405020304" pitchFamily="18" charset="0"/>
                <a:cs typeface="Times New Roman" panose="02020603050405020304" pitchFamily="18" charset="0"/>
              </a:rPr>
              <a:t>colour</a:t>
            </a:r>
            <a:r>
              <a:rPr lang="en-US" sz="1500" dirty="0">
                <a:latin typeface="Times New Roman" panose="02020603050405020304" pitchFamily="18" charset="0"/>
                <a:cs typeface="Times New Roman" panose="02020603050405020304" pitchFamily="18" charset="0"/>
              </a:rPr>
              <a:t> of the map to be in red which can be obtained by using format shading. </a:t>
            </a:r>
          </a:p>
        </p:txBody>
      </p:sp>
      <p:pic>
        <p:nvPicPr>
          <p:cNvPr id="3" name="Picture 2">
            <a:extLst>
              <a:ext uri="{FF2B5EF4-FFF2-40B4-BE49-F238E27FC236}">
                <a16:creationId xmlns:a16="http://schemas.microsoft.com/office/drawing/2014/main" id="{43945BA7-BB1F-D7E3-987E-9ADDB6917B78}"/>
              </a:ext>
            </a:extLst>
          </p:cNvPr>
          <p:cNvPicPr>
            <a:picLocks noChangeAspect="1"/>
          </p:cNvPicPr>
          <p:nvPr/>
        </p:nvPicPr>
        <p:blipFill>
          <a:blip r:embed="rId3"/>
          <a:stretch>
            <a:fillRect/>
          </a:stretch>
        </p:blipFill>
        <p:spPr>
          <a:xfrm>
            <a:off x="4572000" y="2461769"/>
            <a:ext cx="7462684" cy="4031942"/>
          </a:xfrm>
          <a:prstGeom prst="rect">
            <a:avLst/>
          </a:prstGeom>
        </p:spPr>
      </p:pic>
    </p:spTree>
    <p:extLst>
      <p:ext uri="{BB962C8B-B14F-4D97-AF65-F5344CB8AC3E}">
        <p14:creationId xmlns:p14="http://schemas.microsoft.com/office/powerpoint/2010/main" val="1407036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14680" b="9091"/>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3" y="1161288"/>
            <a:ext cx="4859667" cy="1124712"/>
          </a:xfrm>
        </p:spPr>
        <p:txBody>
          <a:bodyPr vert="horz" lIns="91440" tIns="45720" rIns="91440" bIns="45720" rtlCol="0" anchor="b">
            <a:noAutofit/>
          </a:bodyPr>
          <a:lstStyle/>
          <a:p>
            <a:pPr algn="l"/>
            <a:r>
              <a:rPr lang="en-US" sz="3200" dirty="0"/>
              <a:t>VISUALIZATION GRAPHS WITH EXPLANATION</a:t>
            </a: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3207258"/>
          </a:xfrm>
        </p:spPr>
        <p:txBody>
          <a:bodyPr vert="horz" lIns="91440" tIns="45720" rIns="91440" bIns="45720" rtlCol="0" anchor="t">
            <a:norm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VISUALIZATION-3:</a:t>
            </a:r>
          </a:p>
          <a:p>
            <a:pPr algn="l"/>
            <a:endParaRPr lang="en-US" sz="1500" b="1" u="sng"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In this </a:t>
            </a:r>
            <a:r>
              <a:rPr lang="en-US" sz="1500" dirty="0" err="1">
                <a:latin typeface="Times New Roman" panose="02020603050405020304" pitchFamily="18" charset="0"/>
                <a:cs typeface="Times New Roman" panose="02020603050405020304" pitchFamily="18" charset="0"/>
              </a:rPr>
              <a:t>visualisation</a:t>
            </a:r>
            <a:r>
              <a:rPr lang="en-US" sz="1500" dirty="0">
                <a:latin typeface="Times New Roman" panose="02020603050405020304" pitchFamily="18" charset="0"/>
                <a:cs typeface="Times New Roman" panose="02020603050405020304" pitchFamily="18" charset="0"/>
              </a:rPr>
              <a:t> we choose the show ID and make its count to be distinct while the </a:t>
            </a:r>
            <a:r>
              <a:rPr lang="en-US" sz="1500" dirty="0" err="1">
                <a:latin typeface="Times New Roman" panose="02020603050405020304" pitchFamily="18" charset="0"/>
                <a:cs typeface="Times New Roman" panose="02020603050405020304" pitchFamily="18" charset="0"/>
              </a:rPr>
              <a:t>listed_in</a:t>
            </a:r>
            <a:r>
              <a:rPr lang="en-US" sz="1500" dirty="0">
                <a:latin typeface="Times New Roman" panose="02020603050405020304" pitchFamily="18" charset="0"/>
                <a:cs typeface="Times New Roman" panose="02020603050405020304" pitchFamily="18" charset="0"/>
              </a:rPr>
              <a:t> is placed in rows by selecting top 10 and then in filters. We then place the </a:t>
            </a:r>
            <a:r>
              <a:rPr lang="en-US" sz="1500" dirty="0" err="1">
                <a:latin typeface="Times New Roman" panose="02020603050405020304" pitchFamily="18" charset="0"/>
                <a:cs typeface="Times New Roman" panose="02020603050405020304" pitchFamily="18" charset="0"/>
              </a:rPr>
              <a:t>show_id</a:t>
            </a:r>
            <a:r>
              <a:rPr lang="en-US" sz="1500" dirty="0">
                <a:latin typeface="Times New Roman" panose="02020603050405020304" pitchFamily="18" charset="0"/>
                <a:cs typeface="Times New Roman" panose="02020603050405020304" pitchFamily="18" charset="0"/>
              </a:rPr>
              <a:t> in columns which generated horizontal bars and change its background using format shading.</a:t>
            </a:r>
          </a:p>
        </p:txBody>
      </p:sp>
      <p:pic>
        <p:nvPicPr>
          <p:cNvPr id="3" name="Picture 2" descr="A screenshot of a computer&#10;&#10;Description automatically generated">
            <a:extLst>
              <a:ext uri="{FF2B5EF4-FFF2-40B4-BE49-F238E27FC236}">
                <a16:creationId xmlns:a16="http://schemas.microsoft.com/office/drawing/2014/main" id="{EA094BA6-6697-670E-1E68-DB5AA11E5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0994" y="2452624"/>
            <a:ext cx="7334864" cy="4106926"/>
          </a:xfrm>
          <a:prstGeom prst="rect">
            <a:avLst/>
          </a:prstGeom>
        </p:spPr>
      </p:pic>
    </p:spTree>
    <p:extLst>
      <p:ext uri="{BB962C8B-B14F-4D97-AF65-F5344CB8AC3E}">
        <p14:creationId xmlns:p14="http://schemas.microsoft.com/office/powerpoint/2010/main" val="100668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3108" b="1"/>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23" name="Freeform: Shape 22">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4" y="1161288"/>
            <a:ext cx="4574532" cy="1125728"/>
          </a:xfrm>
        </p:spPr>
        <p:txBody>
          <a:bodyPr vert="horz" lIns="91440" tIns="45720" rIns="91440" bIns="45720" rtlCol="0" anchor="b">
            <a:noAutofit/>
          </a:bodyPr>
          <a:lstStyle/>
          <a:p>
            <a:pPr algn="l"/>
            <a:r>
              <a:rPr lang="en-US" sz="3200" dirty="0"/>
              <a:t>VISUALIZATION GRAPHS WITH EXPLANATION</a:t>
            </a:r>
          </a:p>
        </p:txBody>
      </p:sp>
      <p:sp>
        <p:nvSpPr>
          <p:cNvPr id="25" name="Rectangle 2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3207258"/>
          </a:xfrm>
        </p:spPr>
        <p:txBody>
          <a:bodyPr vert="horz" lIns="91440" tIns="45720" rIns="91440" bIns="45720" rtlCol="0" anchor="t">
            <a:no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VISUALIZATION-4:</a:t>
            </a: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In this </a:t>
            </a:r>
            <a:r>
              <a:rPr lang="en-US" sz="1500" dirty="0" err="1">
                <a:latin typeface="Times New Roman" panose="02020603050405020304" pitchFamily="18" charset="0"/>
                <a:cs typeface="Times New Roman" panose="02020603050405020304" pitchFamily="18" charset="0"/>
              </a:rPr>
              <a:t>visualisation</a:t>
            </a:r>
            <a:r>
              <a:rPr lang="en-US" sz="1500" dirty="0">
                <a:latin typeface="Times New Roman" panose="02020603050405020304" pitchFamily="18" charset="0"/>
                <a:cs typeface="Times New Roman" panose="02020603050405020304" pitchFamily="18" charset="0"/>
              </a:rPr>
              <a:t> we choose the type to be in rows and then we select the show ID and make its value as count distinct and place it in </a:t>
            </a:r>
            <a:r>
              <a:rPr lang="en-US" sz="1500" dirty="0" err="1">
                <a:latin typeface="Times New Roman" panose="02020603050405020304" pitchFamily="18" charset="0"/>
                <a:cs typeface="Times New Roman" panose="02020603050405020304" pitchFamily="18" charset="0"/>
              </a:rPr>
              <a:t>colours</a:t>
            </a:r>
            <a:r>
              <a:rPr lang="en-US" sz="1500" dirty="0">
                <a:latin typeface="Times New Roman" panose="02020603050405020304" pitchFamily="18" charset="0"/>
                <a:cs typeface="Times New Roman" panose="02020603050405020304" pitchFamily="18" charset="0"/>
              </a:rPr>
              <a:t>. By clicking one show me option  choosing packed bubbles visualization. Adding </a:t>
            </a:r>
            <a:r>
              <a:rPr lang="en-US" sz="1500" dirty="0" err="1">
                <a:latin typeface="Times New Roman" panose="02020603050405020304" pitchFamily="18" charset="0"/>
                <a:cs typeface="Times New Roman" panose="02020603050405020304" pitchFamily="18" charset="0"/>
              </a:rPr>
              <a:t>show_id</a:t>
            </a:r>
            <a:r>
              <a:rPr lang="en-US" sz="1500" dirty="0">
                <a:latin typeface="Times New Roman" panose="02020603050405020304" pitchFamily="18" charset="0"/>
                <a:cs typeface="Times New Roman" panose="02020603050405020304" pitchFamily="18" charset="0"/>
              </a:rPr>
              <a:t> to label gives us the total number of movies and tv shows. To add percentage, add </a:t>
            </a:r>
            <a:r>
              <a:rPr lang="en-US" sz="1500" dirty="0" err="1">
                <a:latin typeface="Times New Roman" panose="02020603050405020304" pitchFamily="18" charset="0"/>
                <a:cs typeface="Times New Roman" panose="02020603050405020304" pitchFamily="18" charset="0"/>
              </a:rPr>
              <a:t>show_id</a:t>
            </a:r>
            <a:r>
              <a:rPr lang="en-US" sz="1500" dirty="0">
                <a:latin typeface="Times New Roman" panose="02020603050405020304" pitchFamily="18" charset="0"/>
                <a:cs typeface="Times New Roman" panose="02020603050405020304" pitchFamily="18" charset="0"/>
              </a:rPr>
              <a:t> to detail and change its quick table calculation to percent of total. </a:t>
            </a:r>
          </a:p>
        </p:txBody>
      </p:sp>
      <p:pic>
        <p:nvPicPr>
          <p:cNvPr id="3" name="Picture 2" descr="A screenshot of a computer&#10;&#10;Description automatically generated">
            <a:extLst>
              <a:ext uri="{FF2B5EF4-FFF2-40B4-BE49-F238E27FC236}">
                <a16:creationId xmlns:a16="http://schemas.microsoft.com/office/drawing/2014/main" id="{2D839602-8BBB-B38F-C700-92252B31C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658" y="2369573"/>
            <a:ext cx="7295536" cy="4345859"/>
          </a:xfrm>
          <a:prstGeom prst="rect">
            <a:avLst/>
          </a:prstGeom>
        </p:spPr>
      </p:pic>
    </p:spTree>
    <p:extLst>
      <p:ext uri="{BB962C8B-B14F-4D97-AF65-F5344CB8AC3E}">
        <p14:creationId xmlns:p14="http://schemas.microsoft.com/office/powerpoint/2010/main" val="4193026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3108" b="1"/>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15" name="Freeform: Shape 14">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3" y="1161288"/>
            <a:ext cx="4702351" cy="1125728"/>
          </a:xfrm>
        </p:spPr>
        <p:txBody>
          <a:bodyPr vert="horz" lIns="91440" tIns="45720" rIns="91440" bIns="45720" rtlCol="0" anchor="b">
            <a:noAutofit/>
          </a:bodyPr>
          <a:lstStyle/>
          <a:p>
            <a:pPr algn="l"/>
            <a:r>
              <a:rPr lang="en-US" sz="3200" dirty="0"/>
              <a:t>VISUALIZATION GRAPHS WITH EXPLANATION</a:t>
            </a:r>
          </a:p>
        </p:txBody>
      </p:sp>
      <p:sp>
        <p:nvSpPr>
          <p:cNvPr id="19" name="Rectangle 1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3207258"/>
          </a:xfrm>
        </p:spPr>
        <p:txBody>
          <a:bodyPr vert="horz" lIns="91440" tIns="45720" rIns="91440" bIns="45720" rtlCol="0" anchor="t">
            <a:norm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VISUALIZATION-5:</a:t>
            </a: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In this </a:t>
            </a:r>
            <a:r>
              <a:rPr lang="en-US" sz="1500" dirty="0" err="1">
                <a:latin typeface="Times New Roman" panose="02020603050405020304" pitchFamily="18" charset="0"/>
                <a:cs typeface="Times New Roman" panose="02020603050405020304" pitchFamily="18" charset="0"/>
              </a:rPr>
              <a:t>visualisation</a:t>
            </a:r>
            <a:r>
              <a:rPr lang="en-US" sz="1500" dirty="0">
                <a:latin typeface="Times New Roman" panose="02020603050405020304" pitchFamily="18" charset="0"/>
                <a:cs typeface="Times New Roman" panose="02020603050405020304" pitchFamily="18" charset="0"/>
              </a:rPr>
              <a:t> we choose the rating to be in columns and show ID in rows by specifying its count to be distinct. Drop the count </a:t>
            </a:r>
            <a:r>
              <a:rPr lang="en-US" sz="1500" dirty="0" err="1">
                <a:latin typeface="Times New Roman" panose="02020603050405020304" pitchFamily="18" charset="0"/>
                <a:cs typeface="Times New Roman" panose="02020603050405020304" pitchFamily="18" charset="0"/>
              </a:rPr>
              <a:t>show_id</a:t>
            </a:r>
            <a:r>
              <a:rPr lang="en-US" sz="1500" dirty="0">
                <a:latin typeface="Times New Roman" panose="02020603050405020304" pitchFamily="18" charset="0"/>
                <a:cs typeface="Times New Roman" panose="02020603050405020304" pitchFamily="18" charset="0"/>
              </a:rPr>
              <a:t> to labels and change the background and text by using format tool.</a:t>
            </a:r>
          </a:p>
        </p:txBody>
      </p:sp>
      <p:pic>
        <p:nvPicPr>
          <p:cNvPr id="3" name="Picture 2" descr="A screen shot of a graph&#10;&#10;Description automatically generated">
            <a:extLst>
              <a:ext uri="{FF2B5EF4-FFF2-40B4-BE49-F238E27FC236}">
                <a16:creationId xmlns:a16="http://schemas.microsoft.com/office/drawing/2014/main" id="{EE472AB5-5268-5B0C-8BA7-D638E1394E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529" y="2443480"/>
            <a:ext cx="7607820" cy="4128770"/>
          </a:xfrm>
          <a:prstGeom prst="rect">
            <a:avLst/>
          </a:prstGeom>
        </p:spPr>
      </p:pic>
    </p:spTree>
    <p:extLst>
      <p:ext uri="{BB962C8B-B14F-4D97-AF65-F5344CB8AC3E}">
        <p14:creationId xmlns:p14="http://schemas.microsoft.com/office/powerpoint/2010/main" val="573076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3108" b="1"/>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15" name="Freeform: Shape 14">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4" y="1161288"/>
            <a:ext cx="4446528" cy="1125728"/>
          </a:xfrm>
        </p:spPr>
        <p:txBody>
          <a:bodyPr vert="horz" lIns="91440" tIns="45720" rIns="91440" bIns="45720" rtlCol="0" anchor="b">
            <a:noAutofit/>
          </a:bodyPr>
          <a:lstStyle/>
          <a:p>
            <a:pPr algn="l"/>
            <a:r>
              <a:rPr lang="en-US" sz="3200" dirty="0"/>
              <a:t>VISUALIZATION GRAPHS WITH EXPLANATION</a:t>
            </a:r>
          </a:p>
        </p:txBody>
      </p:sp>
      <p:sp>
        <p:nvSpPr>
          <p:cNvPr id="19" name="Rectangle 1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1387505"/>
          </a:xfrm>
        </p:spPr>
        <p:txBody>
          <a:bodyPr vert="horz" lIns="91440" tIns="45720" rIns="91440" bIns="45720" rtlCol="0" anchor="t">
            <a:no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VISUALIZATION-6:</a:t>
            </a: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In this </a:t>
            </a:r>
            <a:r>
              <a:rPr lang="en-US" sz="1500" dirty="0" err="1">
                <a:latin typeface="Times New Roman" panose="02020603050405020304" pitchFamily="18" charset="0"/>
                <a:cs typeface="Times New Roman" panose="02020603050405020304" pitchFamily="18" charset="0"/>
              </a:rPr>
              <a:t>visualisation</a:t>
            </a:r>
            <a:r>
              <a:rPr lang="en-US" sz="1500" dirty="0">
                <a:latin typeface="Times New Roman" panose="02020603050405020304" pitchFamily="18" charset="0"/>
                <a:cs typeface="Times New Roman" panose="02020603050405020304" pitchFamily="18" charset="0"/>
              </a:rPr>
              <a:t> we choose the type and drop it in filters then we choose the type to be single value and the same with the title attribute. In type the attribute but be selected to be only relevant values. Description ins placed in text and chosen to be in entire view. We perform required formatting to obtain the required visualization. Now we duplicate the same sheet and place the date added in text. The same procedure is followed sheets for duration, rating ,release year and genre.</a:t>
            </a:r>
          </a:p>
        </p:txBody>
      </p:sp>
      <p:pic>
        <p:nvPicPr>
          <p:cNvPr id="3" name="Picture 2" descr="A screenshot of a computer&#10;&#10;Description automatically generated">
            <a:extLst>
              <a:ext uri="{FF2B5EF4-FFF2-40B4-BE49-F238E27FC236}">
                <a16:creationId xmlns:a16="http://schemas.microsoft.com/office/drawing/2014/main" id="{FD955905-BB6F-F712-7B6E-877889D6AB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9109" y="540668"/>
            <a:ext cx="3774678" cy="194238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2CADD401-47ED-E72E-AEA0-E4FEAAA42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8084" y="2679095"/>
            <a:ext cx="3748124" cy="1942387"/>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A82FBA0C-C04A-120D-E2BF-BF663B6352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8084" y="4873479"/>
            <a:ext cx="3748124" cy="1932626"/>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66C078EA-C114-9187-ECCA-0C83A7FF4D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24569" y="582580"/>
            <a:ext cx="3588773" cy="1892930"/>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01477E6E-E562-0184-50B0-C4B7795C3A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4569" y="2679094"/>
            <a:ext cx="3588773" cy="1942387"/>
          </a:xfrm>
          <a:prstGeom prst="rect">
            <a:avLst/>
          </a:prstGeom>
        </p:spPr>
      </p:pic>
      <p:pic>
        <p:nvPicPr>
          <p:cNvPr id="20" name="Picture 19" descr="A screenshot of a computer">
            <a:extLst>
              <a:ext uri="{FF2B5EF4-FFF2-40B4-BE49-F238E27FC236}">
                <a16:creationId xmlns:a16="http://schemas.microsoft.com/office/drawing/2014/main" id="{CA2B5ED0-9A43-8706-1400-6341FFB823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11726" y="4873479"/>
            <a:ext cx="3501615" cy="1807344"/>
          </a:xfrm>
          <a:prstGeom prst="rect">
            <a:avLst/>
          </a:prstGeom>
        </p:spPr>
      </p:pic>
    </p:spTree>
    <p:extLst>
      <p:ext uri="{BB962C8B-B14F-4D97-AF65-F5344CB8AC3E}">
        <p14:creationId xmlns:p14="http://schemas.microsoft.com/office/powerpoint/2010/main" val="1097205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AAD5-C346-AE2D-DD39-778601B4C5D6}"/>
              </a:ext>
            </a:extLst>
          </p:cNvPr>
          <p:cNvSpPr>
            <a:spLocks noGrp="1"/>
          </p:cNvSpPr>
          <p:nvPr>
            <p:ph type="title"/>
          </p:nvPr>
        </p:nvSpPr>
        <p:spPr/>
        <p:txBody>
          <a:bodyPr/>
          <a:lstStyle/>
          <a:p>
            <a:r>
              <a:rPr lang="en-IN" dirty="0"/>
              <a:t>Python Visualizations</a:t>
            </a:r>
          </a:p>
        </p:txBody>
      </p:sp>
      <p:pic>
        <p:nvPicPr>
          <p:cNvPr id="4" name="Picture 3" descr="A screenshot of a computer&#10;&#10;Description automatically generated">
            <a:extLst>
              <a:ext uri="{FF2B5EF4-FFF2-40B4-BE49-F238E27FC236}">
                <a16:creationId xmlns:a16="http://schemas.microsoft.com/office/drawing/2014/main" id="{D02DC4A7-5737-EA53-AAF2-8231C18F5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264" y="1704756"/>
            <a:ext cx="5108809" cy="4269545"/>
          </a:xfrm>
          <a:prstGeom prst="rect">
            <a:avLst/>
          </a:prstGeom>
        </p:spPr>
      </p:pic>
    </p:spTree>
    <p:extLst>
      <p:ext uri="{BB962C8B-B14F-4D97-AF65-F5344CB8AC3E}">
        <p14:creationId xmlns:p14="http://schemas.microsoft.com/office/powerpoint/2010/main" val="32211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194716" y="668595"/>
            <a:ext cx="5334930" cy="1691148"/>
          </a:xfrm>
        </p:spPr>
        <p:txBody>
          <a:bodyPr>
            <a:normAutofit/>
          </a:bodyPr>
          <a:lstStyle/>
          <a:p>
            <a:r>
              <a:rPr lang="en-US" sz="3200" dirty="0"/>
              <a:t>INTRODUCTION TO DOMAIN:</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225229" y="2916245"/>
            <a:ext cx="5334931" cy="2189214"/>
          </a:xfrm>
        </p:spPr>
        <p:txBody>
          <a:bodyPr>
            <a:normAutofit/>
          </a:bodyPr>
          <a:lstStyle/>
          <a:p>
            <a:r>
              <a:rPr lang="en-US" sz="1900" dirty="0"/>
              <a:t>This initiative specializes in leveraging advanced analytics and visualization techniques to analyze Netflix's vast dataset, offering valuable insights into content distribution, viewer preferences, and long-term trends within the media and entertainment sector, with a specific emphasis on streaming service analytics.</a:t>
            </a:r>
            <a:endParaRPr lang="en-IN" sz="1900" dirty="0"/>
          </a:p>
        </p:txBody>
      </p:sp>
      <p:sp>
        <p:nvSpPr>
          <p:cNvPr id="11" name="Freeform: Shape 1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51" r="25698"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5" name="Freeform: Shape 24">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8799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3329-FF13-F9C1-4809-E3F7C704C278}"/>
              </a:ext>
            </a:extLst>
          </p:cNvPr>
          <p:cNvSpPr>
            <a:spLocks noGrp="1"/>
          </p:cNvSpPr>
          <p:nvPr>
            <p:ph type="title"/>
          </p:nvPr>
        </p:nvSpPr>
        <p:spPr/>
        <p:txBody>
          <a:bodyPr/>
          <a:lstStyle/>
          <a:p>
            <a:r>
              <a:rPr lang="en-US" dirty="0"/>
              <a:t>Comparing TV Shows and Movie Ratings</a:t>
            </a:r>
          </a:p>
        </p:txBody>
      </p:sp>
      <p:pic>
        <p:nvPicPr>
          <p:cNvPr id="6" name="Content Placeholder 5" descr="A screen shot of a computer&#10;&#10;Description automatically generated">
            <a:extLst>
              <a:ext uri="{FF2B5EF4-FFF2-40B4-BE49-F238E27FC236}">
                <a16:creationId xmlns:a16="http://schemas.microsoft.com/office/drawing/2014/main" id="{5AD5434D-110B-EBDE-39D8-048DED73B8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6912" y="1828799"/>
            <a:ext cx="7081744" cy="4494628"/>
          </a:xfrm>
        </p:spPr>
      </p:pic>
    </p:spTree>
    <p:extLst>
      <p:ext uri="{BB962C8B-B14F-4D97-AF65-F5344CB8AC3E}">
        <p14:creationId xmlns:p14="http://schemas.microsoft.com/office/powerpoint/2010/main" val="708517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FBDF-3ABA-4061-0AD8-657E4A3ABFD2}"/>
              </a:ext>
            </a:extLst>
          </p:cNvPr>
          <p:cNvSpPr>
            <a:spLocks noGrp="1"/>
          </p:cNvSpPr>
          <p:nvPr>
            <p:ph type="title"/>
          </p:nvPr>
        </p:nvSpPr>
        <p:spPr/>
        <p:txBody>
          <a:bodyPr/>
          <a:lstStyle/>
          <a:p>
            <a:r>
              <a:rPr lang="en-US" dirty="0"/>
              <a:t>Distribution of Movies and TV Show releases over past years</a:t>
            </a:r>
          </a:p>
        </p:txBody>
      </p:sp>
      <p:pic>
        <p:nvPicPr>
          <p:cNvPr id="7" name="Content Placeholder 6" descr="A screenshot of a computer program&#10;&#10;Description automatically generated">
            <a:extLst>
              <a:ext uri="{FF2B5EF4-FFF2-40B4-BE49-F238E27FC236}">
                <a16:creationId xmlns:a16="http://schemas.microsoft.com/office/drawing/2014/main" id="{A516548C-68A4-85F0-91D5-1345365BB1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2810" y="1825625"/>
            <a:ext cx="10046379" cy="4351338"/>
          </a:xfrm>
        </p:spPr>
      </p:pic>
    </p:spTree>
    <p:extLst>
      <p:ext uri="{BB962C8B-B14F-4D97-AF65-F5344CB8AC3E}">
        <p14:creationId xmlns:p14="http://schemas.microsoft.com/office/powerpoint/2010/main" val="4041241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FBDF-3ABA-4061-0AD8-657E4A3ABFD2}"/>
              </a:ext>
            </a:extLst>
          </p:cNvPr>
          <p:cNvSpPr>
            <a:spLocks noGrp="1"/>
          </p:cNvSpPr>
          <p:nvPr>
            <p:ph type="title"/>
          </p:nvPr>
        </p:nvSpPr>
        <p:spPr/>
        <p:txBody>
          <a:bodyPr/>
          <a:lstStyle/>
          <a:p>
            <a:r>
              <a:rPr lang="en-US" dirty="0"/>
              <a:t>D3.js  VISUALIZATIONS</a:t>
            </a:r>
          </a:p>
        </p:txBody>
      </p:sp>
      <p:pic>
        <p:nvPicPr>
          <p:cNvPr id="6" name="Content Placeholder 5" descr="A computer screen shot of a program&#10;&#10;Description automatically generated">
            <a:extLst>
              <a:ext uri="{FF2B5EF4-FFF2-40B4-BE49-F238E27FC236}">
                <a16:creationId xmlns:a16="http://schemas.microsoft.com/office/drawing/2014/main" id="{2A7F2672-786E-4E5D-7C97-CB00287D4A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462" y="1690688"/>
            <a:ext cx="5554265" cy="3124274"/>
          </a:xfrm>
        </p:spPr>
      </p:pic>
      <p:pic>
        <p:nvPicPr>
          <p:cNvPr id="9" name="Picture 8" descr="A computer screen shot of a computer program&#10;&#10;Description automatically generated">
            <a:extLst>
              <a:ext uri="{FF2B5EF4-FFF2-40B4-BE49-F238E27FC236}">
                <a16:creationId xmlns:a16="http://schemas.microsoft.com/office/drawing/2014/main" id="{2B93ECCB-3B61-A97F-7B1C-2D947D157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3169" y="1690688"/>
            <a:ext cx="5054990" cy="3159369"/>
          </a:xfrm>
          <a:prstGeom prst="rect">
            <a:avLst/>
          </a:prstGeom>
        </p:spPr>
      </p:pic>
      <p:sp>
        <p:nvSpPr>
          <p:cNvPr id="3" name="TextBox 2">
            <a:extLst>
              <a:ext uri="{FF2B5EF4-FFF2-40B4-BE49-F238E27FC236}">
                <a16:creationId xmlns:a16="http://schemas.microsoft.com/office/drawing/2014/main" id="{6F7E520B-7EDE-FB0D-8BF4-0DA7AFA1DF06}"/>
              </a:ext>
            </a:extLst>
          </p:cNvPr>
          <p:cNvSpPr txBox="1"/>
          <p:nvPr/>
        </p:nvSpPr>
        <p:spPr>
          <a:xfrm>
            <a:off x="541735" y="5192364"/>
            <a:ext cx="5554265" cy="923330"/>
          </a:xfrm>
          <a:prstGeom prst="rect">
            <a:avLst/>
          </a:prstGeom>
          <a:noFill/>
        </p:spPr>
        <p:txBody>
          <a:bodyPr wrap="square" rtlCol="0">
            <a:spAutoFit/>
          </a:bodyPr>
          <a:lstStyle/>
          <a:p>
            <a:r>
              <a:rPr lang="en-IN" dirty="0"/>
              <a:t>Link1: </a:t>
            </a:r>
            <a:r>
              <a:rPr lang="en-IN" dirty="0">
                <a:hlinkClick r:id="rId4"/>
              </a:rPr>
              <a:t>https://vizhub.com/PragnaSahas/8e2df73b6f6b4db5b53085f04bffe775?edit=files&amp;file=data.csv </a:t>
            </a:r>
            <a:endParaRPr lang="en-IN" dirty="0"/>
          </a:p>
        </p:txBody>
      </p:sp>
      <p:sp>
        <p:nvSpPr>
          <p:cNvPr id="4" name="TextBox 3">
            <a:extLst>
              <a:ext uri="{FF2B5EF4-FFF2-40B4-BE49-F238E27FC236}">
                <a16:creationId xmlns:a16="http://schemas.microsoft.com/office/drawing/2014/main" id="{9C4C78AA-F0ED-AB94-1826-5E42614D6392}"/>
              </a:ext>
            </a:extLst>
          </p:cNvPr>
          <p:cNvSpPr txBox="1"/>
          <p:nvPr/>
        </p:nvSpPr>
        <p:spPr>
          <a:xfrm>
            <a:off x="6982844" y="5060887"/>
            <a:ext cx="5209156" cy="1754326"/>
          </a:xfrm>
          <a:prstGeom prst="rect">
            <a:avLst/>
          </a:prstGeom>
          <a:noFill/>
        </p:spPr>
        <p:txBody>
          <a:bodyPr wrap="square" rtlCol="0">
            <a:spAutoFit/>
          </a:bodyPr>
          <a:lstStyle/>
          <a:p>
            <a:r>
              <a:rPr lang="en-IN" dirty="0"/>
              <a:t>Link2:</a:t>
            </a:r>
            <a:endParaRPr lang="en-IN" dirty="0">
              <a:hlinkClick r:id="rId5"/>
            </a:endParaRPr>
          </a:p>
          <a:p>
            <a:r>
              <a:rPr lang="en-IN" dirty="0">
                <a:hlinkClick r:id="rId5"/>
              </a:rPr>
              <a:t>https://vizhub.com/nikki-2311/eb32282aa42a49caa9f498b75a7bb13b?edit=files&amp;file=AxisBottom.js&amp;tabs=AxisBottom.js%7EAxisLeft.js%7EMarks.js%7EuseData.js%7Eindex.js%7Eindex.html </a:t>
            </a:r>
            <a:endParaRPr lang="en-IN" dirty="0"/>
          </a:p>
        </p:txBody>
      </p:sp>
    </p:spTree>
    <p:extLst>
      <p:ext uri="{BB962C8B-B14F-4D97-AF65-F5344CB8AC3E}">
        <p14:creationId xmlns:p14="http://schemas.microsoft.com/office/powerpoint/2010/main" val="2490437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6C4118A-B523-45D9-B427-8E05B2DE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836676" y="557189"/>
            <a:ext cx="4899039" cy="1969701"/>
          </a:xfrm>
          <a:noFill/>
        </p:spPr>
        <p:txBody>
          <a:bodyPr>
            <a:normAutofit/>
          </a:bodyPr>
          <a:lstStyle/>
          <a:p>
            <a:pPr algn="l"/>
            <a:r>
              <a:rPr lang="en-US" sz="3200" dirty="0"/>
              <a:t>WORK MANAGEMENT</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04800" y="2893806"/>
            <a:ext cx="5430915" cy="3845197"/>
          </a:xfrm>
          <a:noFill/>
        </p:spPr>
        <p:txBody>
          <a:bodyPr>
            <a:noAutofit/>
          </a:bodyPr>
          <a:lstStyle/>
          <a:p>
            <a:pPr algn="l"/>
            <a:r>
              <a:rPr lang="en-US" sz="1500" b="1" u="sng" dirty="0">
                <a:latin typeface="Times New Roman" panose="02020603050405020304" pitchFamily="18" charset="0"/>
                <a:cs typeface="Times New Roman" panose="02020603050405020304" pitchFamily="18" charset="0"/>
              </a:rPr>
              <a:t>IMPLEMENTATION STATUS REPORT:</a:t>
            </a:r>
            <a:endParaRPr lang="en-IN" sz="1500" dirty="0">
              <a:latin typeface="Times New Roman" panose="02020603050405020304" pitchFamily="18" charset="0"/>
              <a:cs typeface="Times New Roman" panose="02020603050405020304" pitchFamily="18" charset="0"/>
            </a:endParaRPr>
          </a:p>
          <a:p>
            <a:pPr algn="l"/>
            <a:r>
              <a:rPr lang="en-IN" sz="1500" dirty="0">
                <a:latin typeface="Times New Roman" panose="02020603050405020304" pitchFamily="18" charset="0"/>
                <a:cs typeface="Times New Roman" panose="02020603050405020304" pitchFamily="18" charset="0"/>
              </a:rPr>
              <a:t>-</a:t>
            </a:r>
            <a:r>
              <a:rPr lang="en-IN" sz="1500" b="1" u="sng" dirty="0">
                <a:latin typeface="Times New Roman" panose="02020603050405020304" pitchFamily="18" charset="0"/>
                <a:cs typeface="Times New Roman" panose="02020603050405020304" pitchFamily="18" charset="0"/>
              </a:rPr>
              <a:t>Conclusion:</a:t>
            </a:r>
            <a:r>
              <a:rPr lang="en-IN" sz="1500" b="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Created an interactive dashboard that shows the Netflix dataset and includes important information like the distribution of content types, trends in release years, and popularity of genres. Utilizing Python's robust analytics libraries—such as Pandas for data analysis and SciPy for statistical tests—to look for trends in audience preferences and content over time. These libraries can be used to identify and analyze these trends, yielding useful information that can inform distribution and production strategies. The dashboard will be enhanced with dynamic, data-driven narratives thanks to Python scripts that automate the extraction of insights from the dataset.</a:t>
            </a:r>
          </a:p>
          <a:p>
            <a:pPr algn="l"/>
            <a:r>
              <a:rPr lang="en-US" sz="1500" b="1" u="sng" dirty="0">
                <a:latin typeface="Times New Roman" panose="02020603050405020304" pitchFamily="18" charset="0"/>
                <a:cs typeface="Times New Roman" panose="02020603050405020304" pitchFamily="18" charset="0"/>
              </a:rPr>
              <a:t>GITHUB LINK:</a:t>
            </a:r>
            <a:br>
              <a:rPr lang="en-US" sz="1500" b="1" u="sng" dirty="0">
                <a:latin typeface="Times New Roman" panose="02020603050405020304" pitchFamily="18" charset="0"/>
                <a:cs typeface="Times New Roman" panose="02020603050405020304" pitchFamily="18" charset="0"/>
              </a:rPr>
            </a:br>
            <a:r>
              <a:rPr lang="en-US" sz="1500" b="1" u="sng" dirty="0">
                <a:latin typeface="Times New Roman" panose="02020603050405020304" pitchFamily="18" charset="0"/>
                <a:cs typeface="Times New Roman" panose="02020603050405020304" pitchFamily="18" charset="0"/>
                <a:hlinkClick r:id="rId2"/>
              </a:rPr>
              <a:t>https://github.com/narayana8799/CSCE-5290-Final-Project </a:t>
            </a:r>
            <a:endParaRPr lang="en-US" sz="1500" dirty="0">
              <a:latin typeface="Times New Roman" panose="02020603050405020304" pitchFamily="18" charset="0"/>
              <a:cs typeface="Times New Roman" panose="02020603050405020304" pitchFamily="18" charset="0"/>
            </a:endParaRPr>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3"/>
          <a:srcRect l="4124" r="29772" b="1"/>
          <a:stretch/>
        </p:blipFill>
        <p:spPr>
          <a:xfrm>
            <a:off x="6095999" y="10"/>
            <a:ext cx="6105655" cy="6857990"/>
          </a:xfrm>
          <a:prstGeom prst="rect">
            <a:avLst/>
          </a:prstGeom>
        </p:spPr>
      </p:pic>
    </p:spTree>
    <p:extLst>
      <p:ext uri="{BB962C8B-B14F-4D97-AF65-F5344CB8AC3E}">
        <p14:creationId xmlns:p14="http://schemas.microsoft.com/office/powerpoint/2010/main" val="4180516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14680" b="9091"/>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477980" y="1122363"/>
            <a:ext cx="5618019" cy="1298928"/>
          </a:xfrm>
        </p:spPr>
        <p:txBody>
          <a:bodyPr anchor="b">
            <a:normAutofit/>
          </a:bodyPr>
          <a:lstStyle/>
          <a:p>
            <a:pPr algn="l"/>
            <a:r>
              <a:rPr lang="en-US" sz="3200" dirty="0"/>
              <a:t>WORK MANAGEMENT</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423719" y="2630466"/>
            <a:ext cx="7705673" cy="2949153"/>
          </a:xfrm>
        </p:spPr>
        <p:txBody>
          <a:bodyPr>
            <a:normAutofit/>
          </a:bodyPr>
          <a:lstStyle/>
          <a:p>
            <a:pPr algn="l"/>
            <a:r>
              <a:rPr lang="en-IN" sz="1600" dirty="0">
                <a:latin typeface="Times New Roman" panose="02020603050405020304" pitchFamily="18" charset="0"/>
                <a:cs typeface="Times New Roman" panose="02020603050405020304" pitchFamily="18" charset="0"/>
              </a:rPr>
              <a:t>RESPONSIBILITY/CONTRIBUTIONS:</a:t>
            </a:r>
          </a:p>
          <a:p>
            <a:pPr algn="l"/>
            <a:endParaRPr lang="en-IN" sz="16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D3.js,Tabeau: </a:t>
            </a:r>
            <a:r>
              <a:rPr lang="en-US" sz="1600" dirty="0" err="1"/>
              <a:t>Nikhitha</a:t>
            </a:r>
            <a:r>
              <a:rPr lang="en-US" sz="1600" dirty="0"/>
              <a:t> Thakur, Venkata Naga </a:t>
            </a:r>
            <a:r>
              <a:rPr lang="en-US" sz="1600" dirty="0" err="1"/>
              <a:t>Pragna</a:t>
            </a:r>
            <a:r>
              <a:rPr lang="en-US" sz="1600" dirty="0"/>
              <a:t> Sahas </a:t>
            </a:r>
            <a:r>
              <a:rPr lang="en-US" sz="1600"/>
              <a:t>Gundavarapu</a:t>
            </a:r>
            <a:endParaRPr lang="en-US" sz="16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Python code, Tableau:</a:t>
            </a:r>
            <a:r>
              <a:rPr lang="en-US" sz="1600" dirty="0"/>
              <a:t> Laxmi Narayana </a:t>
            </a:r>
            <a:r>
              <a:rPr lang="en-US" sz="1600" dirty="0" err="1"/>
              <a:t>Mangilipally</a:t>
            </a:r>
            <a:r>
              <a:rPr lang="en-US" sz="1600" dirty="0"/>
              <a:t> </a:t>
            </a:r>
            <a:endParaRPr lang="en-US" sz="16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Documentation, Tableau: Krishna Vishesh </a:t>
            </a:r>
            <a:r>
              <a:rPr lang="en-US" sz="1600" dirty="0" err="1">
                <a:latin typeface="Times New Roman" panose="02020603050405020304" pitchFamily="18" charset="0"/>
                <a:cs typeface="Times New Roman" panose="02020603050405020304" pitchFamily="18" charset="0"/>
              </a:rPr>
              <a:t>katta</a:t>
            </a:r>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304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4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4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4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40079" y="325369"/>
            <a:ext cx="4670097" cy="1956841"/>
          </a:xfrm>
        </p:spPr>
        <p:txBody>
          <a:bodyPr vert="horz" lIns="91440" tIns="45720" rIns="91440" bIns="45720" rtlCol="0" anchor="b">
            <a:normAutofit/>
          </a:bodyPr>
          <a:lstStyle/>
          <a:p>
            <a:pPr algn="l"/>
            <a:r>
              <a:rPr lang="en-US" sz="3200" dirty="0"/>
              <a:t>REFERENCES/CITATIONS</a:t>
            </a:r>
          </a:p>
        </p:txBody>
      </p:sp>
      <p:sp>
        <p:nvSpPr>
          <p:cNvPr id="2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40080" y="2872899"/>
            <a:ext cx="4243589" cy="3320668"/>
          </a:xfrm>
        </p:spPr>
        <p:txBody>
          <a:bodyPr vert="horz" lIns="91440" tIns="45720" rIns="91440" bIns="45720" rtlCol="0">
            <a:noAutofit/>
          </a:bodyPr>
          <a:lstStyle/>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REFERENCES:</a:t>
            </a:r>
          </a:p>
          <a:p>
            <a:pPr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Netflix Data: https://www.kaggle.com/datasets/shivamb/netflix-shows Shull, F. (2022). Mastering D3.js Data Visualization. </a:t>
            </a:r>
            <a:r>
              <a:rPr lang="en-US" sz="1500" dirty="0" err="1">
                <a:latin typeface="Times New Roman" panose="02020603050405020304" pitchFamily="18" charset="0"/>
                <a:cs typeface="Times New Roman" panose="02020603050405020304" pitchFamily="18" charset="0"/>
              </a:rPr>
              <a:t>Packt</a:t>
            </a:r>
            <a:r>
              <a:rPr lang="en-US" sz="1500" dirty="0">
                <a:latin typeface="Times New Roman" panose="02020603050405020304" pitchFamily="18" charset="0"/>
                <a:cs typeface="Times New Roman" panose="02020603050405020304" pitchFamily="18" charset="0"/>
              </a:rPr>
              <a:t> Publishing. Murray, S. (2017). Interactive data visualization for the web: an introduction to designing with D3. O'Reilly Media, Inc. Zhu, N. Q. (2021). Data visualization with D3. </a:t>
            </a:r>
            <a:r>
              <a:rPr lang="en-US" sz="1500" dirty="0" err="1">
                <a:latin typeface="Times New Roman" panose="02020603050405020304" pitchFamily="18" charset="0"/>
                <a:cs typeface="Times New Roman" panose="02020603050405020304" pitchFamily="18" charset="0"/>
              </a:rPr>
              <a:t>js</a:t>
            </a:r>
            <a:r>
              <a:rPr lang="en-US" sz="1500" dirty="0">
                <a:latin typeface="Times New Roman" panose="02020603050405020304" pitchFamily="18" charset="0"/>
                <a:cs typeface="Times New Roman" panose="02020603050405020304" pitchFamily="18" charset="0"/>
              </a:rPr>
              <a:t> cookbook. </a:t>
            </a:r>
            <a:r>
              <a:rPr lang="en-US" sz="1500" dirty="0" err="1">
                <a:latin typeface="Times New Roman" panose="02020603050405020304" pitchFamily="18" charset="0"/>
                <a:cs typeface="Times New Roman" panose="02020603050405020304" pitchFamily="18" charset="0"/>
              </a:rPr>
              <a:t>Packt</a:t>
            </a:r>
            <a:r>
              <a:rPr lang="en-US" sz="1500" dirty="0">
                <a:latin typeface="Times New Roman" panose="02020603050405020304" pitchFamily="18" charset="0"/>
                <a:cs typeface="Times New Roman" panose="02020603050405020304" pitchFamily="18" charset="0"/>
              </a:rPr>
              <a:t> Publishing Ltd. </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CITATIONS:</a:t>
            </a:r>
          </a:p>
          <a:p>
            <a:pPr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[1] https://oyasalofa.medium.com/netflix-movies-and-tv-shows-tableau-dashboard-12fe06359b6b [2] https://www.tableau.com/blog/tableau-cloud-netflix-original-64442</a:t>
            </a:r>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2552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54402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highway near the ocean">
            <a:extLst>
              <a:ext uri="{FF2B5EF4-FFF2-40B4-BE49-F238E27FC236}">
                <a16:creationId xmlns:a16="http://schemas.microsoft.com/office/drawing/2014/main" id="{47D96EBC-B8D0-5ABF-A83F-467648E5EFB2}"/>
              </a:ext>
            </a:extLst>
          </p:cNvPr>
          <p:cNvPicPr>
            <a:picLocks noChangeAspect="1"/>
          </p:cNvPicPr>
          <p:nvPr/>
        </p:nvPicPr>
        <p:blipFill rotWithShape="1">
          <a:blip r:embed="rId2"/>
          <a:srcRect l="20102" r="13007"/>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7454D40-3FB2-AC06-3222-E306B8A04950}"/>
              </a:ext>
            </a:extLst>
          </p:cNvPr>
          <p:cNvSpPr>
            <a:spLocks noGrp="1"/>
          </p:cNvSpPr>
          <p:nvPr>
            <p:ph idx="1"/>
          </p:nvPr>
        </p:nvSpPr>
        <p:spPr>
          <a:xfrm>
            <a:off x="6513788" y="2333297"/>
            <a:ext cx="4840010" cy="3843666"/>
          </a:xfrm>
        </p:spPr>
        <p:txBody>
          <a:bodyPr>
            <a:normAutofit/>
          </a:bodyPr>
          <a:lstStyle/>
          <a:p>
            <a:r>
              <a:rPr lang="en-IN" sz="7200" dirty="0"/>
              <a:t>Thank You</a:t>
            </a:r>
          </a:p>
        </p:txBody>
      </p:sp>
    </p:spTree>
    <p:extLst>
      <p:ext uri="{BB962C8B-B14F-4D97-AF65-F5344CB8AC3E}">
        <p14:creationId xmlns:p14="http://schemas.microsoft.com/office/powerpoint/2010/main" val="1992986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186489" y="570271"/>
            <a:ext cx="5366413" cy="934064"/>
          </a:xfrm>
          <a:noFill/>
        </p:spPr>
        <p:txBody>
          <a:bodyPr>
            <a:noAutofit/>
          </a:bodyPr>
          <a:lstStyle/>
          <a:p>
            <a:pPr algn="l"/>
            <a:r>
              <a:rPr lang="en-US" sz="3200" dirty="0"/>
              <a:t>DATA ABSTRACTION (TYPES AND ATTRIBUTES)</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269139" y="2123878"/>
            <a:ext cx="4984813" cy="2057289"/>
          </a:xfrm>
          <a:noFill/>
        </p:spPr>
        <p:txBody>
          <a:bodyPr>
            <a:noAutofit/>
          </a:bodyPr>
          <a:lstStyle/>
          <a:p>
            <a:pPr algn="l"/>
            <a:r>
              <a:rPr lang="en-US" sz="1600" dirty="0">
                <a:latin typeface="Times New Roman" panose="02020603050405020304" pitchFamily="18" charset="0"/>
                <a:cs typeface="Times New Roman" panose="02020603050405020304" pitchFamily="18" charset="0"/>
              </a:rPr>
              <a:t>The used data set consists 12 different attributes followed by its type.</a:t>
            </a:r>
            <a:br>
              <a:rPr lang="en-US" sz="1600" dirty="0">
                <a:latin typeface="Times New Roman" panose="02020603050405020304" pitchFamily="18" charset="0"/>
                <a:cs typeface="Times New Roman" panose="02020603050405020304" pitchFamily="18" charset="0"/>
              </a:rPr>
            </a:br>
            <a:r>
              <a:rPr lang="en-US" sz="1600" dirty="0" err="1">
                <a:latin typeface="Times New Roman" panose="02020603050405020304" pitchFamily="18" charset="0"/>
                <a:cs typeface="Times New Roman" panose="02020603050405020304" pitchFamily="18" charset="0"/>
              </a:rPr>
              <a:t>show_id</a:t>
            </a:r>
            <a:r>
              <a:rPr lang="en-US" sz="1600" dirty="0">
                <a:latin typeface="Times New Roman" panose="02020603050405020304" pitchFamily="18" charset="0"/>
                <a:cs typeface="Times New Roman" panose="02020603050405020304" pitchFamily="18" charset="0"/>
              </a:rPr>
              <a:t>: Unique identifier for each title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Numeric or String), type: Type of title (Movie or TV Show)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Categorical - String), title: Title of the movie or TV show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 director: Director(s) of the title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 cast: Cast members of the title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 country: Country or countries where the title was produced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 ,</a:t>
            </a:r>
            <a:r>
              <a:rPr lang="en-US" sz="1600" dirty="0" err="1">
                <a:latin typeface="Times New Roman" panose="02020603050405020304" pitchFamily="18" charset="0"/>
                <a:cs typeface="Times New Roman" panose="02020603050405020304" pitchFamily="18" charset="0"/>
              </a:rPr>
              <a:t>date_added</a:t>
            </a:r>
            <a:r>
              <a:rPr lang="en-US" sz="1600" dirty="0">
                <a:latin typeface="Times New Roman" panose="02020603050405020304" pitchFamily="18" charset="0"/>
                <a:cs typeface="Times New Roman" panose="02020603050405020304" pitchFamily="18" charset="0"/>
              </a:rPr>
              <a:t>: Date when the title was added to Netflix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Date), </a:t>
            </a:r>
            <a:r>
              <a:rPr lang="en-US" sz="1600" dirty="0" err="1">
                <a:latin typeface="Times New Roman" panose="02020603050405020304" pitchFamily="18" charset="0"/>
                <a:cs typeface="Times New Roman" panose="02020603050405020304" pitchFamily="18" charset="0"/>
              </a:rPr>
              <a:t>release_year</a:t>
            </a:r>
            <a:r>
              <a:rPr lang="en-US" sz="1600" dirty="0">
                <a:latin typeface="Times New Roman" panose="02020603050405020304" pitchFamily="18" charset="0"/>
                <a:cs typeface="Times New Roman" panose="02020603050405020304" pitchFamily="18" charset="0"/>
              </a:rPr>
              <a:t>: Year when the title was released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Numeric), rating: Content rating of the title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Categorical - String), duration: Duration of the title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 </a:t>
            </a:r>
            <a:r>
              <a:rPr lang="en-US" sz="1600" dirty="0" err="1">
                <a:latin typeface="Times New Roman" panose="02020603050405020304" pitchFamily="18" charset="0"/>
                <a:cs typeface="Times New Roman" panose="02020603050405020304" pitchFamily="18" charset="0"/>
              </a:rPr>
              <a:t>listed_in</a:t>
            </a:r>
            <a:r>
              <a:rPr lang="en-US" sz="1600" dirty="0">
                <a:latin typeface="Times New Roman" panose="02020603050405020304" pitchFamily="18" charset="0"/>
                <a:cs typeface="Times New Roman" panose="02020603050405020304" pitchFamily="18" charset="0"/>
              </a:rPr>
              <a:t>: Categories or genres the title belongs to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 description: Brief description or summary of the title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a:t>
            </a:r>
            <a:r>
              <a:rPr lang="en-US" sz="1600" dirty="0"/>
              <a:t>)</a:t>
            </a:r>
            <a:endParaRPr lang="en-IN" sz="1600" dirty="0"/>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4666" r="30314" b="1"/>
          <a:stretch/>
        </p:blipFill>
        <p:spPr>
          <a:xfrm>
            <a:off x="1" y="10"/>
            <a:ext cx="6005512" cy="6857990"/>
          </a:xfrm>
          <a:prstGeom prst="rect">
            <a:avLst/>
          </a:prstGeom>
        </p:spPr>
      </p:pic>
    </p:spTree>
    <p:extLst>
      <p:ext uri="{BB962C8B-B14F-4D97-AF65-F5344CB8AC3E}">
        <p14:creationId xmlns:p14="http://schemas.microsoft.com/office/powerpoint/2010/main" val="251031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186489" y="570271"/>
            <a:ext cx="5366413" cy="934064"/>
          </a:xfrm>
          <a:noFill/>
        </p:spPr>
        <p:txBody>
          <a:bodyPr>
            <a:noAutofit/>
          </a:bodyPr>
          <a:lstStyle/>
          <a:p>
            <a:pPr algn="l"/>
            <a:r>
              <a:rPr lang="en-US" sz="3200" dirty="0"/>
              <a:t>DATA ABSTRACTION (DETAILED DESCRIPTION)</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269139" y="2123878"/>
            <a:ext cx="4984813" cy="2057289"/>
          </a:xfrm>
          <a:noFill/>
        </p:spPr>
        <p:txBody>
          <a:bodyPr>
            <a:noAutofit/>
          </a:bodyPr>
          <a:lstStyle/>
          <a:p>
            <a:pPr algn="l"/>
            <a:r>
              <a:rPr lang="en-US" sz="1600" dirty="0">
                <a:latin typeface="Times New Roman" panose="02020603050405020304" pitchFamily="18" charset="0"/>
                <a:cs typeface="Times New Roman" panose="02020603050405020304" pitchFamily="18" charset="0"/>
              </a:rPr>
              <a:t>The dataset provides details about movies and TV shows available on a streaming platform. Each entry includes information such as title, type, director, cast, country, date added, release year, rating, duration, genre, and description. It consists of a variety of genres including children &amp; family movies, comedies, stand-up comedy, sci-fi &amp; fantasy, thrillers, and more. The dataset covers a wide range of release years, from 2013 to 2019. Titles originate from various countries including the United States, India, Spain, and more. Content ratings vary from TV-Y7 to TV-MA, indicating which age it is suitable for. Both single movies and TV series with multiple seasons are represented. It offers insights into the diverse content library of the streaming platform, different tastes and preferences. This dataset serves as a valuable resource for content analysis, recommendation systems, and understanding audience preferences in the streaming industry.</a:t>
            </a:r>
            <a:endParaRPr lang="en-IN" sz="1600" dirty="0"/>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4666" r="30314" b="1"/>
          <a:stretch/>
        </p:blipFill>
        <p:spPr>
          <a:xfrm>
            <a:off x="1" y="10"/>
            <a:ext cx="6005512" cy="6857990"/>
          </a:xfrm>
          <a:prstGeom prst="rect">
            <a:avLst/>
          </a:prstGeom>
        </p:spPr>
      </p:pic>
    </p:spTree>
    <p:extLst>
      <p:ext uri="{BB962C8B-B14F-4D97-AF65-F5344CB8AC3E}">
        <p14:creationId xmlns:p14="http://schemas.microsoft.com/office/powerpoint/2010/main" val="328217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5138645" y="-947667"/>
            <a:ext cx="5998840" cy="2481500"/>
          </a:xfrm>
          <a:noFill/>
        </p:spPr>
        <p:txBody>
          <a:bodyPr>
            <a:normAutofit/>
          </a:bodyPr>
          <a:lstStyle/>
          <a:p>
            <a:pPr algn="l"/>
            <a:r>
              <a:rPr lang="en-US" sz="3200" dirty="0"/>
              <a:t>DATA ABSTRACTION(NUMBER OF RECORDS)</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5138645" y="1936955"/>
            <a:ext cx="5998840" cy="4031226"/>
          </a:xfrm>
          <a:noFill/>
        </p:spPr>
        <p:txBody>
          <a:bodyPr>
            <a:noAutofit/>
          </a:bodyPr>
          <a:lstStyle/>
          <a:p>
            <a:pPr algn="l"/>
            <a:r>
              <a:rPr lang="en-US" sz="2000" dirty="0">
                <a:latin typeface="Times New Roman" panose="02020603050405020304" pitchFamily="18" charset="0"/>
                <a:cs typeface="Times New Roman" panose="02020603050405020304" pitchFamily="18" charset="0"/>
              </a:rPr>
              <a:t>The dataset consists of 6234 number of rows. In the context of the provided dataset of Netflix titles, the number of records tells us how many individual movies and TV shows are included in the dataset. Each record represents a specific title available on Netflix, whether it's a movie or a TV show. Therefore, the number of records gives us insight into the size of the dataset and the scope of titles that are being analyzed or considered.</a:t>
            </a:r>
            <a:endParaRPr lang="en-IN" sz="2000" dirty="0"/>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10147" r="35795" b="1"/>
          <a:stretch/>
        </p:blipFill>
        <p:spPr>
          <a:xfrm>
            <a:off x="20" y="10"/>
            <a:ext cx="4992985" cy="6857990"/>
          </a:xfrm>
          <a:prstGeom prst="rect">
            <a:avLst/>
          </a:prstGeom>
        </p:spPr>
      </p:pic>
    </p:spTree>
    <p:extLst>
      <p:ext uri="{BB962C8B-B14F-4D97-AF65-F5344CB8AC3E}">
        <p14:creationId xmlns:p14="http://schemas.microsoft.com/office/powerpoint/2010/main" val="33139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D1520B01-A2E4-41C2-8A8F-7683F2508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4354513" y="841375"/>
            <a:ext cx="3505200" cy="3114698"/>
          </a:xfrm>
        </p:spPr>
        <p:txBody>
          <a:bodyPr>
            <a:normAutofit/>
          </a:bodyPr>
          <a:lstStyle/>
          <a:p>
            <a:r>
              <a:rPr lang="en-US" sz="4300" dirty="0">
                <a:solidFill>
                  <a:schemeClr val="bg1"/>
                </a:solidFill>
              </a:rPr>
              <a:t>WORKFLOW DIAGRAM WITH EXPLANATION</a:t>
            </a:r>
            <a:endParaRPr lang="en-IN" sz="4300" dirty="0">
              <a:solidFill>
                <a:schemeClr val="bg1"/>
              </a:solidFill>
            </a:endParaRPr>
          </a:p>
        </p:txBody>
      </p:sp>
      <p:grpSp>
        <p:nvGrpSpPr>
          <p:cNvPr id="73" name="Group 72">
            <a:extLst>
              <a:ext uri="{FF2B5EF4-FFF2-40B4-BE49-F238E27FC236}">
                <a16:creationId xmlns:a16="http://schemas.microsoft.com/office/drawing/2014/main" id="{1F634C0A-A487-42AF-8DFD-4DAD62FE92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sp>
          <p:nvSpPr>
            <p:cNvPr id="67" name="Freeform: Shape 66">
              <a:extLst>
                <a:ext uri="{FF2B5EF4-FFF2-40B4-BE49-F238E27FC236}">
                  <a16:creationId xmlns:a16="http://schemas.microsoft.com/office/drawing/2014/main" id="{7412B137-E115-42F2-8CF9-67E40B5D2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0779E94B-3A8C-4695-9DA1-2EDEFB170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16009" r="41658" b="1"/>
          <a:stretch/>
        </p:blipFill>
        <p:spPr>
          <a:xfrm>
            <a:off x="20" y="10"/>
            <a:ext cx="3910064" cy="6857990"/>
          </a:xfrm>
          <a:custGeom>
            <a:avLst/>
            <a:gdLst/>
            <a:ahLst/>
            <a:cxnLst/>
            <a:rect l="l" t="t" r="r" b="b"/>
            <a:pathLst>
              <a:path w="3910084" h="6858000">
                <a:moveTo>
                  <a:pt x="0" y="0"/>
                </a:moveTo>
                <a:lnTo>
                  <a:pt x="2996382" y="0"/>
                </a:lnTo>
                <a:lnTo>
                  <a:pt x="3563333" y="1750276"/>
                </a:lnTo>
                <a:lnTo>
                  <a:pt x="3910084" y="6054385"/>
                </a:lnTo>
                <a:lnTo>
                  <a:pt x="3791309" y="6858000"/>
                </a:lnTo>
                <a:lnTo>
                  <a:pt x="0" y="6858000"/>
                </a:lnTo>
                <a:close/>
              </a:path>
            </a:pathLst>
          </a:custGeom>
        </p:spPr>
      </p:pic>
      <p:grpSp>
        <p:nvGrpSpPr>
          <p:cNvPr id="70" name="Group 69">
            <a:extLst>
              <a:ext uri="{FF2B5EF4-FFF2-40B4-BE49-F238E27FC236}">
                <a16:creationId xmlns:a16="http://schemas.microsoft.com/office/drawing/2014/main" id="{066EE5A2-0D35-4D6A-A5C7-1CA91F740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8589" y="0"/>
            <a:ext cx="1339053" cy="6858000"/>
            <a:chOff x="2661507" y="0"/>
            <a:chExt cx="1339053" cy="6858000"/>
          </a:xfrm>
        </p:grpSpPr>
        <p:sp>
          <p:nvSpPr>
            <p:cNvPr id="71" name="Freeform: Shape 70">
              <a:extLst>
                <a:ext uri="{FF2B5EF4-FFF2-40B4-BE49-F238E27FC236}">
                  <a16:creationId xmlns:a16="http://schemas.microsoft.com/office/drawing/2014/main" id="{4DFBB771-C61C-4F38-ABBB-98A2D8476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Shape 71">
              <a:extLst>
                <a:ext uri="{FF2B5EF4-FFF2-40B4-BE49-F238E27FC236}">
                  <a16:creationId xmlns:a16="http://schemas.microsoft.com/office/drawing/2014/main" id="{A2432BD6-3DCC-4397-BD7F-3FE84F321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4" name="Group 73">
            <a:extLst>
              <a:ext uri="{FF2B5EF4-FFF2-40B4-BE49-F238E27FC236}">
                <a16:creationId xmlns:a16="http://schemas.microsoft.com/office/drawing/2014/main" id="{56AA1647-0DA6-4A17-B3E1-95D61BD54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60" y="0"/>
            <a:ext cx="4087640" cy="6858000"/>
            <a:chOff x="1" y="0"/>
            <a:chExt cx="4087640" cy="6858000"/>
          </a:xfrm>
          <a:effectLst>
            <a:outerShdw blurRad="381000" dist="152400" algn="ctr" rotWithShape="0">
              <a:srgbClr val="000000">
                <a:alpha val="10000"/>
              </a:srgbClr>
            </a:outerShdw>
          </a:effectLst>
        </p:grpSpPr>
        <p:sp>
          <p:nvSpPr>
            <p:cNvPr id="75" name="Freeform: Shape 74">
              <a:extLst>
                <a:ext uri="{FF2B5EF4-FFF2-40B4-BE49-F238E27FC236}">
                  <a16:creationId xmlns:a16="http://schemas.microsoft.com/office/drawing/2014/main" id="{1F1D8352-2F00-4057-8781-E455C455B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3BE70D92-7E07-4A6F-BD82-729F71C26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8" name="Group 77">
            <a:extLst>
              <a:ext uri="{FF2B5EF4-FFF2-40B4-BE49-F238E27FC236}">
                <a16:creationId xmlns:a16="http://schemas.microsoft.com/office/drawing/2014/main" id="{08D20F07-CD49-4F17-BC00-9429DA80C5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59" y="-2"/>
            <a:ext cx="1339053" cy="6858000"/>
            <a:chOff x="2661507" y="0"/>
            <a:chExt cx="1339053" cy="6858000"/>
          </a:xfrm>
          <a:effectLst>
            <a:outerShdw blurRad="381000" dist="152400" dir="10800000" algn="r" rotWithShape="0">
              <a:prstClr val="black">
                <a:alpha val="10000"/>
              </a:prstClr>
            </a:outerShdw>
          </a:effectLst>
        </p:grpSpPr>
        <p:sp>
          <p:nvSpPr>
            <p:cNvPr id="79" name="Freeform: Shape 78">
              <a:extLst>
                <a:ext uri="{FF2B5EF4-FFF2-40B4-BE49-F238E27FC236}">
                  <a16:creationId xmlns:a16="http://schemas.microsoft.com/office/drawing/2014/main" id="{11F66703-4D0D-42DF-8150-991FE9F8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E96840F9-95E6-4C98-BFE4-21B595423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Picture 7" descr="A diagram of data processing&#10;&#10;Description automatically generated">
            <a:extLst>
              <a:ext uri="{FF2B5EF4-FFF2-40B4-BE49-F238E27FC236}">
                <a16:creationId xmlns:a16="http://schemas.microsoft.com/office/drawing/2014/main" id="{C01B138B-415E-EA20-DAAA-F2EFB9DE08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4358" y="44244"/>
            <a:ext cx="3772072" cy="6769508"/>
          </a:xfrm>
          <a:prstGeom prst="rect">
            <a:avLst/>
          </a:prstGeom>
        </p:spPr>
      </p:pic>
    </p:spTree>
    <p:extLst>
      <p:ext uri="{BB962C8B-B14F-4D97-AF65-F5344CB8AC3E}">
        <p14:creationId xmlns:p14="http://schemas.microsoft.com/office/powerpoint/2010/main" val="106466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5138645" y="-947667"/>
            <a:ext cx="5998840" cy="2481500"/>
          </a:xfrm>
          <a:noFill/>
        </p:spPr>
        <p:txBody>
          <a:bodyPr>
            <a:normAutofit/>
          </a:bodyPr>
          <a:lstStyle/>
          <a:p>
            <a:pPr algn="l"/>
            <a:r>
              <a:rPr lang="en-US" sz="3200" dirty="0"/>
              <a:t>DATA ABSTRACTION(DATA TRANSFORMATION)</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5138645" y="1936955"/>
            <a:ext cx="5998840" cy="4031226"/>
          </a:xfrm>
          <a:noFill/>
        </p:spPr>
        <p:txBody>
          <a:bodyPr>
            <a:noAutofit/>
          </a:bodyPr>
          <a:lstStyle/>
          <a:p>
            <a:pPr algn="l"/>
            <a:r>
              <a:rPr lang="en-US" sz="2000" b="1" dirty="0"/>
              <a:t>Parsing Dates</a:t>
            </a:r>
            <a:r>
              <a:rPr lang="en-US" sz="2000" dirty="0"/>
              <a:t>: Converting the "</a:t>
            </a:r>
            <a:r>
              <a:rPr lang="en-US" sz="2000" dirty="0" err="1"/>
              <a:t>date_added</a:t>
            </a:r>
            <a:r>
              <a:rPr lang="en-US" sz="2000" dirty="0"/>
              <a:t>" column from a string format to a datetime format for easier date-based analysis.</a:t>
            </a:r>
            <a:br>
              <a:rPr lang="en-US" sz="2000" dirty="0"/>
            </a:br>
            <a:r>
              <a:rPr lang="en-US" sz="2000" b="1" dirty="0"/>
              <a:t>Feature Engineering</a:t>
            </a:r>
            <a:r>
              <a:rPr lang="en-US" sz="2000" dirty="0"/>
              <a:t>: Create new features such as "</a:t>
            </a:r>
            <a:r>
              <a:rPr lang="en-US" sz="2000" dirty="0" err="1"/>
              <a:t>year_added</a:t>
            </a:r>
            <a:r>
              <a:rPr lang="en-US" sz="2000" dirty="0"/>
              <a:t>" to extract the year from the "</a:t>
            </a:r>
            <a:r>
              <a:rPr lang="en-US" sz="2000" dirty="0" err="1"/>
              <a:t>date_added</a:t>
            </a:r>
            <a:r>
              <a:rPr lang="en-US" sz="2000" dirty="0"/>
              <a:t>" column, or "</a:t>
            </a:r>
            <a:r>
              <a:rPr lang="en-US" sz="2000" dirty="0" err="1"/>
              <a:t>cast_count</a:t>
            </a:r>
            <a:r>
              <a:rPr lang="en-US" sz="2000" dirty="0"/>
              <a:t>" to represent the number of cast members</a:t>
            </a:r>
          </a:p>
          <a:p>
            <a:pPr algn="l"/>
            <a:r>
              <a:rPr lang="en-US" sz="2000" b="1" dirty="0"/>
              <a:t>Aggregation</a:t>
            </a:r>
            <a:r>
              <a:rPr lang="en-US" sz="2000" dirty="0"/>
              <a:t>: Aggregate data to summarize information, such as counting the number of titles per country or genre</a:t>
            </a:r>
          </a:p>
          <a:p>
            <a:pPr algn="l"/>
            <a:r>
              <a:rPr lang="en-US" sz="2000" b="1" dirty="0"/>
              <a:t>Handling Missing Values</a:t>
            </a:r>
            <a:r>
              <a:rPr lang="en-US" sz="2000" dirty="0"/>
              <a:t>: Check for missing values in the dataset and decide on appropriate strategies for handling them, such as imputation or removal</a:t>
            </a:r>
            <a:endParaRPr lang="en-IN" sz="2000" dirty="0"/>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10147" r="35795" b="1"/>
          <a:stretch/>
        </p:blipFill>
        <p:spPr>
          <a:xfrm>
            <a:off x="20" y="10"/>
            <a:ext cx="4992985" cy="6857990"/>
          </a:xfrm>
          <a:prstGeom prst="rect">
            <a:avLst/>
          </a:prstGeom>
        </p:spPr>
      </p:pic>
    </p:spTree>
    <p:extLst>
      <p:ext uri="{BB962C8B-B14F-4D97-AF65-F5344CB8AC3E}">
        <p14:creationId xmlns:p14="http://schemas.microsoft.com/office/powerpoint/2010/main" val="86485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30936" y="640080"/>
            <a:ext cx="4818888" cy="1481328"/>
          </a:xfrm>
        </p:spPr>
        <p:txBody>
          <a:bodyPr vert="horz" lIns="91440" tIns="45720" rIns="91440" bIns="45720" rtlCol="0" anchor="b">
            <a:normAutofit/>
          </a:bodyPr>
          <a:lstStyle/>
          <a:p>
            <a:pPr algn="l"/>
            <a:r>
              <a:rPr lang="en-US" sz="3200" kern="1200" dirty="0">
                <a:solidFill>
                  <a:schemeClr val="tx1"/>
                </a:solidFill>
                <a:latin typeface="+mj-lt"/>
                <a:ea typeface="+mj-ea"/>
                <a:cs typeface="+mj-cs"/>
              </a:rPr>
              <a:t>TASK ABSTRACTION</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30936" y="2660904"/>
            <a:ext cx="4818888" cy="3547872"/>
          </a:xfrm>
        </p:spPr>
        <p:txBody>
          <a:bodyPr vert="horz" lIns="91440" tIns="45720" rIns="91440" bIns="45720" rtlCol="0" anchor="t">
            <a:norm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TASK</a:t>
            </a:r>
          </a:p>
          <a:p>
            <a:pPr indent="-228600" algn="l">
              <a:buFont typeface="Arial" panose="020B0604020202020204" pitchFamily="34" charset="0"/>
              <a:buChar char="•"/>
            </a:pPr>
            <a:endParaRPr lang="en-US" sz="1500" u="sng"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Target: </a:t>
            </a:r>
            <a:r>
              <a:rPr lang="en-US" sz="1500" dirty="0">
                <a:latin typeface="Times New Roman" panose="02020603050405020304" pitchFamily="18" charset="0"/>
                <a:cs typeface="Times New Roman" panose="02020603050405020304" pitchFamily="18" charset="0"/>
              </a:rPr>
              <a:t>Providing analysis for TOTAL MOVIES AND TV SHOWS BY COUNTRY, RATINGS, MOVIES AND TV SHOWS DISTRIBUTION, TOTAL MOVIES &amp;TV SHOWS BY YEARS,TOP 10 GENRE.</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Action-1: </a:t>
            </a:r>
            <a:r>
              <a:rPr lang="en-US" sz="1500" dirty="0">
                <a:latin typeface="Times New Roman" panose="02020603050405020304" pitchFamily="18" charset="0"/>
                <a:cs typeface="Times New Roman" panose="02020603050405020304" pitchFamily="18" charset="0"/>
              </a:rPr>
              <a:t>Users can view a map chart showing the distribution of movies and TV shows by country.</a:t>
            </a: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Action-2: </a:t>
            </a:r>
            <a:r>
              <a:rPr lang="en-US" sz="1500" dirty="0">
                <a:latin typeface="Times New Roman" panose="02020603050405020304" pitchFamily="18" charset="0"/>
                <a:cs typeface="Times New Roman" panose="02020603050405020304" pitchFamily="18" charset="0"/>
              </a:rPr>
              <a:t>Users can view a stacked bar chart showing the distribution of different types of ratings by number</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b="24243"/>
          <a:stretch/>
        </p:blipFill>
        <p:spPr>
          <a:xfrm>
            <a:off x="6099048" y="1893677"/>
            <a:ext cx="5458968" cy="3070645"/>
          </a:xfrm>
          <a:prstGeom prst="rect">
            <a:avLst/>
          </a:prstGeom>
        </p:spPr>
      </p:pic>
    </p:spTree>
    <p:extLst>
      <p:ext uri="{BB962C8B-B14F-4D97-AF65-F5344CB8AC3E}">
        <p14:creationId xmlns:p14="http://schemas.microsoft.com/office/powerpoint/2010/main" val="55045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40080" y="325369"/>
            <a:ext cx="4368602" cy="1956841"/>
          </a:xfrm>
        </p:spPr>
        <p:txBody>
          <a:bodyPr vert="horz" lIns="91440" tIns="45720" rIns="91440" bIns="45720" rtlCol="0" anchor="b">
            <a:normAutofit/>
          </a:bodyPr>
          <a:lstStyle/>
          <a:p>
            <a:pPr algn="l"/>
            <a:r>
              <a:rPr lang="en-US" sz="3200" dirty="0"/>
              <a:t>TASK ABSTRACTION</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40080" y="2872899"/>
            <a:ext cx="4243589" cy="3320668"/>
          </a:xfrm>
        </p:spPr>
        <p:txBody>
          <a:bodyPr vert="horz" lIns="91440" tIns="45720" rIns="91440" bIns="45720" rtlCol="0">
            <a:norm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TASK</a:t>
            </a: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Action-3</a:t>
            </a:r>
            <a:r>
              <a:rPr lang="en-US" sz="1500" dirty="0">
                <a:latin typeface="Times New Roman" panose="02020603050405020304" pitchFamily="18" charset="0"/>
                <a:cs typeface="Times New Roman" panose="02020603050405020304" pitchFamily="18" charset="0"/>
              </a:rPr>
              <a:t>:Users can view a pie chart showing the distribution of movies and TV shows by number.</a:t>
            </a: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Action-4</a:t>
            </a:r>
            <a:r>
              <a:rPr lang="en-US" sz="1500" dirty="0">
                <a:latin typeface="Times New Roman" panose="02020603050405020304" pitchFamily="18" charset="0"/>
                <a:cs typeface="Times New Roman" panose="02020603050405020304" pitchFamily="18" charset="0"/>
              </a:rPr>
              <a:t>:Users can view area chart showing the distribution of movies and TV shows by year.</a:t>
            </a: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Action-5</a:t>
            </a:r>
            <a:r>
              <a:rPr lang="en-US" sz="1500" dirty="0">
                <a:latin typeface="Times New Roman" panose="02020603050405020304" pitchFamily="18" charset="0"/>
                <a:cs typeface="Times New Roman" panose="02020603050405020304" pitchFamily="18" charset="0"/>
              </a:rPr>
              <a:t>: Users can view horizontal bar chart showing the distribution of genre by number.</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2552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71953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442</TotalTime>
  <Words>1781</Words>
  <Application>Microsoft Office PowerPoint</Application>
  <PresentationFormat>Widescreen</PresentationFormat>
  <Paragraphs>110</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Aptos</vt:lpstr>
      <vt:lpstr>Aptos Display</vt:lpstr>
      <vt:lpstr>Arial</vt:lpstr>
      <vt:lpstr>Calibri</vt:lpstr>
      <vt:lpstr>Times New Roman</vt:lpstr>
      <vt:lpstr>Wingdings 3</vt:lpstr>
      <vt:lpstr>Office Theme</vt:lpstr>
      <vt:lpstr>NetflixViz: Empowering Data-Driven Decisions in the Streaming Industry </vt:lpstr>
      <vt:lpstr>INTRODUCTION TO DOMAIN:</vt:lpstr>
      <vt:lpstr>DATA ABSTRACTION (TYPES AND ATTRIBUTES)</vt:lpstr>
      <vt:lpstr>DATA ABSTRACTION (DETAILED DESCRIPTION)</vt:lpstr>
      <vt:lpstr>DATA ABSTRACTION(NUMBER OF RECORDS)</vt:lpstr>
      <vt:lpstr>WORKFLOW DIAGRAM WITH EXPLANATION</vt:lpstr>
      <vt:lpstr>DATA ABSTRACTION(DATA TRANSFORMATION)</vt:lpstr>
      <vt:lpstr>TASK ABSTRACTION</vt:lpstr>
      <vt:lpstr>TASK ABSTRACTION</vt:lpstr>
      <vt:lpstr>TASK ABSTRACTION</vt:lpstr>
      <vt:lpstr>IMPLEMENTATION USING TOOLS</vt:lpstr>
      <vt:lpstr>IMPLEMENTATION USING TOOLS</vt:lpstr>
      <vt:lpstr>VISUALIZATION GRAPHS WITH EXPLANATION</vt:lpstr>
      <vt:lpstr>VISUALIZATION GRAPHS WITH EXPLANATION</vt:lpstr>
      <vt:lpstr>VISUALIZATION GRAPHS WITH EXPLANATION</vt:lpstr>
      <vt:lpstr>VISUALIZATION GRAPHS WITH EXPLANATION</vt:lpstr>
      <vt:lpstr>VISUALIZATION GRAPHS WITH EXPLANATION</vt:lpstr>
      <vt:lpstr>VISUALIZATION GRAPHS WITH EXPLANATION</vt:lpstr>
      <vt:lpstr>Python Visualizations</vt:lpstr>
      <vt:lpstr>Comparing TV Shows and Movie Ratings</vt:lpstr>
      <vt:lpstr>Distribution of Movies and TV Show releases over past years</vt:lpstr>
      <vt:lpstr>D3.js  VISUALIZATIONS</vt:lpstr>
      <vt:lpstr>WORK MANAGEMENT</vt:lpstr>
      <vt:lpstr>WORK MANAGEMENT</vt:lpstr>
      <vt:lpstr>REFERENCES/CITATIONS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NetflixViz: Empowering Data-Driven Decisions in the Streaming Industry</dc:title>
  <dc:creator>vaishnav krishna</dc:creator>
  <cp:lastModifiedBy>Gundavarapu, Venkata Naga Pragna Sahas</cp:lastModifiedBy>
  <cp:revision>17</cp:revision>
  <dcterms:created xsi:type="dcterms:W3CDTF">2024-04-24T00:08:13Z</dcterms:created>
  <dcterms:modified xsi:type="dcterms:W3CDTF">2024-04-27T03:47:20Z</dcterms:modified>
</cp:coreProperties>
</file>