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tags/tag38.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3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gif" ContentType="image/gif"/>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Lst>
  <p:notesMasterIdLst>
    <p:notesMasterId r:id="rId14"/>
  </p:notesMasterIdLst>
  <p:handoutMasterIdLst>
    <p:handoutMasterId r:id="rId15"/>
  </p:handoutMasterIdLst>
  <p:sldIdLst>
    <p:sldId id="423" r:id="rId3"/>
    <p:sldId id="498" r:id="rId4"/>
    <p:sldId id="469" r:id="rId5"/>
    <p:sldId id="499" r:id="rId6"/>
    <p:sldId id="500" r:id="rId7"/>
    <p:sldId id="504" r:id="rId8"/>
    <p:sldId id="491" r:id="rId9"/>
    <p:sldId id="489" r:id="rId10"/>
    <p:sldId id="501" r:id="rId11"/>
    <p:sldId id="496" r:id="rId12"/>
    <p:sldId id="503" r:id="rId13"/>
  </p:sldIdLst>
  <p:sldSz cx="9906000" cy="6858000" type="A4"/>
  <p:notesSz cx="6797675" cy="9874250"/>
  <p:custDataLst>
    <p:tags r:id="rId1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4">
          <p15:clr>
            <a:srgbClr val="A4A3A4"/>
          </p15:clr>
        </p15:guide>
        <p15:guide id="2" pos="5957">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2EFFF"/>
    <a:srgbClr val="336699"/>
    <a:srgbClr val="6666FF"/>
    <a:srgbClr val="66CCFF"/>
    <a:srgbClr val="0000CC"/>
    <a:srgbClr val="85E0FF"/>
    <a:srgbClr val="669900"/>
    <a:srgbClr val="0098CC"/>
    <a:srgbClr val="691E7C"/>
    <a:srgbClr val="F9BE0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246" autoAdjust="0"/>
  </p:normalViewPr>
  <p:slideViewPr>
    <p:cSldViewPr snapToGrid="0">
      <p:cViewPr>
        <p:scale>
          <a:sx n="83" d="100"/>
          <a:sy n="83" d="100"/>
        </p:scale>
        <p:origin x="-1416" y="-270"/>
      </p:cViewPr>
      <p:guideLst>
        <p:guide orient="horz" pos="954"/>
        <p:guide pos="5957"/>
      </p:guideLst>
    </p:cSldViewPr>
  </p:slideViewPr>
  <p:notesTextViewPr>
    <p:cViewPr>
      <p:scale>
        <a:sx n="100" d="100"/>
        <a:sy n="100" d="100"/>
      </p:scale>
      <p:origin x="0" y="0"/>
    </p:cViewPr>
  </p:notesTextViewPr>
  <p:sorterViewPr>
    <p:cViewPr>
      <p:scale>
        <a:sx n="80" d="100"/>
        <a:sy n="80" d="100"/>
      </p:scale>
      <p:origin x="0" y="-2364"/>
    </p:cViewPr>
  </p:sorterViewPr>
  <p:notesViewPr>
    <p:cSldViewPr snapToGrid="0">
      <p:cViewPr>
        <p:scale>
          <a:sx n="90" d="100"/>
          <a:sy n="90" d="100"/>
        </p:scale>
        <p:origin x="-2826" y="1470"/>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2016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xmlns="" val="3145630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3/14/2017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xmlns="" val="255826530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
        <p:nvSpPr>
          <p:cNvPr id="5" name="Notes Placeholder 4"/>
          <p:cNvSpPr txBox="1">
            <a:spLocks noGrp="1"/>
          </p:cNvSpPr>
          <p:nvPr>
            <p:ph type="body" idx="1"/>
          </p:nvPr>
        </p:nvSpPr>
        <p:spPr>
          <a:prstGeom prst="rect">
            <a:avLst/>
          </a:prstGeom>
          <a:noFill/>
        </p:spPr>
        <p:txBody>
          <a:bodyPr wrap="square" rtlCol="0">
            <a:spAutoFit/>
          </a:bodyPr>
          <a:lstStyle/>
          <a:p>
            <a:r>
              <a:rPr lang="en-US" sz="1400" dirty="0" smtClean="0">
                <a:solidFill>
                  <a:schemeClr val="tx2">
                    <a:lumMod val="50000"/>
                  </a:schemeClr>
                </a:solidFill>
              </a:rPr>
              <a:t>We will build a mock digital banking application that is developed using the micro-services approach and hosted on the cloud. </a:t>
            </a:r>
          </a:p>
          <a:p>
            <a:endParaRPr lang="en-US" sz="1400" dirty="0">
              <a:solidFill>
                <a:schemeClr val="tx2">
                  <a:lumMod val="50000"/>
                </a:schemeClr>
              </a:solidFill>
            </a:endParaRPr>
          </a:p>
          <a:p>
            <a:r>
              <a:rPr lang="en-US" sz="1400" b="1" dirty="0" smtClean="0">
                <a:solidFill>
                  <a:schemeClr val="tx2">
                    <a:lumMod val="50000"/>
                  </a:schemeClr>
                </a:solidFill>
              </a:rPr>
              <a:t>Objectives of this effort</a:t>
            </a:r>
          </a:p>
          <a:p>
            <a:endParaRPr lang="en-US" sz="1400" dirty="0" smtClean="0">
              <a:solidFill>
                <a:schemeClr val="tx2">
                  <a:lumMod val="50000"/>
                </a:schemeClr>
              </a:solidFill>
            </a:endParaRPr>
          </a:p>
          <a:p>
            <a:r>
              <a:rPr lang="en-US" sz="1400" dirty="0" smtClean="0">
                <a:solidFill>
                  <a:schemeClr val="tx2">
                    <a:lumMod val="50000"/>
                  </a:schemeClr>
                </a:solidFill>
              </a:rPr>
              <a:t>Showcasing best practices on micro service development</a:t>
            </a:r>
          </a:p>
          <a:p>
            <a:r>
              <a:rPr lang="en-US" sz="1400" dirty="0">
                <a:solidFill>
                  <a:schemeClr val="tx2">
                    <a:lumMod val="50000"/>
                  </a:schemeClr>
                </a:solidFill>
              </a:rPr>
              <a:t>Showcasing best practices on </a:t>
            </a:r>
            <a:r>
              <a:rPr lang="en-US" sz="1400" dirty="0" smtClean="0">
                <a:solidFill>
                  <a:schemeClr val="tx2">
                    <a:lumMod val="50000"/>
                  </a:schemeClr>
                </a:solidFill>
              </a:rPr>
              <a:t>cloud migration</a:t>
            </a:r>
            <a:endParaRPr lang="en-US" sz="1400" dirty="0">
              <a:solidFill>
                <a:schemeClr val="tx2">
                  <a:lumMod val="50000"/>
                </a:schemeClr>
              </a:solidFill>
            </a:endParaRPr>
          </a:p>
          <a:p>
            <a:r>
              <a:rPr lang="en-US" sz="1400" dirty="0" smtClean="0">
                <a:solidFill>
                  <a:schemeClr val="tx2">
                    <a:lumMod val="50000"/>
                  </a:schemeClr>
                </a:solidFill>
              </a:rPr>
              <a:t>Poly-</a:t>
            </a:r>
            <a:r>
              <a:rPr lang="en-US" sz="1400" dirty="0" err="1" smtClean="0">
                <a:solidFill>
                  <a:schemeClr val="tx2">
                    <a:lumMod val="50000"/>
                  </a:schemeClr>
                </a:solidFill>
              </a:rPr>
              <a:t>glot</a:t>
            </a:r>
            <a:r>
              <a:rPr lang="en-US" sz="1400" dirty="0" smtClean="0">
                <a:solidFill>
                  <a:schemeClr val="tx2">
                    <a:lumMod val="50000"/>
                  </a:schemeClr>
                </a:solidFill>
              </a:rPr>
              <a:t> approach – using multiple frameworks and languages</a:t>
            </a:r>
          </a:p>
          <a:p>
            <a:endParaRPr lang="en-US" sz="1400" dirty="0" smtClean="0">
              <a:solidFill>
                <a:schemeClr val="tx2">
                  <a:lumMod val="50000"/>
                </a:schemeClr>
              </a:solidFill>
            </a:endParaRPr>
          </a:p>
          <a:p>
            <a:r>
              <a:rPr lang="en-US" sz="1400" b="1" dirty="0" smtClean="0">
                <a:solidFill>
                  <a:schemeClr val="tx2">
                    <a:lumMod val="50000"/>
                  </a:schemeClr>
                </a:solidFill>
              </a:rPr>
              <a:t>Other strategic objectives</a:t>
            </a:r>
          </a:p>
          <a:p>
            <a:endParaRPr lang="en-US" sz="1400" dirty="0">
              <a:solidFill>
                <a:schemeClr val="tx2">
                  <a:lumMod val="50000"/>
                </a:schemeClr>
              </a:solidFill>
            </a:endParaRPr>
          </a:p>
          <a:p>
            <a:r>
              <a:rPr lang="en-US" sz="1400" dirty="0" smtClean="0">
                <a:solidFill>
                  <a:schemeClr val="tx2">
                    <a:lumMod val="50000"/>
                  </a:schemeClr>
                </a:solidFill>
              </a:rPr>
              <a:t>Partnered development between </a:t>
            </a:r>
            <a:r>
              <a:rPr lang="en-US" sz="1400" dirty="0" err="1" smtClean="0">
                <a:solidFill>
                  <a:schemeClr val="tx2">
                    <a:lumMod val="50000"/>
                  </a:schemeClr>
                </a:solidFill>
              </a:rPr>
              <a:t>capgemini</a:t>
            </a:r>
            <a:r>
              <a:rPr lang="en-US" sz="1400" dirty="0" smtClean="0">
                <a:solidFill>
                  <a:schemeClr val="tx2">
                    <a:lumMod val="50000"/>
                  </a:schemeClr>
                </a:solidFill>
              </a:rPr>
              <a:t> and IBM</a:t>
            </a:r>
          </a:p>
          <a:p>
            <a:r>
              <a:rPr lang="en-US" sz="1400" dirty="0" smtClean="0">
                <a:solidFill>
                  <a:schemeClr val="tx2">
                    <a:lumMod val="50000"/>
                  </a:schemeClr>
                </a:solidFill>
              </a:rPr>
              <a:t>Showcasing IBM </a:t>
            </a:r>
            <a:r>
              <a:rPr lang="en-US" sz="1400" dirty="0" err="1" smtClean="0">
                <a:solidFill>
                  <a:schemeClr val="tx2">
                    <a:lumMod val="50000"/>
                  </a:schemeClr>
                </a:solidFill>
              </a:rPr>
              <a:t>Blu</a:t>
            </a:r>
            <a:r>
              <a:rPr lang="en-US" sz="1400" dirty="0" smtClean="0">
                <a:solidFill>
                  <a:schemeClr val="tx2">
                    <a:lumMod val="50000"/>
                  </a:schemeClr>
                </a:solidFill>
              </a:rPr>
              <a:t>-mix technology</a:t>
            </a:r>
          </a:p>
          <a:p>
            <a:r>
              <a:rPr lang="en-US" sz="1400" dirty="0" smtClean="0">
                <a:solidFill>
                  <a:schemeClr val="tx2">
                    <a:lumMod val="50000"/>
                  </a:schemeClr>
                </a:solidFill>
              </a:rPr>
              <a:t>Showcasing </a:t>
            </a:r>
            <a:r>
              <a:rPr lang="en-US" sz="1400" dirty="0" err="1" smtClean="0">
                <a:solidFill>
                  <a:schemeClr val="tx2">
                    <a:lumMod val="50000"/>
                  </a:schemeClr>
                </a:solidFill>
              </a:rPr>
              <a:t>Capgemini</a:t>
            </a:r>
            <a:r>
              <a:rPr lang="en-US" sz="1400" dirty="0" smtClean="0">
                <a:solidFill>
                  <a:schemeClr val="tx2">
                    <a:lumMod val="50000"/>
                  </a:schemeClr>
                </a:solidFill>
              </a:rPr>
              <a:t> competency in micro service development in the banking domain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5.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3.vml"/><Relationship Id="rId6" Type="http://schemas.openxmlformats.org/officeDocument/2006/relationships/image" Target="../media/image11.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3.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8" cstate="print"/>
          <a:srcRect b="6147"/>
          <a:stretch>
            <a:fillRect/>
          </a:stretch>
        </p:blipFill>
        <p:spPr>
          <a:xfrm>
            <a:off x="0" y="972965"/>
            <a:ext cx="9906000" cy="5885035"/>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32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0" y="2959925"/>
            <a:ext cx="4909457" cy="1098157"/>
          </a:xfrm>
        </p:spPr>
        <p:txBody>
          <a:bodyPr lIns="720000" tIns="33059" rIns="33059" bIns="33059" anchor="t"/>
          <a:lstStyle>
            <a:lvl1pPr marL="0" indent="0" algn="l">
              <a:defRPr sz="40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6"/>
            </p:custDataLst>
          </p:nvPr>
        </p:nvSpPr>
        <p:spPr>
          <a:xfrm>
            <a:off x="4865915" y="4949632"/>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7095" name="think-cell Slide" r:id="rId3" imgW="360" imgH="360" progId="">
              <p:embed/>
            </p:oleObj>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pic>
        <p:nvPicPr>
          <p:cNvPr id="8" name="Image 7" descr="shutterstock_111035876.jpg"/>
          <p:cNvPicPr>
            <a:picLocks noChangeAspect="1"/>
          </p:cNvPicPr>
          <p:nvPr userDrawn="1"/>
        </p:nvPicPr>
        <p:blipFill>
          <a:blip r:embed="rId5" cstate="print"/>
          <a:srcRect b="14783"/>
          <a:stretch>
            <a:fillRect/>
          </a:stretch>
        </p:blipFill>
        <p:spPr>
          <a:xfrm>
            <a:off x="0" y="1514475"/>
            <a:ext cx="9906000" cy="5343525"/>
          </a:xfrm>
          <a:prstGeom prst="rect">
            <a:avLst/>
          </a:prstGeom>
          <a:noFill/>
          <a:ln>
            <a:noFill/>
          </a:ln>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01869"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Tree>
    <p:extLst>
      <p:ext uri="{BB962C8B-B14F-4D97-AF65-F5344CB8AC3E}">
        <p14:creationId xmlns:p14="http://schemas.microsoft.com/office/powerpoint/2010/main" xmlns="" val="4160171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2" y="8"/>
          <a:ext cx="147061" cy="143985"/>
        </p:xfrm>
        <a:graphic>
          <a:graphicData uri="http://schemas.openxmlformats.org/presentationml/2006/ole">
            <p:oleObj spid="_x0000_s204835"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Tree>
    <p:extLst>
      <p:ext uri="{BB962C8B-B14F-4D97-AF65-F5344CB8AC3E}">
        <p14:creationId xmlns:p14="http://schemas.microsoft.com/office/powerpoint/2010/main" xmlns="" val="36018624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47061" cy="143985"/>
        </p:xfrm>
        <a:graphic>
          <a:graphicData uri="http://schemas.openxmlformats.org/presentationml/2006/ole">
            <p:oleObj spid="_x0000_s199976" name="think-cell Slide" r:id="rId5" imgW="360" imgH="360" progId="">
              <p:embed/>
            </p:oleObj>
          </a:graphicData>
        </a:graphic>
      </p:graphicFrame>
      <p:sp>
        <p:nvSpPr>
          <p:cNvPr id="7" name="Rectangle 6"/>
          <p:cNvSpPr/>
          <p:nvPr userDrawn="1">
            <p:custDataLst>
              <p:tags r:id="rId2"/>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r>
              <a:rPr lang="en-US" sz="1000" kern="1200" dirty="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a:solidFill>
                <a:schemeClr val="bg1"/>
              </a:solidFill>
              <a:latin typeface="+mn-lt"/>
              <a:ea typeface="+mn-ea"/>
              <a:cs typeface="+mn-cs"/>
            </a:endParaRPr>
          </a:p>
          <a:p>
            <a:r>
              <a:rPr lang="en-US" sz="1000" kern="1200" dirty="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a:solidFill>
                  <a:schemeClr val="bg1"/>
                </a:solidFill>
                <a:latin typeface="+mn-lt"/>
                <a:ea typeface="+mn-ea"/>
                <a:cs typeface="+mn-cs"/>
              </a:rPr>
              <a:t>Experience</a:t>
            </a:r>
            <a:r>
              <a:rPr lang="en-US" sz="1000" kern="1200" baseline="30000" dirty="0" err="1">
                <a:solidFill>
                  <a:schemeClr val="bg1"/>
                </a:solidFill>
                <a:latin typeface="+mn-lt"/>
                <a:ea typeface="+mn-ea"/>
                <a:cs typeface="+mn-cs"/>
              </a:rPr>
              <a:t>TM</a:t>
            </a:r>
            <a:r>
              <a:rPr lang="en-US" sz="1000" kern="1200" dirty="0">
                <a:solidFill>
                  <a:schemeClr val="bg1"/>
                </a:solidFill>
                <a:latin typeface="+mn-lt"/>
                <a:ea typeface="+mn-ea"/>
                <a:cs typeface="+mn-cs"/>
              </a:rPr>
              <a:t>, and draws on </a:t>
            </a:r>
            <a:r>
              <a:rPr lang="en-US" sz="1000" kern="1200" dirty="0" err="1">
                <a:solidFill>
                  <a:schemeClr val="bg1"/>
                </a:solidFill>
                <a:latin typeface="+mn-lt"/>
                <a:ea typeface="+mn-ea"/>
                <a:cs typeface="+mn-cs"/>
              </a:rPr>
              <a:t>Rightshore</a:t>
            </a:r>
            <a:r>
              <a:rPr lang="en-US" sz="1000" b="1" kern="1200" baseline="30000" dirty="0">
                <a:solidFill>
                  <a:schemeClr val="bg1"/>
                </a:solidFill>
                <a:latin typeface="+mn-lt"/>
                <a:ea typeface="+mn-ea"/>
                <a:cs typeface="+mn-cs"/>
              </a:rPr>
              <a:t>®</a:t>
            </a:r>
            <a:r>
              <a:rPr lang="en-US" sz="1000" kern="1200" dirty="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a:p>
            <a:pPr algn="just"/>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6" cstate="email"/>
          <a:stretch>
            <a:fillRect/>
          </a:stretch>
        </p:blipFill>
        <p:spPr>
          <a:xfrm>
            <a:off x="814448" y="3458687"/>
            <a:ext cx="576000" cy="576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343" name="think-cell Slide" r:id="rId4" imgW="360" imgH="360" progId="">
              <p:embed/>
            </p:oleObj>
          </a:graphicData>
        </a:graphic>
      </p:graphicFrame>
      <p:sp>
        <p:nvSpPr>
          <p:cNvPr id="4" name="Rectangle 3"/>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03915"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359186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88712" name="think-cell Slide" r:id="rId4" imgW="360" imgH="360" progId="">
              <p:embed/>
            </p:oleObj>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2"/>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a:t>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08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161696"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20108"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161696"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153679"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4199"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3175"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2151"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6.xml"/><Relationship Id="rId21" Type="http://schemas.openxmlformats.org/officeDocument/2006/relationships/image" Target="../media/image8.png"/><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6.png"/><Relationship Id="rId25" Type="http://schemas.openxmlformats.org/officeDocument/2006/relationships/image" Target="../media/image10.gif"/><Relationship Id="rId2" Type="http://schemas.openxmlformats.org/officeDocument/2006/relationships/slideLayout" Target="../slideLayouts/slideLayout15.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4.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hyperlink" Target="http://www.slideshare.net/capgemini" TargetMode="External"/><Relationship Id="rId5" Type="http://schemas.openxmlformats.org/officeDocument/2006/relationships/vmlDrawing" Target="../drawings/vmlDrawing12.vml"/><Relationship Id="rId15" Type="http://schemas.openxmlformats.org/officeDocument/2006/relationships/image" Target="../media/image5.emf"/><Relationship Id="rId23" Type="http://schemas.openxmlformats.org/officeDocument/2006/relationships/image" Target="../media/image9.png"/><Relationship Id="rId10" Type="http://schemas.openxmlformats.org/officeDocument/2006/relationships/tags" Target="../tags/tag36.xml"/><Relationship Id="rId19" Type="http://schemas.openxmlformats.org/officeDocument/2006/relationships/image" Target="../media/image7.png"/><Relationship Id="rId4" Type="http://schemas.openxmlformats.org/officeDocument/2006/relationships/theme" Target="../theme/theme2.xml"/><Relationship Id="rId9" Type="http://schemas.openxmlformats.org/officeDocument/2006/relationships/tags" Target="../tags/tag35.xml"/><Relationship Id="rId14" Type="http://schemas.openxmlformats.org/officeDocument/2006/relationships/oleObject" Target="../embeddings/oleObject12.bin"/><Relationship Id="rId22" Type="http://schemas.openxmlformats.org/officeDocument/2006/relationships/hyperlink" Target="http://www.youtube.com/capgeminimedi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347" name="think-cell Slide" r:id="rId23" imgW="360" imgH="360" progId="">
              <p:embed/>
            </p:oleObj>
          </a:graphicData>
        </a:graphic>
      </p:graphicFrame>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7"/>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2016. All Rights Reserved</a:t>
            </a:r>
          </a:p>
        </p:txBody>
      </p:sp>
      <p:sp>
        <p:nvSpPr>
          <p:cNvPr id="13" name="Rectangle 12"/>
          <p:cNvSpPr/>
          <p:nvPr>
            <p:custDataLst>
              <p:tags r:id="rId2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2"/>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71" r:id="rId9"/>
    <p:sldLayoutId id="2147483990" r:id="rId10"/>
    <p:sldLayoutId id="2147483934" r:id="rId11"/>
    <p:sldLayoutId id="2147483993" r:id="rId12"/>
    <p:sldLayoutId id="2147483995" r:id="rId13"/>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416" name="think-cell Slide" r:id="rId14" imgW="360" imgH="360" progId="">
              <p:embed/>
            </p:oleObj>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8" y="5932547"/>
            <a:ext cx="281313"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91" r:id="rId1"/>
    <p:sldLayoutId id="2147483961" r:id="rId2"/>
    <p:sldLayoutId id="214748399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Banking Case Study : Micro Service approac</a:t>
            </a:r>
            <a:r>
              <a:rPr lang="en-US" dirty="0"/>
              <a:t>h</a:t>
            </a:r>
          </a:p>
        </p:txBody>
      </p:sp>
    </p:spTree>
    <p:extLst>
      <p:ext uri="{BB962C8B-B14F-4D97-AF65-F5344CB8AC3E}">
        <p14:creationId xmlns:p14="http://schemas.microsoft.com/office/powerpoint/2010/main" xmlns="" val="218154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Road Map - Exploring </a:t>
            </a:r>
            <a:r>
              <a:rPr lang="en-US" dirty="0" err="1" smtClean="0"/>
              <a:t>Blockchain</a:t>
            </a:r>
            <a:endParaRPr lang="en-US" dirty="0"/>
          </a:p>
        </p:txBody>
      </p:sp>
      <p:sp>
        <p:nvSpPr>
          <p:cNvPr id="3" name="TextBox 2"/>
          <p:cNvSpPr txBox="1"/>
          <p:nvPr/>
        </p:nvSpPr>
        <p:spPr>
          <a:xfrm>
            <a:off x="469900" y="1429434"/>
            <a:ext cx="8293100" cy="2585323"/>
          </a:xfrm>
          <a:prstGeom prst="rect">
            <a:avLst/>
          </a:prstGeom>
          <a:noFill/>
        </p:spPr>
        <p:txBody>
          <a:bodyPr wrap="square" rtlCol="0">
            <a:spAutoFit/>
          </a:bodyPr>
          <a:lstStyle/>
          <a:p>
            <a:pPr marL="285750" indent="-285750">
              <a:buFont typeface="Arial" pitchFamily="34" charset="0"/>
              <a:buChar char="•"/>
            </a:pPr>
            <a:r>
              <a:rPr lang="en-US" sz="1800" dirty="0" smtClean="0"/>
              <a:t>Once the application is developed to a good extent, we can evaluate a use case of doing international transfers using block chain technology.</a:t>
            </a:r>
          </a:p>
          <a:p>
            <a:pPr marL="285750" indent="-285750">
              <a:buFont typeface="Arial" pitchFamily="34" charset="0"/>
              <a:buChar char="•"/>
            </a:pPr>
            <a:r>
              <a:rPr lang="en-US" sz="1800" dirty="0" smtClean="0"/>
              <a:t>We can create 2 fictional banks, each dealing with a different currency.</a:t>
            </a:r>
          </a:p>
          <a:p>
            <a:pPr marL="285750" indent="-285750">
              <a:buFont typeface="Arial" pitchFamily="34" charset="0"/>
              <a:buChar char="•"/>
            </a:pPr>
            <a:r>
              <a:rPr lang="en-US" sz="1800" dirty="0" smtClean="0"/>
              <a:t>Each bank is hosted on a different </a:t>
            </a:r>
            <a:r>
              <a:rPr lang="en-US" sz="1800" dirty="0" err="1" smtClean="0"/>
              <a:t>url</a:t>
            </a:r>
            <a:r>
              <a:rPr lang="en-US" sz="1800" dirty="0" smtClean="0"/>
              <a:t>.</a:t>
            </a:r>
          </a:p>
          <a:p>
            <a:pPr marL="285750" indent="-285750">
              <a:buFont typeface="Arial" pitchFamily="34" charset="0"/>
              <a:buChar char="•"/>
            </a:pPr>
            <a:r>
              <a:rPr lang="en-US" sz="1800" dirty="0" smtClean="0"/>
              <a:t>Transfers would use a distributed database. </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We can use </a:t>
            </a:r>
            <a:r>
              <a:rPr lang="en-US" sz="1800" dirty="0" err="1" smtClean="0"/>
              <a:t>Corda</a:t>
            </a:r>
            <a:r>
              <a:rPr lang="en-US" sz="1800" dirty="0" smtClean="0"/>
              <a:t> to write the contracts between the banks.</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Both banks would use this as a shared database.</a:t>
            </a:r>
          </a:p>
        </p:txBody>
      </p:sp>
    </p:spTree>
    <p:extLst>
      <p:ext uri="{BB962C8B-B14F-4D97-AF65-F5344CB8AC3E}">
        <p14:creationId xmlns:p14="http://schemas.microsoft.com/office/powerpoint/2010/main" xmlns="" val="16281722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08664" y="2967335"/>
            <a:ext cx="4288675"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pic>
        <p:nvPicPr>
          <p:cNvPr id="5" name="Picture 4" descr="microservices.jpg"/>
          <p:cNvPicPr>
            <a:picLocks noChangeAspect="1"/>
          </p:cNvPicPr>
          <p:nvPr/>
        </p:nvPicPr>
        <p:blipFill>
          <a:blip r:embed="rId3" cstate="print">
            <a:lum bright="66000" contrast="-40000"/>
          </a:blip>
          <a:stretch>
            <a:fillRect/>
          </a:stretch>
        </p:blipFill>
        <p:spPr>
          <a:xfrm>
            <a:off x="1737359" y="2087879"/>
            <a:ext cx="8161021" cy="4004311"/>
          </a:xfrm>
          <a:prstGeom prst="rect">
            <a:avLst/>
          </a:prstGeom>
          <a:blipFill>
            <a:blip r:embed="rId4" cstate="print">
              <a:lum bright="66000" contrast="-40000"/>
            </a:blip>
            <a:tile tx="0" ty="0" sx="100000" sy="100000" flip="none" algn="tl"/>
          </a:blipFill>
        </p:spPr>
      </p:pic>
      <p:sp>
        <p:nvSpPr>
          <p:cNvPr id="6" name="Rectangle 5"/>
          <p:cNvSpPr/>
          <p:nvPr/>
        </p:nvSpPr>
        <p:spPr>
          <a:xfrm>
            <a:off x="11430" y="1680210"/>
            <a:ext cx="2708910" cy="480060"/>
          </a:xfrm>
          <a:prstGeom prst="rect">
            <a:avLst/>
          </a:prstGeom>
          <a:solidFill>
            <a:schemeClr val="tx1">
              <a:lumMod val="10000"/>
              <a:lumOff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Oval 6"/>
          <p:cNvSpPr/>
          <p:nvPr/>
        </p:nvSpPr>
        <p:spPr>
          <a:xfrm>
            <a:off x="2457450" y="1543050"/>
            <a:ext cx="674370" cy="697230"/>
          </a:xfrm>
          <a:prstGeom prst="ellipse">
            <a:avLst/>
          </a:prstGeom>
          <a:solidFill>
            <a:schemeClr val="tx1">
              <a:lumMod val="10000"/>
              <a:lumOff val="9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1</a:t>
            </a:r>
          </a:p>
        </p:txBody>
      </p:sp>
      <p:sp>
        <p:nvSpPr>
          <p:cNvPr id="8" name="Rectangle 7"/>
          <p:cNvSpPr/>
          <p:nvPr/>
        </p:nvSpPr>
        <p:spPr>
          <a:xfrm>
            <a:off x="26670" y="2461260"/>
            <a:ext cx="3070860" cy="480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Oval 8"/>
          <p:cNvSpPr/>
          <p:nvPr/>
        </p:nvSpPr>
        <p:spPr>
          <a:xfrm>
            <a:off x="2815590" y="2346960"/>
            <a:ext cx="674370" cy="697230"/>
          </a:xfrm>
          <a:prstGeom prst="ellipse">
            <a:avLst/>
          </a:prstGeom>
          <a:solidFill>
            <a:schemeClr val="tx1">
              <a:lumMod val="25000"/>
              <a:lumOff val="7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2</a:t>
            </a:r>
          </a:p>
        </p:txBody>
      </p:sp>
      <p:sp>
        <p:nvSpPr>
          <p:cNvPr id="10" name="Rectangle 9"/>
          <p:cNvSpPr/>
          <p:nvPr/>
        </p:nvSpPr>
        <p:spPr>
          <a:xfrm>
            <a:off x="19050" y="3242310"/>
            <a:ext cx="3409950" cy="480060"/>
          </a:xfrm>
          <a:prstGeom prst="rect">
            <a:avLst/>
          </a:prstGeom>
          <a:solidFill>
            <a:schemeClr val="tx1">
              <a:lumMod val="50000"/>
              <a:lumOff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Oval 10"/>
          <p:cNvSpPr/>
          <p:nvPr/>
        </p:nvSpPr>
        <p:spPr>
          <a:xfrm>
            <a:off x="3139440" y="3116580"/>
            <a:ext cx="674370" cy="697230"/>
          </a:xfrm>
          <a:prstGeom prst="ellipse">
            <a:avLst/>
          </a:prstGeom>
          <a:solidFill>
            <a:schemeClr val="tx1">
              <a:lumMod val="50000"/>
              <a:lumOff val="5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3</a:t>
            </a:r>
          </a:p>
        </p:txBody>
      </p:sp>
      <p:sp>
        <p:nvSpPr>
          <p:cNvPr id="12" name="Rectangle 11"/>
          <p:cNvSpPr/>
          <p:nvPr/>
        </p:nvSpPr>
        <p:spPr>
          <a:xfrm>
            <a:off x="22860" y="4023360"/>
            <a:ext cx="3714750" cy="480060"/>
          </a:xfrm>
          <a:prstGeom prst="rect">
            <a:avLst/>
          </a:prstGeom>
          <a:solidFill>
            <a:schemeClr val="tx1">
              <a:lumMod val="75000"/>
              <a:lumOff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3" name="Oval 12"/>
          <p:cNvSpPr/>
          <p:nvPr/>
        </p:nvSpPr>
        <p:spPr>
          <a:xfrm>
            <a:off x="3429000" y="3909060"/>
            <a:ext cx="674370" cy="697230"/>
          </a:xfrm>
          <a:prstGeom prst="ellipse">
            <a:avLst/>
          </a:prstGeom>
          <a:solidFill>
            <a:schemeClr val="tx1">
              <a:lumMod val="75000"/>
              <a:lumOff val="2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4</a:t>
            </a:r>
          </a:p>
        </p:txBody>
      </p:sp>
      <p:sp>
        <p:nvSpPr>
          <p:cNvPr id="14" name="Rectangle 13"/>
          <p:cNvSpPr/>
          <p:nvPr/>
        </p:nvSpPr>
        <p:spPr>
          <a:xfrm>
            <a:off x="26670" y="4781550"/>
            <a:ext cx="4019550" cy="480060"/>
          </a:xfrm>
          <a:prstGeom prst="rect">
            <a:avLst/>
          </a:prstGeom>
          <a:solidFill>
            <a:schemeClr val="tx1">
              <a:lumMod val="90000"/>
              <a:lumOff val="1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5" name="Oval 14"/>
          <p:cNvSpPr/>
          <p:nvPr/>
        </p:nvSpPr>
        <p:spPr>
          <a:xfrm>
            <a:off x="3729990" y="4678680"/>
            <a:ext cx="674370" cy="697230"/>
          </a:xfrm>
          <a:prstGeom prst="ellipse">
            <a:avLst/>
          </a:prstGeom>
          <a:solidFill>
            <a:schemeClr val="tx1">
              <a:lumMod val="90000"/>
              <a:lumOff val="1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p>
        </p:txBody>
      </p:sp>
      <p:sp>
        <p:nvSpPr>
          <p:cNvPr id="16" name="TextBox 15"/>
          <p:cNvSpPr txBox="1"/>
          <p:nvPr/>
        </p:nvSpPr>
        <p:spPr>
          <a:xfrm>
            <a:off x="3246120" y="1714500"/>
            <a:ext cx="5703570" cy="400110"/>
          </a:xfrm>
          <a:prstGeom prst="rect">
            <a:avLst/>
          </a:prstGeom>
          <a:noFill/>
          <a:ln cmpd="dbl">
            <a:noFill/>
          </a:ln>
        </p:spPr>
        <p:txBody>
          <a:bodyPr wrap="square" rtlCol="0">
            <a:spAutoFit/>
          </a:bodyPr>
          <a:lstStyle/>
          <a:p>
            <a:r>
              <a:rPr lang="en-US" sz="2000" b="1" dirty="0" smtClean="0">
                <a:solidFill>
                  <a:schemeClr val="tx2">
                    <a:lumMod val="50000"/>
                  </a:schemeClr>
                </a:solidFill>
              </a:rPr>
              <a:t>Microservices – Changing business needs</a:t>
            </a:r>
          </a:p>
        </p:txBody>
      </p:sp>
      <p:sp>
        <p:nvSpPr>
          <p:cNvPr id="17" name="TextBox 16"/>
          <p:cNvSpPr txBox="1"/>
          <p:nvPr/>
        </p:nvSpPr>
        <p:spPr>
          <a:xfrm>
            <a:off x="3489960" y="2518410"/>
            <a:ext cx="4411980" cy="369332"/>
          </a:xfrm>
          <a:prstGeom prst="rect">
            <a:avLst/>
          </a:prstGeom>
          <a:noFill/>
        </p:spPr>
        <p:txBody>
          <a:bodyPr wrap="square" rtlCol="0">
            <a:spAutoFit/>
          </a:bodyPr>
          <a:lstStyle/>
          <a:p>
            <a:r>
              <a:rPr lang="en-US" sz="1800" b="1" dirty="0" smtClean="0">
                <a:solidFill>
                  <a:schemeClr val="tx2">
                    <a:lumMod val="50000"/>
                  </a:schemeClr>
                </a:solidFill>
              </a:rPr>
              <a:t>Case Study – Digital Banking</a:t>
            </a:r>
          </a:p>
        </p:txBody>
      </p:sp>
      <p:sp>
        <p:nvSpPr>
          <p:cNvPr id="18" name="TextBox 17"/>
          <p:cNvSpPr txBox="1"/>
          <p:nvPr/>
        </p:nvSpPr>
        <p:spPr>
          <a:xfrm>
            <a:off x="3836670" y="3265170"/>
            <a:ext cx="4411980" cy="369332"/>
          </a:xfrm>
          <a:prstGeom prst="rect">
            <a:avLst/>
          </a:prstGeom>
          <a:noFill/>
        </p:spPr>
        <p:txBody>
          <a:bodyPr wrap="square" rtlCol="0">
            <a:spAutoFit/>
          </a:bodyPr>
          <a:lstStyle/>
          <a:p>
            <a:r>
              <a:rPr lang="en-US" sz="1800" b="1" dirty="0" smtClean="0">
                <a:solidFill>
                  <a:schemeClr val="tx2">
                    <a:lumMod val="50000"/>
                  </a:schemeClr>
                </a:solidFill>
              </a:rPr>
              <a:t>Solution Design</a:t>
            </a:r>
          </a:p>
        </p:txBody>
      </p:sp>
      <p:sp>
        <p:nvSpPr>
          <p:cNvPr id="19" name="TextBox 18"/>
          <p:cNvSpPr txBox="1"/>
          <p:nvPr/>
        </p:nvSpPr>
        <p:spPr>
          <a:xfrm>
            <a:off x="4091940" y="4069080"/>
            <a:ext cx="4411980" cy="369332"/>
          </a:xfrm>
          <a:prstGeom prst="rect">
            <a:avLst/>
          </a:prstGeom>
          <a:noFill/>
        </p:spPr>
        <p:txBody>
          <a:bodyPr wrap="square" rtlCol="0">
            <a:spAutoFit/>
          </a:bodyPr>
          <a:lstStyle/>
          <a:p>
            <a:r>
              <a:rPr lang="en-US" sz="1800" b="1" dirty="0" smtClean="0">
                <a:solidFill>
                  <a:schemeClr val="tx2">
                    <a:lumMod val="50000"/>
                  </a:schemeClr>
                </a:solidFill>
              </a:rPr>
              <a:t>Summary</a:t>
            </a:r>
          </a:p>
        </p:txBody>
      </p:sp>
      <p:sp>
        <p:nvSpPr>
          <p:cNvPr id="20" name="TextBox 19"/>
          <p:cNvSpPr txBox="1"/>
          <p:nvPr/>
        </p:nvSpPr>
        <p:spPr>
          <a:xfrm>
            <a:off x="4484370" y="4850130"/>
            <a:ext cx="4411980" cy="369332"/>
          </a:xfrm>
          <a:prstGeom prst="rect">
            <a:avLst/>
          </a:prstGeom>
          <a:noFill/>
        </p:spPr>
        <p:txBody>
          <a:bodyPr wrap="square" rtlCol="0">
            <a:spAutoFit/>
          </a:bodyPr>
          <a:lstStyle/>
          <a:p>
            <a:r>
              <a:rPr lang="en-US" sz="1800" b="1" dirty="0" smtClean="0">
                <a:solidFill>
                  <a:schemeClr val="tx2">
                    <a:lumMod val="50000"/>
                  </a:schemeClr>
                </a:solidFill>
              </a:rPr>
              <a:t>Challenges &amp; Mitigation</a:t>
            </a:r>
          </a:p>
        </p:txBody>
      </p:sp>
      <p:sp>
        <p:nvSpPr>
          <p:cNvPr id="21" name="Rectangle 20"/>
          <p:cNvSpPr/>
          <p:nvPr/>
        </p:nvSpPr>
        <p:spPr>
          <a:xfrm>
            <a:off x="19050" y="5528310"/>
            <a:ext cx="4358640" cy="480060"/>
          </a:xfrm>
          <a:prstGeom prst="rect">
            <a:avLst/>
          </a:prstGeom>
          <a:solidFill>
            <a:schemeClr val="bg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2" name="Oval 21"/>
          <p:cNvSpPr/>
          <p:nvPr/>
        </p:nvSpPr>
        <p:spPr>
          <a:xfrm>
            <a:off x="4042410" y="5425440"/>
            <a:ext cx="674370" cy="697230"/>
          </a:xfrm>
          <a:prstGeom prst="ellipse">
            <a:avLst/>
          </a:prstGeom>
          <a:solidFill>
            <a:schemeClr val="bg1">
              <a:lumMod val="5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6</a:t>
            </a:r>
          </a:p>
        </p:txBody>
      </p:sp>
      <p:sp>
        <p:nvSpPr>
          <p:cNvPr id="23" name="TextBox 22"/>
          <p:cNvSpPr txBox="1"/>
          <p:nvPr/>
        </p:nvSpPr>
        <p:spPr>
          <a:xfrm>
            <a:off x="4716780" y="5596890"/>
            <a:ext cx="4411980" cy="369332"/>
          </a:xfrm>
          <a:prstGeom prst="rect">
            <a:avLst/>
          </a:prstGeom>
          <a:noFill/>
        </p:spPr>
        <p:txBody>
          <a:bodyPr wrap="square" rtlCol="0">
            <a:spAutoFit/>
          </a:bodyPr>
          <a:lstStyle/>
          <a:p>
            <a:r>
              <a:rPr lang="en-US" sz="1800" b="1" dirty="0" smtClean="0">
                <a:solidFill>
                  <a:schemeClr val="tx2">
                    <a:lumMod val="50000"/>
                  </a:schemeClr>
                </a:solidFill>
              </a:rPr>
              <a:t>Roadmap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Microservices – Changing Business needs</a:t>
            </a:r>
            <a:endParaRPr lang="en-US" dirty="0"/>
          </a:p>
        </p:txBody>
      </p:sp>
      <p:pic>
        <p:nvPicPr>
          <p:cNvPr id="5" name="Picture 4" descr="cube.png"/>
          <p:cNvPicPr>
            <a:picLocks noChangeAspect="1"/>
          </p:cNvPicPr>
          <p:nvPr/>
        </p:nvPicPr>
        <p:blipFill>
          <a:blip r:embed="rId2" cstate="print"/>
          <a:stretch>
            <a:fillRect/>
          </a:stretch>
        </p:blipFill>
        <p:spPr>
          <a:xfrm>
            <a:off x="3989070" y="1336204"/>
            <a:ext cx="1908810" cy="1984729"/>
          </a:xfrm>
          <a:prstGeom prst="rect">
            <a:avLst/>
          </a:prstGeom>
        </p:spPr>
      </p:pic>
      <p:grpSp>
        <p:nvGrpSpPr>
          <p:cNvPr id="16" name="Group 15"/>
          <p:cNvGrpSpPr/>
          <p:nvPr/>
        </p:nvGrpSpPr>
        <p:grpSpPr>
          <a:xfrm>
            <a:off x="22860" y="1508760"/>
            <a:ext cx="2552700" cy="1143000"/>
            <a:chOff x="4160520" y="1234440"/>
            <a:chExt cx="2552700" cy="1143000"/>
          </a:xfrm>
        </p:grpSpPr>
        <p:sp>
          <p:nvSpPr>
            <p:cNvPr id="6" name="Rounded Rectangle 5"/>
            <p:cNvSpPr/>
            <p:nvPr/>
          </p:nvSpPr>
          <p:spPr>
            <a:xfrm>
              <a:off x="4160520" y="1234440"/>
              <a:ext cx="2548890" cy="27432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 SERVICES</a:t>
              </a:r>
            </a:p>
          </p:txBody>
        </p:sp>
        <p:sp>
          <p:nvSpPr>
            <p:cNvPr id="7" name="Rounded Rectangle 6"/>
            <p:cNvSpPr/>
            <p:nvPr/>
          </p:nvSpPr>
          <p:spPr>
            <a:xfrm>
              <a:off x="4164330" y="1238250"/>
              <a:ext cx="2548890" cy="11391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7" name="Group 16"/>
          <p:cNvGrpSpPr/>
          <p:nvPr/>
        </p:nvGrpSpPr>
        <p:grpSpPr>
          <a:xfrm>
            <a:off x="1219200" y="2769870"/>
            <a:ext cx="2556510" cy="1143000"/>
            <a:chOff x="4236720" y="2998470"/>
            <a:chExt cx="2556510" cy="1143000"/>
          </a:xfrm>
        </p:grpSpPr>
        <p:sp>
          <p:nvSpPr>
            <p:cNvPr id="8" name="Rounded Rectangle 7"/>
            <p:cNvSpPr/>
            <p:nvPr/>
          </p:nvSpPr>
          <p:spPr>
            <a:xfrm>
              <a:off x="4244340" y="2998470"/>
              <a:ext cx="2548890" cy="27432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SCALABILITY</a:t>
              </a:r>
            </a:p>
          </p:txBody>
        </p:sp>
        <p:sp>
          <p:nvSpPr>
            <p:cNvPr id="9" name="Rounded Rectangle 8"/>
            <p:cNvSpPr/>
            <p:nvPr/>
          </p:nvSpPr>
          <p:spPr>
            <a:xfrm>
              <a:off x="4236720" y="3002280"/>
              <a:ext cx="2548890" cy="11391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9" name="Group 18"/>
          <p:cNvGrpSpPr/>
          <p:nvPr/>
        </p:nvGrpSpPr>
        <p:grpSpPr>
          <a:xfrm>
            <a:off x="2350770" y="4050030"/>
            <a:ext cx="2556510" cy="1143000"/>
            <a:chOff x="4202430" y="4975860"/>
            <a:chExt cx="2556510" cy="1143000"/>
          </a:xfrm>
        </p:grpSpPr>
        <p:sp>
          <p:nvSpPr>
            <p:cNvPr id="10" name="Rounded Rectangle 9"/>
            <p:cNvSpPr/>
            <p:nvPr/>
          </p:nvSpPr>
          <p:spPr>
            <a:xfrm>
              <a:off x="4210050" y="4975860"/>
              <a:ext cx="2548890" cy="27432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AGILITY</a:t>
              </a:r>
            </a:p>
          </p:txBody>
        </p:sp>
        <p:sp>
          <p:nvSpPr>
            <p:cNvPr id="11" name="Rounded Rectangle 10"/>
            <p:cNvSpPr/>
            <p:nvPr/>
          </p:nvSpPr>
          <p:spPr>
            <a:xfrm>
              <a:off x="4202430" y="4979670"/>
              <a:ext cx="2548890" cy="113919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8" name="Group 17"/>
          <p:cNvGrpSpPr/>
          <p:nvPr/>
        </p:nvGrpSpPr>
        <p:grpSpPr>
          <a:xfrm>
            <a:off x="7311390" y="1478280"/>
            <a:ext cx="2548890" cy="1143000"/>
            <a:chOff x="7128510" y="2118360"/>
            <a:chExt cx="2548890" cy="1143000"/>
          </a:xfrm>
        </p:grpSpPr>
        <p:sp>
          <p:nvSpPr>
            <p:cNvPr id="12" name="Rounded Rectangle 11"/>
            <p:cNvSpPr/>
            <p:nvPr/>
          </p:nvSpPr>
          <p:spPr>
            <a:xfrm>
              <a:off x="7128510" y="2118360"/>
              <a:ext cx="2548890" cy="274320"/>
            </a:xfrm>
            <a:prstGeom prst="round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RESOURCE UTILIZATION</a:t>
              </a:r>
            </a:p>
          </p:txBody>
        </p:sp>
        <p:sp>
          <p:nvSpPr>
            <p:cNvPr id="13" name="Rounded Rectangle 12"/>
            <p:cNvSpPr/>
            <p:nvPr/>
          </p:nvSpPr>
          <p:spPr>
            <a:xfrm>
              <a:off x="7128510" y="2122170"/>
              <a:ext cx="2548890" cy="113919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0" name="Group 19"/>
          <p:cNvGrpSpPr/>
          <p:nvPr/>
        </p:nvGrpSpPr>
        <p:grpSpPr>
          <a:xfrm>
            <a:off x="6103620" y="2743200"/>
            <a:ext cx="2552700" cy="1143000"/>
            <a:chOff x="7098030" y="4091940"/>
            <a:chExt cx="2552700" cy="1143000"/>
          </a:xfrm>
          <a:solidFill>
            <a:schemeClr val="accent1"/>
          </a:solidFill>
        </p:grpSpPr>
        <p:sp>
          <p:nvSpPr>
            <p:cNvPr id="14" name="Rounded Rectangle 13"/>
            <p:cNvSpPr/>
            <p:nvPr/>
          </p:nvSpPr>
          <p:spPr>
            <a:xfrm>
              <a:off x="7098030" y="4091940"/>
              <a:ext cx="2548890" cy="274320"/>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DEPLOYMENT</a:t>
              </a:r>
              <a:endParaRPr lang="en-US" sz="2400" dirty="0" smtClean="0">
                <a:solidFill>
                  <a:schemeClr val="tx2">
                    <a:lumMod val="50000"/>
                  </a:schemeClr>
                </a:solidFill>
              </a:endParaRPr>
            </a:p>
          </p:txBody>
        </p:sp>
        <p:sp>
          <p:nvSpPr>
            <p:cNvPr id="15" name="Rounded Rectangle 14"/>
            <p:cNvSpPr/>
            <p:nvPr/>
          </p:nvSpPr>
          <p:spPr>
            <a:xfrm>
              <a:off x="7101840" y="4095750"/>
              <a:ext cx="2548890" cy="113919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1" name="Group 20"/>
          <p:cNvGrpSpPr/>
          <p:nvPr/>
        </p:nvGrpSpPr>
        <p:grpSpPr>
          <a:xfrm>
            <a:off x="4956810" y="4061460"/>
            <a:ext cx="2556510" cy="1143000"/>
            <a:chOff x="7090410" y="4091940"/>
            <a:chExt cx="2556510" cy="1143000"/>
          </a:xfrm>
        </p:grpSpPr>
        <p:sp>
          <p:nvSpPr>
            <p:cNvPr id="22" name="Rounded Rectangle 21"/>
            <p:cNvSpPr/>
            <p:nvPr/>
          </p:nvSpPr>
          <p:spPr>
            <a:xfrm>
              <a:off x="7098030" y="4091940"/>
              <a:ext cx="2548890" cy="27432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CLOUD</a:t>
              </a:r>
            </a:p>
          </p:txBody>
        </p:sp>
        <p:sp>
          <p:nvSpPr>
            <p:cNvPr id="23" name="Rounded Rectangle 22"/>
            <p:cNvSpPr/>
            <p:nvPr/>
          </p:nvSpPr>
          <p:spPr>
            <a:xfrm>
              <a:off x="7090410" y="4095750"/>
              <a:ext cx="2548890" cy="113919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sp>
        <p:nvSpPr>
          <p:cNvPr id="24" name="TextBox 23"/>
          <p:cNvSpPr txBox="1"/>
          <p:nvPr/>
        </p:nvSpPr>
        <p:spPr>
          <a:xfrm>
            <a:off x="4011930" y="3371850"/>
            <a:ext cx="1851660" cy="307777"/>
          </a:xfrm>
          <a:prstGeom prst="rect">
            <a:avLst/>
          </a:prstGeom>
          <a:noFill/>
        </p:spPr>
        <p:txBody>
          <a:bodyPr wrap="square" rtlCol="0">
            <a:spAutoFit/>
          </a:bodyPr>
          <a:lstStyle/>
          <a:p>
            <a:pPr algn="ctr"/>
            <a:r>
              <a:rPr lang="en-US" sz="1400" b="1" dirty="0" smtClean="0">
                <a:solidFill>
                  <a:schemeClr val="tx2">
                    <a:lumMod val="50000"/>
                  </a:schemeClr>
                </a:solidFill>
              </a:rPr>
              <a:t>MICROSERVICES</a:t>
            </a:r>
          </a:p>
        </p:txBody>
      </p:sp>
      <p:sp>
        <p:nvSpPr>
          <p:cNvPr id="25" name="TextBox 24"/>
          <p:cNvSpPr txBox="1"/>
          <p:nvPr/>
        </p:nvSpPr>
        <p:spPr>
          <a:xfrm>
            <a:off x="182880" y="5326380"/>
            <a:ext cx="9349740" cy="507831"/>
          </a:xfrm>
          <a:prstGeom prst="rect">
            <a:avLst/>
          </a:prstGeom>
          <a:noFill/>
        </p:spPr>
        <p:txBody>
          <a:bodyPr wrap="square" rtlCol="0">
            <a:spAutoFit/>
          </a:bodyPr>
          <a:lstStyle/>
          <a:p>
            <a:r>
              <a:rPr lang="en-US" sz="900" i="1" dirty="0" smtClean="0">
                <a:solidFill>
                  <a:schemeClr val="tx2">
                    <a:lumMod val="50000"/>
                  </a:schemeClr>
                </a:solidFill>
              </a:rPr>
              <a:t>“</a:t>
            </a:r>
            <a:r>
              <a:rPr lang="en-US" sz="900" b="1" i="1" dirty="0" smtClean="0">
                <a:solidFill>
                  <a:schemeClr val="tx2">
                    <a:lumMod val="50000"/>
                  </a:schemeClr>
                </a:solidFill>
              </a:rPr>
              <a:t>Mesh App and Service Architecture</a:t>
            </a:r>
            <a:r>
              <a:rPr lang="en-US" sz="900" i="1" dirty="0" smtClean="0">
                <a:solidFill>
                  <a:schemeClr val="tx2">
                    <a:lumMod val="50000"/>
                  </a:schemeClr>
                </a:solidFill>
              </a:rPr>
              <a:t>: The intelligent digital mesh will require changes to the architecture, technology and tools used to develop solutions. The mesh app and service architecture (MASA) is a multichannel solution architecture that leverages cloud and server-less computing, containers and </a:t>
            </a:r>
            <a:r>
              <a:rPr lang="en-US" sz="900" b="1" i="1" dirty="0" smtClean="0">
                <a:solidFill>
                  <a:schemeClr val="tx2">
                    <a:lumMod val="50000"/>
                  </a:schemeClr>
                </a:solidFill>
              </a:rPr>
              <a:t>microservices</a:t>
            </a:r>
            <a:r>
              <a:rPr lang="en-US" sz="900" i="1" dirty="0" smtClean="0">
                <a:solidFill>
                  <a:schemeClr val="tx2">
                    <a:lumMod val="50000"/>
                  </a:schemeClr>
                </a:solidFill>
              </a:rPr>
              <a:t> as well as APIs and events to deliver modular, flexible and dynamic solutions” – </a:t>
            </a:r>
            <a:r>
              <a:rPr lang="en-US" sz="900" b="1" dirty="0" smtClean="0">
                <a:solidFill>
                  <a:schemeClr val="tx2">
                    <a:lumMod val="50000"/>
                  </a:schemeClr>
                </a:solidFill>
              </a:rPr>
              <a:t>GARTNER, TECHNOLOGY TRENDS 2017</a:t>
            </a:r>
          </a:p>
        </p:txBody>
      </p:sp>
      <p:sp>
        <p:nvSpPr>
          <p:cNvPr id="26" name="TextBox 25"/>
          <p:cNvSpPr txBox="1"/>
          <p:nvPr/>
        </p:nvSpPr>
        <p:spPr>
          <a:xfrm>
            <a:off x="175260" y="5833110"/>
            <a:ext cx="9349740" cy="369332"/>
          </a:xfrm>
          <a:prstGeom prst="rect">
            <a:avLst/>
          </a:prstGeom>
          <a:noFill/>
        </p:spPr>
        <p:txBody>
          <a:bodyPr wrap="square" rtlCol="0">
            <a:spAutoFit/>
          </a:bodyPr>
          <a:lstStyle/>
          <a:p>
            <a:r>
              <a:rPr lang="en-US" sz="900" i="1" dirty="0" smtClean="0">
                <a:solidFill>
                  <a:schemeClr val="tx2">
                    <a:lumMod val="50000"/>
                  </a:schemeClr>
                </a:solidFill>
              </a:rPr>
              <a:t>“</a:t>
            </a:r>
            <a:r>
              <a:rPr lang="en-US" sz="900" b="1" i="1" dirty="0" smtClean="0">
                <a:solidFill>
                  <a:schemeClr val="tx2">
                    <a:lumMod val="50000"/>
                  </a:schemeClr>
                </a:solidFill>
              </a:rPr>
              <a:t>2017 will bring more complexity </a:t>
            </a:r>
            <a:r>
              <a:rPr lang="en-US" sz="900" i="1" dirty="0" smtClean="0">
                <a:solidFill>
                  <a:schemeClr val="tx2">
                    <a:lumMod val="50000"/>
                  </a:schemeClr>
                </a:solidFill>
              </a:rPr>
              <a:t>— complexity that will overwhelm enterprises that don’t get ahead of the problem. IoT solutions will be built on </a:t>
            </a:r>
            <a:r>
              <a:rPr lang="en-US" sz="900" b="1" i="1" dirty="0" smtClean="0">
                <a:solidFill>
                  <a:schemeClr val="tx2">
                    <a:lumMod val="50000"/>
                  </a:schemeClr>
                </a:solidFill>
              </a:rPr>
              <a:t>modern microservices </a:t>
            </a:r>
            <a:r>
              <a:rPr lang="en-US" sz="900" i="1" dirty="0" smtClean="0">
                <a:solidFill>
                  <a:schemeClr val="tx2">
                    <a:lumMod val="50000"/>
                  </a:schemeClr>
                </a:solidFill>
              </a:rPr>
              <a:t>and be distributed across edge devices, gateways, and cloud services” – </a:t>
            </a:r>
            <a:r>
              <a:rPr lang="en-US" sz="900" b="1" dirty="0" smtClean="0">
                <a:solidFill>
                  <a:schemeClr val="tx2">
                    <a:lumMod val="50000"/>
                  </a:schemeClr>
                </a:solidFill>
              </a:rPr>
              <a:t>FORESTER, TECHNOLOGY TRENDS 2017</a:t>
            </a:r>
          </a:p>
        </p:txBody>
      </p:sp>
      <p:sp>
        <p:nvSpPr>
          <p:cNvPr id="27" name="TextBox 26"/>
          <p:cNvSpPr txBox="1"/>
          <p:nvPr/>
        </p:nvSpPr>
        <p:spPr>
          <a:xfrm>
            <a:off x="45720" y="1863090"/>
            <a:ext cx="2286000" cy="738664"/>
          </a:xfrm>
          <a:prstGeom prst="rect">
            <a:avLst/>
          </a:prstGeom>
          <a:noFill/>
        </p:spPr>
        <p:txBody>
          <a:bodyPr wrap="square" rtlCol="0">
            <a:spAutoFit/>
          </a:bodyPr>
          <a:lstStyle/>
          <a:p>
            <a:r>
              <a:rPr lang="en-US" sz="1400" dirty="0" smtClean="0">
                <a:solidFill>
                  <a:schemeClr val="tx2">
                    <a:lumMod val="50000"/>
                  </a:schemeClr>
                </a:solidFill>
              </a:rPr>
              <a:t>More number of services (operations bundled into services)</a:t>
            </a:r>
          </a:p>
        </p:txBody>
      </p:sp>
      <p:sp>
        <p:nvSpPr>
          <p:cNvPr id="28" name="TextBox 27"/>
          <p:cNvSpPr txBox="1"/>
          <p:nvPr/>
        </p:nvSpPr>
        <p:spPr>
          <a:xfrm>
            <a:off x="1215390" y="3112770"/>
            <a:ext cx="2286000" cy="738664"/>
          </a:xfrm>
          <a:prstGeom prst="rect">
            <a:avLst/>
          </a:prstGeom>
          <a:noFill/>
        </p:spPr>
        <p:txBody>
          <a:bodyPr wrap="square" rtlCol="0">
            <a:spAutoFit/>
          </a:bodyPr>
          <a:lstStyle/>
          <a:p>
            <a:r>
              <a:rPr lang="en-US" sz="1400" dirty="0" smtClean="0">
                <a:solidFill>
                  <a:schemeClr val="tx2">
                    <a:lumMod val="50000"/>
                  </a:schemeClr>
                </a:solidFill>
              </a:rPr>
              <a:t>Ensure scalability for specific operations basis the demand</a:t>
            </a:r>
          </a:p>
        </p:txBody>
      </p:sp>
      <p:sp>
        <p:nvSpPr>
          <p:cNvPr id="29" name="Rectangle 28"/>
          <p:cNvSpPr/>
          <p:nvPr/>
        </p:nvSpPr>
        <p:spPr>
          <a:xfrm>
            <a:off x="7345680" y="1821716"/>
            <a:ext cx="2381250" cy="738664"/>
          </a:xfrm>
          <a:prstGeom prst="rect">
            <a:avLst/>
          </a:prstGeom>
        </p:spPr>
        <p:txBody>
          <a:bodyPr wrap="square">
            <a:spAutoFit/>
          </a:bodyPr>
          <a:lstStyle/>
          <a:p>
            <a:r>
              <a:rPr lang="en-US" sz="1400" dirty="0" smtClean="0"/>
              <a:t>Pareto principle (80% of traffic comes from 20% of services)</a:t>
            </a:r>
            <a:endParaRPr lang="en-US" sz="1400" dirty="0"/>
          </a:p>
        </p:txBody>
      </p:sp>
      <p:sp>
        <p:nvSpPr>
          <p:cNvPr id="30" name="Rectangle 29"/>
          <p:cNvSpPr/>
          <p:nvPr/>
        </p:nvSpPr>
        <p:spPr>
          <a:xfrm>
            <a:off x="6111240" y="3090446"/>
            <a:ext cx="2381250" cy="738664"/>
          </a:xfrm>
          <a:prstGeom prst="rect">
            <a:avLst/>
          </a:prstGeom>
        </p:spPr>
        <p:txBody>
          <a:bodyPr wrap="square">
            <a:spAutoFit/>
          </a:bodyPr>
          <a:lstStyle/>
          <a:p>
            <a:r>
              <a:rPr lang="en-US" sz="1400" dirty="0" smtClean="0"/>
              <a:t>Need based deployment model (applications not just in Java EE or .NET)</a:t>
            </a:r>
            <a:endParaRPr lang="en-US" sz="1400" dirty="0"/>
          </a:p>
        </p:txBody>
      </p:sp>
      <p:sp>
        <p:nvSpPr>
          <p:cNvPr id="31" name="Rectangle 30"/>
          <p:cNvSpPr/>
          <p:nvPr/>
        </p:nvSpPr>
        <p:spPr>
          <a:xfrm>
            <a:off x="4980007" y="4425360"/>
            <a:ext cx="2438063" cy="523220"/>
          </a:xfrm>
          <a:prstGeom prst="rect">
            <a:avLst/>
          </a:prstGeom>
        </p:spPr>
        <p:txBody>
          <a:bodyPr wrap="square">
            <a:spAutoFit/>
          </a:bodyPr>
          <a:lstStyle/>
          <a:p>
            <a:r>
              <a:rPr lang="en-US" sz="1400" dirty="0" smtClean="0"/>
              <a:t>Cloud based applications &amp; deployment across devices</a:t>
            </a:r>
            <a:endParaRPr lang="en-US" sz="1400" dirty="0"/>
          </a:p>
        </p:txBody>
      </p:sp>
      <p:sp>
        <p:nvSpPr>
          <p:cNvPr id="32" name="Rectangle 31"/>
          <p:cNvSpPr/>
          <p:nvPr/>
        </p:nvSpPr>
        <p:spPr>
          <a:xfrm>
            <a:off x="2362200" y="4281562"/>
            <a:ext cx="2529840" cy="954107"/>
          </a:xfrm>
          <a:prstGeom prst="rect">
            <a:avLst/>
          </a:prstGeom>
        </p:spPr>
        <p:txBody>
          <a:bodyPr wrap="square">
            <a:spAutoFit/>
          </a:bodyPr>
          <a:lstStyle/>
          <a:p>
            <a:r>
              <a:rPr lang="en-US" sz="1400" dirty="0" smtClean="0"/>
              <a:t>Agility in infrastructure, source code &amp; associated projects as per organizational changes</a:t>
            </a:r>
            <a:endParaRPr lang="en-US" sz="1400" dirty="0"/>
          </a:p>
        </p:txBody>
      </p:sp>
    </p:spTree>
    <p:extLst>
      <p:ext uri="{BB962C8B-B14F-4D97-AF65-F5344CB8AC3E}">
        <p14:creationId xmlns:p14="http://schemas.microsoft.com/office/powerpoint/2010/main" xmlns="" val="3483675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65910" y="1325880"/>
            <a:ext cx="2583180" cy="493776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9" name="Picture 8" descr="mobil-vasarlasok-statisztika.jpg"/>
          <p:cNvPicPr>
            <a:picLocks noChangeAspect="1"/>
          </p:cNvPicPr>
          <p:nvPr/>
        </p:nvPicPr>
        <p:blipFill>
          <a:blip r:embed="rId2" cstate="print"/>
          <a:stretch>
            <a:fillRect/>
          </a:stretch>
        </p:blipFill>
        <p:spPr>
          <a:xfrm>
            <a:off x="1358900" y="2395220"/>
            <a:ext cx="2805430" cy="2805430"/>
          </a:xfrm>
          <a:prstGeom prst="rect">
            <a:avLst/>
          </a:prstGeom>
        </p:spPr>
      </p:pic>
      <p:sp>
        <p:nvSpPr>
          <p:cNvPr id="2" name="Title 1"/>
          <p:cNvSpPr>
            <a:spLocks noGrp="1"/>
          </p:cNvSpPr>
          <p:nvPr>
            <p:ph type="title"/>
          </p:nvPr>
        </p:nvSpPr>
        <p:spPr>
          <a:xfrm>
            <a:off x="68581" y="0"/>
            <a:ext cx="9905999" cy="1002135"/>
          </a:xfrm>
        </p:spPr>
        <p:txBody>
          <a:bodyPr/>
          <a:lstStyle/>
          <a:p>
            <a:r>
              <a:rPr lang="en-US" dirty="0" smtClean="0"/>
              <a:t>Digital Banking Case Study</a:t>
            </a:r>
            <a:endParaRPr lang="en-US" dirty="0"/>
          </a:p>
        </p:txBody>
      </p:sp>
      <p:sp>
        <p:nvSpPr>
          <p:cNvPr id="4" name="Rectangle 3"/>
          <p:cNvSpPr/>
          <p:nvPr/>
        </p:nvSpPr>
        <p:spPr>
          <a:xfrm>
            <a:off x="68580" y="1326406"/>
            <a:ext cx="1440180" cy="4925804"/>
          </a:xfrm>
          <a:prstGeom prst="rect">
            <a:avLst/>
          </a:prstGeom>
          <a:solidFill>
            <a:schemeClr val="tx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DIGITAL</a:t>
            </a:r>
          </a:p>
          <a:p>
            <a:pPr algn="ctr"/>
            <a:r>
              <a:rPr lang="en-US" sz="2000" dirty="0" smtClean="0">
                <a:solidFill>
                  <a:schemeClr val="bg1"/>
                </a:solidFill>
              </a:rPr>
              <a:t>BANKING</a:t>
            </a:r>
          </a:p>
        </p:txBody>
      </p:sp>
      <p:sp>
        <p:nvSpPr>
          <p:cNvPr id="11" name="Rectangle 10"/>
          <p:cNvSpPr/>
          <p:nvPr/>
        </p:nvSpPr>
        <p:spPr>
          <a:xfrm>
            <a:off x="4263390" y="1337310"/>
            <a:ext cx="5566410" cy="2571750"/>
          </a:xfrm>
          <a:prstGeom prst="rect">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Developing a digital bank using the micro service model</a:t>
            </a:r>
          </a:p>
        </p:txBody>
      </p:sp>
      <p:sp>
        <p:nvSpPr>
          <p:cNvPr id="12" name="Rectangle 11"/>
          <p:cNvSpPr/>
          <p:nvPr/>
        </p:nvSpPr>
        <p:spPr>
          <a:xfrm>
            <a:off x="4267200" y="4023360"/>
            <a:ext cx="5566410" cy="3810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1. Ability for a user to login using customer id and password</a:t>
            </a:r>
          </a:p>
        </p:txBody>
      </p:sp>
      <p:sp>
        <p:nvSpPr>
          <p:cNvPr id="13" name="Rectangle 12"/>
          <p:cNvSpPr/>
          <p:nvPr/>
        </p:nvSpPr>
        <p:spPr>
          <a:xfrm>
            <a:off x="4259580" y="4495800"/>
            <a:ext cx="5566410" cy="3810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2. View a summary of  accounts, cards, loans and investments</a:t>
            </a:r>
          </a:p>
        </p:txBody>
      </p:sp>
      <p:sp>
        <p:nvSpPr>
          <p:cNvPr id="14" name="Rectangle 13"/>
          <p:cNvSpPr/>
          <p:nvPr/>
        </p:nvSpPr>
        <p:spPr>
          <a:xfrm>
            <a:off x="4263390" y="4956810"/>
            <a:ext cx="5566410" cy="3810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3. View transaction history on accounts, cards, loans and investments</a:t>
            </a:r>
          </a:p>
        </p:txBody>
      </p:sp>
      <p:sp>
        <p:nvSpPr>
          <p:cNvPr id="15" name="Rectangle 14"/>
          <p:cNvSpPr/>
          <p:nvPr/>
        </p:nvSpPr>
        <p:spPr>
          <a:xfrm>
            <a:off x="4255770" y="5406390"/>
            <a:ext cx="5566410" cy="3810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4. Ability to transfer funds</a:t>
            </a:r>
          </a:p>
        </p:txBody>
      </p:sp>
      <p:sp>
        <p:nvSpPr>
          <p:cNvPr id="16" name="Rectangle 15"/>
          <p:cNvSpPr/>
          <p:nvPr/>
        </p:nvSpPr>
        <p:spPr>
          <a:xfrm>
            <a:off x="4248150" y="5867400"/>
            <a:ext cx="5566410" cy="3810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5. Ability to make Bill Payments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Design – Overview of the architecture</a:t>
            </a:r>
            <a:endParaRPr lang="en-US" dirty="0"/>
          </a:p>
        </p:txBody>
      </p:sp>
      <p:sp>
        <p:nvSpPr>
          <p:cNvPr id="3" name="Rectangle 2"/>
          <p:cNvSpPr/>
          <p:nvPr/>
        </p:nvSpPr>
        <p:spPr>
          <a:xfrm>
            <a:off x="5330952" y="1984248"/>
            <a:ext cx="2843784" cy="393192"/>
          </a:xfrm>
          <a:prstGeom prst="rect">
            <a:avLst/>
          </a:prstGeom>
          <a:solidFill>
            <a:schemeClr val="tx2">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Load  Balancer</a:t>
            </a:r>
          </a:p>
        </p:txBody>
      </p:sp>
      <p:sp>
        <p:nvSpPr>
          <p:cNvPr id="4" name="Rectangle 3"/>
          <p:cNvSpPr/>
          <p:nvPr/>
        </p:nvSpPr>
        <p:spPr>
          <a:xfrm>
            <a:off x="3913632" y="2916936"/>
            <a:ext cx="923544" cy="3026664"/>
          </a:xfrm>
          <a:prstGeom prst="rect">
            <a:avLst/>
          </a:prstGeom>
          <a:solidFill>
            <a:srgbClr val="6699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lumMod val="95000"/>
                </a:schemeClr>
              </a:solidFill>
            </a:endParaRPr>
          </a:p>
          <a:p>
            <a:pPr algn="ctr"/>
            <a:endParaRPr lang="en-US" sz="2400" b="1" dirty="0" smtClean="0">
              <a:solidFill>
                <a:schemeClr val="bg1">
                  <a:lumMod val="95000"/>
                </a:schemeClr>
              </a:solidFill>
            </a:endParaRPr>
          </a:p>
          <a:p>
            <a:pPr algn="ctr"/>
            <a:endParaRPr lang="en-US" sz="2400" b="1" dirty="0" smtClean="0">
              <a:solidFill>
                <a:schemeClr val="bg1">
                  <a:lumMod val="95000"/>
                </a:schemeClr>
              </a:solidFill>
            </a:endParaRPr>
          </a:p>
        </p:txBody>
      </p:sp>
      <p:cxnSp>
        <p:nvCxnSpPr>
          <p:cNvPr id="5" name="Straight Arrow Connector 4"/>
          <p:cNvCxnSpPr>
            <a:stCxn id="4" idx="3"/>
            <a:endCxn id="7" idx="1"/>
          </p:cNvCxnSpPr>
          <p:nvPr/>
        </p:nvCxnSpPr>
        <p:spPr>
          <a:xfrm flipV="1">
            <a:off x="4837176" y="4425696"/>
            <a:ext cx="530352" cy="4572"/>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67528" y="2907792"/>
            <a:ext cx="2862072" cy="303580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1"/>
                </a:solidFill>
              </a:rPr>
              <a:t>App Server</a:t>
            </a:r>
          </a:p>
        </p:txBody>
      </p:sp>
      <p:sp>
        <p:nvSpPr>
          <p:cNvPr id="8" name="Snip Diagonal Corner Rectangle 7"/>
          <p:cNvSpPr/>
          <p:nvPr/>
        </p:nvSpPr>
        <p:spPr>
          <a:xfrm>
            <a:off x="5596128" y="3355848"/>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Authentication Service</a:t>
            </a:r>
            <a:endParaRPr lang="en-US" sz="1200" dirty="0"/>
          </a:p>
        </p:txBody>
      </p:sp>
      <p:sp>
        <p:nvSpPr>
          <p:cNvPr id="9" name="Snip Diagonal Corner Rectangle 8"/>
          <p:cNvSpPr/>
          <p:nvPr/>
        </p:nvSpPr>
        <p:spPr>
          <a:xfrm>
            <a:off x="5602224" y="370027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Account Service</a:t>
            </a:r>
            <a:endParaRPr lang="en-US" sz="1200" dirty="0"/>
          </a:p>
        </p:txBody>
      </p:sp>
      <p:sp>
        <p:nvSpPr>
          <p:cNvPr id="10" name="Snip Diagonal Corner Rectangle 9"/>
          <p:cNvSpPr/>
          <p:nvPr/>
        </p:nvSpPr>
        <p:spPr>
          <a:xfrm>
            <a:off x="5608320" y="4062984"/>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Card Service</a:t>
            </a:r>
            <a:endParaRPr lang="en-US" sz="1200" dirty="0"/>
          </a:p>
        </p:txBody>
      </p:sp>
      <p:sp>
        <p:nvSpPr>
          <p:cNvPr id="11" name="Snip Diagonal Corner Rectangle 10"/>
          <p:cNvSpPr/>
          <p:nvPr/>
        </p:nvSpPr>
        <p:spPr>
          <a:xfrm>
            <a:off x="5623560" y="441655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Loan Service</a:t>
            </a:r>
            <a:endParaRPr lang="en-US" sz="1200" dirty="0"/>
          </a:p>
        </p:txBody>
      </p:sp>
      <p:sp>
        <p:nvSpPr>
          <p:cNvPr id="12" name="Snip Diagonal Corner Rectangle 11"/>
          <p:cNvSpPr/>
          <p:nvPr/>
        </p:nvSpPr>
        <p:spPr>
          <a:xfrm>
            <a:off x="5623560" y="4773168"/>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Investment Service</a:t>
            </a:r>
            <a:endParaRPr lang="en-US" sz="1200" dirty="0"/>
          </a:p>
        </p:txBody>
      </p:sp>
      <p:sp>
        <p:nvSpPr>
          <p:cNvPr id="13" name="Snip Diagonal Corner Rectangle 12"/>
          <p:cNvSpPr/>
          <p:nvPr/>
        </p:nvSpPr>
        <p:spPr>
          <a:xfrm>
            <a:off x="5629656" y="5126736"/>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Transfer Service</a:t>
            </a:r>
            <a:endParaRPr lang="en-US" sz="1200" dirty="0"/>
          </a:p>
        </p:txBody>
      </p:sp>
      <p:sp>
        <p:nvSpPr>
          <p:cNvPr id="14" name="Snip Diagonal Corner Rectangle 13"/>
          <p:cNvSpPr/>
          <p:nvPr/>
        </p:nvSpPr>
        <p:spPr>
          <a:xfrm>
            <a:off x="5629656" y="548335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Payments Service</a:t>
            </a:r>
            <a:endParaRPr lang="en-US" sz="1200" dirty="0"/>
          </a:p>
        </p:txBody>
      </p:sp>
      <p:grpSp>
        <p:nvGrpSpPr>
          <p:cNvPr id="15" name="Group 17"/>
          <p:cNvGrpSpPr/>
          <p:nvPr/>
        </p:nvGrpSpPr>
        <p:grpSpPr>
          <a:xfrm>
            <a:off x="9034272" y="2697480"/>
            <a:ext cx="649224" cy="420624"/>
            <a:chOff x="1399032" y="2112264"/>
            <a:chExt cx="649224" cy="420624"/>
          </a:xfrm>
          <a:scene3d>
            <a:camera prst="orthographicFront">
              <a:rot lat="0" lon="0" rev="0"/>
            </a:camera>
            <a:lightRig rig="balanced" dir="t">
              <a:rot lat="0" lon="0" rev="8700000"/>
            </a:lightRig>
          </a:scene3d>
        </p:grpSpPr>
        <p:sp>
          <p:nvSpPr>
            <p:cNvPr id="41" name="Rectangle 18"/>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42" name="Oval 19"/>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6" name="Group 20"/>
          <p:cNvGrpSpPr/>
          <p:nvPr/>
        </p:nvGrpSpPr>
        <p:grpSpPr>
          <a:xfrm>
            <a:off x="9031224" y="3169920"/>
            <a:ext cx="649224" cy="420624"/>
            <a:chOff x="1399032" y="2112264"/>
            <a:chExt cx="649224" cy="420624"/>
          </a:xfrm>
          <a:scene3d>
            <a:camera prst="orthographicFront">
              <a:rot lat="0" lon="0" rev="0"/>
            </a:camera>
            <a:lightRig rig="balanced" dir="t">
              <a:rot lat="0" lon="0" rev="8700000"/>
            </a:lightRig>
          </a:scene3d>
        </p:grpSpPr>
        <p:sp>
          <p:nvSpPr>
            <p:cNvPr id="39" name="Rectangle 38"/>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2</a:t>
              </a:r>
            </a:p>
          </p:txBody>
        </p:sp>
        <p:sp>
          <p:nvSpPr>
            <p:cNvPr id="40" name="Oval 39"/>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7" name="Group 23"/>
          <p:cNvGrpSpPr/>
          <p:nvPr/>
        </p:nvGrpSpPr>
        <p:grpSpPr>
          <a:xfrm>
            <a:off x="9037320" y="3651504"/>
            <a:ext cx="649224" cy="420624"/>
            <a:chOff x="1399032" y="2112264"/>
            <a:chExt cx="649224" cy="420624"/>
          </a:xfrm>
          <a:scene3d>
            <a:camera prst="orthographicFront">
              <a:rot lat="0" lon="0" rev="0"/>
            </a:camera>
            <a:lightRig rig="balanced" dir="t">
              <a:rot lat="0" lon="0" rev="8700000"/>
            </a:lightRig>
          </a:scene3d>
        </p:grpSpPr>
        <p:sp>
          <p:nvSpPr>
            <p:cNvPr id="37" name="Rectangle 36"/>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3</a:t>
              </a:r>
            </a:p>
          </p:txBody>
        </p:sp>
        <p:sp>
          <p:nvSpPr>
            <p:cNvPr id="38" name="Oval 37"/>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8" name="Group 26"/>
          <p:cNvGrpSpPr/>
          <p:nvPr/>
        </p:nvGrpSpPr>
        <p:grpSpPr>
          <a:xfrm>
            <a:off x="9037320" y="4117848"/>
            <a:ext cx="649224" cy="420624"/>
            <a:chOff x="1399032" y="2112264"/>
            <a:chExt cx="649224" cy="420624"/>
          </a:xfrm>
          <a:scene3d>
            <a:camera prst="orthographicFront">
              <a:rot lat="0" lon="0" rev="0"/>
            </a:camera>
            <a:lightRig rig="balanced" dir="t">
              <a:rot lat="0" lon="0" rev="8700000"/>
            </a:lightRig>
          </a:scene3d>
        </p:grpSpPr>
        <p:sp>
          <p:nvSpPr>
            <p:cNvPr id="35" name="Rectangle 34"/>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4</a:t>
              </a:r>
            </a:p>
          </p:txBody>
        </p:sp>
        <p:sp>
          <p:nvSpPr>
            <p:cNvPr id="36" name="Oval 35"/>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9" name="Group 29"/>
          <p:cNvGrpSpPr/>
          <p:nvPr/>
        </p:nvGrpSpPr>
        <p:grpSpPr>
          <a:xfrm>
            <a:off x="9043416" y="4599432"/>
            <a:ext cx="649224" cy="420624"/>
            <a:chOff x="1399032" y="2112264"/>
            <a:chExt cx="649224" cy="420624"/>
          </a:xfrm>
          <a:scene3d>
            <a:camera prst="orthographicFront">
              <a:rot lat="0" lon="0" rev="0"/>
            </a:camera>
            <a:lightRig rig="balanced" dir="t">
              <a:rot lat="0" lon="0" rev="8700000"/>
            </a:lightRig>
          </a:scene3d>
        </p:grpSpPr>
        <p:sp>
          <p:nvSpPr>
            <p:cNvPr id="33" name="Rectangle 32"/>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5</a:t>
              </a:r>
            </a:p>
          </p:txBody>
        </p:sp>
        <p:sp>
          <p:nvSpPr>
            <p:cNvPr id="34" name="Oval 33"/>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0" name="Group 32"/>
          <p:cNvGrpSpPr/>
          <p:nvPr/>
        </p:nvGrpSpPr>
        <p:grpSpPr>
          <a:xfrm>
            <a:off x="9012936" y="5556504"/>
            <a:ext cx="649224" cy="420624"/>
            <a:chOff x="1399032" y="2112264"/>
            <a:chExt cx="649224" cy="420624"/>
          </a:xfrm>
          <a:scene3d>
            <a:camera prst="orthographicFront">
              <a:rot lat="0" lon="0" rev="0"/>
            </a:camera>
            <a:lightRig rig="balanced" dir="t">
              <a:rot lat="0" lon="0" rev="8700000"/>
            </a:lightRig>
          </a:scene3d>
        </p:grpSpPr>
        <p:sp>
          <p:nvSpPr>
            <p:cNvPr id="31" name="Rectangle 30"/>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7</a:t>
              </a:r>
            </a:p>
          </p:txBody>
        </p:sp>
        <p:sp>
          <p:nvSpPr>
            <p:cNvPr id="32" name="Oval 31"/>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1" name="Group 35"/>
          <p:cNvGrpSpPr/>
          <p:nvPr/>
        </p:nvGrpSpPr>
        <p:grpSpPr>
          <a:xfrm>
            <a:off x="9028176" y="5087112"/>
            <a:ext cx="649224" cy="420624"/>
            <a:chOff x="1399032" y="2112264"/>
            <a:chExt cx="649224" cy="420624"/>
          </a:xfrm>
          <a:scene3d>
            <a:camera prst="orthographicFront">
              <a:rot lat="0" lon="0" rev="0"/>
            </a:camera>
            <a:lightRig rig="balanced" dir="t">
              <a:rot lat="0" lon="0" rev="8700000"/>
            </a:lightRig>
          </a:scene3d>
        </p:grpSpPr>
        <p:sp>
          <p:nvSpPr>
            <p:cNvPr id="29" name="Rectangle 28"/>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6</a:t>
              </a:r>
            </a:p>
          </p:txBody>
        </p:sp>
        <p:sp>
          <p:nvSpPr>
            <p:cNvPr id="30" name="Oval 29"/>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22" name="Elbow Connector 21"/>
          <p:cNvCxnSpPr>
            <a:stCxn id="8" idx="0"/>
          </p:cNvCxnSpPr>
          <p:nvPr/>
        </p:nvCxnSpPr>
        <p:spPr>
          <a:xfrm flipV="1">
            <a:off x="8019288" y="2976372"/>
            <a:ext cx="1014984" cy="525780"/>
          </a:xfrm>
          <a:prstGeom prst="bentConnector3">
            <a:avLst>
              <a:gd name="adj1" fmla="val 34685"/>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0"/>
            <a:endCxn id="39" idx="1"/>
          </p:cNvCxnSpPr>
          <p:nvPr/>
        </p:nvCxnSpPr>
        <p:spPr>
          <a:xfrm flipV="1">
            <a:off x="8025384" y="3448812"/>
            <a:ext cx="1005840" cy="397764"/>
          </a:xfrm>
          <a:prstGeom prst="bentConnector3">
            <a:avLst>
              <a:gd name="adj1" fmla="val 43636"/>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0"/>
            <a:endCxn id="37" idx="1"/>
          </p:cNvCxnSpPr>
          <p:nvPr/>
        </p:nvCxnSpPr>
        <p:spPr>
          <a:xfrm flipV="1">
            <a:off x="8031480" y="3930396"/>
            <a:ext cx="1005840" cy="278892"/>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1" idx="0"/>
            <a:endCxn id="35" idx="1"/>
          </p:cNvCxnSpPr>
          <p:nvPr/>
        </p:nvCxnSpPr>
        <p:spPr>
          <a:xfrm flipV="1">
            <a:off x="8046720" y="4396740"/>
            <a:ext cx="990600" cy="166116"/>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0"/>
            <a:endCxn id="33" idx="1"/>
          </p:cNvCxnSpPr>
          <p:nvPr/>
        </p:nvCxnSpPr>
        <p:spPr>
          <a:xfrm flipV="1">
            <a:off x="8046720" y="4878324"/>
            <a:ext cx="996696" cy="41148"/>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29" idx="1"/>
          </p:cNvCxnSpPr>
          <p:nvPr/>
        </p:nvCxnSpPr>
        <p:spPr>
          <a:xfrm>
            <a:off x="8083296" y="5202936"/>
            <a:ext cx="944880" cy="163068"/>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31" idx="1"/>
          </p:cNvCxnSpPr>
          <p:nvPr/>
        </p:nvCxnSpPr>
        <p:spPr>
          <a:xfrm>
            <a:off x="8052816" y="5629656"/>
            <a:ext cx="960120" cy="205740"/>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922776" y="1161288"/>
            <a:ext cx="4233672" cy="393192"/>
          </a:xfrm>
          <a:prstGeom prst="rect">
            <a:avLst/>
          </a:prstGeom>
          <a:solidFill>
            <a:srgbClr val="336699"/>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95000"/>
                  </a:schemeClr>
                </a:solidFill>
              </a:rPr>
              <a:t>Front End App (Angular JS )</a:t>
            </a:r>
          </a:p>
        </p:txBody>
      </p:sp>
      <p:cxnSp>
        <p:nvCxnSpPr>
          <p:cNvPr id="44" name="Straight Arrow Connector 43"/>
          <p:cNvCxnSpPr/>
          <p:nvPr/>
        </p:nvCxnSpPr>
        <p:spPr>
          <a:xfrm>
            <a:off x="4361688" y="1591056"/>
            <a:ext cx="0" cy="132588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672072" y="2401824"/>
            <a:ext cx="0" cy="5029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977640" y="2084832"/>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1</a:t>
            </a:r>
          </a:p>
        </p:txBody>
      </p:sp>
      <p:sp>
        <p:nvSpPr>
          <p:cNvPr id="47" name="Oval 46"/>
          <p:cNvSpPr/>
          <p:nvPr/>
        </p:nvSpPr>
        <p:spPr>
          <a:xfrm>
            <a:off x="4815840" y="1853184"/>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2</a:t>
            </a:r>
          </a:p>
        </p:txBody>
      </p:sp>
      <p:cxnSp>
        <p:nvCxnSpPr>
          <p:cNvPr id="48" name="Shape 47"/>
          <p:cNvCxnSpPr>
            <a:endCxn id="3" idx="1"/>
          </p:cNvCxnSpPr>
          <p:nvPr/>
        </p:nvCxnSpPr>
        <p:spPr>
          <a:xfrm rot="5400000" flipH="1" flipV="1">
            <a:off x="4697730" y="2256282"/>
            <a:ext cx="708660" cy="557784"/>
          </a:xfrm>
          <a:prstGeom prst="bentConnector2">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751320" y="2490216"/>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3</a:t>
            </a:r>
          </a:p>
        </p:txBody>
      </p:sp>
      <p:cxnSp>
        <p:nvCxnSpPr>
          <p:cNvPr id="50" name="Straight Connector 49"/>
          <p:cNvCxnSpPr/>
          <p:nvPr/>
        </p:nvCxnSpPr>
        <p:spPr>
          <a:xfrm flipH="1">
            <a:off x="3685032" y="1261872"/>
            <a:ext cx="27432" cy="4992624"/>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283464" y="1527048"/>
            <a:ext cx="2359152" cy="987552"/>
            <a:chOff x="950976" y="3867912"/>
            <a:chExt cx="2359152" cy="987552"/>
          </a:xfrm>
        </p:grpSpPr>
        <p:sp>
          <p:nvSpPr>
            <p:cNvPr id="52" name="Rectangle 51"/>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1</a:t>
              </a:r>
            </a:p>
          </p:txBody>
        </p:sp>
        <p:sp>
          <p:nvSpPr>
            <p:cNvPr id="53" name="Rectangle 52"/>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1</a:t>
              </a:r>
            </a:p>
          </p:txBody>
        </p:sp>
        <p:sp>
          <p:nvSpPr>
            <p:cNvPr id="54" name="Snip Diagonal Corner Rectangle 53"/>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55" name="Group 17"/>
            <p:cNvGrpSpPr/>
            <p:nvPr/>
          </p:nvGrpSpPr>
          <p:grpSpPr>
            <a:xfrm>
              <a:off x="2575560" y="4258056"/>
              <a:ext cx="649224" cy="420624"/>
              <a:chOff x="841248" y="1078992"/>
              <a:chExt cx="649224" cy="420624"/>
            </a:xfrm>
          </p:grpSpPr>
          <p:sp>
            <p:nvSpPr>
              <p:cNvPr id="57" name="Rectangle 56"/>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58" name="Oval 57"/>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56" name="Straight Arrow Connector 55"/>
            <p:cNvCxnSpPr>
              <a:stCxn id="53"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81584" y="1825752"/>
            <a:ext cx="2359152" cy="987552"/>
            <a:chOff x="950976" y="3867912"/>
            <a:chExt cx="2359152" cy="987552"/>
          </a:xfrm>
        </p:grpSpPr>
        <p:sp>
          <p:nvSpPr>
            <p:cNvPr id="60" name="Rectangle 59"/>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2</a:t>
              </a:r>
            </a:p>
          </p:txBody>
        </p:sp>
        <p:sp>
          <p:nvSpPr>
            <p:cNvPr id="61" name="Rectangle 60"/>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1</a:t>
              </a:r>
            </a:p>
          </p:txBody>
        </p:sp>
        <p:sp>
          <p:nvSpPr>
            <p:cNvPr id="62" name="Snip Diagonal Corner Rectangle 61"/>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63" name="Group 17"/>
            <p:cNvGrpSpPr/>
            <p:nvPr/>
          </p:nvGrpSpPr>
          <p:grpSpPr>
            <a:xfrm>
              <a:off x="2575560" y="4258056"/>
              <a:ext cx="649224" cy="420624"/>
              <a:chOff x="841248" y="1078992"/>
              <a:chExt cx="649224" cy="420624"/>
            </a:xfrm>
          </p:grpSpPr>
          <p:sp>
            <p:nvSpPr>
              <p:cNvPr id="65" name="Rectangle 64"/>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66" name="Oval 65"/>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64" name="Straight Arrow Connector 63"/>
            <p:cNvCxnSpPr>
              <a:stCxn id="61"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633984" y="2097024"/>
            <a:ext cx="2359152" cy="987552"/>
            <a:chOff x="950976" y="3867912"/>
            <a:chExt cx="2359152" cy="987552"/>
          </a:xfrm>
        </p:grpSpPr>
        <p:sp>
          <p:nvSpPr>
            <p:cNvPr id="68" name="Rectangle 67"/>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3</a:t>
              </a:r>
            </a:p>
          </p:txBody>
        </p:sp>
        <p:sp>
          <p:nvSpPr>
            <p:cNvPr id="69" name="Rectangle 68"/>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3</a:t>
              </a:r>
            </a:p>
          </p:txBody>
        </p:sp>
        <p:sp>
          <p:nvSpPr>
            <p:cNvPr id="70" name="Snip Diagonal Corner Rectangle 69"/>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71" name="Group 17"/>
            <p:cNvGrpSpPr/>
            <p:nvPr/>
          </p:nvGrpSpPr>
          <p:grpSpPr>
            <a:xfrm>
              <a:off x="2575560" y="4258056"/>
              <a:ext cx="649224" cy="420624"/>
              <a:chOff x="841248" y="1078992"/>
              <a:chExt cx="649224" cy="420624"/>
            </a:xfrm>
          </p:grpSpPr>
          <p:sp>
            <p:nvSpPr>
              <p:cNvPr id="73" name="Rectangle 72"/>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3</a:t>
                </a:r>
              </a:p>
            </p:txBody>
          </p:sp>
          <p:sp>
            <p:nvSpPr>
              <p:cNvPr id="74" name="Oval 73"/>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72" name="Straight Arrow Connector 71"/>
            <p:cNvCxnSpPr>
              <a:stCxn id="69"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758952" y="2350008"/>
            <a:ext cx="2359152" cy="987552"/>
            <a:chOff x="950976" y="3867912"/>
            <a:chExt cx="2359152" cy="987552"/>
          </a:xfrm>
        </p:grpSpPr>
        <p:sp>
          <p:nvSpPr>
            <p:cNvPr id="76" name="Rectangle 75"/>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4</a:t>
              </a:r>
            </a:p>
          </p:txBody>
        </p:sp>
        <p:sp>
          <p:nvSpPr>
            <p:cNvPr id="77" name="Rectangle 76"/>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4</a:t>
              </a:r>
            </a:p>
          </p:txBody>
        </p:sp>
        <p:sp>
          <p:nvSpPr>
            <p:cNvPr id="78" name="Snip Diagonal Corner Rectangle 77"/>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4</a:t>
              </a:r>
              <a:endParaRPr lang="en-US" sz="1200" dirty="0"/>
            </a:p>
          </p:txBody>
        </p:sp>
        <p:grpSp>
          <p:nvGrpSpPr>
            <p:cNvPr id="79" name="Group 17"/>
            <p:cNvGrpSpPr/>
            <p:nvPr/>
          </p:nvGrpSpPr>
          <p:grpSpPr>
            <a:xfrm>
              <a:off x="2575560" y="4258056"/>
              <a:ext cx="649224" cy="420624"/>
              <a:chOff x="841248" y="1078992"/>
              <a:chExt cx="649224" cy="420624"/>
            </a:xfrm>
          </p:grpSpPr>
          <p:sp>
            <p:nvSpPr>
              <p:cNvPr id="81" name="Rectangle 80"/>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4</a:t>
                </a:r>
              </a:p>
            </p:txBody>
          </p:sp>
          <p:sp>
            <p:nvSpPr>
              <p:cNvPr id="82" name="Oval 81"/>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80" name="Straight Arrow Connector 79"/>
            <p:cNvCxnSpPr>
              <a:stCxn id="77"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865632" y="2612136"/>
            <a:ext cx="2359152" cy="987552"/>
            <a:chOff x="950976" y="3867912"/>
            <a:chExt cx="2359152" cy="987552"/>
          </a:xfrm>
        </p:grpSpPr>
        <p:sp>
          <p:nvSpPr>
            <p:cNvPr id="84" name="Rectangle 83"/>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5</a:t>
              </a:r>
            </a:p>
          </p:txBody>
        </p:sp>
        <p:sp>
          <p:nvSpPr>
            <p:cNvPr id="85" name="Rectangle 84"/>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5</a:t>
              </a:r>
            </a:p>
          </p:txBody>
        </p:sp>
        <p:sp>
          <p:nvSpPr>
            <p:cNvPr id="86" name="Snip Diagonal Corner Rectangle 85"/>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5</a:t>
              </a:r>
              <a:endParaRPr lang="en-US" sz="1200" dirty="0"/>
            </a:p>
          </p:txBody>
        </p:sp>
        <p:grpSp>
          <p:nvGrpSpPr>
            <p:cNvPr id="87" name="Group 17"/>
            <p:cNvGrpSpPr/>
            <p:nvPr/>
          </p:nvGrpSpPr>
          <p:grpSpPr>
            <a:xfrm>
              <a:off x="2575560" y="4258056"/>
              <a:ext cx="649224" cy="420624"/>
              <a:chOff x="841248" y="1078992"/>
              <a:chExt cx="649224" cy="420624"/>
            </a:xfrm>
          </p:grpSpPr>
          <p:sp>
            <p:nvSpPr>
              <p:cNvPr id="89" name="Rectangle 88"/>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5</a:t>
                </a:r>
              </a:p>
            </p:txBody>
          </p:sp>
          <p:sp>
            <p:nvSpPr>
              <p:cNvPr id="90" name="Oval 89"/>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88" name="Straight Arrow Connector 87"/>
            <p:cNvCxnSpPr>
              <a:stCxn id="85"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1008888" y="2855976"/>
            <a:ext cx="2359152" cy="987552"/>
            <a:chOff x="950976" y="3867912"/>
            <a:chExt cx="2359152" cy="987552"/>
          </a:xfrm>
        </p:grpSpPr>
        <p:sp>
          <p:nvSpPr>
            <p:cNvPr id="92" name="Rectangle 91"/>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6</a:t>
              </a:r>
            </a:p>
          </p:txBody>
        </p:sp>
        <p:sp>
          <p:nvSpPr>
            <p:cNvPr id="93" name="Rectangle 92"/>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6</a:t>
              </a:r>
            </a:p>
          </p:txBody>
        </p:sp>
        <p:sp>
          <p:nvSpPr>
            <p:cNvPr id="94" name="Snip Diagonal Corner Rectangle 93"/>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6</a:t>
              </a:r>
              <a:endParaRPr lang="en-US" sz="1200" dirty="0"/>
            </a:p>
          </p:txBody>
        </p:sp>
        <p:grpSp>
          <p:nvGrpSpPr>
            <p:cNvPr id="95" name="Group 17"/>
            <p:cNvGrpSpPr/>
            <p:nvPr/>
          </p:nvGrpSpPr>
          <p:grpSpPr>
            <a:xfrm>
              <a:off x="2575560" y="4258056"/>
              <a:ext cx="649224" cy="420624"/>
              <a:chOff x="841248" y="1078992"/>
              <a:chExt cx="649224" cy="420624"/>
            </a:xfrm>
          </p:grpSpPr>
          <p:sp>
            <p:nvSpPr>
              <p:cNvPr id="97" name="Rectangle 96"/>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6</a:t>
                </a:r>
              </a:p>
            </p:txBody>
          </p:sp>
          <p:sp>
            <p:nvSpPr>
              <p:cNvPr id="98" name="Oval 97"/>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96" name="Straight Arrow Connector 95"/>
            <p:cNvCxnSpPr>
              <a:stCxn id="93"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00" name="Rectangle 99"/>
          <p:cNvSpPr/>
          <p:nvPr/>
        </p:nvSpPr>
        <p:spPr>
          <a:xfrm>
            <a:off x="1143000" y="3099816"/>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7</a:t>
            </a:r>
          </a:p>
        </p:txBody>
      </p:sp>
      <p:sp>
        <p:nvSpPr>
          <p:cNvPr id="101" name="Rectangle 100"/>
          <p:cNvSpPr/>
          <p:nvPr/>
        </p:nvSpPr>
        <p:spPr>
          <a:xfrm>
            <a:off x="1234440" y="3389376"/>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7</a:t>
            </a:r>
          </a:p>
        </p:txBody>
      </p:sp>
      <p:sp>
        <p:nvSpPr>
          <p:cNvPr id="102" name="Snip Diagonal Corner Rectangle 101"/>
          <p:cNvSpPr/>
          <p:nvPr/>
        </p:nvSpPr>
        <p:spPr>
          <a:xfrm>
            <a:off x="1353312" y="3672840"/>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7</a:t>
            </a:r>
            <a:endParaRPr lang="en-US" sz="1200" dirty="0"/>
          </a:p>
        </p:txBody>
      </p:sp>
      <p:grpSp>
        <p:nvGrpSpPr>
          <p:cNvPr id="103" name="Group 17"/>
          <p:cNvGrpSpPr/>
          <p:nvPr/>
        </p:nvGrpSpPr>
        <p:grpSpPr>
          <a:xfrm>
            <a:off x="2767584" y="3489960"/>
            <a:ext cx="649224" cy="420624"/>
            <a:chOff x="841248" y="1078992"/>
            <a:chExt cx="649224" cy="420624"/>
          </a:xfrm>
          <a:scene3d>
            <a:camera prst="orthographicFront">
              <a:rot lat="0" lon="0" rev="0"/>
            </a:camera>
            <a:lightRig rig="balanced" dir="t">
              <a:rot lat="0" lon="0" rev="8700000"/>
            </a:lightRig>
          </a:scene3d>
        </p:grpSpPr>
        <p:sp>
          <p:nvSpPr>
            <p:cNvPr id="105" name="Rectangle 104"/>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7</a:t>
              </a:r>
            </a:p>
          </p:txBody>
        </p:sp>
        <p:sp>
          <p:nvSpPr>
            <p:cNvPr id="106" name="Oval 105"/>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04" name="Straight Arrow Connector 103"/>
          <p:cNvCxnSpPr>
            <a:stCxn id="101" idx="3"/>
          </p:cNvCxnSpPr>
          <p:nvPr/>
        </p:nvCxnSpPr>
        <p:spPr>
          <a:xfrm flipV="1">
            <a:off x="2560320" y="3694176"/>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20040" y="6044184"/>
            <a:ext cx="2862072" cy="307777"/>
          </a:xfrm>
          <a:prstGeom prst="rect">
            <a:avLst/>
          </a:prstGeom>
          <a:noFill/>
        </p:spPr>
        <p:txBody>
          <a:bodyPr wrap="square" rtlCol="0">
            <a:spAutoFit/>
          </a:bodyPr>
          <a:lstStyle/>
          <a:p>
            <a:r>
              <a:rPr lang="en-US" sz="1400" dirty="0" smtClean="0">
                <a:solidFill>
                  <a:srgbClr val="C00000"/>
                </a:solidFill>
              </a:rPr>
              <a:t>Container / Deployment Solution</a:t>
            </a:r>
          </a:p>
        </p:txBody>
      </p:sp>
      <p:sp>
        <p:nvSpPr>
          <p:cNvPr id="108" name="TextBox 107"/>
          <p:cNvSpPr txBox="1"/>
          <p:nvPr/>
        </p:nvSpPr>
        <p:spPr>
          <a:xfrm>
            <a:off x="4916424" y="6059424"/>
            <a:ext cx="4072128" cy="307777"/>
          </a:xfrm>
          <a:prstGeom prst="rect">
            <a:avLst/>
          </a:prstGeom>
          <a:noFill/>
        </p:spPr>
        <p:txBody>
          <a:bodyPr wrap="square" rtlCol="0">
            <a:spAutoFit/>
          </a:bodyPr>
          <a:lstStyle/>
          <a:p>
            <a:r>
              <a:rPr lang="en-US" sz="1400" dirty="0" smtClean="0">
                <a:solidFill>
                  <a:srgbClr val="C00000"/>
                </a:solidFill>
              </a:rPr>
              <a:t>Logical  Components  Architecture and Flow</a:t>
            </a:r>
          </a:p>
        </p:txBody>
      </p:sp>
      <p:sp>
        <p:nvSpPr>
          <p:cNvPr id="99" name="TextBox 98"/>
          <p:cNvSpPr txBox="1"/>
          <p:nvPr/>
        </p:nvSpPr>
        <p:spPr>
          <a:xfrm rot="16200000">
            <a:off x="3541776" y="4000851"/>
            <a:ext cx="1667256" cy="400110"/>
          </a:xfrm>
          <a:prstGeom prst="rect">
            <a:avLst/>
          </a:prstGeom>
          <a:noFill/>
        </p:spPr>
        <p:txBody>
          <a:bodyPr wrap="square" rtlCol="0">
            <a:spAutoFit/>
          </a:bodyPr>
          <a:lstStyle/>
          <a:p>
            <a:r>
              <a:rPr lang="en-US" sz="2000" dirty="0" smtClean="0">
                <a:solidFill>
                  <a:schemeClr val="bg1"/>
                </a:solidFill>
              </a:rPr>
              <a:t>CAMEL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154930" y="1405890"/>
            <a:ext cx="4594860" cy="2045970"/>
          </a:xfrm>
          <a:prstGeom prst="rect">
            <a:avLst/>
          </a:prstGeom>
          <a:noFill/>
          <a:ln>
            <a:solidFill>
              <a:srgbClr val="66CC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9" name="Rectangle 18"/>
          <p:cNvSpPr/>
          <p:nvPr/>
        </p:nvSpPr>
        <p:spPr>
          <a:xfrm>
            <a:off x="5212080" y="3832860"/>
            <a:ext cx="4530090" cy="2045970"/>
          </a:xfrm>
          <a:prstGeom prst="rect">
            <a:avLst/>
          </a:prstGeom>
          <a:noFill/>
          <a:ln>
            <a:solidFill>
              <a:srgbClr val="66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0" name="Rectangle 19"/>
          <p:cNvSpPr/>
          <p:nvPr/>
        </p:nvSpPr>
        <p:spPr>
          <a:xfrm>
            <a:off x="87630" y="3840480"/>
            <a:ext cx="4587240" cy="2042160"/>
          </a:xfrm>
          <a:prstGeom prst="rect">
            <a:avLst/>
          </a:prstGeom>
          <a:noFill/>
          <a:ln>
            <a:solidFill>
              <a:srgbClr val="33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1" name="Rectangle 20"/>
          <p:cNvSpPr/>
          <p:nvPr/>
        </p:nvSpPr>
        <p:spPr>
          <a:xfrm>
            <a:off x="91440" y="1417320"/>
            <a:ext cx="4617720" cy="2045970"/>
          </a:xfrm>
          <a:prstGeom prst="rect">
            <a:avLst/>
          </a:prstGeom>
          <a:noFill/>
          <a:ln>
            <a:solidFill>
              <a:srgbClr val="C2E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nvGrpSpPr>
          <p:cNvPr id="17" name="Group 16"/>
          <p:cNvGrpSpPr/>
          <p:nvPr/>
        </p:nvGrpSpPr>
        <p:grpSpPr>
          <a:xfrm>
            <a:off x="3531870" y="2366010"/>
            <a:ext cx="2766060" cy="2571750"/>
            <a:chOff x="3554730" y="2308860"/>
            <a:chExt cx="2766060" cy="2571750"/>
          </a:xfrm>
        </p:grpSpPr>
        <p:sp>
          <p:nvSpPr>
            <p:cNvPr id="7" name="Flowchart: Process 6"/>
            <p:cNvSpPr/>
            <p:nvPr/>
          </p:nvSpPr>
          <p:spPr>
            <a:xfrm>
              <a:off x="3817620" y="2571750"/>
              <a:ext cx="1028700" cy="925830"/>
            </a:xfrm>
            <a:prstGeom prst="flowChartProcess">
              <a:avLst/>
            </a:prstGeom>
            <a:solidFill>
              <a:srgbClr val="85E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Flowchart: Process 7"/>
            <p:cNvSpPr/>
            <p:nvPr/>
          </p:nvSpPr>
          <p:spPr>
            <a:xfrm>
              <a:off x="5033010" y="2575560"/>
              <a:ext cx="1024890" cy="925830"/>
            </a:xfrm>
            <a:prstGeom prst="flowChartProcess">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Flowchart: Process 8"/>
            <p:cNvSpPr/>
            <p:nvPr/>
          </p:nvSpPr>
          <p:spPr>
            <a:xfrm>
              <a:off x="5036820" y="3688080"/>
              <a:ext cx="1024890" cy="925830"/>
            </a:xfrm>
            <a:prstGeom prst="flowChartProcess">
              <a:avLst/>
            </a:prstGeom>
            <a:solidFill>
              <a:srgbClr val="00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Flowchart: Process 9"/>
            <p:cNvSpPr/>
            <p:nvPr/>
          </p:nvSpPr>
          <p:spPr>
            <a:xfrm>
              <a:off x="3817620" y="3691890"/>
              <a:ext cx="1028700" cy="925830"/>
            </a:xfrm>
            <a:prstGeom prst="flowChartProcess">
              <a:avLst/>
            </a:prstGeom>
            <a:solidFill>
              <a:srgbClr val="3366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Quad Arrow 10"/>
            <p:cNvSpPr/>
            <p:nvPr/>
          </p:nvSpPr>
          <p:spPr>
            <a:xfrm>
              <a:off x="3554730" y="2308860"/>
              <a:ext cx="2766060" cy="2571750"/>
            </a:xfrm>
            <a:prstGeom prst="quadArrow">
              <a:avLst>
                <a:gd name="adj1" fmla="val 3072"/>
                <a:gd name="adj2" fmla="val 5928"/>
                <a:gd name="adj3" fmla="val 7643"/>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13" name="Picture 12" descr="application monitoring.png"/>
            <p:cNvPicPr>
              <a:picLocks noChangeAspect="1"/>
            </p:cNvPicPr>
            <p:nvPr/>
          </p:nvPicPr>
          <p:blipFill>
            <a:blip r:embed="rId2" cstate="print"/>
            <a:stretch>
              <a:fillRect/>
            </a:stretch>
          </p:blipFill>
          <p:spPr>
            <a:xfrm>
              <a:off x="4057649" y="2725855"/>
              <a:ext cx="662941" cy="634565"/>
            </a:xfrm>
            <a:prstGeom prst="rect">
              <a:avLst/>
            </a:prstGeom>
          </p:spPr>
        </p:pic>
        <p:pic>
          <p:nvPicPr>
            <p:cNvPr id="14" name="Picture 13" descr="docker.png"/>
            <p:cNvPicPr>
              <a:picLocks noChangeAspect="1"/>
            </p:cNvPicPr>
            <p:nvPr/>
          </p:nvPicPr>
          <p:blipFill>
            <a:blip r:embed="rId3" cstate="print">
              <a:lum bright="38000" contrast="-55000"/>
            </a:blip>
            <a:stretch>
              <a:fillRect/>
            </a:stretch>
          </p:blipFill>
          <p:spPr>
            <a:xfrm>
              <a:off x="5178743" y="2766060"/>
              <a:ext cx="707708" cy="552450"/>
            </a:xfrm>
            <a:prstGeom prst="rect">
              <a:avLst/>
            </a:prstGeom>
            <a:solidFill>
              <a:srgbClr val="66CCFF"/>
            </a:solidFill>
          </p:spPr>
        </p:pic>
        <p:pic>
          <p:nvPicPr>
            <p:cNvPr id="15" name="Picture 14" descr="service code.jpg"/>
            <p:cNvPicPr>
              <a:picLocks noChangeAspect="1"/>
            </p:cNvPicPr>
            <p:nvPr/>
          </p:nvPicPr>
          <p:blipFill>
            <a:blip r:embed="rId4" cstate="print">
              <a:lum bright="23000" contrast="-47000"/>
            </a:blip>
            <a:stretch>
              <a:fillRect/>
            </a:stretch>
          </p:blipFill>
          <p:spPr>
            <a:xfrm>
              <a:off x="4050030" y="3886200"/>
              <a:ext cx="571500" cy="571500"/>
            </a:xfrm>
            <a:prstGeom prst="rect">
              <a:avLst/>
            </a:prstGeom>
          </p:spPr>
        </p:pic>
        <p:pic>
          <p:nvPicPr>
            <p:cNvPr id="16" name="Picture 15" descr="service chorepgraphy.jpg"/>
            <p:cNvPicPr>
              <a:picLocks noChangeAspect="1"/>
            </p:cNvPicPr>
            <p:nvPr/>
          </p:nvPicPr>
          <p:blipFill>
            <a:blip r:embed="rId5" cstate="print">
              <a:lum bright="22000" contrast="-43000"/>
            </a:blip>
            <a:stretch>
              <a:fillRect/>
            </a:stretch>
          </p:blipFill>
          <p:spPr>
            <a:xfrm>
              <a:off x="5212080" y="3829050"/>
              <a:ext cx="623974" cy="649501"/>
            </a:xfrm>
            <a:prstGeom prst="rect">
              <a:avLst/>
            </a:prstGeom>
          </p:spPr>
        </p:pic>
      </p:grpSp>
      <p:sp>
        <p:nvSpPr>
          <p:cNvPr id="22" name="Rectangle 21"/>
          <p:cNvSpPr/>
          <p:nvPr/>
        </p:nvSpPr>
        <p:spPr>
          <a:xfrm>
            <a:off x="6088380" y="3907483"/>
            <a:ext cx="3615690" cy="1938992"/>
          </a:xfrm>
          <a:prstGeom prst="rect">
            <a:avLst/>
          </a:prstGeom>
        </p:spPr>
        <p:txBody>
          <a:bodyPr wrap="square">
            <a:spAutoFit/>
          </a:bodyPr>
          <a:lstStyle/>
          <a:p>
            <a:pPr algn="ctr"/>
            <a:r>
              <a:rPr lang="en-US" sz="1200" b="1" dirty="0" smtClean="0"/>
              <a:t>Service Choreography</a:t>
            </a:r>
          </a:p>
          <a:p>
            <a:pPr algn="ctr"/>
            <a:endParaRPr lang="en-US" sz="1200" dirty="0" smtClean="0"/>
          </a:p>
          <a:p>
            <a:pPr marL="285750" indent="-285750">
              <a:buFont typeface="Arial" pitchFamily="34" charset="0"/>
              <a:buChar char="•"/>
            </a:pPr>
            <a:r>
              <a:rPr lang="en-US" sz="1200" dirty="0" err="1" smtClean="0"/>
              <a:t>AngularJS</a:t>
            </a:r>
            <a:r>
              <a:rPr lang="en-US" sz="1200" dirty="0" smtClean="0"/>
              <a:t> to manage service choreography For example, if the summary page needs calls to the accounts service, cards service and loans service, it will be managed through </a:t>
            </a:r>
            <a:r>
              <a:rPr lang="en-US" sz="1200" dirty="0" err="1" smtClean="0"/>
              <a:t>AngularJS</a:t>
            </a:r>
            <a:r>
              <a:rPr lang="en-US" sz="1200" dirty="0" smtClean="0"/>
              <a:t>.</a:t>
            </a:r>
          </a:p>
          <a:p>
            <a:pPr marL="285750" indent="-285750">
              <a:buFont typeface="Arial" pitchFamily="34" charset="0"/>
              <a:buChar char="•"/>
            </a:pPr>
            <a:r>
              <a:rPr lang="en-US" sz="1200" dirty="0" smtClean="0"/>
              <a:t>Each API call to undergo authentication using a standard security token (OATH authentication mechanism)</a:t>
            </a:r>
          </a:p>
        </p:txBody>
      </p:sp>
      <p:sp>
        <p:nvSpPr>
          <p:cNvPr id="23" name="Rectangle 22"/>
          <p:cNvSpPr/>
          <p:nvPr/>
        </p:nvSpPr>
        <p:spPr>
          <a:xfrm>
            <a:off x="6156960" y="1591658"/>
            <a:ext cx="3467100" cy="1754326"/>
          </a:xfrm>
          <a:prstGeom prst="rect">
            <a:avLst/>
          </a:prstGeom>
        </p:spPr>
        <p:txBody>
          <a:bodyPr wrap="square">
            <a:spAutoFit/>
          </a:bodyPr>
          <a:lstStyle/>
          <a:p>
            <a:pPr algn="ctr"/>
            <a:r>
              <a:rPr lang="en-US" sz="1200" b="1" dirty="0" smtClean="0"/>
              <a:t>Containerization</a:t>
            </a:r>
          </a:p>
          <a:p>
            <a:pPr algn="ctr"/>
            <a:endParaRPr lang="en-US" sz="1200" dirty="0" smtClean="0"/>
          </a:p>
          <a:p>
            <a:pPr marL="285750" indent="-285750">
              <a:buFont typeface="Arial" pitchFamily="34" charset="0"/>
              <a:buChar char="•"/>
            </a:pPr>
            <a:r>
              <a:rPr lang="en-US" sz="1200" dirty="0" smtClean="0"/>
              <a:t>Each micro service to run in its own container which includes the database.</a:t>
            </a:r>
          </a:p>
          <a:p>
            <a:pPr marL="285750" indent="-285750">
              <a:buFont typeface="Arial" pitchFamily="34" charset="0"/>
              <a:buChar char="•"/>
            </a:pPr>
            <a:r>
              <a:rPr lang="en-US" sz="1200" dirty="0" smtClean="0"/>
              <a:t>Container to container communication to be only through APIs.</a:t>
            </a:r>
          </a:p>
          <a:p>
            <a:pPr marL="285750" indent="-285750">
              <a:buFont typeface="Arial" pitchFamily="34" charset="0"/>
              <a:buChar char="•"/>
            </a:pPr>
            <a:r>
              <a:rPr lang="en-US" sz="1200" dirty="0" smtClean="0"/>
              <a:t>We intend to start with one container per micro service but build it in a scalable manner with load balancing.</a:t>
            </a:r>
          </a:p>
        </p:txBody>
      </p:sp>
      <p:sp>
        <p:nvSpPr>
          <p:cNvPr id="24" name="Rectangle 23"/>
          <p:cNvSpPr/>
          <p:nvPr/>
        </p:nvSpPr>
        <p:spPr>
          <a:xfrm>
            <a:off x="236220" y="1609218"/>
            <a:ext cx="3421380" cy="1754326"/>
          </a:xfrm>
          <a:prstGeom prst="rect">
            <a:avLst/>
          </a:prstGeom>
        </p:spPr>
        <p:txBody>
          <a:bodyPr wrap="square">
            <a:spAutoFit/>
          </a:bodyPr>
          <a:lstStyle/>
          <a:p>
            <a:pPr algn="ctr"/>
            <a:r>
              <a:rPr lang="en-US" sz="1200" b="1" dirty="0" smtClean="0"/>
              <a:t>Application Performance and Monitoring</a:t>
            </a:r>
          </a:p>
          <a:p>
            <a:pPr algn="ctr"/>
            <a:endParaRPr lang="en-US" sz="1200" dirty="0" smtClean="0"/>
          </a:p>
          <a:p>
            <a:pPr marL="285750" indent="-285750">
              <a:buFont typeface="Arial" pitchFamily="34" charset="0"/>
              <a:buChar char="•"/>
            </a:pPr>
            <a:r>
              <a:rPr lang="en-US" sz="1200" dirty="0" smtClean="0"/>
              <a:t>Monitoring to be setup for every container.</a:t>
            </a:r>
          </a:p>
          <a:p>
            <a:pPr marL="285750" indent="-285750">
              <a:buFont typeface="Arial" pitchFamily="34" charset="0"/>
              <a:buChar char="•"/>
            </a:pPr>
            <a:r>
              <a:rPr lang="en-US" sz="1200" dirty="0" smtClean="0"/>
              <a:t>Services running inside the container to be monitored as well.</a:t>
            </a:r>
          </a:p>
          <a:p>
            <a:pPr marL="285750" indent="-285750">
              <a:buFont typeface="Arial" pitchFamily="34" charset="0"/>
              <a:buChar char="•"/>
            </a:pPr>
            <a:r>
              <a:rPr lang="en-US" sz="1200" dirty="0" smtClean="0"/>
              <a:t>We plan to use ELK stack to run analytics on the logs</a:t>
            </a:r>
          </a:p>
          <a:p>
            <a:pPr marL="285750" indent="-285750">
              <a:buFont typeface="Arial" pitchFamily="34" charset="0"/>
              <a:buChar char="•"/>
            </a:pPr>
            <a:r>
              <a:rPr lang="en-US" sz="1200" dirty="0" smtClean="0"/>
              <a:t>Log aggregation to happen on an external storage service.</a:t>
            </a:r>
          </a:p>
        </p:txBody>
      </p:sp>
      <p:sp>
        <p:nvSpPr>
          <p:cNvPr id="25" name="Rectangle 24"/>
          <p:cNvSpPr/>
          <p:nvPr/>
        </p:nvSpPr>
        <p:spPr>
          <a:xfrm>
            <a:off x="213360" y="4122986"/>
            <a:ext cx="3455670" cy="1384995"/>
          </a:xfrm>
          <a:prstGeom prst="rect">
            <a:avLst/>
          </a:prstGeom>
        </p:spPr>
        <p:txBody>
          <a:bodyPr wrap="square">
            <a:spAutoFit/>
          </a:bodyPr>
          <a:lstStyle/>
          <a:p>
            <a:pPr marL="285750" indent="-285750" algn="ctr"/>
            <a:r>
              <a:rPr lang="en-US" sz="1200" b="1" dirty="0" smtClean="0"/>
              <a:t>Source Code Maintenance</a:t>
            </a:r>
          </a:p>
          <a:p>
            <a:pPr marL="285750" indent="-285750"/>
            <a:endParaRPr lang="en-US" sz="1200" dirty="0" smtClean="0"/>
          </a:p>
          <a:p>
            <a:pPr marL="285750" indent="-285750">
              <a:buFont typeface="Arial" pitchFamily="34" charset="0"/>
              <a:buChar char="•"/>
            </a:pPr>
            <a:r>
              <a:rPr lang="en-US" sz="1200" dirty="0" smtClean="0"/>
              <a:t>Source code will be maintained on </a:t>
            </a:r>
            <a:r>
              <a:rPr lang="en-US" sz="1200" dirty="0" err="1" smtClean="0"/>
              <a:t>Github</a:t>
            </a:r>
            <a:r>
              <a:rPr lang="en-US" sz="1200" dirty="0" smtClean="0"/>
              <a:t>.</a:t>
            </a:r>
          </a:p>
          <a:p>
            <a:pPr marL="285750" indent="-285750">
              <a:buFont typeface="Arial" pitchFamily="34" charset="0"/>
              <a:buChar char="•"/>
            </a:pPr>
            <a:r>
              <a:rPr lang="en-US" sz="1200" dirty="0" smtClean="0"/>
              <a:t>IBM’s cloud environment will be used to do build and deploy the application.</a:t>
            </a:r>
          </a:p>
          <a:p>
            <a:pPr marL="285750" indent="-285750">
              <a:buFont typeface="Arial" pitchFamily="34" charset="0"/>
              <a:buChar char="•"/>
            </a:pPr>
            <a:r>
              <a:rPr lang="en-US" sz="1200" dirty="0" smtClean="0"/>
              <a:t>Local development will be done collaboratively between Capgemini and IBM</a:t>
            </a:r>
            <a:endParaRPr lang="en-US" sz="1200" dirty="0"/>
          </a:p>
        </p:txBody>
      </p:sp>
      <p:sp>
        <p:nvSpPr>
          <p:cNvPr id="27" name="Title 1"/>
          <p:cNvSpPr>
            <a:spLocks noGrp="1"/>
          </p:cNvSpPr>
          <p:nvPr>
            <p:ph type="title"/>
          </p:nvPr>
        </p:nvSpPr>
        <p:spPr>
          <a:xfrm>
            <a:off x="1" y="0"/>
            <a:ext cx="9905999" cy="1002135"/>
          </a:xfrm>
        </p:spPr>
        <p:txBody>
          <a:bodyPr/>
          <a:lstStyle/>
          <a:p>
            <a:r>
              <a:rPr lang="en-US" dirty="0" smtClean="0"/>
              <a:t>Solution Design – Overview of the architecture</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glance at service split up</a:t>
            </a:r>
            <a:endParaRPr lang="en-US" dirty="0"/>
          </a:p>
        </p:txBody>
      </p:sp>
      <p:sp>
        <p:nvSpPr>
          <p:cNvPr id="3" name="TextBox 2"/>
          <p:cNvSpPr txBox="1"/>
          <p:nvPr/>
        </p:nvSpPr>
        <p:spPr>
          <a:xfrm>
            <a:off x="447040" y="5029884"/>
            <a:ext cx="8293100" cy="954107"/>
          </a:xfrm>
          <a:prstGeom prst="rect">
            <a:avLst/>
          </a:prstGeom>
          <a:noFill/>
        </p:spPr>
        <p:txBody>
          <a:bodyPr wrap="square" rtlCol="0">
            <a:spAutoFit/>
          </a:bodyPr>
          <a:lstStyle/>
          <a:p>
            <a:pPr marL="285750" indent="-285750">
              <a:buFont typeface="Arial" pitchFamily="34" charset="0"/>
              <a:buChar char="•"/>
            </a:pPr>
            <a:r>
              <a:rPr lang="en-US" sz="1400" dirty="0" smtClean="0"/>
              <a:t>The application to be built using the micro service approach and hosted on the IBM </a:t>
            </a:r>
            <a:r>
              <a:rPr lang="en-US" sz="1400" dirty="0" err="1" smtClean="0"/>
              <a:t>Blumix</a:t>
            </a:r>
            <a:r>
              <a:rPr lang="en-US" sz="1400" dirty="0" smtClean="0"/>
              <a:t> cloud.</a:t>
            </a:r>
          </a:p>
          <a:p>
            <a:pPr marL="285750" indent="-285750">
              <a:buFont typeface="Arial" pitchFamily="34" charset="0"/>
              <a:buChar char="•"/>
            </a:pPr>
            <a:r>
              <a:rPr lang="en-US" sz="1400" dirty="0" smtClean="0"/>
              <a:t>We will cover select account types only to keep a restricted scope.</a:t>
            </a:r>
          </a:p>
          <a:p>
            <a:pPr marL="285750" indent="-285750">
              <a:buFont typeface="Arial" pitchFamily="34" charset="0"/>
              <a:buChar char="•"/>
            </a:pPr>
            <a:r>
              <a:rPr lang="en-US" sz="1400" dirty="0" smtClean="0"/>
              <a:t>Frontend will be </a:t>
            </a:r>
            <a:r>
              <a:rPr lang="en-US" sz="1400" dirty="0" err="1" smtClean="0"/>
              <a:t>Angularjs</a:t>
            </a:r>
            <a:r>
              <a:rPr lang="en-US" sz="1400" dirty="0" smtClean="0"/>
              <a:t>, bootstrap and HTML 5.</a:t>
            </a:r>
          </a:p>
          <a:p>
            <a:pPr marL="285750" indent="-285750">
              <a:buFont typeface="Arial" pitchFamily="34" charset="0"/>
              <a:buChar char="•"/>
            </a:pPr>
            <a:r>
              <a:rPr lang="en-US" sz="1400" dirty="0" smtClean="0"/>
              <a:t>Polyglot approach will be used for development</a:t>
            </a:r>
          </a:p>
        </p:txBody>
      </p:sp>
      <p:graphicFrame>
        <p:nvGraphicFramePr>
          <p:cNvPr id="4" name="Table 3"/>
          <p:cNvGraphicFramePr>
            <a:graphicFrameLocks noGrp="1"/>
          </p:cNvGraphicFramePr>
          <p:nvPr>
            <p:extLst>
              <p:ext uri="{D42A27DB-BD31-4B8C-83A1-F6EECF244321}">
                <p14:modId xmlns:p14="http://schemas.microsoft.com/office/powerpoint/2010/main" xmlns="" val="3141830005"/>
              </p:ext>
            </p:extLst>
          </p:nvPr>
        </p:nvGraphicFramePr>
        <p:xfrm>
          <a:off x="182877" y="1472515"/>
          <a:ext cx="9509762" cy="3119120"/>
        </p:xfrm>
        <a:graphic>
          <a:graphicData uri="http://schemas.openxmlformats.org/drawingml/2006/table">
            <a:tbl>
              <a:tblPr firstRow="1" bandRow="1">
                <a:tableStyleId>{073A0DAA-6AF3-43AB-8588-CEC1D06C72B9}</a:tableStyleId>
              </a:tblPr>
              <a:tblGrid>
                <a:gridCol w="1700503"/>
                <a:gridCol w="2997230"/>
                <a:gridCol w="2903220"/>
                <a:gridCol w="1908809"/>
              </a:tblGrid>
              <a:tr h="0">
                <a:tc>
                  <a:txBody>
                    <a:bodyPr/>
                    <a:lstStyle/>
                    <a:p>
                      <a:pPr algn="ctr"/>
                      <a:r>
                        <a:rPr lang="en-US" sz="1000" dirty="0" smtClean="0"/>
                        <a:t>Micro</a:t>
                      </a:r>
                      <a:r>
                        <a:rPr lang="en-US" sz="1000" baseline="0" dirty="0" smtClean="0"/>
                        <a:t> Service</a:t>
                      </a:r>
                      <a:endParaRPr lang="en-US" sz="1000" dirty="0"/>
                    </a:p>
                  </a:txBody>
                  <a:tcPr/>
                </a:tc>
                <a:tc>
                  <a:txBody>
                    <a:bodyPr/>
                    <a:lstStyle/>
                    <a:p>
                      <a:pPr algn="ctr"/>
                      <a:r>
                        <a:rPr lang="en-US" sz="1000" dirty="0" smtClean="0"/>
                        <a:t>Functionality</a:t>
                      </a:r>
                      <a:endParaRPr lang="en-US" sz="1000" dirty="0"/>
                    </a:p>
                  </a:txBody>
                  <a:tcPr/>
                </a:tc>
                <a:tc>
                  <a:txBody>
                    <a:bodyPr/>
                    <a:lstStyle/>
                    <a:p>
                      <a:pPr algn="ctr"/>
                      <a:r>
                        <a:rPr lang="en-US" sz="1000" dirty="0" smtClean="0"/>
                        <a:t>Account Types</a:t>
                      </a:r>
                      <a:endParaRPr lang="en-US" sz="1000" dirty="0"/>
                    </a:p>
                  </a:txBody>
                  <a:tcPr/>
                </a:tc>
                <a:tc>
                  <a:txBody>
                    <a:bodyPr/>
                    <a:lstStyle/>
                    <a:p>
                      <a:pPr algn="ctr"/>
                      <a:r>
                        <a:rPr lang="en-US" sz="1000" dirty="0" smtClean="0"/>
                        <a:t>Technologies</a:t>
                      </a:r>
                      <a:endParaRPr lang="en-US" sz="1000" dirty="0"/>
                    </a:p>
                  </a:txBody>
                  <a:tcPr/>
                </a:tc>
              </a:tr>
              <a:tr h="370840">
                <a:tc>
                  <a:txBody>
                    <a:bodyPr/>
                    <a:lstStyle/>
                    <a:p>
                      <a:r>
                        <a:rPr lang="en-US" sz="1000" dirty="0" err="1" smtClean="0"/>
                        <a:t>AuthenticationService</a:t>
                      </a:r>
                      <a:endParaRPr lang="en-US" sz="1000" dirty="0"/>
                    </a:p>
                  </a:txBody>
                  <a:tcPr/>
                </a:tc>
                <a:tc>
                  <a:txBody>
                    <a:bodyPr/>
                    <a:lstStyle/>
                    <a:p>
                      <a:r>
                        <a:rPr lang="en-US" sz="1000" dirty="0" smtClean="0"/>
                        <a:t>Authenticate and authorize the user</a:t>
                      </a:r>
                      <a:endParaRPr lang="en-US" sz="1000" dirty="0"/>
                    </a:p>
                  </a:txBody>
                  <a:tcPr/>
                </a:tc>
                <a:tc>
                  <a:txBody>
                    <a:bodyPr/>
                    <a:lstStyle/>
                    <a:p>
                      <a:r>
                        <a:rPr lang="en-US" sz="1000" dirty="0" smtClean="0"/>
                        <a:t>Retail customers</a:t>
                      </a:r>
                      <a:endParaRPr lang="en-US" sz="1000" dirty="0"/>
                    </a:p>
                  </a:txBody>
                  <a:tcPr/>
                </a:tc>
                <a:tc>
                  <a:txBody>
                    <a:bodyPr/>
                    <a:lstStyle/>
                    <a:p>
                      <a:r>
                        <a:rPr lang="en-US" sz="1000" dirty="0" smtClean="0"/>
                        <a:t>Spring,</a:t>
                      </a:r>
                      <a:r>
                        <a:rPr lang="en-US" sz="1000" baseline="0" dirty="0" smtClean="0"/>
                        <a:t> Hibernate, </a:t>
                      </a:r>
                      <a:r>
                        <a:rPr lang="en-US" sz="1000" baseline="0" dirty="0" err="1" smtClean="0"/>
                        <a:t>Postgresql</a:t>
                      </a:r>
                      <a:endParaRPr lang="en-US" sz="1000" dirty="0"/>
                    </a:p>
                  </a:txBody>
                  <a:tcPr/>
                </a:tc>
              </a:tr>
              <a:tr h="370840">
                <a:tc>
                  <a:txBody>
                    <a:bodyPr/>
                    <a:lstStyle/>
                    <a:p>
                      <a:r>
                        <a:rPr lang="en-US" sz="1000" dirty="0" err="1" smtClean="0"/>
                        <a:t>AccountService</a:t>
                      </a:r>
                      <a:endParaRPr lang="en-US" sz="1000" dirty="0"/>
                    </a:p>
                  </a:txBody>
                  <a:tcPr/>
                </a:tc>
                <a:tc>
                  <a:txBody>
                    <a:bodyPr/>
                    <a:lstStyle/>
                    <a:p>
                      <a:r>
                        <a:rPr lang="en-US" sz="1000" dirty="0" smtClean="0"/>
                        <a:t>View list of accounts, account summary and list of transactions</a:t>
                      </a:r>
                      <a:endParaRPr lang="en-US" sz="1000" dirty="0"/>
                    </a:p>
                  </a:txBody>
                  <a:tcPr/>
                </a:tc>
                <a:tc>
                  <a:txBody>
                    <a:bodyPr/>
                    <a:lstStyle/>
                    <a:p>
                      <a:r>
                        <a:rPr lang="en-US" sz="1000" dirty="0" smtClean="0"/>
                        <a:t>Checking Accounts, Savings Accounts</a:t>
                      </a:r>
                      <a:endParaRPr lang="en-US" sz="1000" dirty="0"/>
                    </a:p>
                  </a:txBody>
                  <a:tcPr/>
                </a:tc>
                <a:tc>
                  <a:txBody>
                    <a:bodyPr/>
                    <a:lstStyle/>
                    <a:p>
                      <a:r>
                        <a:rPr lang="en-US" sz="1000" dirty="0" smtClean="0"/>
                        <a:t>Spring Boot, JPA,</a:t>
                      </a:r>
                      <a:r>
                        <a:rPr lang="en-US" sz="1000" baseline="0" dirty="0" smtClean="0"/>
                        <a:t> </a:t>
                      </a:r>
                      <a:r>
                        <a:rPr lang="en-US" sz="1000" baseline="0" dirty="0" err="1" smtClean="0"/>
                        <a:t>Postgresql</a:t>
                      </a:r>
                      <a:endParaRPr lang="en-US" sz="1000" dirty="0"/>
                    </a:p>
                  </a:txBody>
                  <a:tcPr/>
                </a:tc>
              </a:tr>
              <a:tr h="370840">
                <a:tc>
                  <a:txBody>
                    <a:bodyPr/>
                    <a:lstStyle/>
                    <a:p>
                      <a:r>
                        <a:rPr lang="en-US" sz="1000" dirty="0" err="1" smtClean="0"/>
                        <a:t>CardService</a:t>
                      </a:r>
                      <a:endParaRPr lang="en-US" sz="1000" dirty="0"/>
                    </a:p>
                  </a:txBody>
                  <a:tcPr/>
                </a:tc>
                <a:tc>
                  <a:txBody>
                    <a:bodyPr/>
                    <a:lstStyle/>
                    <a:p>
                      <a:r>
                        <a:rPr lang="en-US" sz="1000" baseline="0" dirty="0" smtClean="0"/>
                        <a:t>View list of cards, card summary and list of transactions </a:t>
                      </a:r>
                      <a:endParaRPr lang="en-US" sz="1000" dirty="0"/>
                    </a:p>
                  </a:txBody>
                  <a:tcPr/>
                </a:tc>
                <a:tc>
                  <a:txBody>
                    <a:bodyPr/>
                    <a:lstStyle/>
                    <a:p>
                      <a:r>
                        <a:rPr lang="en-US" sz="1000" dirty="0" smtClean="0"/>
                        <a:t>Credit</a:t>
                      </a:r>
                      <a:r>
                        <a:rPr lang="en-US" sz="1000" baseline="0" dirty="0" smtClean="0"/>
                        <a:t> Cards, Virtual Credit Cards</a:t>
                      </a:r>
                      <a:endParaRPr lang="en-US" sz="1000" dirty="0"/>
                    </a:p>
                  </a:txBody>
                  <a:tcPr/>
                </a:tc>
                <a:tc>
                  <a:txBody>
                    <a:bodyPr/>
                    <a:lstStyle/>
                    <a:p>
                      <a:r>
                        <a:rPr lang="en-US" sz="1000" dirty="0" err="1" smtClean="0"/>
                        <a:t>Dropwizard</a:t>
                      </a:r>
                      <a:r>
                        <a:rPr lang="en-US" sz="1000" dirty="0" smtClean="0"/>
                        <a:t>, </a:t>
                      </a:r>
                      <a:r>
                        <a:rPr lang="en-US" sz="1000" dirty="0" err="1" smtClean="0"/>
                        <a:t>mysql</a:t>
                      </a:r>
                      <a:endParaRPr lang="en-US" sz="1000" dirty="0"/>
                    </a:p>
                  </a:txBody>
                  <a:tcPr/>
                </a:tc>
              </a:tr>
              <a:tr h="370840">
                <a:tc>
                  <a:txBody>
                    <a:bodyPr/>
                    <a:lstStyle/>
                    <a:p>
                      <a:r>
                        <a:rPr lang="en-US" sz="1000" dirty="0" err="1" smtClean="0"/>
                        <a:t>LoanService</a:t>
                      </a:r>
                      <a:endParaRPr lang="en-US" sz="1000" dirty="0"/>
                    </a:p>
                  </a:txBody>
                  <a:tcPr/>
                </a:tc>
                <a:tc>
                  <a:txBody>
                    <a:bodyPr/>
                    <a:lstStyle/>
                    <a:p>
                      <a:r>
                        <a:rPr lang="en-US" sz="1000" dirty="0" smtClean="0"/>
                        <a:t>View list of loans</a:t>
                      </a:r>
                      <a:r>
                        <a:rPr lang="en-US" sz="1000" baseline="0" dirty="0" smtClean="0"/>
                        <a:t> and loan summary </a:t>
                      </a:r>
                      <a:endParaRPr lang="en-US" sz="1000" dirty="0"/>
                    </a:p>
                  </a:txBody>
                  <a:tcPr/>
                </a:tc>
                <a:tc>
                  <a:txBody>
                    <a:bodyPr/>
                    <a:lstStyle/>
                    <a:p>
                      <a:r>
                        <a:rPr lang="en-US" sz="1000" dirty="0" smtClean="0"/>
                        <a:t>Personal Loan, Auto Loan, Home Loan</a:t>
                      </a:r>
                      <a:endParaRPr lang="en-US" sz="1000" dirty="0"/>
                    </a:p>
                  </a:txBody>
                  <a:tcPr/>
                </a:tc>
                <a:tc>
                  <a:txBody>
                    <a:bodyPr/>
                    <a:lstStyle/>
                    <a:p>
                      <a:r>
                        <a:rPr lang="en-US" sz="1000" dirty="0" err="1" smtClean="0"/>
                        <a:t>Nosql</a:t>
                      </a:r>
                      <a:endParaRPr lang="en-US" sz="1000" dirty="0"/>
                    </a:p>
                  </a:txBody>
                  <a:tcPr/>
                </a:tc>
              </a:tr>
              <a:tr h="370840">
                <a:tc>
                  <a:txBody>
                    <a:bodyPr/>
                    <a:lstStyle/>
                    <a:p>
                      <a:r>
                        <a:rPr lang="en-US" sz="1000" dirty="0" err="1" smtClean="0"/>
                        <a:t>InvestmentService</a:t>
                      </a:r>
                      <a:endParaRPr lang="en-US" sz="1000" dirty="0"/>
                    </a:p>
                  </a:txBody>
                  <a:tcPr/>
                </a:tc>
                <a:tc>
                  <a:txBody>
                    <a:bodyPr/>
                    <a:lstStyle/>
                    <a:p>
                      <a:r>
                        <a:rPr lang="en-US" sz="1000" dirty="0" smtClean="0"/>
                        <a:t>View list of</a:t>
                      </a:r>
                      <a:r>
                        <a:rPr lang="en-US" sz="1000" baseline="0" dirty="0" smtClean="0"/>
                        <a:t> investments, investment summary and list of transactions</a:t>
                      </a:r>
                      <a:endParaRPr lang="en-US" sz="1000" dirty="0"/>
                    </a:p>
                  </a:txBody>
                  <a:tcPr/>
                </a:tc>
                <a:tc>
                  <a:txBody>
                    <a:bodyPr/>
                    <a:lstStyle/>
                    <a:p>
                      <a:r>
                        <a:rPr lang="en-US" sz="1000" dirty="0" smtClean="0"/>
                        <a:t>Term</a:t>
                      </a:r>
                      <a:r>
                        <a:rPr lang="en-US" sz="1000" baseline="0" dirty="0" smtClean="0"/>
                        <a:t> Deposit, Recurring Deposit</a:t>
                      </a:r>
                      <a:endParaRPr lang="en-US" sz="1000" dirty="0"/>
                    </a:p>
                  </a:txBody>
                  <a:tcPr/>
                </a:tc>
                <a:tc>
                  <a:txBody>
                    <a:bodyPr/>
                    <a:lstStyle/>
                    <a:p>
                      <a:r>
                        <a:rPr lang="en-US" sz="1000" dirty="0" smtClean="0"/>
                        <a:t>TBD</a:t>
                      </a:r>
                      <a:endParaRPr lang="en-US" sz="1000" dirty="0"/>
                    </a:p>
                  </a:txBody>
                  <a:tcPr/>
                </a:tc>
              </a:tr>
              <a:tr h="370840">
                <a:tc>
                  <a:txBody>
                    <a:bodyPr/>
                    <a:lstStyle/>
                    <a:p>
                      <a:r>
                        <a:rPr lang="en-US" sz="1000" dirty="0" err="1" smtClean="0"/>
                        <a:t>TransferService</a:t>
                      </a:r>
                      <a:endParaRPr lang="en-US" sz="1000" dirty="0"/>
                    </a:p>
                  </a:txBody>
                  <a:tcPr/>
                </a:tc>
                <a:tc>
                  <a:txBody>
                    <a:bodyPr/>
                    <a:lstStyle/>
                    <a:p>
                      <a:r>
                        <a:rPr lang="en-US" sz="1000" dirty="0" smtClean="0"/>
                        <a:t>Setup payees and transfer between own accounts, other accounts in same bank</a:t>
                      </a:r>
                      <a:r>
                        <a:rPr lang="en-US" sz="1000" baseline="0" dirty="0" smtClean="0"/>
                        <a:t> and other accounts in other banks</a:t>
                      </a:r>
                      <a:endParaRPr lang="en-US" sz="1000" dirty="0"/>
                    </a:p>
                  </a:txBody>
                  <a:tcPr/>
                </a:tc>
                <a:tc>
                  <a:txBody>
                    <a:bodyPr/>
                    <a:lstStyle/>
                    <a:p>
                      <a:r>
                        <a:rPr lang="en-US" sz="1000" dirty="0" smtClean="0"/>
                        <a:t>Transfers between a)</a:t>
                      </a:r>
                      <a:r>
                        <a:rPr lang="en-US" sz="1000" baseline="0" dirty="0" smtClean="0"/>
                        <a:t> account to account b) account to card c) account to loan d) account to investment</a:t>
                      </a:r>
                      <a:endParaRPr lang="en-US" sz="1000" dirty="0"/>
                    </a:p>
                  </a:txBody>
                  <a:tcPr/>
                </a:tc>
                <a:tc>
                  <a:txBody>
                    <a:bodyPr/>
                    <a:lstStyle/>
                    <a:p>
                      <a:r>
                        <a:rPr lang="en-US" sz="1000" dirty="0" smtClean="0"/>
                        <a:t>Python, </a:t>
                      </a:r>
                      <a:r>
                        <a:rPr lang="en-US" sz="1000" dirty="0" err="1" smtClean="0"/>
                        <a:t>Django</a:t>
                      </a:r>
                      <a:endParaRPr lang="en-US" sz="1000" dirty="0"/>
                    </a:p>
                  </a:txBody>
                  <a:tcPr/>
                </a:tc>
              </a:tr>
              <a:tr h="370840">
                <a:tc>
                  <a:txBody>
                    <a:bodyPr/>
                    <a:lstStyle/>
                    <a:p>
                      <a:r>
                        <a:rPr lang="en-US" sz="1000" dirty="0" err="1" smtClean="0"/>
                        <a:t>PaymentsService</a:t>
                      </a:r>
                      <a:endParaRPr lang="en-US" sz="1000" dirty="0"/>
                    </a:p>
                  </a:txBody>
                  <a:tcPr/>
                </a:tc>
                <a:tc>
                  <a:txBody>
                    <a:bodyPr/>
                    <a:lstStyle/>
                    <a:p>
                      <a:r>
                        <a:rPr lang="en-US" sz="1000" dirty="0" smtClean="0"/>
                        <a:t>Setup merchants and make</a:t>
                      </a:r>
                      <a:r>
                        <a:rPr lang="en-US" sz="1000" baseline="0" dirty="0" smtClean="0"/>
                        <a:t> payments to merchants.</a:t>
                      </a:r>
                      <a:endParaRPr lang="en-US" sz="1000" dirty="0"/>
                    </a:p>
                  </a:txBody>
                  <a:tcPr/>
                </a:tc>
                <a:tc>
                  <a:txBody>
                    <a:bodyPr/>
                    <a:lstStyle/>
                    <a:p>
                      <a:r>
                        <a:rPr lang="en-US" sz="1000" dirty="0" smtClean="0"/>
                        <a:t>Payments</a:t>
                      </a:r>
                      <a:r>
                        <a:rPr lang="en-US" sz="1000" baseline="0" dirty="0" smtClean="0"/>
                        <a:t> to a) Telephone biller b) Electricity Biller</a:t>
                      </a:r>
                      <a:endParaRPr lang="en-US" sz="1000" dirty="0"/>
                    </a:p>
                  </a:txBody>
                  <a:tcPr/>
                </a:tc>
                <a:tc>
                  <a:txBody>
                    <a:bodyPr/>
                    <a:lstStyle/>
                    <a:p>
                      <a:r>
                        <a:rPr lang="en-US" sz="1000" dirty="0" smtClean="0"/>
                        <a:t>TBD</a:t>
                      </a:r>
                      <a:endParaRPr lang="en-US" sz="1000" dirty="0"/>
                    </a:p>
                  </a:txBody>
                  <a:tcPr/>
                </a:tc>
              </a:tr>
            </a:tbl>
          </a:graphicData>
        </a:graphic>
      </p:graphicFrame>
    </p:spTree>
    <p:extLst>
      <p:ext uri="{BB962C8B-B14F-4D97-AF65-F5344CB8AC3E}">
        <p14:creationId xmlns:p14="http://schemas.microsoft.com/office/powerpoint/2010/main" xmlns="" val="26286914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988" dirty="0" smtClean="0"/>
              <a:t>Summary - Technology </a:t>
            </a:r>
            <a:r>
              <a:rPr lang="en-US" sz="1988" dirty="0"/>
              <a:t>Portfolio</a:t>
            </a:r>
            <a:endParaRPr lang="en-GB" sz="1988" dirty="0"/>
          </a:p>
        </p:txBody>
      </p:sp>
      <p:grpSp>
        <p:nvGrpSpPr>
          <p:cNvPr id="3" name="Group 72"/>
          <p:cNvGrpSpPr/>
          <p:nvPr/>
        </p:nvGrpSpPr>
        <p:grpSpPr>
          <a:xfrm>
            <a:off x="732399" y="1195328"/>
            <a:ext cx="8937750" cy="719428"/>
            <a:chOff x="609600" y="762000"/>
            <a:chExt cx="8250231" cy="764517"/>
          </a:xfrm>
        </p:grpSpPr>
        <p:grpSp>
          <p:nvGrpSpPr>
            <p:cNvPr id="6" name="Group 96"/>
            <p:cNvGrpSpPr/>
            <p:nvPr/>
          </p:nvGrpSpPr>
          <p:grpSpPr>
            <a:xfrm>
              <a:off x="609600" y="838200"/>
              <a:ext cx="8250231" cy="609600"/>
              <a:chOff x="222250" y="656984"/>
              <a:chExt cx="8937750" cy="923114"/>
            </a:xfrm>
          </p:grpSpPr>
          <p:sp>
            <p:nvSpPr>
              <p:cNvPr id="70" name="Rounded Rectangle 69"/>
              <p:cNvSpPr/>
              <p:nvPr/>
            </p:nvSpPr>
            <p:spPr bwMode="auto">
              <a:xfrm>
                <a:off x="473200" y="827314"/>
                <a:ext cx="8686800" cy="596152"/>
              </a:xfrm>
              <a:prstGeom prst="roundRect">
                <a:avLst>
                  <a:gd name="adj" fmla="val 10343"/>
                </a:avLst>
              </a:prstGeom>
              <a:solidFill>
                <a:srgbClr val="009BCC"/>
              </a:solidFill>
              <a:ln w="9525" cap="flat" cmpd="sng" algn="ctr">
                <a:noFill/>
                <a:prstDash val="solid"/>
                <a:round/>
                <a:headEnd type="none" w="med" len="med"/>
                <a:tailEnd type="none" w="med" len="med"/>
              </a:ln>
              <a:effectLst>
                <a:outerShdw blurRad="203200" dist="63500" dir="1740000" sx="98000" sy="98000" algn="tl" rotWithShape="0">
                  <a:prstClr val="black">
                    <a:alpha val="31000"/>
                  </a:prstClr>
                </a:outerShdw>
              </a:effectLst>
            </p:spPr>
            <p:txBody>
              <a:bodyPr vert="horz" wrap="square" lIns="1272411" tIns="45443" rIns="90887" bIns="45443" numCol="1" rtlCol="0" anchor="ctr" anchorCtr="0" compatLnSpc="1">
                <a:prstTxWarp prst="textNoShape">
                  <a:avLst/>
                </a:prstTxWarp>
              </a:bodyPr>
              <a:lstStyle/>
              <a:p>
                <a:pPr>
                  <a:spcAft>
                    <a:spcPts val="303"/>
                  </a:spcAft>
                  <a:defRPr/>
                </a:pPr>
                <a:r>
                  <a:rPr lang="en-US" sz="1193" b="1" kern="0" dirty="0">
                    <a:solidFill>
                      <a:srgbClr val="FFFFFF"/>
                    </a:solidFill>
                  </a:rPr>
                  <a:t>Key technology areas addressed with comprehensive focus and multiple assets</a:t>
                </a:r>
              </a:p>
            </p:txBody>
          </p:sp>
          <p:sp>
            <p:nvSpPr>
              <p:cNvPr id="71" name="Rounded Rectangle 70"/>
              <p:cNvSpPr/>
              <p:nvPr/>
            </p:nvSpPr>
            <p:spPr bwMode="auto">
              <a:xfrm>
                <a:off x="222250" y="656984"/>
                <a:ext cx="1212850" cy="923114"/>
              </a:xfrm>
              <a:prstGeom prst="roundRect">
                <a:avLst/>
              </a:prstGeom>
              <a:solidFill>
                <a:srgbClr val="FFFFFF"/>
              </a:solidFill>
              <a:ln w="19050" cap="flat" cmpd="sng" algn="ctr">
                <a:solidFill>
                  <a:srgbClr val="009BCC">
                    <a:lumMod val="75000"/>
                  </a:srgbClr>
                </a:solidFill>
                <a:prstDash val="solid"/>
                <a:round/>
                <a:headEnd type="none" w="med" len="med"/>
                <a:tailEnd type="none" w="med" len="med"/>
              </a:ln>
              <a:effectLst>
                <a:outerShdw blurRad="203200" dist="63500" dir="1740000" sx="98000" sy="98000" algn="tl" rotWithShape="0">
                  <a:prstClr val="black">
                    <a:alpha val="31000"/>
                  </a:prstClr>
                </a:outerShdw>
              </a:effectLst>
            </p:spPr>
            <p:txBody>
              <a:bodyPr vert="horz" wrap="none" lIns="90887" tIns="136330" rIns="90887" bIns="45443" numCol="1" rtlCol="0" anchor="ctr" anchorCtr="0" compatLnSpc="1">
                <a:prstTxWarp prst="textNoShape">
                  <a:avLst/>
                </a:prstTxWarp>
              </a:bodyPr>
              <a:lstStyle/>
              <a:p>
                <a:pPr algn="ctr">
                  <a:defRPr/>
                </a:pPr>
                <a:endParaRPr lang="en-US" sz="4075" kern="0" dirty="0">
                  <a:solidFill>
                    <a:srgbClr val="009BCC"/>
                  </a:solidFill>
                </a:endParaRPr>
              </a:p>
            </p:txBody>
          </p:sp>
        </p:grpSp>
        <p:sp>
          <p:nvSpPr>
            <p:cNvPr id="72" name="Rectangle 71"/>
            <p:cNvSpPr/>
            <p:nvPr/>
          </p:nvSpPr>
          <p:spPr>
            <a:xfrm>
              <a:off x="930252" y="762000"/>
              <a:ext cx="438286" cy="764517"/>
            </a:xfrm>
            <a:prstGeom prst="rect">
              <a:avLst/>
            </a:prstGeom>
          </p:spPr>
          <p:txBody>
            <a:bodyPr wrap="none">
              <a:spAutoFit/>
            </a:bodyPr>
            <a:lstStyle/>
            <a:p>
              <a:pPr lvl="0" algn="ctr">
                <a:defRPr/>
              </a:pPr>
              <a:r>
                <a:rPr lang="en-US" sz="4075" kern="0" dirty="0" smtClean="0">
                  <a:solidFill>
                    <a:srgbClr val="009BCC"/>
                  </a:solidFill>
                </a:rPr>
                <a:t>7</a:t>
              </a:r>
              <a:endParaRPr lang="en-US" sz="4075" kern="0" dirty="0">
                <a:solidFill>
                  <a:srgbClr val="009BCC"/>
                </a:solidFill>
              </a:endParaRPr>
            </a:p>
          </p:txBody>
        </p:sp>
      </p:grpSp>
      <p:sp>
        <p:nvSpPr>
          <p:cNvPr id="143389" name="Rectangle 29"/>
          <p:cNvSpPr>
            <a:spLocks noChangeArrowheads="1"/>
          </p:cNvSpPr>
          <p:nvPr/>
        </p:nvSpPr>
        <p:spPr bwMode="auto">
          <a:xfrm>
            <a:off x="1" y="239157"/>
            <a:ext cx="183613" cy="380545"/>
          </a:xfrm>
          <a:prstGeom prst="rect">
            <a:avLst/>
          </a:prstGeom>
          <a:noFill/>
          <a:ln w="9525">
            <a:noFill/>
            <a:miter lim="800000"/>
            <a:headEnd/>
            <a:tailEnd/>
          </a:ln>
          <a:effectLst/>
        </p:spPr>
        <p:txBody>
          <a:bodyPr vert="horz" wrap="none" lIns="90887" tIns="45443" rIns="90887" bIns="45443" numCol="1" anchor="ctr" anchorCtr="0" compatLnSpc="1">
            <a:prstTxWarp prst="textNoShape">
              <a:avLst/>
            </a:prstTxWarp>
            <a:spAutoFit/>
          </a:bodyPr>
          <a:lstStyle/>
          <a:p>
            <a:endParaRPr lang="en-GB" sz="1888"/>
          </a:p>
        </p:txBody>
      </p:sp>
      <p:sp>
        <p:nvSpPr>
          <p:cNvPr id="207878" name="AutoShape 6"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0" name="AutoShape 8"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2" name="AutoShape 10"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6" name="AutoShape 14" descr="Image result for power pivo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8" name="AutoShape 16" descr="Image result for power pivo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0" name="AutoShape 18" descr="Image result for azure machine learning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2" name="AutoShape 20" descr="Image result for microsoft azure hdinsigh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03" name="Group 102"/>
          <p:cNvGrpSpPr/>
          <p:nvPr/>
        </p:nvGrpSpPr>
        <p:grpSpPr>
          <a:xfrm>
            <a:off x="13360" y="5343945"/>
            <a:ext cx="9737898" cy="392561"/>
            <a:chOff x="444" y="2201245"/>
            <a:chExt cx="9797199" cy="394952"/>
          </a:xfrm>
        </p:grpSpPr>
        <p:cxnSp>
          <p:nvCxnSpPr>
            <p:cNvPr id="12" name="Straight Connector 11"/>
            <p:cNvCxnSpPr/>
            <p:nvPr/>
          </p:nvCxnSpPr>
          <p:spPr>
            <a:xfrm>
              <a:off x="1935162" y="2583497"/>
              <a:ext cx="7862481" cy="12700"/>
            </a:xfrm>
            <a:prstGeom prst="line">
              <a:avLst/>
            </a:prstGeom>
            <a:ln/>
          </p:spPr>
          <p:style>
            <a:lnRef idx="1">
              <a:schemeClr val="accent5"/>
            </a:lnRef>
            <a:fillRef idx="0">
              <a:schemeClr val="accent5"/>
            </a:fillRef>
            <a:effectRef idx="0">
              <a:schemeClr val="accent5"/>
            </a:effectRef>
            <a:fontRef idx="minor">
              <a:schemeClr val="tx1"/>
            </a:fontRef>
          </p:style>
        </p:cxnSp>
        <p:sp>
          <p:nvSpPr>
            <p:cNvPr id="76" name="Rectangle 75"/>
            <p:cNvSpPr/>
            <p:nvPr/>
          </p:nvSpPr>
          <p:spPr>
            <a:xfrm>
              <a:off x="444" y="2201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algn="r"/>
              <a:r>
                <a:rPr lang="en-US" sz="994" spc="111" dirty="0" err="1" smtClean="0">
                  <a:solidFill>
                    <a:schemeClr val="tx1"/>
                  </a:solidFill>
                  <a:cs typeface="Arial" pitchFamily="34" charset="0"/>
                </a:rPr>
                <a:t>DevOps</a:t>
              </a:r>
              <a:endParaRPr lang="en-US" sz="994" spc="111" dirty="0">
                <a:solidFill>
                  <a:schemeClr val="tx1"/>
                </a:solidFill>
                <a:cs typeface="Arial" pitchFamily="34" charset="0"/>
              </a:endParaRPr>
            </a:p>
          </p:txBody>
        </p:sp>
      </p:grpSp>
      <p:sp>
        <p:nvSpPr>
          <p:cNvPr id="207894" name="AutoShape 22" descr="Image result for message queue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6" name="AutoShape 24" descr="Image result for azure media services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1" name="AutoShape 29" descr="Image result for service bus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3" name="AutoShape 31" descr="Image result for windows 10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7" name="AutoShape 35" descr="Image result for xamarin"/>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9" name="AutoShape 37" descr="http://dfwitprofessionals.com/wp-content/uploads/2013/06/windows-8-logo.png"/>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11" name="AutoShape 39" descr="Image result for html5"/>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19" name="Group 118"/>
          <p:cNvGrpSpPr/>
          <p:nvPr/>
        </p:nvGrpSpPr>
        <p:grpSpPr>
          <a:xfrm>
            <a:off x="1" y="2771623"/>
            <a:ext cx="9738339" cy="381723"/>
            <a:chOff x="0" y="4334845"/>
            <a:chExt cx="9797643" cy="384048"/>
          </a:xfrm>
        </p:grpSpPr>
        <p:sp>
          <p:nvSpPr>
            <p:cNvPr id="66" name="Rectangle 65"/>
            <p:cNvSpPr/>
            <p:nvPr/>
          </p:nvSpPr>
          <p:spPr>
            <a:xfrm>
              <a:off x="444" y="43348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Open Source Frameworks</a:t>
              </a:r>
              <a:endParaRPr lang="en-US" sz="994" spc="111" dirty="0">
                <a:solidFill>
                  <a:schemeClr val="tx1"/>
                </a:solidFill>
                <a:cs typeface="Arial" pitchFamily="34" charset="0"/>
              </a:endParaRPr>
            </a:p>
          </p:txBody>
        </p:sp>
        <p:cxnSp>
          <p:nvCxnSpPr>
            <p:cNvPr id="78" name="Straight Connector 77"/>
            <p:cNvCxnSpPr/>
            <p:nvPr/>
          </p:nvCxnSpPr>
          <p:spPr>
            <a:xfrm>
              <a:off x="0" y="4717097"/>
              <a:ext cx="9797643"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23" name="Group 122"/>
          <p:cNvGrpSpPr/>
          <p:nvPr/>
        </p:nvGrpSpPr>
        <p:grpSpPr>
          <a:xfrm>
            <a:off x="442" y="4683807"/>
            <a:ext cx="9688045" cy="381723"/>
            <a:chOff x="444" y="5401645"/>
            <a:chExt cx="9747043" cy="384048"/>
          </a:xfrm>
        </p:grpSpPr>
        <p:sp>
          <p:nvSpPr>
            <p:cNvPr id="77" name="Rectangle 76"/>
            <p:cNvSpPr/>
            <p:nvPr/>
          </p:nvSpPr>
          <p:spPr>
            <a:xfrm>
              <a:off x="444" y="54016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No </a:t>
              </a:r>
              <a:r>
                <a:rPr lang="en-US" sz="994" spc="111" dirty="0" err="1" smtClean="0">
                  <a:solidFill>
                    <a:schemeClr val="tx1"/>
                  </a:solidFill>
                  <a:cs typeface="Arial" pitchFamily="34" charset="0"/>
                </a:rPr>
                <a:t>Sql</a:t>
              </a:r>
              <a:endParaRPr lang="en-GB" sz="994" spc="111" dirty="0">
                <a:solidFill>
                  <a:schemeClr val="tx1"/>
                </a:solidFill>
                <a:cs typeface="Arial" pitchFamily="34" charset="0"/>
              </a:endParaRPr>
            </a:p>
          </p:txBody>
        </p:sp>
        <p:cxnSp>
          <p:nvCxnSpPr>
            <p:cNvPr id="134" name="Straight Connector 133"/>
            <p:cNvCxnSpPr/>
            <p:nvPr/>
          </p:nvCxnSpPr>
          <p:spPr>
            <a:xfrm>
              <a:off x="1912302" y="5783897"/>
              <a:ext cx="7835185"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06" name="Group 105"/>
          <p:cNvGrpSpPr/>
          <p:nvPr/>
        </p:nvGrpSpPr>
        <p:grpSpPr>
          <a:xfrm>
            <a:off x="442" y="4041788"/>
            <a:ext cx="9737898" cy="412759"/>
            <a:chOff x="444" y="2734645"/>
            <a:chExt cx="9797199" cy="415272"/>
          </a:xfrm>
        </p:grpSpPr>
        <p:cxnSp>
          <p:nvCxnSpPr>
            <p:cNvPr id="13" name="Straight Connector 12"/>
            <p:cNvCxnSpPr/>
            <p:nvPr/>
          </p:nvCxnSpPr>
          <p:spPr>
            <a:xfrm>
              <a:off x="2011362" y="3124517"/>
              <a:ext cx="7786281" cy="25400"/>
            </a:xfrm>
            <a:prstGeom prst="line">
              <a:avLst/>
            </a:prstGeom>
            <a:ln/>
          </p:spPr>
          <p:style>
            <a:lnRef idx="1">
              <a:schemeClr val="accent5"/>
            </a:lnRef>
            <a:fillRef idx="0">
              <a:schemeClr val="accent5"/>
            </a:fillRef>
            <a:effectRef idx="0">
              <a:schemeClr val="accent5"/>
            </a:effectRef>
            <a:fontRef idx="minor">
              <a:schemeClr val="tx1"/>
            </a:fontRef>
          </p:style>
        </p:cxnSp>
        <p:sp>
          <p:nvSpPr>
            <p:cNvPr id="69" name="Rectangle 68"/>
            <p:cNvSpPr/>
            <p:nvPr/>
          </p:nvSpPr>
          <p:spPr>
            <a:xfrm>
              <a:off x="444" y="27346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Integration Technology</a:t>
              </a:r>
              <a:endParaRPr lang="en-US" sz="994" spc="111" dirty="0">
                <a:solidFill>
                  <a:schemeClr val="tx1"/>
                </a:solidFill>
                <a:cs typeface="Arial" pitchFamily="34" charset="0"/>
              </a:endParaRPr>
            </a:p>
          </p:txBody>
        </p:sp>
      </p:grpSp>
      <p:sp>
        <p:nvSpPr>
          <p:cNvPr id="197634" name="AutoShape 2" descr="Image result for .net wpf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21" name="Group 120"/>
          <p:cNvGrpSpPr/>
          <p:nvPr/>
        </p:nvGrpSpPr>
        <p:grpSpPr>
          <a:xfrm>
            <a:off x="442" y="2146143"/>
            <a:ext cx="9710767" cy="381723"/>
            <a:chOff x="444" y="4868245"/>
            <a:chExt cx="9769903" cy="384048"/>
          </a:xfrm>
        </p:grpSpPr>
        <p:sp>
          <p:nvSpPr>
            <p:cNvPr id="68" name="Rectangle 67"/>
            <p:cNvSpPr/>
            <p:nvPr/>
          </p:nvSpPr>
          <p:spPr>
            <a:xfrm>
              <a:off x="444" y="4868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User Interface </a:t>
              </a:r>
              <a:r>
                <a:rPr lang="en-US" sz="994" spc="111" dirty="0" err="1" smtClean="0">
                  <a:solidFill>
                    <a:schemeClr val="tx1"/>
                  </a:solidFill>
                  <a:cs typeface="Arial" pitchFamily="34" charset="0"/>
                </a:rPr>
                <a:t>Engg</a:t>
              </a:r>
              <a:endParaRPr lang="en-US" sz="994" spc="111" dirty="0">
                <a:solidFill>
                  <a:schemeClr val="tx1"/>
                </a:solidFill>
                <a:cs typeface="Arial" pitchFamily="34" charset="0"/>
              </a:endParaRPr>
            </a:p>
          </p:txBody>
        </p:sp>
        <p:cxnSp>
          <p:nvCxnSpPr>
            <p:cNvPr id="79" name="Straight Connector 78"/>
            <p:cNvCxnSpPr/>
            <p:nvPr/>
          </p:nvCxnSpPr>
          <p:spPr>
            <a:xfrm>
              <a:off x="1935162" y="5250497"/>
              <a:ext cx="7835185"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07" name="Group 106"/>
          <p:cNvGrpSpPr/>
          <p:nvPr/>
        </p:nvGrpSpPr>
        <p:grpSpPr>
          <a:xfrm>
            <a:off x="3370" y="3403275"/>
            <a:ext cx="9722750" cy="381724"/>
            <a:chOff x="444" y="3268045"/>
            <a:chExt cx="9781959" cy="384048"/>
          </a:xfrm>
        </p:grpSpPr>
        <p:cxnSp>
          <p:nvCxnSpPr>
            <p:cNvPr id="14" name="Straight Connector 13"/>
            <p:cNvCxnSpPr/>
            <p:nvPr/>
          </p:nvCxnSpPr>
          <p:spPr>
            <a:xfrm flipV="1">
              <a:off x="1996122" y="3612197"/>
              <a:ext cx="7786281" cy="38100"/>
            </a:xfrm>
            <a:prstGeom prst="line">
              <a:avLst/>
            </a:prstGeom>
            <a:ln/>
          </p:spPr>
          <p:style>
            <a:lnRef idx="1">
              <a:schemeClr val="accent5"/>
            </a:lnRef>
            <a:fillRef idx="0">
              <a:schemeClr val="accent5"/>
            </a:fillRef>
            <a:effectRef idx="0">
              <a:schemeClr val="accent5"/>
            </a:effectRef>
            <a:fontRef idx="minor">
              <a:schemeClr val="tx1"/>
            </a:fontRef>
          </p:style>
        </p:cxnSp>
        <p:sp>
          <p:nvSpPr>
            <p:cNvPr id="74" name="Rectangle 73"/>
            <p:cNvSpPr/>
            <p:nvPr/>
          </p:nvSpPr>
          <p:spPr>
            <a:xfrm>
              <a:off x="444" y="32680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Core J2EE</a:t>
              </a:r>
              <a:endParaRPr lang="en-US" sz="994" spc="111" dirty="0">
                <a:solidFill>
                  <a:schemeClr val="tx1"/>
                </a:solidFill>
                <a:cs typeface="Arial" pitchFamily="34" charset="0"/>
              </a:endParaRPr>
            </a:p>
          </p:txBody>
        </p:sp>
      </p:grpSp>
      <p:sp>
        <p:nvSpPr>
          <p:cNvPr id="199684" name="AutoShape 4" descr="data:image/jpeg;base64,/9j/4AAQSkZJRgABAQAAAQABAAD/2wCEAAkGBxASEBQUEBQUFBAWEBUVEBUQFBQSGhQQFBUWFxUVFBgYHSggGBslGxUWITEhJSkrLjEuFx8zPTUsNygtLisBCgoKDg0OGhAQGywlICQsLCwsLCwsLCwsLCwsLCwsLCwsLCwsLCwvLCwsLCwsLCwsLCwsLCwsLCwsLCwsLCwsLP/AABEIAKwAwAMBEQACEQEDEQH/xAAbAAEAAgMBAQAAAAAAAAAAAAAAAwUCBAYHAf/EAEUQAAEDAgIHBAcFBQUJAAAAAAEAAgMEESExBQYSQVFhcRMyQpEiUmKBobHBFCNyc9EzQ1OC8AdjktLhFRYXJFR0o7LC/8QAGgEBAAMBAQEAAAAAAAAAAAAAAAECAwQFBv/EADERAAIBAwMCBAUEAgMBAAAAAAABAgMRIQQSMUFRIjJhcQWBkaGxExTR4cHwIzNSFf/aAAwDAQACEQMRAD8A9uQBAEAQBAEAQBAEAQBAaOldLwU4Havs49xg9J7zwa0YlVlJR5M6lWFPzMi0TpyCoJawlso70Uo2XgcbbxzFwojNS4Ip1ozwue3Us1c1CAIAgCAIAgCAIAgCAIAgCAIAgCAIAgCA1dI6RhgZtzPaxuQ2jiTwaMyeQUOSWWUnUjBXkzm6vTtTPhA37PF/EkF5HD2GZM6uv0XPKu35TllWnPy4Xfr9DSpqNjCXC5kd35Hnae7q44+7Jc7zlmaglnr3PtfRskPpDFpuxwJa5h4tcMQUQqRUnk2aLT9RBhODUQ/xGC0rB7bRhJ1FjyW8Kz6loV5w82V36/2dTQV8U7A+F7XsO9pvY8DwPJdKafB2QqRmrxdzYUlwgCAIAgCAIAgCAIAgCAIAgCAICGrqo4mF8rmsYM3PIAHmobS5Kykoq7ZztTrDNNhSM2I/487Tj+XHgXdSQOqwlW/8nLKvKX/WrLu/8I0IaBof2jy6Wa1jJKdp3Ru5o5BYNt5ZmoJO7y+7NgqCxgQhAmzKhEy5IihQ1HUxa/tIXmGbe9ni5SNyeOqtGTTuim2z3Rdn/vJc6O1s2SGVrREcmysuYn9d8Z5HDmuiFZPk6Iaq2KmPXp/R1DXAi4xBxBGNxyW52H1AEAQBAEAQBAEAQEFXWxRC8r2sHtGylRb4JSucppP+0vRsJttl54MF10w0dWXQ0VGTKKb+2KD93A8/iNluvh8urL/t2Qf8XHnu0497kehSV3Ih0UldsuNGa411Q28dOxgP7yUnZHMAYu/rFedVlBYp59ehwyr7sUs+r4+XckFNd4kqHGeYd10mDWflsyb8+a53HdyzL9G73Sd3/vCNp1VxHxVf0y+0x+0t5qv6bK7WfRK05EKri0VaZ9sqlRMMVCJlyV9TXxs33PBuPxyRtIxlUiirqNNP8LQOvpFV3GEq76FbUaRldcFxscwLAKNzMZVJPqNC6wVNGfuXbUV8YpCS3+U5sPRaQqyiTR1M6PHHY9H1e1tpqv0Qezm3xSEX/lOTh0XZCrGR61DV06uFh9i/Wh1BAEAQBAEAQHH64a3GC8cFjJvduauqhQ3ZlwaQhfk8h01UzTuJme555nDyXqU4xjwdMUlwNBamVVYfum7Me+R+AA5cUqamFPkmVVR5Om0fqJSAlsRdWSjBzgezgYfaeM+jbrzavxSTxBHBPXuWKSv+Pr/B1Gh9SKaE7cjWyScm7LG/hbjfqV51WtUq+d3/AAc0oyqZqu/p0+h0TgsWWI3BQVZE5qgghfC3gEuyLshfSNPLopU2NzNWoh7MX27cBxPJS6i6oiVRJZKzSlbNex7thgOYGZGazvGXGDGs1J2uVhmB5KjptHNKDRE9UMma8igozWkUmbNaUf6cjxCkzZ1Or+v88FmVIM8WW1f7xo6+P34810QrtYZ30PiMoYnlfc9L0RpeCpZtwPD27wM2ng4ZhdUZKXB7NKrCorxZvKxoEAQBAQ1shbG8jMNNlMVdg8m0nTEkk5k4r04ux0JmGrOrYqqiz/2bcX8+SVq2yOBKdkd1rdoxjoIoWksi2yCGYAkNu3aGThhkcF41dt8nm6uO+KTNbR+m9jZiqWtjybFIwbMT+At+7dyOHNZKV+TOFe3hnj16f0XbwpOhkLgoZBG4KpVkbgoKkbghBFM8NBJyH9WUFZOyuUFVOXm59w4DgsW7nHKTk7mOke9/I3/1CqiavPyRWTMBVlJoy3NGo+MjIq+9PknenyQudxUbE+CjhfggkVLWMJKxrSKTJmvIiKMz0bUTRyh9O5zZBvabYcDxHJWUtuUWoynGV4cnt+qmkJp6YPnDQ+5Ho4XA3kbiu2lNyjdn02nqSnC8i4WpuEAQEdTHtMc3i0j3qU7MHD6Robi67ISNEyx1FhDRLxuPJZ6h3sRMsdah93GeEzfiHBcFbg5dR5V7lBM0OBDgC0ixBxBHNcxyPPJr0tRNTYR3lg/hE+kwf3TjmPZPmrKdisJyp8ZXb+P4L6iropmbUTtoXsRkWu4OBxB6q/J1QnGavElcFBYjcFBVmDgoIKXS813bIybn+JZzfQ5qsruxWuWZgzPSXeH5bfkoLVefkiukQxZrSKSrNeREyhrvKup3wxvvhkEjOClw7GcodUSU2jHPxd6Lfif0WdxCg3mWPyXdJSsYMAh1RilhHpWq7bUrOYJ8yV30PIevplami2WxuEAQBAVOkaQX9lxw5P4e9axkWTK/Rh7GfHBrsD9FefiiS8o39ax/yxPCSM+TguKt5Tm1HkOccVyHEyNxUFWaksB2+0icY5gO+3xDg8eIKU7FGrPdHDLPR2nQ5wjqAIpjg03uyT8DjkfZOK0Ukzop11Lwyw/sy3cFJuyKR1gTwF1DKPGTmJDc3OZzXOcbIXKCjJNJZt/KahapyvYrZFBizWkUlWa8igoyKOnc82YLnfwA4k7gjdiqg5OyNyGnZHv237z4R+Eb+qJs3hFQ9X9jbY8HqtcNGuJHxxIVGrFHg9R0Gy1PEPYHyXoUl4EezSVoI3loaBAEAQGMjA4EHEHNAU9dS2wdj6juPI81tGRZM09K1W1RzMf32su2/iDSD5rHUR8LaMdQv+NlQ5y8888jcVBUwJUEENRE17S14DmnMHFCrSaszKg0jNAQ121NBzxkjHL1x8eq0jPuWhVlDDyvuv5L6qe18BdGQ5pGBCvNeE6ptOF0c9IFzHGyEqCpLpP93+S36qWWqdPYrJFUxZrSKSrMxRgAOmOww90eJ/4RuHMqt+xZUsXlhfdkc1ZcbLAGR+qN/Nx8RUqNiXPFlhEQepKmbXoTc24ZA7ArS9zRPdg9G1c01FMHRt9GSI7Ja7ewEgPbxBt7l6jounFHubNqRdKhAQBAEAQGL2BwIIuDmCgKbSWjMD4mW34kDgeIWqknhk4eGU9TQluWXyXFWoWzHg4qtDbmPBoPXMcrIyVUqYPKEEYfYqRc34NJBrXYDEY/r1Wing1jVSRqySB4JZuzHBYtq5R5yjXwVSlkuRLLtWD9ws0jcBu5pkOV+TX+yPc6zRe+8ZW4k7giyV/Tk3ZGpUVsUJtHaWXe7wMPsjxHnkpsLxhxl/ZFXLUOe4ueS5xzJU2MnJt3Z8D0BmHoDIOQk2tHYzRjjI0fEIi0PMiyhZI0gtPZ1MLyL52fmQeLXD4L6S6fsz6W6+R6NoDSzamESAbLwdmVl77EgzHThyXFUhsdjGSsyxVCAgCAIAgI6ht2OHFrh5gqHwQ8o5bQGlg6CPbFwWDqMNxWFOtbk46Go8KuY6ShYcWH+ufBXlSjVV48mk6UamYclQ9pGa45QcXZnFKLi7MgeVUoROKkqQynA9FBHQ0I6lzDdhseKzauZqbi7xLakq45/RNo5t18GPPI+EqyRvGUano/szOrgbCNqqd2Tdzc3vI3Mb9clbY+ocNuZ4/L9jnqzWFz/RjaGQb489vnI7eUZi67eErLt/JqdkHi8XvYcx09YKCm1PMfoQB6krczD1BNzIOQXMg5CS01cG1VRD27+QKLk2oK9RHV6102xNHKMpAY5PxNF2Hy2gveoSvFx7H0EHixFqzVdjWN9Scdm8f3jQTG7rbaHkrVVuh7Eyyj0BcZkEAQBAEAQHmWjfRiaPVLm/4XEfReaeNHCsbBkPFNzWUW3NO6M/tAycLjl+i6Y6m6tUVzojqLq1RXI3Uwdiwg8ijoRnmm/kQ6EZ5pv5GjK1wNiCOq55RccM5ZRcXZo15j6J6KrKSeCseVQwZBIUKsx1nkvMy5ufs0WfRaXuXr+ZeyKkPQyJGSWxGB3WUEpm82oZJhJ6L90gGB/GPqhpuUvNz3Ip4nMNnb8iMQ4cQd6WIknHkxD0IMg9CbnQaki9W3k1x+n1VoLxI6tHmqjr9b5B2cTfEZwR0a0kn4jzXsUOW/Q92BRMv2sNu99ojt/ix+F10dH7Fz0xr1wGJmgCAIAgPoQHmcTbGUcKiYf+Qn6rzXyePw2vV/kyKgg15JrmzcTv4DqVJW/YwDbG5N3ceHRLhYyTCtdazrOHB36reOoklaWfc3jqZJWllepDUdi5pxMZ54hLUZ9dv4IaoT67fuium0bJa7bPHFhv8ABVelnzHK9DKWjqWvG0l6FZMCMCCDwOCwaawzjmnHDwa+szvvWf8AbxfJI8Fq/mXsiqD1YxuZh6C5kHITc26WuLRskB8ZzY75tPhKF4ztjoTvpQ5pfAS9oxc099g5jeOYU27FnG6vH+zUD1Upc6PUupZHLI95sGxgDiS52QG84LahTlOorHofDk5VHboi5qah0rzJJhYWY0+BmZueJ3r24xUVZHuJWwb+rdIZJRM4WjZfsb+N5wL+gGA6rOtOy2rnqRJ2wdnEVymZtNQH1AEAQBAeZ1UobUVIP/VOsBmbtacB715814mePUdqk16/4InNc7vYD1RmepVSmXyfSAMBkoBE4oQRuKEM0qx2AChlJs0u0IN2kg8jZQm1lGSk4u6diX/a0oFnWeODwCumOqqLDz7nQtdVStKzXqa+nK2m7RomhcT2TDtRvtYEZWO4K0KtKS8ULexrUq0JW3w6dGaIgoX92aSM8JGbXysrbKL4k17oz/R0suJte6JG6GYe5UxO63aU/bJ8TRK0UX5aiM/93Zdz4z0ddT+zn0aJ/wDm1HxJfU+jV6fl7g4/RW/Y1PQsvhdbuiSLQ8rHB22WuGRa11x52V4/D5dZJGsfhVRO7mkbVRTxEh0myHeIghoceJaDgtlpaMczdzo/Z6eOZyv87FpQU1riNgFiAS7DvC4tx9y1ValHwR+x1050l4YdOxc0eigSDKdvg21m+W/3qsq7flwXc+x1FHCSsChaxx2QEiAIAgCA+OQHm+teiJ4ah1TTjb2/28J8VvFGdxtu3rCpR3ZXJyV9Nue+HP5NKjr45mbcZuMiDgWu3tcNxXI1bk4L9CRxUEETihBE4oVK6ofcqrMpPJqvKGbIHlCjK7WN95W/ks+SvT4N59PYq7q5nYyBQixk16ixDRI2U8T5lCMmXaHifNQRdkkLC42aLn5AZkncFBMIOTskeg6pUsrYtl2LL7TSb3ufVB7rPieS66NNx8TPoNLQdKFpPJ2+j6DitzqLqKMBAZoAgCAIAgCAhqKcPFigOC1l1UcHmalIZPvw9GUerIP/AKWc6amYVqCqej7lFR14eSxzTHM39pG7McxxbzXFKDi7M8ycZQe2XJM4qpQ1qmSw5n5KGyknYr3lVMmQPKkoyB5Qoyq08770flt+SvDg6HwiuBVytjIOQix9BQWPt0IsbFJA55s3IWudwvl1PAb09C9OlKpLbE77VvVu1i4cDsneRkX/AEbkOZXTTpbcvk9vT6aNFY57nomjdG2xK2OkuGNsgPqAIAgCAIAgCAIDCSMOGKA5DWnVRkwDhdkrb9nIzvMP1HJVlFSVmUqU41FaRxElTJE/sqlobL4HDuSgb28DxauKpTcDya9KVLnjuRSOvmsDlbNd5QoyB5UmbIXlSUZTaYN5P5Gq8eDpXBpKxIuhB9ugNygonSuAF7XtgLkng0bz8kSbdka0qEqrsj0fVrVvZsSBtDIDENvwO93tfJddOmoe57VKjGkrRPQtG6NDAtDUswEAQBAEAQBAEAQBAEAQHxzboCg1h1eiqIy17QQfgdxB3HmjVyGk1Znl+ltHzUbrS3fDezZbYt4Nk4dcui4qtC2YnkanRuHihlfg1nFc557IHlCjIXlSUZS6Rdd/uC0XB0U3g1VJcICx0Top8zgAL77ZXHEnc3n5KYxcnZHRQ08qj9D1PVrVkMAwubWJtbDg0bhyXZCCirI9mEIwVondUVC1gVixuIAgCAIAgCAIAgCAIAgCAIAUBW6T0YyRpBAIIsQRe4O4oDyzWHViSlJdCC+DfHiXR82es3lmOa5qtC+Ynm6rQ7vFT57dygEgcAWm4ORC5LWPGkmnZkTyhmymre+VouDopeU11JoXWgdBSTvywB9IkXDevE+z5q8Kbn7HZp9K6nilwet6uattjaABzJObjxK60klZHrJJKyOvp6cNFgpJJkAQBAEAQBAEAQBAEAQBAEAQBAEBrVdI14xQHm2teppDjLT2Ds3sya/mPVdzyPxWVSkp+5yanSRrK/D7nCuOJBBDgbOBwIPAhcTi4uzPnqtKVKW2SKmrF34Ky4NaXlL7VfVl9Q4ONxHfvceTP83lfdtTpXyz1NNpL+Kf0PX9BaAZG0AAADIBdR6Z0cbABggMkAQBAEAQBAEAQBAEAQBAEAQBAEAQBARTwhwsUBw+t2p7ZvTZ6EoHovAvceq8eIfJUnBSVmY1qEK0dsjktBakyPlLqhtmg22Qdrb5k7m8szyWcKNss5tNoVSzJ37HqeitEtjAwGWGC3O8tgLID6gCAIAgCAIAgCAIAgCAIAgCAIAgCAIAgCAxe0HNARRwNBwCAnQBAEAQBAEAQBAEAQBAf//Z"/>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86" name="AutoShape 6" descr="data:image/jpeg;base64,/9j/4AAQSkZJRgABAQAAAQABAAD/2wCEAAkGBxASEBQUEBQUFBAWEBUVEBUQFBQSGhQQFBUWFxUVFBgYHSggGBslGxUWITEhJSkrLjEuFx8zPTUsNygtLisBCgoKDg0OGhAQGywlICQsLCwsLCwsLCwsLCwsLCwsLCwsLCwsLCwvLCwsLCwsLCwsLCwsLCwsLCwsLCwsLCwsLP/AABEIAKwAwAMBEQACEQEDEQH/xAAbAAEAAgMBAQAAAAAAAAAAAAAAAwUCBAYHAf/EAEUQAAEDAgIHBAcFBQUJAAAAAAEAAgMEESExBQYSQVFhcRMyQpEiUmKBobHBFCNyc9EzQ1OC8AdjktLhFRYXJFR0o7LC/8QAGgEBAAMBAQEAAAAAAAAAAAAAAAECAwQFBv/EADERAAIBAwMCBAUEAgMBAAAAAAABAgMRIQQSMUFRIjJhcQWBkaGxExTR4cHwIzNSFf/aAAwDAQACEQMRAD8A9uQBAEAQBAEAQBAEAQBAaOldLwU4Havs49xg9J7zwa0YlVlJR5M6lWFPzMi0TpyCoJawlso70Uo2XgcbbxzFwojNS4Ip1ozwue3Us1c1CAIAgCAIAgCAIAgCAIAgCAIAgCAIAgCA1dI6RhgZtzPaxuQ2jiTwaMyeQUOSWWUnUjBXkzm6vTtTPhA37PF/EkF5HD2GZM6uv0XPKu35TllWnPy4Xfr9DSpqNjCXC5kd35Hnae7q44+7Jc7zlmaglnr3PtfRskPpDFpuxwJa5h4tcMQUQqRUnk2aLT9RBhODUQ/xGC0rB7bRhJ1FjyW8Kz6loV5w82V36/2dTQV8U7A+F7XsO9pvY8DwPJdKafB2QqRmrxdzYUlwgCAIAgCAIAgCAIAgCAIAgCAICGrqo4mF8rmsYM3PIAHmobS5Kykoq7ZztTrDNNhSM2I/487Tj+XHgXdSQOqwlW/8nLKvKX/WrLu/8I0IaBof2jy6Wa1jJKdp3Ru5o5BYNt5ZmoJO7y+7NgqCxgQhAmzKhEy5IihQ1HUxa/tIXmGbe9ni5SNyeOqtGTTuim2z3Rdn/vJc6O1s2SGVrREcmysuYn9d8Z5HDmuiFZPk6Iaq2KmPXp/R1DXAi4xBxBGNxyW52H1AEAQBAEAQBAEAQEFXWxRC8r2sHtGylRb4JSucppP+0vRsJttl54MF10w0dWXQ0VGTKKb+2KD93A8/iNluvh8urL/t2Qf8XHnu0497kehSV3Ih0UldsuNGa411Q28dOxgP7yUnZHMAYu/rFedVlBYp59ehwyr7sUs+r4+XckFNd4kqHGeYd10mDWflsyb8+a53HdyzL9G73Sd3/vCNp1VxHxVf0y+0x+0t5qv6bK7WfRK05EKri0VaZ9sqlRMMVCJlyV9TXxs33PBuPxyRtIxlUiirqNNP8LQOvpFV3GEq76FbUaRldcFxscwLAKNzMZVJPqNC6wVNGfuXbUV8YpCS3+U5sPRaQqyiTR1M6PHHY9H1e1tpqv0Qezm3xSEX/lOTh0XZCrGR61DV06uFh9i/Wh1BAEAQBAEAQHH64a3GC8cFjJvduauqhQ3ZlwaQhfk8h01UzTuJme555nDyXqU4xjwdMUlwNBamVVYfum7Me+R+AA5cUqamFPkmVVR5Om0fqJSAlsRdWSjBzgezgYfaeM+jbrzavxSTxBHBPXuWKSv+Pr/B1Gh9SKaE7cjWyScm7LG/hbjfqV51WtUq+d3/AAc0oyqZqu/p0+h0TgsWWI3BQVZE5qgghfC3gEuyLshfSNPLopU2NzNWoh7MX27cBxPJS6i6oiVRJZKzSlbNex7thgOYGZGazvGXGDGs1J2uVhmB5KjptHNKDRE9UMma8igozWkUmbNaUf6cjxCkzZ1Or+v88FmVIM8WW1f7xo6+P34810QrtYZ30PiMoYnlfc9L0RpeCpZtwPD27wM2ng4ZhdUZKXB7NKrCorxZvKxoEAQBAQ1shbG8jMNNlMVdg8m0nTEkk5k4r04ux0JmGrOrYqqiz/2bcX8+SVq2yOBKdkd1rdoxjoIoWksi2yCGYAkNu3aGThhkcF41dt8nm6uO+KTNbR+m9jZiqWtjybFIwbMT+At+7dyOHNZKV+TOFe3hnj16f0XbwpOhkLgoZBG4KpVkbgoKkbghBFM8NBJyH9WUFZOyuUFVOXm59w4DgsW7nHKTk7mOke9/I3/1CqiavPyRWTMBVlJoy3NGo+MjIq+9PknenyQudxUbE+CjhfggkVLWMJKxrSKTJmvIiKMz0bUTRyh9O5zZBvabYcDxHJWUtuUWoynGV4cnt+qmkJp6YPnDQ+5Ho4XA3kbiu2lNyjdn02nqSnC8i4WpuEAQEdTHtMc3i0j3qU7MHD6Robi67ISNEyx1FhDRLxuPJZ6h3sRMsdah93GeEzfiHBcFbg5dR5V7lBM0OBDgC0ixBxBHNcxyPPJr0tRNTYR3lg/hE+kwf3TjmPZPmrKdisJyp8ZXb+P4L6iropmbUTtoXsRkWu4OBxB6q/J1QnGavElcFBYjcFBVmDgoIKXS813bIybn+JZzfQ5qsruxWuWZgzPSXeH5bfkoLVefkiukQxZrSKSrNeREyhrvKup3wxvvhkEjOClw7GcodUSU2jHPxd6Lfif0WdxCg3mWPyXdJSsYMAh1RilhHpWq7bUrOYJ8yV30PIevplami2WxuEAQBAVOkaQX9lxw5P4e9axkWTK/Rh7GfHBrsD9FefiiS8o39ax/yxPCSM+TguKt5Tm1HkOccVyHEyNxUFWaksB2+0icY5gO+3xDg8eIKU7FGrPdHDLPR2nQ5wjqAIpjg03uyT8DjkfZOK0Ukzop11Lwyw/sy3cFJuyKR1gTwF1DKPGTmJDc3OZzXOcbIXKCjJNJZt/KahapyvYrZFBizWkUlWa8igoyKOnc82YLnfwA4k7gjdiqg5OyNyGnZHv237z4R+Eb+qJs3hFQ9X9jbY8HqtcNGuJHxxIVGrFHg9R0Gy1PEPYHyXoUl4EezSVoI3loaBAEAQGMjA4EHEHNAU9dS2wdj6juPI81tGRZM09K1W1RzMf32su2/iDSD5rHUR8LaMdQv+NlQ5y8888jcVBUwJUEENRE17S14DmnMHFCrSaszKg0jNAQ121NBzxkjHL1x8eq0jPuWhVlDDyvuv5L6qe18BdGQ5pGBCvNeE6ptOF0c9IFzHGyEqCpLpP93+S36qWWqdPYrJFUxZrSKSrMxRgAOmOww90eJ/4RuHMqt+xZUsXlhfdkc1ZcbLAGR+qN/Nx8RUqNiXPFlhEQepKmbXoTc24ZA7ArS9zRPdg9G1c01FMHRt9GSI7Ja7ewEgPbxBt7l6jounFHubNqRdKhAQBAEAQGL2BwIIuDmCgKbSWjMD4mW34kDgeIWqknhk4eGU9TQluWXyXFWoWzHg4qtDbmPBoPXMcrIyVUqYPKEEYfYqRc34NJBrXYDEY/r1Wing1jVSRqySB4JZuzHBYtq5R5yjXwVSlkuRLLtWD9ws0jcBu5pkOV+TX+yPc6zRe+8ZW4k7giyV/Tk3ZGpUVsUJtHaWXe7wMPsjxHnkpsLxhxl/ZFXLUOe4ueS5xzJU2MnJt3Z8D0BmHoDIOQk2tHYzRjjI0fEIi0PMiyhZI0gtPZ1MLyL52fmQeLXD4L6S6fsz6W6+R6NoDSzamESAbLwdmVl77EgzHThyXFUhsdjGSsyxVCAgCAIAgI6ht2OHFrh5gqHwQ8o5bQGlg6CPbFwWDqMNxWFOtbk46Go8KuY6ShYcWH+ufBXlSjVV48mk6UamYclQ9pGa45QcXZnFKLi7MgeVUoROKkqQynA9FBHQ0I6lzDdhseKzauZqbi7xLakq45/RNo5t18GPPI+EqyRvGUano/szOrgbCNqqd2Tdzc3vI3Mb9clbY+ocNuZ4/L9jnqzWFz/RjaGQb489vnI7eUZi67eErLt/JqdkHi8XvYcx09YKCm1PMfoQB6krczD1BNzIOQXMg5CS01cG1VRD27+QKLk2oK9RHV6102xNHKMpAY5PxNF2Hy2gveoSvFx7H0EHixFqzVdjWN9Scdm8f3jQTG7rbaHkrVVuh7Eyyj0BcZkEAQBAEAQHmWjfRiaPVLm/4XEfReaeNHCsbBkPFNzWUW3NO6M/tAycLjl+i6Y6m6tUVzojqLq1RXI3Uwdiwg8ijoRnmm/kQ6EZ5pv5GjK1wNiCOq55RccM5ZRcXZo15j6J6KrKSeCseVQwZBIUKsx1nkvMy5ufs0WfRaXuXr+ZeyKkPQyJGSWxGB3WUEpm82oZJhJ6L90gGB/GPqhpuUvNz3Ip4nMNnb8iMQ4cQd6WIknHkxD0IMg9CbnQaki9W3k1x+n1VoLxI6tHmqjr9b5B2cTfEZwR0a0kn4jzXsUOW/Q92BRMv2sNu99ojt/ix+F10dH7Fz0xr1wGJmgCAIAgPoQHmcTbGUcKiYf+Qn6rzXyePw2vV/kyKgg15JrmzcTv4DqVJW/YwDbG5N3ceHRLhYyTCtdazrOHB36reOoklaWfc3jqZJWllepDUdi5pxMZ54hLUZ9dv4IaoT67fuium0bJa7bPHFhv8ABVelnzHK9DKWjqWvG0l6FZMCMCCDwOCwaawzjmnHDwa+szvvWf8AbxfJI8Fq/mXsiqD1YxuZh6C5kHITc26WuLRskB8ZzY75tPhKF4ztjoTvpQ5pfAS9oxc099g5jeOYU27FnG6vH+zUD1Upc6PUupZHLI95sGxgDiS52QG84LahTlOorHofDk5VHboi5qah0rzJJhYWY0+BmZueJ3r24xUVZHuJWwb+rdIZJRM4WjZfsb+N5wL+gGA6rOtOy2rnqRJ2wdnEVymZtNQH1AEAQBAeZ1UobUVIP/VOsBmbtacB715814mePUdqk16/4InNc7vYD1RmepVSmXyfSAMBkoBE4oQRuKEM0qx2AChlJs0u0IN2kg8jZQm1lGSk4u6diX/a0oFnWeODwCumOqqLDz7nQtdVStKzXqa+nK2m7RomhcT2TDtRvtYEZWO4K0KtKS8ULexrUq0JW3w6dGaIgoX92aSM8JGbXysrbKL4k17oz/R0suJte6JG6GYe5UxO63aU/bJ8TRK0UX5aiM/93Zdz4z0ddT+zn0aJ/wDm1HxJfU+jV6fl7g4/RW/Y1PQsvhdbuiSLQ8rHB22WuGRa11x52V4/D5dZJGsfhVRO7mkbVRTxEh0myHeIghoceJaDgtlpaMczdzo/Z6eOZyv87FpQU1riNgFiAS7DvC4tx9y1ValHwR+x1050l4YdOxc0eigSDKdvg21m+W/3qsq7flwXc+x1FHCSsChaxx2QEiAIAgCA+OQHm+teiJ4ah1TTjb2/28J8VvFGdxtu3rCpR3ZXJyV9Nue+HP5NKjr45mbcZuMiDgWu3tcNxXI1bk4L9CRxUEETihBE4oVK6ofcqrMpPJqvKGbIHlCjK7WN95W/ks+SvT4N59PYq7q5nYyBQixk16ixDRI2U8T5lCMmXaHifNQRdkkLC42aLn5AZkncFBMIOTskeg6pUsrYtl2LL7TSb3ufVB7rPieS66NNx8TPoNLQdKFpPJ2+j6DitzqLqKMBAZoAgCAIAgCAhqKcPFigOC1l1UcHmalIZPvw9GUerIP/AKWc6amYVqCqej7lFR14eSxzTHM39pG7McxxbzXFKDi7M8ycZQe2XJM4qpQ1qmSw5n5KGyknYr3lVMmQPKkoyB5Qoyq08770flt+SvDg6HwiuBVytjIOQix9BQWPt0IsbFJA55s3IWudwvl1PAb09C9OlKpLbE77VvVu1i4cDsneRkX/AEbkOZXTTpbcvk9vT6aNFY57nomjdG2xK2OkuGNsgPqAIAgCAIAgCAIDCSMOGKA5DWnVRkwDhdkrb9nIzvMP1HJVlFSVmUqU41FaRxElTJE/sqlobL4HDuSgb28DxauKpTcDya9KVLnjuRSOvmsDlbNd5QoyB5UmbIXlSUZTaYN5P5Gq8eDpXBpKxIuhB9ugNygonSuAF7XtgLkng0bz8kSbdka0qEqrsj0fVrVvZsSBtDIDENvwO93tfJddOmoe57VKjGkrRPQtG6NDAtDUswEAQBAEAQBAEAQBAEAQHxzboCg1h1eiqIy17QQfgdxB3HmjVyGk1Znl+ltHzUbrS3fDezZbYt4Nk4dcui4qtC2YnkanRuHihlfg1nFc557IHlCjIXlSUZS6Rdd/uC0XB0U3g1VJcICx0Top8zgAL77ZXHEnc3n5KYxcnZHRQ08qj9D1PVrVkMAwubWJtbDg0bhyXZCCirI9mEIwVondUVC1gVixuIAgCAIAgCAIAgCAIAgCAIAUBW6T0YyRpBAIIsQRe4O4oDyzWHViSlJdCC+DfHiXR82es3lmOa5qtC+Ynm6rQ7vFT57dygEgcAWm4ORC5LWPGkmnZkTyhmymre+VouDopeU11JoXWgdBSTvywB9IkXDevE+z5q8Kbn7HZp9K6nilwet6uattjaABzJObjxK60klZHrJJKyOvp6cNFgpJJkAQBAEAQBAEAQBAEAQBAEAQBAEBrVdI14xQHm2teppDjLT2Ds3sya/mPVdzyPxWVSkp+5yanSRrK/D7nCuOJBBDgbOBwIPAhcTi4uzPnqtKVKW2SKmrF34Ky4NaXlL7VfVl9Q4ONxHfvceTP83lfdtTpXyz1NNpL+Kf0PX9BaAZG0AAADIBdR6Z0cbABggMkAQBAEAQBAEAQBAEAQBAEAQBAEAQBARTwhwsUBw+t2p7ZvTZ6EoHovAvceq8eIfJUnBSVmY1qEK0dsjktBakyPlLqhtmg22Qdrb5k7m8szyWcKNss5tNoVSzJ37HqeitEtjAwGWGC3O8tgLID6gCAIAgCAIAgCAIAgCAIAgCAIAgCAIAgCAxe0HNARRwNBwCAnQBAEAQBAEAQBAEAQBAf//Z"/>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88" name="AutoShape 8" descr="Image result for browserstack"/>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95" name="AutoShape 15" descr="Image result for resharper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99" name="AutoShape 19" descr="Image result for windows powershell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701" name="AutoShape 21" descr="Image result for windows powershell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pic>
        <p:nvPicPr>
          <p:cNvPr id="122" name="Picture 3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41828" y="4608736"/>
            <a:ext cx="1364816" cy="337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2" name="Picture 3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98694" y="4581674"/>
            <a:ext cx="1128228" cy="4730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21302" y="2076936"/>
            <a:ext cx="1176999" cy="29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56" name="Group 155"/>
          <p:cNvGrpSpPr/>
          <p:nvPr/>
        </p:nvGrpSpPr>
        <p:grpSpPr>
          <a:xfrm>
            <a:off x="3370" y="5890370"/>
            <a:ext cx="9737898" cy="392561"/>
            <a:chOff x="444" y="2201245"/>
            <a:chExt cx="9797199" cy="394952"/>
          </a:xfrm>
        </p:grpSpPr>
        <p:cxnSp>
          <p:nvCxnSpPr>
            <p:cNvPr id="157" name="Straight Connector 156"/>
            <p:cNvCxnSpPr/>
            <p:nvPr/>
          </p:nvCxnSpPr>
          <p:spPr>
            <a:xfrm>
              <a:off x="1935162" y="2583497"/>
              <a:ext cx="7862481" cy="12700"/>
            </a:xfrm>
            <a:prstGeom prst="line">
              <a:avLst/>
            </a:prstGeom>
            <a:ln/>
          </p:spPr>
          <p:style>
            <a:lnRef idx="1">
              <a:schemeClr val="accent5"/>
            </a:lnRef>
            <a:fillRef idx="0">
              <a:schemeClr val="accent5"/>
            </a:fillRef>
            <a:effectRef idx="0">
              <a:schemeClr val="accent5"/>
            </a:effectRef>
            <a:fontRef idx="minor">
              <a:schemeClr val="tx1"/>
            </a:fontRef>
          </p:style>
        </p:cxnSp>
        <p:sp>
          <p:nvSpPr>
            <p:cNvPr id="158" name="Rectangle 157"/>
            <p:cNvSpPr/>
            <p:nvPr/>
          </p:nvSpPr>
          <p:spPr>
            <a:xfrm>
              <a:off x="444" y="2201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algn="r"/>
              <a:r>
                <a:rPr lang="en-US" sz="994" spc="111" dirty="0" err="1" smtClean="0">
                  <a:solidFill>
                    <a:schemeClr val="tx1"/>
                  </a:solidFill>
                  <a:cs typeface="Arial" pitchFamily="34" charset="0"/>
                </a:rPr>
                <a:t>Blockchain</a:t>
              </a:r>
              <a:endParaRPr lang="en-US" sz="994" spc="111" dirty="0">
                <a:solidFill>
                  <a:schemeClr val="tx1"/>
                </a:solidFill>
                <a:cs typeface="Arial" pitchFamily="34" charset="0"/>
              </a:endParaRPr>
            </a:p>
          </p:txBody>
        </p:sp>
      </p:grpSp>
      <p:pic>
        <p:nvPicPr>
          <p:cNvPr id="15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07401" y="5890370"/>
            <a:ext cx="1147762" cy="289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0"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570216" y="5890370"/>
            <a:ext cx="1471610"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1"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757843" y="5834957"/>
            <a:ext cx="1710509" cy="37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2" name="Picture 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287318" y="5834957"/>
            <a:ext cx="13620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 name="Picture 16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301882" y="5236999"/>
            <a:ext cx="985877" cy="294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4" name="Picture 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249642" y="5156980"/>
            <a:ext cx="536630" cy="4620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5" name="Picture 3"/>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002127" y="5142828"/>
            <a:ext cx="10191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6" name="Picture 3"/>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6386278" y="5192845"/>
            <a:ext cx="575829" cy="4292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7" name="Picture 4"/>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5525157" y="5183992"/>
            <a:ext cx="637309" cy="4350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826" name="Picture 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398905" y="4530002"/>
            <a:ext cx="1381125"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0946" name="Picture 2"/>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2379049" y="2037004"/>
            <a:ext cx="1427595" cy="4033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0947" name="Picture 3"/>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467581" y="1902769"/>
            <a:ext cx="837505" cy="537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5" name="Picture 13"/>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275126" y="2591917"/>
            <a:ext cx="704612" cy="400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0" name="Picture 14"/>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3243302" y="2713726"/>
            <a:ext cx="1248820" cy="400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 name="Picture 15"/>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4662808" y="2651586"/>
            <a:ext cx="820340" cy="4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2" name="Picture 16"/>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5754954" y="2651587"/>
            <a:ext cx="669028" cy="384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3" name="Picture 17"/>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6613550" y="2651586"/>
            <a:ext cx="697114" cy="488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4" name="Picture 18"/>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7592343" y="2651586"/>
            <a:ext cx="567531" cy="42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5" name="Picture 19"/>
          <p:cNvPicPr>
            <a:picLocks noChangeAspect="1" noChangeArrowheads="1"/>
          </p:cNvPicPr>
          <p:nvPr/>
        </p:nvPicPr>
        <p:blipFill>
          <a:blip r:embed="rId23" cstate="print">
            <a:extLst>
              <a:ext uri="{28A0092B-C50C-407E-A947-70E740481C1C}">
                <a14:useLocalDpi xmlns:a14="http://schemas.microsoft.com/office/drawing/2010/main" xmlns="" val="0"/>
              </a:ext>
            </a:extLst>
          </a:blip>
          <a:srcRect/>
          <a:stretch>
            <a:fillRect/>
          </a:stretch>
        </p:blipFill>
        <p:spPr bwMode="auto">
          <a:xfrm>
            <a:off x="8312234" y="2627772"/>
            <a:ext cx="556896" cy="5257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7" name="Picture 39"/>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6285957" y="3171906"/>
            <a:ext cx="1107590" cy="5445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8" name="Picture 21"/>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2293341" y="3264208"/>
            <a:ext cx="830895" cy="4020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9" name="Picture 22"/>
          <p:cNvPicPr>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3278349" y="3239346"/>
            <a:ext cx="1991261" cy="4096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1" name="Picture 24"/>
          <p:cNvPicPr>
            <a:picLocks noChangeAspect="1" noChangeArrowheads="1"/>
          </p:cNvPicPr>
          <p:nvPr/>
        </p:nvPicPr>
        <p:blipFill>
          <a:blip r:embed="rId27" cstate="print">
            <a:extLst>
              <a:ext uri="{28A0092B-C50C-407E-A947-70E740481C1C}">
                <a14:useLocalDpi xmlns:a14="http://schemas.microsoft.com/office/drawing/2010/main" xmlns="" val="0"/>
              </a:ext>
            </a:extLst>
          </a:blip>
          <a:srcRect/>
          <a:stretch>
            <a:fillRect/>
          </a:stretch>
        </p:blipFill>
        <p:spPr bwMode="auto">
          <a:xfrm>
            <a:off x="5498779" y="3209916"/>
            <a:ext cx="570468" cy="510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25"/>
          <p:cNvPicPr>
            <a:picLocks noChangeAspect="1" noChangeArrowheads="1"/>
          </p:cNvPicPr>
          <p:nvPr/>
        </p:nvPicPr>
        <p:blipFill>
          <a:blip r:embed="rId28" cstate="print">
            <a:extLst>
              <a:ext uri="{28A0092B-C50C-407E-A947-70E740481C1C}">
                <a14:useLocalDpi xmlns:a14="http://schemas.microsoft.com/office/drawing/2010/main" xmlns="" val="0"/>
              </a:ext>
            </a:extLst>
          </a:blip>
          <a:srcRect/>
          <a:stretch>
            <a:fillRect/>
          </a:stretch>
        </p:blipFill>
        <p:spPr bwMode="auto">
          <a:xfrm>
            <a:off x="2123580" y="3850764"/>
            <a:ext cx="1315405" cy="485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28"/>
          <p:cNvPicPr>
            <a:picLocks noChangeAspect="1" noChangeArrowheads="1"/>
          </p:cNvPicPr>
          <p:nvPr/>
        </p:nvPicPr>
        <p:blipFill>
          <a:blip r:embed="rId29" cstate="print">
            <a:extLst>
              <a:ext uri="{28A0092B-C50C-407E-A947-70E740481C1C}">
                <a14:useLocalDpi xmlns:a14="http://schemas.microsoft.com/office/drawing/2010/main" xmlns="" val="0"/>
              </a:ext>
            </a:extLst>
          </a:blip>
          <a:srcRect/>
          <a:stretch>
            <a:fillRect/>
          </a:stretch>
        </p:blipFill>
        <p:spPr bwMode="auto">
          <a:xfrm>
            <a:off x="3633871" y="3850764"/>
            <a:ext cx="1215391" cy="425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6" name="Picture 26"/>
          <p:cNvPicPr>
            <a:picLocks noChangeAspect="1" noChangeArrowheads="1"/>
          </p:cNvPicPr>
          <p:nvPr/>
        </p:nvPicPr>
        <p:blipFill>
          <a:blip r:embed="rId30" cstate="print">
            <a:extLst>
              <a:ext uri="{28A0092B-C50C-407E-A947-70E740481C1C}">
                <a14:useLocalDpi xmlns:a14="http://schemas.microsoft.com/office/drawing/2010/main" xmlns="" val="0"/>
              </a:ext>
            </a:extLst>
          </a:blip>
          <a:srcRect/>
          <a:stretch>
            <a:fillRect/>
          </a:stretch>
        </p:blipFill>
        <p:spPr bwMode="auto">
          <a:xfrm>
            <a:off x="5020788" y="3784999"/>
            <a:ext cx="1093551" cy="5588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5431062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&amp; Mitigation</a:t>
            </a:r>
            <a:endParaRPr lang="en-US" dirty="0"/>
          </a:p>
        </p:txBody>
      </p:sp>
      <p:sp>
        <p:nvSpPr>
          <p:cNvPr id="3" name="TextBox 2"/>
          <p:cNvSpPr txBox="1"/>
          <p:nvPr/>
        </p:nvSpPr>
        <p:spPr>
          <a:xfrm>
            <a:off x="491490" y="2514600"/>
            <a:ext cx="3474720" cy="1169551"/>
          </a:xfrm>
          <a:prstGeom prst="rect">
            <a:avLst/>
          </a:prstGeom>
          <a:noFill/>
        </p:spPr>
        <p:txBody>
          <a:bodyPr wrap="square" rtlCol="0">
            <a:spAutoFit/>
          </a:bodyPr>
          <a:lstStyle/>
          <a:p>
            <a:r>
              <a:rPr lang="en-US" sz="1400" dirty="0" smtClean="0">
                <a:solidFill>
                  <a:schemeClr val="tx2">
                    <a:lumMod val="50000"/>
                  </a:schemeClr>
                </a:solidFill>
              </a:rPr>
              <a:t>Breaking down a </a:t>
            </a:r>
            <a:r>
              <a:rPr lang="en-US" sz="1400" dirty="0" err="1" smtClean="0">
                <a:solidFill>
                  <a:schemeClr val="tx2">
                    <a:lumMod val="50000"/>
                  </a:schemeClr>
                </a:solidFill>
              </a:rPr>
              <a:t>monolythic</a:t>
            </a:r>
            <a:r>
              <a:rPr lang="en-US" sz="1400" dirty="0" smtClean="0">
                <a:solidFill>
                  <a:schemeClr val="tx2">
                    <a:lumMod val="50000"/>
                  </a:schemeClr>
                </a:solidFill>
              </a:rPr>
              <a:t> database</a:t>
            </a:r>
          </a:p>
          <a:p>
            <a:r>
              <a:rPr lang="en-US" sz="1400" dirty="0" smtClean="0">
                <a:solidFill>
                  <a:schemeClr val="tx2">
                    <a:lumMod val="50000"/>
                  </a:schemeClr>
                </a:solidFill>
              </a:rPr>
              <a:t>How to build a common security model</a:t>
            </a:r>
          </a:p>
          <a:p>
            <a:r>
              <a:rPr lang="en-US" sz="1400" dirty="0" smtClean="0">
                <a:solidFill>
                  <a:schemeClr val="tx2">
                    <a:lumMod val="50000"/>
                  </a:schemeClr>
                </a:solidFill>
              </a:rPr>
              <a:t>How to optimize the # running containers</a:t>
            </a:r>
          </a:p>
          <a:p>
            <a:r>
              <a:rPr lang="en-US" sz="1400" dirty="0" smtClean="0">
                <a:solidFill>
                  <a:schemeClr val="tx2">
                    <a:lumMod val="50000"/>
                  </a:schemeClr>
                </a:solidFill>
              </a:rPr>
              <a:t>Building foreign key relations between data</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ppt_Template_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2EFFF"/>
            </a:gs>
            <a:gs pos="50000">
              <a:srgbClr val="85E0FF"/>
            </a:gs>
            <a:gs pos="100000">
              <a:schemeClr val="tx1">
                <a:lumMod val="50000"/>
                <a:lumOff val="50000"/>
              </a:schemeClr>
            </a:gs>
          </a:gsLst>
          <a:lin ang="5400000" scaled="0"/>
        </a:gra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ppt_Template_CoverOption1</Template>
  <TotalTime>19296</TotalTime>
  <Words>1034</Words>
  <Application>Microsoft Office PowerPoint</Application>
  <PresentationFormat>A4 Paper (210x297 mm)</PresentationFormat>
  <Paragraphs>190</Paragraphs>
  <Slides>11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ppt_Template_Capgemini</vt:lpstr>
      <vt:lpstr>Closing slides</vt:lpstr>
      <vt:lpstr>think-cell Slide</vt:lpstr>
      <vt:lpstr>Digital Banking Case Study : Micro Service approach</vt:lpstr>
      <vt:lpstr>Agenda</vt:lpstr>
      <vt:lpstr>Microservices – Changing Business needs</vt:lpstr>
      <vt:lpstr>Digital Banking Case Study</vt:lpstr>
      <vt:lpstr>Solution Design – Overview of the architecture</vt:lpstr>
      <vt:lpstr>Solution Design – Overview of the architecture</vt:lpstr>
      <vt:lpstr>Quick glance at service split up</vt:lpstr>
      <vt:lpstr>Summary - Technology Portfolio</vt:lpstr>
      <vt:lpstr>Challenges &amp; Mitigation</vt:lpstr>
      <vt:lpstr>Future Road Map - Exploring Blockchain</vt:lpstr>
      <vt:lpstr>Slide 11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 Charter</dc:title>
  <dc:subject>ppt Template</dc:subject>
  <dc:creator>Voora, Krishnamurthy</dc:creator>
  <cp:lastModifiedBy>vidavid</cp:lastModifiedBy>
  <cp:revision>389</cp:revision>
  <dcterms:created xsi:type="dcterms:W3CDTF">2016-09-06T16:09:56Z</dcterms:created>
  <dcterms:modified xsi:type="dcterms:W3CDTF">2017-03-14T07:04:33Z</dcterms:modified>
</cp:coreProperties>
</file>