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sldIdLst>
    <p:sldId id="690" r:id="rId2"/>
    <p:sldId id="526" r:id="rId3"/>
    <p:sldId id="697" r:id="rId4"/>
    <p:sldId id="734" r:id="rId5"/>
    <p:sldId id="735" r:id="rId6"/>
    <p:sldId id="736" r:id="rId7"/>
    <p:sldId id="737" r:id="rId8"/>
    <p:sldId id="738" r:id="rId9"/>
    <p:sldId id="739" r:id="rId10"/>
    <p:sldId id="740" r:id="rId11"/>
    <p:sldId id="698" r:id="rId12"/>
    <p:sldId id="493" r:id="rId13"/>
    <p:sldId id="478" r:id="rId14"/>
    <p:sldId id="663" r:id="rId15"/>
    <p:sldId id="662" r:id="rId16"/>
    <p:sldId id="665" r:id="rId17"/>
    <p:sldId id="702" r:id="rId18"/>
    <p:sldId id="720" r:id="rId19"/>
    <p:sldId id="744" r:id="rId20"/>
    <p:sldId id="709" r:id="rId21"/>
    <p:sldId id="710" r:id="rId22"/>
    <p:sldId id="711" r:id="rId23"/>
    <p:sldId id="712" r:id="rId24"/>
    <p:sldId id="713" r:id="rId25"/>
    <p:sldId id="714" r:id="rId26"/>
    <p:sldId id="715" r:id="rId27"/>
    <p:sldId id="717" r:id="rId28"/>
    <p:sldId id="721" r:id="rId29"/>
    <p:sldId id="580" r:id="rId30"/>
    <p:sldId id="581" r:id="rId31"/>
    <p:sldId id="582" r:id="rId32"/>
    <p:sldId id="343" r:id="rId33"/>
    <p:sldId id="427" r:id="rId34"/>
    <p:sldId id="467" r:id="rId35"/>
    <p:sldId id="525" r:id="rId36"/>
    <p:sldId id="458" r:id="rId37"/>
    <p:sldId id="556" r:id="rId38"/>
    <p:sldId id="745" r:id="rId39"/>
    <p:sldId id="290" r:id="rId40"/>
    <p:sldId id="434" r:id="rId41"/>
    <p:sldId id="435" r:id="rId42"/>
    <p:sldId id="436" r:id="rId43"/>
    <p:sldId id="439" r:id="rId44"/>
    <p:sldId id="441" r:id="rId45"/>
    <p:sldId id="442" r:id="rId46"/>
    <p:sldId id="444" r:id="rId47"/>
    <p:sldId id="742" r:id="rId48"/>
    <p:sldId id="743" r:id="rId49"/>
    <p:sldId id="703" r:id="rId50"/>
    <p:sldId id="707" r:id="rId51"/>
    <p:sldId id="704" r:id="rId52"/>
    <p:sldId id="696" r:id="rId53"/>
    <p:sldId id="546" r:id="rId54"/>
    <p:sldId id="722" r:id="rId55"/>
    <p:sldId id="723" r:id="rId56"/>
    <p:sldId id="724" r:id="rId57"/>
    <p:sldId id="725" r:id="rId58"/>
    <p:sldId id="726" r:id="rId59"/>
    <p:sldId id="727" r:id="rId60"/>
    <p:sldId id="705" r:id="rId61"/>
    <p:sldId id="695" r:id="rId62"/>
    <p:sldId id="741" r:id="rId63"/>
    <p:sldId id="685" r:id="rId64"/>
    <p:sldId id="686" r:id="rId65"/>
    <p:sldId id="687" r:id="rId66"/>
    <p:sldId id="728" r:id="rId67"/>
    <p:sldId id="729" r:id="rId68"/>
    <p:sldId id="730" r:id="rId69"/>
    <p:sldId id="732" r:id="rId70"/>
    <p:sldId id="733" r:id="rId71"/>
    <p:sldId id="731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138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83477" autoAdjust="0"/>
  </p:normalViewPr>
  <p:slideViewPr>
    <p:cSldViewPr snapToGrid="0" snapToObjects="1">
      <p:cViewPr varScale="1">
        <p:scale>
          <a:sx n="76" d="100"/>
          <a:sy n="76" d="100"/>
        </p:scale>
        <p:origin x="-1832" y="-112"/>
      </p:cViewPr>
      <p:guideLst>
        <p:guide orient="horz" pos="4119"/>
        <p:guide pos="53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B3C31-E6FC-744B-9EAE-DC57123577DB}" type="datetimeFigureOut">
              <a:rPr lang="en-US" smtClean="0"/>
              <a:pPr/>
              <a:t>8/11/16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CF888-6882-BF44-B309-16A2E94A45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3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CF888-6882-BF44-B309-16A2E94A45E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520B1-BD08-2846-8AC2-2D412936B4E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41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students load IGV. Upload a BAM file to Sharepoint.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CF888-6882-BF44-B309-16A2E94A45E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64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Albumin differentially expressed, but Low1</a:t>
            </a:r>
            <a:r>
              <a:rPr lang="en-US" baseline="0" dirty="0" smtClean="0"/>
              <a:t> is not differentially expressed.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CF888-6882-BF44-B309-16A2E94A45E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58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Higher expressed Albumin in sample 2 sucks up the reads that would have gone to Low1,</a:t>
            </a:r>
            <a:r>
              <a:rPr lang="en-US" baseline="0" dirty="0" smtClean="0"/>
              <a:t> making Low1 appear to be differentially expressed between the samples.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CF888-6882-BF44-B309-16A2E94A45E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70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t_g = 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\dfrac{\hat{\mu}_{g,1}-\hat{\mu}_{g,2}}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{\sqrt{\dfrac{\hat{\sigma}^2_{g,1}}{N_1}+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\dfrac{\hat{\sigma}^2_{g,2}}{N_2}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2DCE-A38B-0240-9BF0-2D3D45BCCD84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34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59FD8-E483-9D41-95F4-474F539B0688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59FD8-E483-9D41-95F4-474F539B0688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CF888-6882-BF44-B309-16A2E94A45E3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CF888-6882-BF44-B309-16A2E94A45E3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5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59FD8-E483-9D41-95F4-474F539B068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59FD8-E483-9D41-95F4-474F539B068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59FD8-E483-9D41-95F4-474F539B068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59FD8-E483-9D41-95F4-474F539B068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59FD8-E483-9D41-95F4-474F539B068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59FD8-E483-9D41-95F4-474F539B068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= 35 – 33 = 2		D = 68-33 = 35		J = 74 – 33 = 41 = Highest</a:t>
            </a:r>
            <a:r>
              <a:rPr lang="en-US" baseline="0" dirty="0" smtClean="0"/>
              <a:t> Quality Score</a:t>
            </a:r>
            <a:endParaRPr lang="en-US" dirty="0" smtClean="0"/>
          </a:p>
          <a:p>
            <a:r>
              <a:rPr lang="en-US" dirty="0" smtClean="0"/>
              <a:t>1 = 49</a:t>
            </a:r>
            <a:r>
              <a:rPr lang="en-US" baseline="0" dirty="0" smtClean="0"/>
              <a:t> – 33 = 16		F = 70 – 33 = 37</a:t>
            </a:r>
          </a:p>
          <a:p>
            <a:r>
              <a:rPr lang="en-US" baseline="0" dirty="0" smtClean="0"/>
              <a:t>“=“ = 61 – 33 = 28		H = 72 – 33 = 39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CF888-6882-BF44-B309-16A2E94A45E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86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520B1-BD08-2846-8AC2-2D412936B4E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7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6D5C-9F04-EB46-B800-352FF9AE020B}" type="datetimeFigureOut">
              <a:rPr lang="en-US" smtClean="0"/>
              <a:pPr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D82B-7F56-034C-9400-4C951103D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4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6D5C-9F04-EB46-B800-352FF9AE020B}" type="datetimeFigureOut">
              <a:rPr lang="en-US" smtClean="0"/>
              <a:pPr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D82B-7F56-034C-9400-4C951103D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6D5C-9F04-EB46-B800-352FF9AE020B}" type="datetimeFigureOut">
              <a:rPr lang="en-US" smtClean="0"/>
              <a:pPr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D82B-7F56-034C-9400-4C951103D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5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6D5C-9F04-EB46-B800-352FF9AE020B}" type="datetimeFigureOut">
              <a:rPr lang="en-US" smtClean="0"/>
              <a:pPr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D82B-7F56-034C-9400-4C951103D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6D5C-9F04-EB46-B800-352FF9AE020B}" type="datetimeFigureOut">
              <a:rPr lang="en-US" smtClean="0"/>
              <a:pPr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D82B-7F56-034C-9400-4C951103D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6D5C-9F04-EB46-B800-352FF9AE020B}" type="datetimeFigureOut">
              <a:rPr lang="en-US" smtClean="0"/>
              <a:pPr/>
              <a:t>8/11/16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D82B-7F56-034C-9400-4C951103D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8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6D5C-9F04-EB46-B800-352FF9AE020B}" type="datetimeFigureOut">
              <a:rPr lang="en-US" smtClean="0"/>
              <a:pPr/>
              <a:t>8/11/16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D82B-7F56-034C-9400-4C951103D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5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6D5C-9F04-EB46-B800-352FF9AE020B}" type="datetimeFigureOut">
              <a:rPr lang="en-US" smtClean="0"/>
              <a:pPr/>
              <a:t>8/11/16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D82B-7F56-034C-9400-4C951103D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6D5C-9F04-EB46-B800-352FF9AE020B}" type="datetimeFigureOut">
              <a:rPr lang="en-US" smtClean="0"/>
              <a:pPr/>
              <a:t>8/11/16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D82B-7F56-034C-9400-4C951103D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0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6D5C-9F04-EB46-B800-352FF9AE020B}" type="datetimeFigureOut">
              <a:rPr lang="en-US" smtClean="0"/>
              <a:pPr/>
              <a:t>8/11/16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D82B-7F56-034C-9400-4C951103D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6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6D5C-9F04-EB46-B800-352FF9AE020B}" type="datetimeFigureOut">
              <a:rPr lang="en-US" smtClean="0"/>
              <a:pPr/>
              <a:t>8/11/16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D82B-7F56-034C-9400-4C951103D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4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6D5C-9F04-EB46-B800-352FF9AE020B}" type="datetimeFigureOut">
              <a:rPr lang="en-US" smtClean="0"/>
              <a:pPr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ED82B-7F56-034C-9400-4C951103D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1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informatics.babraham.ac.uk/projects/fastqc/" TargetMode="External"/><Relationship Id="rId4" Type="http://schemas.openxmlformats.org/officeDocument/2006/relationships/hyperlink" Target="ftp://ftp.jax.org/dgatti/MouseGen2016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nonlab.cshl.edu/fastx_toolki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ftp://ftp.jax.org/dgatti/MouseGen2016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4" Type="http://schemas.openxmlformats.org/officeDocument/2006/relationships/hyperlink" Target="http://software.broadinstitute.org/software/igv/download" TargetMode="External"/><Relationship Id="rId5" Type="http://schemas.openxmlformats.org/officeDocument/2006/relationships/hyperlink" Target="ftp://ftp.jax.org/dgatti/MouseGen2016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tif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tif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tif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tiff"/></Relationships>
</file>

<file path=ppt/slides/_rels/slide65.xml.rels><?xml version="1.0" encoding="UTF-8" standalone="yes"?>
<Relationships xmlns="http://schemas.openxmlformats.org/package/2006/relationships"><Relationship Id="rId11" Type="http://schemas.openxmlformats.org/officeDocument/2006/relationships/hyperlink" Target="http://bioconductor.org/packages/release/bioc/html/edgeR.html" TargetMode="External"/><Relationship Id="rId12" Type="http://schemas.openxmlformats.org/officeDocument/2006/relationships/hyperlink" Target="https://www.biostat.wisc.edu/~kendzior/EBSEQ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bowtie-bio.sourceforge.net/bowtie2/index.shtml" TargetMode="External"/><Relationship Id="rId4" Type="http://schemas.openxmlformats.org/officeDocument/2006/relationships/hyperlink" Target="http://research-pub.gene.com/gmap/" TargetMode="External"/><Relationship Id="rId5" Type="http://schemas.openxmlformats.org/officeDocument/2006/relationships/hyperlink" Target="https://github.com/alexdobin/STAR/releases" TargetMode="External"/><Relationship Id="rId6" Type="http://schemas.openxmlformats.org/officeDocument/2006/relationships/hyperlink" Target="http://tophat.cbcb.umd.edu/" TargetMode="External"/><Relationship Id="rId7" Type="http://schemas.openxmlformats.org/officeDocument/2006/relationships/hyperlink" Target="http://pachterlab.github.io/kallisto/" TargetMode="External"/><Relationship Id="rId8" Type="http://schemas.openxmlformats.org/officeDocument/2006/relationships/hyperlink" Target="http://deweylab.biostat.wisc.edu/rsem/" TargetMode="External"/><Relationship Id="rId9" Type="http://schemas.openxmlformats.org/officeDocument/2006/relationships/hyperlink" Target="https://github.com/churchill-lab/emase" TargetMode="External"/><Relationship Id="rId10" Type="http://schemas.openxmlformats.org/officeDocument/2006/relationships/hyperlink" Target="http://www-huber.embl.de/users/anders/DESeq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01" y="1024967"/>
            <a:ext cx="8468681" cy="147002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00FF"/>
                </a:solidFill>
              </a:rPr>
              <a:t>RNA-</a:t>
            </a:r>
            <a:r>
              <a:rPr lang="en-US" sz="4000" dirty="0">
                <a:solidFill>
                  <a:srgbClr val="0000FF"/>
                </a:solidFill>
              </a:rPr>
              <a:t>s</a:t>
            </a:r>
            <a:r>
              <a:rPr lang="en-US" sz="4000" dirty="0" smtClean="0">
                <a:solidFill>
                  <a:srgbClr val="0000FF"/>
                </a:solidFill>
              </a:rPr>
              <a:t>eq: From (good) experimental design to (accurate) gene expression abundance.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3108347"/>
            <a:ext cx="9143998" cy="349079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Steve Munger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Narayanan Raghupathy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The Jackson Laboratory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21</a:t>
            </a:r>
            <a:r>
              <a:rPr lang="en-US" baseline="30000" dirty="0" smtClean="0">
                <a:solidFill>
                  <a:srgbClr val="008000"/>
                </a:solidFill>
              </a:rPr>
              <a:t>st</a:t>
            </a:r>
            <a:r>
              <a:rPr lang="en-US" dirty="0" smtClean="0">
                <a:solidFill>
                  <a:srgbClr val="008000"/>
                </a:solidFill>
              </a:rPr>
              <a:t> Century Mouse </a:t>
            </a:r>
            <a:r>
              <a:rPr lang="en-US" dirty="0" smtClean="0">
                <a:solidFill>
                  <a:srgbClr val="008000"/>
                </a:solidFill>
              </a:rPr>
              <a:t>Genetics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11 August 2016</a:t>
            </a:r>
            <a:endParaRPr 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7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traight Connector 329"/>
          <p:cNvCxnSpPr/>
          <p:nvPr/>
        </p:nvCxnSpPr>
        <p:spPr>
          <a:xfrm>
            <a:off x="2499923" y="6228508"/>
            <a:ext cx="877824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4304688" y="914400"/>
            <a:ext cx="1151516" cy="152400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2743200" y="1143000"/>
            <a:ext cx="1459480" cy="58397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4876800" y="721406"/>
            <a:ext cx="1119442" cy="116794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>
            <a:off x="3094780" y="533400"/>
            <a:ext cx="1649606" cy="116794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>
            <a:off x="2391204" y="744197"/>
            <a:ext cx="1649606" cy="116794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365322" y="1486648"/>
            <a:ext cx="274320" cy="1588"/>
          </a:xfrm>
          <a:prstGeom prst="straightConnector1">
            <a:avLst/>
          </a:prstGeom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>
            <a:off x="2391204" y="1879130"/>
            <a:ext cx="950623" cy="4630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>
            <a:off x="3039936" y="2035087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4551703" y="1849931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>
            <a:off x="3727800" y="2154730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>
            <a:off x="3615678" y="1882688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>
            <a:off x="4284243" y="2049687"/>
            <a:ext cx="362046" cy="45576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>
            <a:off x="5057364" y="2096335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>
            <a:off x="4465266" y="2277933"/>
            <a:ext cx="279120" cy="158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>
            <a:off x="2543604" y="2265114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>
            <a:off x="3396708" y="2417514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>
            <a:off x="4381194" y="2511518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>
            <a:off x="5088318" y="2313542"/>
            <a:ext cx="1137556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5105400" y="950006"/>
            <a:ext cx="1837636" cy="116794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>
            <a:off x="4461891" y="1143000"/>
            <a:ext cx="699626" cy="116794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>
            <a:off x="5428734" y="1883760"/>
            <a:ext cx="797140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>
            <a:off x="2543604" y="3254048"/>
            <a:ext cx="950623" cy="4630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>
            <a:off x="4704103" y="3224849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3768078" y="3257606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>
            <a:off x="4573872" y="3725846"/>
            <a:ext cx="279120" cy="158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>
            <a:off x="2652210" y="3713027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>
            <a:off x="3505314" y="3865427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>
            <a:off x="4489800" y="3974030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>
            <a:off x="5196924" y="3761455"/>
            <a:ext cx="1137556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>
            <a:off x="5581134" y="3258678"/>
            <a:ext cx="797140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>
            <a:off x="2564622" y="3377250"/>
            <a:ext cx="950623" cy="4630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>
            <a:off x="3789096" y="3380808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>
            <a:off x="4725121" y="3333452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>
            <a:off x="5602152" y="3367281"/>
            <a:ext cx="797140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>
            <a:off x="4624086" y="3630063"/>
            <a:ext cx="279120" cy="158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2702424" y="3617244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>
            <a:off x="3555528" y="3755045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>
            <a:off x="4540014" y="3863648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>
            <a:off x="5247138" y="3651073"/>
            <a:ext cx="1137556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>
            <a:off x="4327948" y="2850765"/>
            <a:ext cx="274320" cy="1588"/>
          </a:xfrm>
          <a:prstGeom prst="straightConnector1">
            <a:avLst/>
          </a:prstGeom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2672681" y="3310128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2839679" y="3316538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2992079" y="330834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3202871" y="3329358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3355271" y="332116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2795885" y="365231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2962883" y="365872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3115283" y="3650536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3326075" y="367154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3642569" y="379830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3809567" y="380471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3976565" y="381112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4172759" y="381753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3773951" y="3316538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>
            <a:off x="3940949" y="3322948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4122545" y="3343957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4304141" y="3335768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4743839" y="3279151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4881641" y="3285561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>
            <a:off x="5034041" y="3291971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5201039" y="3312980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5728325" y="331475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5909921" y="332116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076919" y="332757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6258515" y="3348588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>
            <a:off x="5544971" y="370074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5711969" y="370715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5864369" y="371356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6075161" y="371997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4631717" y="391153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4798715" y="391794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5009507" y="392435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5147309" y="3916170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5390813" y="370715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/>
          <p:cNvCxnSpPr/>
          <p:nvPr/>
        </p:nvCxnSpPr>
        <p:spPr>
          <a:xfrm>
            <a:off x="2553960" y="4503272"/>
            <a:ext cx="950623" cy="4630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>
            <a:off x="5123203" y="4474073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/>
          <p:nvPr/>
        </p:nvCxnSpPr>
        <p:spPr>
          <a:xfrm>
            <a:off x="4084992" y="4594424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/>
          <p:cNvCxnSpPr/>
          <p:nvPr/>
        </p:nvCxnSpPr>
        <p:spPr>
          <a:xfrm>
            <a:off x="2793948" y="4933053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/>
          <p:nvPr/>
        </p:nvCxnSpPr>
        <p:spPr>
          <a:xfrm>
            <a:off x="3690846" y="5246042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/>
          <p:nvPr/>
        </p:nvCxnSpPr>
        <p:spPr>
          <a:xfrm>
            <a:off x="4908900" y="5281650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/>
          <p:nvPr/>
        </p:nvCxnSpPr>
        <p:spPr>
          <a:xfrm>
            <a:off x="5382456" y="4981481"/>
            <a:ext cx="1137556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/>
          <p:nvPr/>
        </p:nvCxnSpPr>
        <p:spPr>
          <a:xfrm>
            <a:off x="6000234" y="4507902"/>
            <a:ext cx="797140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/>
          <p:nvPr/>
        </p:nvCxnSpPr>
        <p:spPr>
          <a:xfrm>
            <a:off x="2574978" y="4626474"/>
            <a:ext cx="950623" cy="4630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/>
          <p:nvPr/>
        </p:nvCxnSpPr>
        <p:spPr>
          <a:xfrm>
            <a:off x="4106010" y="4717626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>
            <a:off x="5144221" y="4582676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/>
          <p:nvPr/>
        </p:nvCxnSpPr>
        <p:spPr>
          <a:xfrm>
            <a:off x="6021252" y="4616505"/>
            <a:ext cx="797140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/>
          <p:nvPr/>
        </p:nvCxnSpPr>
        <p:spPr>
          <a:xfrm>
            <a:off x="2844162" y="4822671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/>
          <p:nvPr/>
        </p:nvCxnSpPr>
        <p:spPr>
          <a:xfrm>
            <a:off x="3741060" y="5135660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/>
          <p:nvPr/>
        </p:nvCxnSpPr>
        <p:spPr>
          <a:xfrm>
            <a:off x="4959114" y="5171268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/>
          <p:nvPr/>
        </p:nvCxnSpPr>
        <p:spPr>
          <a:xfrm>
            <a:off x="5432670" y="4871099"/>
            <a:ext cx="1137556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>
            <a:off x="2683037" y="4559352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>
            <a:off x="2850035" y="4565762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5400000">
            <a:off x="3002435" y="455757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>
            <a:off x="3213227" y="4578582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3365627" y="457039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5400000">
            <a:off x="2937623" y="4857742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5400000">
            <a:off x="3104621" y="4864152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>
            <a:off x="3257021" y="485596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5400000">
            <a:off x="3467813" y="4876972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3828101" y="5178920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>
            <a:off x="3995099" y="5185330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5400000">
            <a:off x="4162097" y="5191740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4358291" y="5198150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5400000">
            <a:off x="4090865" y="4653356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4257863" y="4659766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4439459" y="468077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>
            <a:off x="4621055" y="4672586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>
            <a:off x="5162939" y="452837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5400000">
            <a:off x="5300741" y="453478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5453141" y="454119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5400000">
            <a:off x="5620139" y="4562204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5400000">
            <a:off x="6147425" y="456398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5400000">
            <a:off x="6329021" y="457039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>
            <a:off x="6496019" y="457680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6677615" y="4597812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5730503" y="492076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5400000">
            <a:off x="5897501" y="492717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6049901" y="493358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5400000">
            <a:off x="6260693" y="493999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5400000">
            <a:off x="5050817" y="521915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5217815" y="522556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5400000">
            <a:off x="5428607" y="523197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5566409" y="5223790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>
            <a:off x="5576345" y="492717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2250890" y="4495082"/>
            <a:ext cx="31089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271908" y="4618284"/>
            <a:ext cx="31089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3454346" y="4501492"/>
            <a:ext cx="31089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3446168" y="4639293"/>
            <a:ext cx="31089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541092" y="4814481"/>
            <a:ext cx="31089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518316" y="4923084"/>
            <a:ext cx="31089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884108" y="4580897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3905126" y="4718698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4620428" y="4616505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4641446" y="4754306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4962602" y="4462326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4969022" y="4585528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5640530" y="4497934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646950" y="4621136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562952" y="4829080"/>
            <a:ext cx="31089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3540176" y="4952282"/>
            <a:ext cx="31089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3496382" y="5127470"/>
            <a:ext cx="31089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3473606" y="5250672"/>
            <a:ext cx="31089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349486" y="5133880"/>
            <a:ext cx="31089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4326710" y="5257082"/>
            <a:ext cx="31089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4814864" y="5161299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4792088" y="5284501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5682566" y="5167709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5659790" y="5290911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338634" y="4867540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5315858" y="4976143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6483698" y="4861250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6460922" y="4984452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6796676" y="4529984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6773900" y="4653186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5985608" y="4492597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5977430" y="4615799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3099474" y="5929878"/>
            <a:ext cx="689617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4464820" y="6243700"/>
            <a:ext cx="689617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3171318" y="6557995"/>
            <a:ext cx="689617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5470489" y="6556689"/>
            <a:ext cx="877824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6357592" y="6238123"/>
            <a:ext cx="689617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5393258" y="5938547"/>
            <a:ext cx="689617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2728076" y="5900680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2" name="Rectangle 311"/>
          <p:cNvSpPr/>
          <p:nvPr/>
        </p:nvSpPr>
        <p:spPr>
          <a:xfrm>
            <a:off x="2067230" y="6196458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14" name="Rectangle 313"/>
          <p:cNvSpPr/>
          <p:nvPr/>
        </p:nvSpPr>
        <p:spPr>
          <a:xfrm>
            <a:off x="3594020" y="590531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4281438" y="6227322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2841956" y="6527018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Rectangle 317"/>
          <p:cNvSpPr/>
          <p:nvPr/>
        </p:nvSpPr>
        <p:spPr>
          <a:xfrm>
            <a:off x="3782648" y="6533428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9" name="Rectangle 318"/>
          <p:cNvSpPr/>
          <p:nvPr/>
        </p:nvSpPr>
        <p:spPr>
          <a:xfrm>
            <a:off x="5045196" y="6217354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Rectangle 320"/>
          <p:cNvSpPr/>
          <p:nvPr/>
        </p:nvSpPr>
        <p:spPr>
          <a:xfrm>
            <a:off x="4962881" y="5910493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2" name="Rectangle 321"/>
          <p:cNvSpPr/>
          <p:nvPr/>
        </p:nvSpPr>
        <p:spPr>
          <a:xfrm>
            <a:off x="5901510" y="6211777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3" name="Rectangle 322"/>
          <p:cNvSpPr/>
          <p:nvPr/>
        </p:nvSpPr>
        <p:spPr>
          <a:xfrm>
            <a:off x="5056444" y="6543163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Rectangle 323"/>
          <p:cNvSpPr/>
          <p:nvPr/>
        </p:nvSpPr>
        <p:spPr>
          <a:xfrm>
            <a:off x="6274498" y="6534974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" name="Rectangle 324"/>
          <p:cNvSpPr/>
          <p:nvPr/>
        </p:nvSpPr>
        <p:spPr>
          <a:xfrm>
            <a:off x="6990806" y="6201809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Rectangle 325"/>
          <p:cNvSpPr/>
          <p:nvPr/>
        </p:nvSpPr>
        <p:spPr>
          <a:xfrm>
            <a:off x="6109678" y="5902233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3" name="Rectangle 312"/>
          <p:cNvSpPr/>
          <p:nvPr/>
        </p:nvSpPr>
        <p:spPr>
          <a:xfrm>
            <a:off x="3402068" y="6202868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667993" y="650194"/>
            <a:ext cx="77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mRNA</a:t>
            </a:r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477493" y="1920194"/>
            <a:ext cx="1525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mRNA after</a:t>
            </a:r>
          </a:p>
          <a:p>
            <a:pPr algn="ctr"/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845793" y="3363244"/>
            <a:ext cx="70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cDNA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215900" y="4535269"/>
            <a:ext cx="171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Adaptors ligated</a:t>
            </a:r>
          </a:p>
          <a:p>
            <a:pPr algn="ctr"/>
            <a:r>
              <a:rPr lang="en-US" dirty="0" smtClean="0"/>
              <a:t>to cDNA</a:t>
            </a:r>
            <a:endParaRPr lang="en-US" dirty="0"/>
          </a:p>
        </p:txBody>
      </p:sp>
      <p:cxnSp>
        <p:nvCxnSpPr>
          <p:cNvPr id="221" name="Straight Arrow Connector 220"/>
          <p:cNvCxnSpPr/>
          <p:nvPr/>
        </p:nvCxnSpPr>
        <p:spPr>
          <a:xfrm rot="5400000">
            <a:off x="4353348" y="4285865"/>
            <a:ext cx="274320" cy="1588"/>
          </a:xfrm>
          <a:prstGeom prst="straightConnector1">
            <a:avLst/>
          </a:prstGeom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rot="5400000">
            <a:off x="4302548" y="5568565"/>
            <a:ext cx="274320" cy="1588"/>
          </a:xfrm>
          <a:prstGeom prst="straightConnector1">
            <a:avLst/>
          </a:prstGeom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72904" y="5867400"/>
            <a:ext cx="18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Single/ Paired End </a:t>
            </a:r>
          </a:p>
          <a:p>
            <a:pPr algn="ctr"/>
            <a:r>
              <a:rPr lang="en-US" dirty="0" smtClean="0"/>
              <a:t>Sequencing</a:t>
            </a:r>
            <a:endParaRPr lang="en-US" dirty="0"/>
          </a:p>
        </p:txBody>
      </p:sp>
      <p:sp>
        <p:nvSpPr>
          <p:cNvPr id="218" name="Title 1"/>
          <p:cNvSpPr txBox="1">
            <a:spLocks/>
          </p:cNvSpPr>
          <p:nvPr/>
        </p:nvSpPr>
        <p:spPr bwMode="auto">
          <a:xfrm>
            <a:off x="0" y="74909"/>
            <a:ext cx="9144000" cy="83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26" charset="-128"/>
                <a:cs typeface="ＭＳ Ｐゴシック" pitchFamily="26" charset="-128"/>
              </a:rPr>
              <a:t>RNA-Seq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09617" y="325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RNA</a:t>
            </a:r>
            <a:endParaRPr 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8704269" y="6404216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7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Know your application – Design your experiment accordingly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4439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How many reads? Read depth</a:t>
            </a:r>
          </a:p>
          <a:p>
            <a:r>
              <a:rPr lang="en-US" dirty="0" smtClean="0"/>
              <a:t>Single-end or Paired-end sequencing?</a:t>
            </a:r>
          </a:p>
          <a:p>
            <a:r>
              <a:rPr lang="en-US" dirty="0" smtClean="0"/>
              <a:t>Read length?</a:t>
            </a:r>
          </a:p>
          <a:p>
            <a:r>
              <a:rPr lang="en-US" dirty="0" smtClean="0"/>
              <a:t>How many samples?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704269" y="6404216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6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RNA-seq Experimental design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67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3027" dirty="0" smtClean="0"/>
              <a:t>Differential expression of highly expressed and well annotated genes</a:t>
            </a:r>
            <a:r>
              <a:rPr lang="en-US" dirty="0" smtClean="0"/>
              <a:t>?</a:t>
            </a:r>
          </a:p>
          <a:p>
            <a:pPr lvl="1"/>
            <a:r>
              <a:rPr lang="en-US" sz="2595" dirty="0" smtClean="0"/>
              <a:t>Smaller sample depth; more biological replicates</a:t>
            </a:r>
          </a:p>
          <a:p>
            <a:pPr lvl="1"/>
            <a:r>
              <a:rPr lang="en-US" sz="2595" dirty="0" smtClean="0"/>
              <a:t>No need for paired end reads; shorter reads (50bp) may be sufficient.</a:t>
            </a:r>
          </a:p>
          <a:p>
            <a:pPr lvl="1"/>
            <a:r>
              <a:rPr lang="en-US" sz="2595" dirty="0" smtClean="0"/>
              <a:t>Better to have 20 million 50bp reads than 10 million 100bp reads.</a:t>
            </a:r>
          </a:p>
          <a:p>
            <a:r>
              <a:rPr lang="en-US" dirty="0" smtClean="0"/>
              <a:t>Looking for novel genes/splicing/isoforms?</a:t>
            </a:r>
          </a:p>
          <a:p>
            <a:pPr lvl="1"/>
            <a:r>
              <a:rPr lang="en-US" dirty="0" smtClean="0"/>
              <a:t>More read depth, paired-end reads from longer fragments.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704269" y="6404216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776111" y="14176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84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82"/>
            <a:ext cx="9144000" cy="8206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Good Experimental Design</a:t>
            </a:r>
            <a:endParaRPr lang="en-US" sz="3200" dirty="0"/>
          </a:p>
        </p:txBody>
      </p:sp>
      <p:pic>
        <p:nvPicPr>
          <p:cNvPr id="4" name="Content Placeholder 3" descr="IlluminaFlowCell.tiff"/>
          <p:cNvPicPr>
            <a:picLocks noGrp="1" noChangeAspect="1"/>
          </p:cNvPicPr>
          <p:nvPr>
            <p:ph idx="1"/>
          </p:nvPr>
        </p:nvPicPr>
        <p:blipFill>
          <a:blip r:embed="rId2"/>
          <a:srcRect l="6830" r="2513"/>
          <a:stretch>
            <a:fillRect/>
          </a:stretch>
        </p:blipFill>
        <p:spPr>
          <a:xfrm>
            <a:off x="3567072" y="856264"/>
            <a:ext cx="1826693" cy="5269900"/>
          </a:xfrm>
        </p:spPr>
      </p:pic>
      <p:sp>
        <p:nvSpPr>
          <p:cNvPr id="8" name="TextBox 7"/>
          <p:cNvSpPr txBox="1"/>
          <p:nvPr/>
        </p:nvSpPr>
        <p:spPr>
          <a:xfrm>
            <a:off x="597647" y="2002118"/>
            <a:ext cx="23734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Multiplexing</a:t>
            </a:r>
          </a:p>
          <a:p>
            <a:r>
              <a:rPr lang="en-US" sz="2800" dirty="0" smtClean="0"/>
              <a:t>Replication</a:t>
            </a:r>
          </a:p>
          <a:p>
            <a:r>
              <a:rPr lang="en-US" sz="2800" dirty="0" smtClean="0"/>
              <a:t>Randomization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04269" y="6404216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32280" y="6221556"/>
            <a:ext cx="1889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Illumina flowcell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/>
          <p:nvPr/>
        </p:nvGrpSpPr>
        <p:grpSpPr>
          <a:xfrm>
            <a:off x="1779341" y="1330351"/>
            <a:ext cx="1100322" cy="701648"/>
            <a:chOff x="1724088" y="1330351"/>
            <a:chExt cx="1100322" cy="701648"/>
          </a:xfrm>
        </p:grpSpPr>
        <p:sp>
          <p:nvSpPr>
            <p:cNvPr id="28" name="Rectangle 27"/>
            <p:cNvSpPr/>
            <p:nvPr/>
          </p:nvSpPr>
          <p:spPr>
            <a:xfrm>
              <a:off x="1759982" y="1730247"/>
              <a:ext cx="248843" cy="3017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60872" y="1730247"/>
              <a:ext cx="248843" cy="3017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75567" y="1730247"/>
              <a:ext cx="248843" cy="3017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" name="Picture 33" descr="C57BL6J-small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4088" y="1330351"/>
              <a:ext cx="294520" cy="312926"/>
            </a:xfrm>
            <a:prstGeom prst="rect">
              <a:avLst/>
            </a:prstGeom>
          </p:spPr>
        </p:pic>
        <p:pic>
          <p:nvPicPr>
            <p:cNvPr id="35" name="Picture 34" descr="C57BL6J-small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6695" y="1330351"/>
              <a:ext cx="294520" cy="312926"/>
            </a:xfrm>
            <a:prstGeom prst="rect">
              <a:avLst/>
            </a:prstGeom>
          </p:spPr>
        </p:pic>
        <p:pic>
          <p:nvPicPr>
            <p:cNvPr id="36" name="Picture 35" descr="C57BL6J-small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9302" y="1330351"/>
              <a:ext cx="294520" cy="312926"/>
            </a:xfrm>
            <a:prstGeom prst="rect">
              <a:avLst/>
            </a:prstGeom>
          </p:spPr>
        </p:pic>
      </p:grpSp>
      <p:sp>
        <p:nvSpPr>
          <p:cNvPr id="45" name="Rectangle 44"/>
          <p:cNvSpPr/>
          <p:nvPr/>
        </p:nvSpPr>
        <p:spPr>
          <a:xfrm>
            <a:off x="2435594" y="3053476"/>
            <a:ext cx="248843" cy="27385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65409" y="3053476"/>
            <a:ext cx="248843" cy="27385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34597" y="3960316"/>
            <a:ext cx="248843" cy="8595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434597" y="4869830"/>
            <a:ext cx="248843" cy="8595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>
            <a:spLocks/>
          </p:cNvSpPr>
          <p:nvPr/>
        </p:nvSpPr>
        <p:spPr>
          <a:xfrm>
            <a:off x="2434597" y="3050802"/>
            <a:ext cx="248843" cy="8595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766462" y="3960850"/>
            <a:ext cx="248843" cy="8595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766462" y="4870364"/>
            <a:ext cx="248843" cy="8595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766462" y="3051336"/>
            <a:ext cx="248843" cy="8595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55561" y="273660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Illumina Lanes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995458" y="5895044"/>
            <a:ext cx="142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Bad Design</a:t>
            </a:r>
            <a:endParaRPr lang="en-US" dirty="0"/>
          </a:p>
        </p:txBody>
      </p:sp>
      <p:grpSp>
        <p:nvGrpSpPr>
          <p:cNvPr id="3" name="Group 84"/>
          <p:cNvGrpSpPr/>
          <p:nvPr/>
        </p:nvGrpSpPr>
        <p:grpSpPr>
          <a:xfrm>
            <a:off x="5908358" y="1315646"/>
            <a:ext cx="1187866" cy="731059"/>
            <a:chOff x="5356941" y="1315646"/>
            <a:chExt cx="1187866" cy="731059"/>
          </a:xfrm>
        </p:grpSpPr>
        <p:sp>
          <p:nvSpPr>
            <p:cNvPr id="40" name="Rectangle 39"/>
            <p:cNvSpPr/>
            <p:nvPr/>
          </p:nvSpPr>
          <p:spPr>
            <a:xfrm>
              <a:off x="5463354" y="1744953"/>
              <a:ext cx="248843" cy="301752"/>
            </a:xfrm>
            <a:prstGeom prst="rect">
              <a:avLst/>
            </a:prstGeom>
            <a:solidFill>
              <a:srgbClr val="C6D9F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4244" y="1744953"/>
              <a:ext cx="248843" cy="301752"/>
            </a:xfrm>
            <a:prstGeom prst="rect">
              <a:avLst/>
            </a:prstGeom>
            <a:solidFill>
              <a:srgbClr val="C6D9F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78939" y="1744953"/>
              <a:ext cx="248843" cy="301752"/>
            </a:xfrm>
            <a:prstGeom prst="rect">
              <a:avLst/>
            </a:prstGeom>
            <a:solidFill>
              <a:srgbClr val="C6D9F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 descr="NODCg.jpeg"/>
            <p:cNvPicPr>
              <a:picLocks noChangeAspect="1"/>
            </p:cNvPicPr>
            <p:nvPr/>
          </p:nvPicPr>
          <p:blipFill>
            <a:blip r:embed="rId3"/>
            <a:srcRect l="31583" t="26373" r="31062" b="18535"/>
            <a:stretch>
              <a:fillRect/>
            </a:stretch>
          </p:blipFill>
          <p:spPr>
            <a:xfrm>
              <a:off x="5356941" y="1315646"/>
              <a:ext cx="325344" cy="320040"/>
            </a:xfrm>
            <a:prstGeom prst="rect">
              <a:avLst/>
            </a:prstGeom>
          </p:spPr>
        </p:pic>
        <p:pic>
          <p:nvPicPr>
            <p:cNvPr id="76" name="Picture 75" descr="NODCg.jpeg"/>
            <p:cNvPicPr>
              <a:picLocks noChangeAspect="1"/>
            </p:cNvPicPr>
            <p:nvPr/>
          </p:nvPicPr>
          <p:blipFill>
            <a:blip r:embed="rId3"/>
            <a:srcRect l="31583" t="26373" r="31062" b="18535"/>
            <a:stretch>
              <a:fillRect/>
            </a:stretch>
          </p:blipFill>
          <p:spPr>
            <a:xfrm>
              <a:off x="5788202" y="1315646"/>
              <a:ext cx="325344" cy="320040"/>
            </a:xfrm>
            <a:prstGeom prst="rect">
              <a:avLst/>
            </a:prstGeom>
          </p:spPr>
        </p:pic>
        <p:pic>
          <p:nvPicPr>
            <p:cNvPr id="77" name="Picture 76" descr="NODCg.jpeg"/>
            <p:cNvPicPr>
              <a:picLocks noChangeAspect="1"/>
            </p:cNvPicPr>
            <p:nvPr/>
          </p:nvPicPr>
          <p:blipFill>
            <a:blip r:embed="rId3"/>
            <a:srcRect l="31583" t="26373" r="31062" b="18535"/>
            <a:stretch>
              <a:fillRect/>
            </a:stretch>
          </p:blipFill>
          <p:spPr>
            <a:xfrm>
              <a:off x="6219463" y="1315646"/>
              <a:ext cx="325344" cy="320040"/>
            </a:xfrm>
            <a:prstGeom prst="rect">
              <a:avLst/>
            </a:prstGeom>
          </p:spPr>
        </p:pic>
      </p:grpSp>
      <p:sp>
        <p:nvSpPr>
          <p:cNvPr id="81" name="TextBox 80"/>
          <p:cNvSpPr txBox="1"/>
          <p:nvPr/>
        </p:nvSpPr>
        <p:spPr>
          <a:xfrm>
            <a:off x="732119" y="254001"/>
            <a:ext cx="79454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RNA-Seq Experimental Design:  Randomization</a:t>
            </a:r>
            <a:endParaRPr lang="en-US" sz="3200" dirty="0"/>
          </a:p>
        </p:txBody>
      </p:sp>
      <p:sp>
        <p:nvSpPr>
          <p:cNvPr id="82" name="TextBox 81"/>
          <p:cNvSpPr txBox="1"/>
          <p:nvPr/>
        </p:nvSpPr>
        <p:spPr>
          <a:xfrm>
            <a:off x="5386597" y="2105517"/>
            <a:ext cx="223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Group 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213808" y="2105517"/>
            <a:ext cx="223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Group 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704269" y="6404216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/>
          <p:nvPr/>
        </p:nvGrpSpPr>
        <p:grpSpPr>
          <a:xfrm>
            <a:off x="1779341" y="1330351"/>
            <a:ext cx="1100322" cy="701648"/>
            <a:chOff x="1724088" y="1330351"/>
            <a:chExt cx="1100322" cy="701648"/>
          </a:xfrm>
        </p:grpSpPr>
        <p:sp>
          <p:nvSpPr>
            <p:cNvPr id="28" name="Rectangle 27"/>
            <p:cNvSpPr/>
            <p:nvPr/>
          </p:nvSpPr>
          <p:spPr>
            <a:xfrm>
              <a:off x="1759982" y="1730247"/>
              <a:ext cx="248843" cy="3017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60872" y="1730247"/>
              <a:ext cx="248843" cy="3017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75567" y="1730247"/>
              <a:ext cx="248843" cy="3017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" name="Picture 33" descr="C57BL6J-small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4088" y="1330351"/>
              <a:ext cx="294520" cy="312926"/>
            </a:xfrm>
            <a:prstGeom prst="rect">
              <a:avLst/>
            </a:prstGeom>
          </p:spPr>
        </p:pic>
        <p:pic>
          <p:nvPicPr>
            <p:cNvPr id="35" name="Picture 34" descr="C57BL6J-small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6695" y="1330351"/>
              <a:ext cx="294520" cy="312926"/>
            </a:xfrm>
            <a:prstGeom prst="rect">
              <a:avLst/>
            </a:prstGeom>
          </p:spPr>
        </p:pic>
        <p:pic>
          <p:nvPicPr>
            <p:cNvPr id="36" name="Picture 35" descr="C57BL6J-small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9302" y="1330351"/>
              <a:ext cx="294520" cy="312926"/>
            </a:xfrm>
            <a:prstGeom prst="rect">
              <a:avLst/>
            </a:prstGeom>
          </p:spPr>
        </p:pic>
      </p:grpSp>
      <p:sp>
        <p:nvSpPr>
          <p:cNvPr id="45" name="Rectangle 44"/>
          <p:cNvSpPr/>
          <p:nvPr/>
        </p:nvSpPr>
        <p:spPr>
          <a:xfrm>
            <a:off x="2435594" y="3053476"/>
            <a:ext cx="248843" cy="27385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65409" y="3053476"/>
            <a:ext cx="248843" cy="27385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34597" y="3960316"/>
            <a:ext cx="248843" cy="8595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434597" y="4869830"/>
            <a:ext cx="248843" cy="8595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>
            <a:spLocks/>
          </p:cNvSpPr>
          <p:nvPr/>
        </p:nvSpPr>
        <p:spPr>
          <a:xfrm>
            <a:off x="2434597" y="3050802"/>
            <a:ext cx="248843" cy="8595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766462" y="3960850"/>
            <a:ext cx="248843" cy="8595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766462" y="4870364"/>
            <a:ext cx="248843" cy="8595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766462" y="3051336"/>
            <a:ext cx="248843" cy="8595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55561" y="273660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Illumina Lanes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977818" y="5912685"/>
            <a:ext cx="142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Bad Design</a:t>
            </a:r>
            <a:endParaRPr lang="en-US" dirty="0"/>
          </a:p>
        </p:txBody>
      </p:sp>
      <p:grpSp>
        <p:nvGrpSpPr>
          <p:cNvPr id="3" name="Group 84"/>
          <p:cNvGrpSpPr/>
          <p:nvPr/>
        </p:nvGrpSpPr>
        <p:grpSpPr>
          <a:xfrm>
            <a:off x="5908358" y="1315646"/>
            <a:ext cx="1187866" cy="731059"/>
            <a:chOff x="5356941" y="1315646"/>
            <a:chExt cx="1187866" cy="731059"/>
          </a:xfrm>
        </p:grpSpPr>
        <p:sp>
          <p:nvSpPr>
            <p:cNvPr id="40" name="Rectangle 39"/>
            <p:cNvSpPr/>
            <p:nvPr/>
          </p:nvSpPr>
          <p:spPr>
            <a:xfrm>
              <a:off x="5463354" y="1744953"/>
              <a:ext cx="248843" cy="301752"/>
            </a:xfrm>
            <a:prstGeom prst="rect">
              <a:avLst/>
            </a:prstGeom>
            <a:solidFill>
              <a:srgbClr val="C6D9F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4244" y="1744953"/>
              <a:ext cx="248843" cy="301752"/>
            </a:xfrm>
            <a:prstGeom prst="rect">
              <a:avLst/>
            </a:prstGeom>
            <a:solidFill>
              <a:srgbClr val="C6D9F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78939" y="1744953"/>
              <a:ext cx="248843" cy="301752"/>
            </a:xfrm>
            <a:prstGeom prst="rect">
              <a:avLst/>
            </a:prstGeom>
            <a:solidFill>
              <a:srgbClr val="C6D9F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 descr="NODCg.jpeg"/>
            <p:cNvPicPr>
              <a:picLocks noChangeAspect="1"/>
            </p:cNvPicPr>
            <p:nvPr/>
          </p:nvPicPr>
          <p:blipFill>
            <a:blip r:embed="rId3"/>
            <a:srcRect l="31583" t="26373" r="31062" b="18535"/>
            <a:stretch>
              <a:fillRect/>
            </a:stretch>
          </p:blipFill>
          <p:spPr>
            <a:xfrm>
              <a:off x="5356941" y="1315646"/>
              <a:ext cx="325344" cy="320040"/>
            </a:xfrm>
            <a:prstGeom prst="rect">
              <a:avLst/>
            </a:prstGeom>
          </p:spPr>
        </p:pic>
        <p:pic>
          <p:nvPicPr>
            <p:cNvPr id="76" name="Picture 75" descr="NODCg.jpeg"/>
            <p:cNvPicPr>
              <a:picLocks noChangeAspect="1"/>
            </p:cNvPicPr>
            <p:nvPr/>
          </p:nvPicPr>
          <p:blipFill>
            <a:blip r:embed="rId3"/>
            <a:srcRect l="31583" t="26373" r="31062" b="18535"/>
            <a:stretch>
              <a:fillRect/>
            </a:stretch>
          </p:blipFill>
          <p:spPr>
            <a:xfrm>
              <a:off x="5788202" y="1315646"/>
              <a:ext cx="325344" cy="320040"/>
            </a:xfrm>
            <a:prstGeom prst="rect">
              <a:avLst/>
            </a:prstGeom>
          </p:spPr>
        </p:pic>
        <p:pic>
          <p:nvPicPr>
            <p:cNvPr id="77" name="Picture 76" descr="NODCg.jpeg"/>
            <p:cNvPicPr>
              <a:picLocks noChangeAspect="1"/>
            </p:cNvPicPr>
            <p:nvPr/>
          </p:nvPicPr>
          <p:blipFill>
            <a:blip r:embed="rId3"/>
            <a:srcRect l="31583" t="26373" r="31062" b="18535"/>
            <a:stretch>
              <a:fillRect/>
            </a:stretch>
          </p:blipFill>
          <p:spPr>
            <a:xfrm>
              <a:off x="6219463" y="1315646"/>
              <a:ext cx="325344" cy="320040"/>
            </a:xfrm>
            <a:prstGeom prst="rect">
              <a:avLst/>
            </a:prstGeom>
          </p:spPr>
        </p:pic>
      </p:grpSp>
      <p:sp>
        <p:nvSpPr>
          <p:cNvPr id="81" name="TextBox 80"/>
          <p:cNvSpPr txBox="1"/>
          <p:nvPr/>
        </p:nvSpPr>
        <p:spPr>
          <a:xfrm>
            <a:off x="732119" y="254001"/>
            <a:ext cx="79454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RNA-Seq Experimental Design:  Randomization</a:t>
            </a:r>
            <a:endParaRPr lang="en-US" sz="3200" dirty="0"/>
          </a:p>
        </p:txBody>
      </p:sp>
      <p:sp>
        <p:nvSpPr>
          <p:cNvPr id="82" name="TextBox 81"/>
          <p:cNvSpPr txBox="1"/>
          <p:nvPr/>
        </p:nvSpPr>
        <p:spPr>
          <a:xfrm>
            <a:off x="5386597" y="2105517"/>
            <a:ext cx="223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Group 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213808" y="2105517"/>
            <a:ext cx="223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Group 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704269" y="6404216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568629" y="2971083"/>
            <a:ext cx="248843" cy="27385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98444" y="2971083"/>
            <a:ext cx="248843" cy="27385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67632" y="3423166"/>
            <a:ext cx="248843" cy="429768"/>
          </a:xfrm>
          <a:prstGeom prst="rect">
            <a:avLst/>
          </a:prstGeom>
          <a:solidFill>
            <a:srgbClr val="C6D9F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567632" y="3877923"/>
            <a:ext cx="248843" cy="429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567632" y="4332680"/>
            <a:ext cx="248843" cy="429768"/>
          </a:xfrm>
          <a:prstGeom prst="rect">
            <a:avLst/>
          </a:prstGeom>
          <a:solidFill>
            <a:srgbClr val="C6D9F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567632" y="4787437"/>
            <a:ext cx="248843" cy="429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567632" y="5242196"/>
            <a:ext cx="248843" cy="429768"/>
          </a:xfrm>
          <a:prstGeom prst="rect">
            <a:avLst/>
          </a:prstGeom>
          <a:solidFill>
            <a:srgbClr val="C6D9F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567632" y="2968409"/>
            <a:ext cx="248843" cy="429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899497" y="3423700"/>
            <a:ext cx="248843" cy="429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899497" y="3878457"/>
            <a:ext cx="248843" cy="4297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899497" y="4333214"/>
            <a:ext cx="248843" cy="429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899497" y="4787971"/>
            <a:ext cx="248843" cy="4297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899497" y="5242730"/>
            <a:ext cx="248843" cy="429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899497" y="2968943"/>
            <a:ext cx="248843" cy="4297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240501" y="5869684"/>
            <a:ext cx="144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Better 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3105" y="6439499"/>
            <a:ext cx="765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Mouse ENCODE reanalysis: http</a:t>
            </a:r>
            <a:r>
              <a:rPr lang="en-US" dirty="0"/>
              <a:t>://f1000research.com/articles/4-121/v1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45109" y="1854827"/>
            <a:ext cx="4786388" cy="19833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633"/>
            <a:ext cx="9144000" cy="562066"/>
          </a:xfrm>
        </p:spPr>
        <p:txBody>
          <a:bodyPr>
            <a:noAutofit/>
          </a:bodyPr>
          <a:lstStyle/>
          <a:p>
            <a:r>
              <a:rPr lang="en-US" sz="3600" u="sng" dirty="0" smtClean="0"/>
              <a:t>RNA-</a:t>
            </a:r>
            <a:r>
              <a:rPr lang="en-US" sz="3600" u="sng" dirty="0"/>
              <a:t>s</a:t>
            </a:r>
            <a:r>
              <a:rPr lang="en-US" sz="3600" u="sng" dirty="0" smtClean="0"/>
              <a:t>eq Work Flow </a:t>
            </a:r>
            <a:endParaRPr lang="en-US" sz="36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026732" y="4236240"/>
            <a:ext cx="25314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Aligned Reads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69591" y="5504758"/>
            <a:ext cx="68457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Quantified isoform and gene expression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853439" y="3073831"/>
            <a:ext cx="4878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Sequencing Reads (SE or PE)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945109" y="1911421"/>
            <a:ext cx="47863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RNA isolation/ Library Prep</a:t>
            </a:r>
            <a:endParaRPr lang="en-US" sz="3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92463" y="2496198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292463" y="3658607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92463" y="4821016"/>
            <a:ext cx="0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5981" y="874942"/>
            <a:ext cx="23405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Study Design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92464" y="1459718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04269" y="6404216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9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traight Connector 329"/>
          <p:cNvCxnSpPr/>
          <p:nvPr/>
        </p:nvCxnSpPr>
        <p:spPr>
          <a:xfrm>
            <a:off x="2499923" y="6228508"/>
            <a:ext cx="877824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4304688" y="914400"/>
            <a:ext cx="1151516" cy="152400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2743200" y="1143000"/>
            <a:ext cx="1459480" cy="58397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4876800" y="721406"/>
            <a:ext cx="1119442" cy="116794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>
            <a:off x="3094780" y="533400"/>
            <a:ext cx="1649606" cy="116794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>
            <a:off x="2391204" y="744197"/>
            <a:ext cx="1649606" cy="116794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365322" y="1486648"/>
            <a:ext cx="274320" cy="1588"/>
          </a:xfrm>
          <a:prstGeom prst="straightConnector1">
            <a:avLst/>
          </a:prstGeom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>
            <a:off x="2391204" y="1879130"/>
            <a:ext cx="950623" cy="4630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>
            <a:off x="3039936" y="2035087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4551703" y="1849931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>
            <a:off x="3727800" y="2154730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>
            <a:off x="3615678" y="1882688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>
            <a:off x="4284243" y="2049687"/>
            <a:ext cx="362046" cy="45576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>
            <a:off x="5057364" y="2096335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>
            <a:off x="4465266" y="2277933"/>
            <a:ext cx="279120" cy="158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>
            <a:off x="2543604" y="2265114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>
            <a:off x="3396708" y="2417514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>
            <a:off x="4381194" y="2511518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>
            <a:off x="5088318" y="2313542"/>
            <a:ext cx="1137556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5105400" y="950006"/>
            <a:ext cx="1837636" cy="116794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>
            <a:off x="4461891" y="1143000"/>
            <a:ext cx="699626" cy="116794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>
            <a:off x="5428734" y="1883760"/>
            <a:ext cx="797140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>
            <a:off x="2543604" y="3254048"/>
            <a:ext cx="950623" cy="4630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>
            <a:off x="4704103" y="3224849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3768078" y="3257606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>
            <a:off x="4573872" y="3725846"/>
            <a:ext cx="279120" cy="158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>
            <a:off x="2652210" y="3713027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>
            <a:off x="3505314" y="3865427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>
            <a:off x="4489800" y="3974030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>
            <a:off x="5196924" y="3761455"/>
            <a:ext cx="1137556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>
            <a:off x="5581134" y="3258678"/>
            <a:ext cx="797140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>
            <a:off x="2564622" y="3377250"/>
            <a:ext cx="950623" cy="4630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>
            <a:off x="3789096" y="3380808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>
            <a:off x="4725121" y="3333452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>
            <a:off x="5602152" y="3367281"/>
            <a:ext cx="797140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>
            <a:off x="4624086" y="3630063"/>
            <a:ext cx="279120" cy="158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2702424" y="3617244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>
            <a:off x="3555528" y="3755045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>
            <a:off x="4540014" y="3863648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>
            <a:off x="5247138" y="3651073"/>
            <a:ext cx="1137556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>
            <a:off x="4327948" y="2850765"/>
            <a:ext cx="274320" cy="1588"/>
          </a:xfrm>
          <a:prstGeom prst="straightConnector1">
            <a:avLst/>
          </a:prstGeom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2672681" y="3310128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2839679" y="3316538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2992079" y="330834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3202871" y="3329358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3355271" y="332116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2795885" y="365231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2962883" y="365872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3115283" y="3650536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3326075" y="367154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3642569" y="379830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3809567" y="380471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3976565" y="381112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4172759" y="381753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3773951" y="3316538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>
            <a:off x="3940949" y="3322948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4122545" y="3343957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4304141" y="3335768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4743839" y="3279151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4881641" y="3285561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>
            <a:off x="5034041" y="3291971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5201039" y="3312980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5728325" y="331475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5909921" y="332116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076919" y="332757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6258515" y="3348588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>
            <a:off x="5544971" y="370074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5711969" y="370715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5864369" y="371356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6075161" y="371997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4631717" y="391153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4798715" y="391794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5009507" y="392435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5147309" y="3916170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5390813" y="370715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/>
          <p:cNvCxnSpPr/>
          <p:nvPr/>
        </p:nvCxnSpPr>
        <p:spPr>
          <a:xfrm>
            <a:off x="2553960" y="4503272"/>
            <a:ext cx="950623" cy="4630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>
            <a:off x="5123203" y="4474073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/>
          <p:nvPr/>
        </p:nvCxnSpPr>
        <p:spPr>
          <a:xfrm>
            <a:off x="4084992" y="4594424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/>
          <p:cNvCxnSpPr/>
          <p:nvPr/>
        </p:nvCxnSpPr>
        <p:spPr>
          <a:xfrm>
            <a:off x="2793948" y="4933053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/>
          <p:nvPr/>
        </p:nvCxnSpPr>
        <p:spPr>
          <a:xfrm>
            <a:off x="3690846" y="5246042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/>
          <p:nvPr/>
        </p:nvCxnSpPr>
        <p:spPr>
          <a:xfrm>
            <a:off x="4908900" y="5281650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/>
          <p:nvPr/>
        </p:nvCxnSpPr>
        <p:spPr>
          <a:xfrm>
            <a:off x="5382456" y="4981481"/>
            <a:ext cx="1137556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/>
          <p:nvPr/>
        </p:nvCxnSpPr>
        <p:spPr>
          <a:xfrm>
            <a:off x="6000234" y="4507902"/>
            <a:ext cx="797140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/>
          <p:nvPr/>
        </p:nvCxnSpPr>
        <p:spPr>
          <a:xfrm>
            <a:off x="2574978" y="4626474"/>
            <a:ext cx="950623" cy="4630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/>
          <p:nvPr/>
        </p:nvCxnSpPr>
        <p:spPr>
          <a:xfrm>
            <a:off x="4106010" y="4717626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>
            <a:off x="5144221" y="4582676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/>
          <p:nvPr/>
        </p:nvCxnSpPr>
        <p:spPr>
          <a:xfrm>
            <a:off x="6021252" y="4616505"/>
            <a:ext cx="797140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/>
          <p:nvPr/>
        </p:nvCxnSpPr>
        <p:spPr>
          <a:xfrm>
            <a:off x="2844162" y="4822671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/>
          <p:nvPr/>
        </p:nvCxnSpPr>
        <p:spPr>
          <a:xfrm>
            <a:off x="3741060" y="5135660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/>
          <p:nvPr/>
        </p:nvCxnSpPr>
        <p:spPr>
          <a:xfrm>
            <a:off x="4959114" y="5171268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/>
          <p:nvPr/>
        </p:nvCxnSpPr>
        <p:spPr>
          <a:xfrm>
            <a:off x="5432670" y="4871099"/>
            <a:ext cx="1137556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>
            <a:off x="2683037" y="4559352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>
            <a:off x="2850035" y="4565762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5400000">
            <a:off x="3002435" y="455757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>
            <a:off x="3213227" y="4578582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3365627" y="457039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5400000">
            <a:off x="2937623" y="4857742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5400000">
            <a:off x="3104621" y="4864152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>
            <a:off x="3257021" y="485596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5400000">
            <a:off x="3467813" y="4876972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3828101" y="5178920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>
            <a:off x="3995099" y="5185330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5400000">
            <a:off x="4162097" y="5191740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4358291" y="5198150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5400000">
            <a:off x="4090865" y="4653356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4257863" y="4659766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4439459" y="468077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>
            <a:off x="4621055" y="4672586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>
            <a:off x="5162939" y="452837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5400000">
            <a:off x="5300741" y="453478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5453141" y="454119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5400000">
            <a:off x="5620139" y="4562204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5400000">
            <a:off x="6147425" y="456398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5400000">
            <a:off x="6329021" y="457039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>
            <a:off x="6496019" y="457680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6677615" y="4597812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5730503" y="492076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5400000">
            <a:off x="5897501" y="492717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6049901" y="493358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5400000">
            <a:off x="6260693" y="493999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5400000">
            <a:off x="5050817" y="521915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5217815" y="522556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5400000">
            <a:off x="5428607" y="523197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5566409" y="5223790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>
            <a:off x="5576345" y="492717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2250890" y="4495082"/>
            <a:ext cx="31089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271908" y="4618284"/>
            <a:ext cx="31089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3454346" y="4501492"/>
            <a:ext cx="31089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3446168" y="4639293"/>
            <a:ext cx="31089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541092" y="4814481"/>
            <a:ext cx="31089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518316" y="4923084"/>
            <a:ext cx="31089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884108" y="4580897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3905126" y="4718698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4620428" y="4616505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4641446" y="4754306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4962602" y="4462326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4969022" y="4585528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5640530" y="4497934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646950" y="4621136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562952" y="4829080"/>
            <a:ext cx="31089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3540176" y="4952282"/>
            <a:ext cx="31089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3496382" y="5127470"/>
            <a:ext cx="31089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3473606" y="5250672"/>
            <a:ext cx="31089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349486" y="5133880"/>
            <a:ext cx="31089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4326710" y="5257082"/>
            <a:ext cx="31089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4814864" y="5161299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4792088" y="5284501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5682566" y="5167709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5659790" y="5290911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338634" y="4867540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5315858" y="4976143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6483698" y="4861250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6460922" y="4984452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6796676" y="4529984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6773900" y="4653186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5985608" y="4492597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5977430" y="4615799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3099474" y="5929878"/>
            <a:ext cx="689617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4464820" y="6243700"/>
            <a:ext cx="689617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3171318" y="6557995"/>
            <a:ext cx="689617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5470489" y="6556689"/>
            <a:ext cx="877824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6357592" y="6238123"/>
            <a:ext cx="689617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5393258" y="5938547"/>
            <a:ext cx="689617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2728076" y="5900680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2" name="Rectangle 311"/>
          <p:cNvSpPr/>
          <p:nvPr/>
        </p:nvSpPr>
        <p:spPr>
          <a:xfrm>
            <a:off x="2067230" y="6196458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14" name="Rectangle 313"/>
          <p:cNvSpPr/>
          <p:nvPr/>
        </p:nvSpPr>
        <p:spPr>
          <a:xfrm>
            <a:off x="3594020" y="590531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4281438" y="6227322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2841956" y="6527018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Rectangle 317"/>
          <p:cNvSpPr/>
          <p:nvPr/>
        </p:nvSpPr>
        <p:spPr>
          <a:xfrm>
            <a:off x="3782648" y="6533428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9" name="Rectangle 318"/>
          <p:cNvSpPr/>
          <p:nvPr/>
        </p:nvSpPr>
        <p:spPr>
          <a:xfrm>
            <a:off x="5045196" y="6217354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Rectangle 320"/>
          <p:cNvSpPr/>
          <p:nvPr/>
        </p:nvSpPr>
        <p:spPr>
          <a:xfrm>
            <a:off x="4962881" y="5910493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2" name="Rectangle 321"/>
          <p:cNvSpPr/>
          <p:nvPr/>
        </p:nvSpPr>
        <p:spPr>
          <a:xfrm>
            <a:off x="5901510" y="6211777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3" name="Rectangle 322"/>
          <p:cNvSpPr/>
          <p:nvPr/>
        </p:nvSpPr>
        <p:spPr>
          <a:xfrm>
            <a:off x="5056444" y="6543163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Rectangle 323"/>
          <p:cNvSpPr/>
          <p:nvPr/>
        </p:nvSpPr>
        <p:spPr>
          <a:xfrm>
            <a:off x="6274498" y="6534974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" name="Rectangle 324"/>
          <p:cNvSpPr/>
          <p:nvPr/>
        </p:nvSpPr>
        <p:spPr>
          <a:xfrm>
            <a:off x="6990806" y="6201809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Rectangle 325"/>
          <p:cNvSpPr/>
          <p:nvPr/>
        </p:nvSpPr>
        <p:spPr>
          <a:xfrm>
            <a:off x="6109678" y="5902233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3" name="Rectangle 312"/>
          <p:cNvSpPr/>
          <p:nvPr/>
        </p:nvSpPr>
        <p:spPr>
          <a:xfrm>
            <a:off x="3402068" y="6202868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667993" y="650194"/>
            <a:ext cx="77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mRNA</a:t>
            </a:r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477493" y="1920194"/>
            <a:ext cx="1525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mRNA after</a:t>
            </a:r>
          </a:p>
          <a:p>
            <a:pPr algn="ctr"/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845793" y="3363244"/>
            <a:ext cx="70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cDNA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215900" y="4535269"/>
            <a:ext cx="171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Adaptors ligated</a:t>
            </a:r>
          </a:p>
          <a:p>
            <a:pPr algn="ctr"/>
            <a:r>
              <a:rPr lang="en-US" dirty="0" smtClean="0"/>
              <a:t>to cDNA</a:t>
            </a:r>
            <a:endParaRPr lang="en-US" dirty="0"/>
          </a:p>
        </p:txBody>
      </p:sp>
      <p:cxnSp>
        <p:nvCxnSpPr>
          <p:cNvPr id="221" name="Straight Arrow Connector 220"/>
          <p:cNvCxnSpPr/>
          <p:nvPr/>
        </p:nvCxnSpPr>
        <p:spPr>
          <a:xfrm rot="5400000">
            <a:off x="4353348" y="4285865"/>
            <a:ext cx="274320" cy="1588"/>
          </a:xfrm>
          <a:prstGeom prst="straightConnector1">
            <a:avLst/>
          </a:prstGeom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rot="5400000">
            <a:off x="4302548" y="5568565"/>
            <a:ext cx="274320" cy="1588"/>
          </a:xfrm>
          <a:prstGeom prst="straightConnector1">
            <a:avLst/>
          </a:prstGeom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72904" y="5867400"/>
            <a:ext cx="18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Single/ Paired End </a:t>
            </a:r>
          </a:p>
          <a:p>
            <a:pPr algn="ctr"/>
            <a:r>
              <a:rPr lang="en-US" dirty="0" smtClean="0"/>
              <a:t>Sequencing</a:t>
            </a:r>
            <a:endParaRPr lang="en-US" dirty="0"/>
          </a:p>
        </p:txBody>
      </p:sp>
      <p:sp>
        <p:nvSpPr>
          <p:cNvPr id="218" name="Title 1"/>
          <p:cNvSpPr txBox="1">
            <a:spLocks/>
          </p:cNvSpPr>
          <p:nvPr/>
        </p:nvSpPr>
        <p:spPr bwMode="auto">
          <a:xfrm>
            <a:off x="0" y="74909"/>
            <a:ext cx="9144000" cy="83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26" charset="-128"/>
                <a:cs typeface="ＭＳ Ｐゴシック" pitchFamily="26" charset="-128"/>
              </a:rPr>
              <a:t>RNA-Seq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09617" y="325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RNA</a:t>
            </a:r>
            <a:endParaRPr 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8704269" y="6404216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7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Callout 1 11"/>
          <p:cNvSpPr/>
          <p:nvPr/>
        </p:nvSpPr>
        <p:spPr>
          <a:xfrm>
            <a:off x="6789369" y="4595230"/>
            <a:ext cx="1948567" cy="596157"/>
          </a:xfrm>
          <a:prstGeom prst="borderCallout1">
            <a:avLst>
              <a:gd name="adj1" fmla="val 2617"/>
              <a:gd name="adj2" fmla="val 16136"/>
              <a:gd name="adj3" fmla="val -221322"/>
              <a:gd name="adj4" fmla="val -44775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Index Sequence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242" y="2814478"/>
            <a:ext cx="6614593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@HISEQ2000_0074:8:1101:7544:2225#TAGCTT/1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3914586" y="4825291"/>
            <a:ext cx="2719294" cy="433294"/>
          </a:xfrm>
          <a:prstGeom prst="borderCallout1">
            <a:avLst>
              <a:gd name="adj1" fmla="val -1940"/>
              <a:gd name="adj2" fmla="val 51008"/>
              <a:gd name="adj3" fmla="val -375671"/>
              <a:gd name="adj4" fmla="val 19048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X-Y Coordinate in flowcell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1987176" y="4230633"/>
            <a:ext cx="3215342" cy="433294"/>
          </a:xfrm>
          <a:prstGeom prst="borderCallout1">
            <a:avLst>
              <a:gd name="adj1" fmla="val -1940"/>
              <a:gd name="adj2" fmla="val 51008"/>
              <a:gd name="adj3" fmla="val -231437"/>
              <a:gd name="adj4" fmla="val 43647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Flowcell lane and tile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9764" y="3702586"/>
            <a:ext cx="3212353" cy="433294"/>
          </a:xfrm>
          <a:prstGeom prst="borderCallout1">
            <a:avLst>
              <a:gd name="adj1" fmla="val -1940"/>
              <a:gd name="adj2" fmla="val 51008"/>
              <a:gd name="adj3" fmla="val -121092"/>
              <a:gd name="adj4" fmla="val 55483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Instrument: run/flowcell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688499" y="3554214"/>
            <a:ext cx="2445431" cy="433294"/>
          </a:xfrm>
          <a:prstGeom prst="borderCallout1">
            <a:avLst>
              <a:gd name="adj1" fmla="val -8836"/>
              <a:gd name="adj2" fmla="val 29030"/>
              <a:gd name="adj3" fmla="val -98027"/>
              <a:gd name="adj4" fmla="val -6987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member of a pair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47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Millions and millions of reads…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3655" y="1283532"/>
            <a:ext cx="9130346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@HISEQ2000_0074:8:1101:7544:2225#TAGCTT/1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TCACCCGTAAGGTAACAAACCGAAAGTATCCAAAGCTAAAAGAAGTGGACGACGTGCTTGGTGGAGCAGCTGCATG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+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CCCFFFFFHHHHDHHJJJJJJJJIJJ?FGIIIJJJJJJIJJJJJJFHIJJJIJHHHFFFFD&gt;AC?B??C?ACCAC&gt;BB&lt;&lt;&lt;&gt;C@CCCACCCDCCIJ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630" y="5876052"/>
            <a:ext cx="176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Phred Score: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351785" y="547948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Q = -10 log</a:t>
            </a:r>
            <a:r>
              <a:rPr lang="en-US" baseline="-25000" dirty="0" smtClean="0"/>
              <a:t>10</a:t>
            </a:r>
            <a:r>
              <a:rPr lang="en-US" dirty="0" smtClean="0"/>
              <a:t> P</a:t>
            </a:r>
          </a:p>
          <a:p>
            <a:r>
              <a:rPr lang="en-US" dirty="0" smtClean="0"/>
              <a:t>10 indicates 1 in 10 chance of error</a:t>
            </a:r>
          </a:p>
          <a:p>
            <a:r>
              <a:rPr lang="en-US" dirty="0" smtClean="0"/>
              <a:t>20 indicates 1 in 100,</a:t>
            </a:r>
          </a:p>
          <a:p>
            <a:r>
              <a:rPr lang="en-US" dirty="0" smtClean="0"/>
              <a:t>30 indicates 1 in 1000,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3512" y="58898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01533" y="6459307"/>
            <a:ext cx="43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3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FASTX-Toolkit</a:t>
            </a:r>
          </a:p>
          <a:p>
            <a:pPr lvl="1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://hannonlab.cshl.edu/fastx_toolkit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800" dirty="0"/>
              <a:t>FastQC</a:t>
            </a:r>
          </a:p>
          <a:p>
            <a:pPr lvl="1"/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://www.bioinformatics.babraham.ac.uk/projects/fastqc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NGS Data Preprocessing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2575"/>
            <a:ext cx="8229600" cy="9785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Quality Control: </a:t>
            </a:r>
            <a:r>
              <a:rPr lang="en-US" sz="3200" dirty="0"/>
              <a:t>How to tell if your data is </a:t>
            </a:r>
            <a:r>
              <a:rPr lang="en-US" sz="3200" dirty="0" smtClean="0"/>
              <a:t>clean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701533" y="645930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8647" y="4785750"/>
            <a:ext cx="823815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RNA-</a:t>
            </a:r>
            <a:r>
              <a:rPr lang="en-US" sz="2800" dirty="0" err="1" smtClean="0"/>
              <a:t>seq</a:t>
            </a:r>
            <a:r>
              <a:rPr lang="en-US" sz="2800" dirty="0" smtClean="0"/>
              <a:t> Data: </a:t>
            </a:r>
            <a:r>
              <a:rPr lang="en-US" sz="2800" dirty="0" smtClean="0">
                <a:hlinkClick r:id="rId4" action="ppaction://hlinkfile"/>
              </a:rPr>
              <a:t>ftp</a:t>
            </a:r>
            <a:r>
              <a:rPr lang="en-US" sz="2800" dirty="0">
                <a:hlinkClick r:id="rId4" action="ppaction://hlinkfile"/>
              </a:rPr>
              <a:t>://ftp.jax.org/dgatti/MouseGen2016</a:t>
            </a:r>
            <a:r>
              <a:rPr lang="en-US" sz="2800" dirty="0" smtClean="0">
                <a:hlinkClick r:id="rId4" action="ppaction://hlinkfile"/>
              </a:rPr>
              <a:t>/</a:t>
            </a:r>
            <a:endParaRPr lang="en-US" sz="2800" dirty="0" smtClean="0"/>
          </a:p>
          <a:p>
            <a:pPr marL="914400" lvl="1" indent="-457200">
              <a:buFont typeface="Arial"/>
              <a:buChar char="•"/>
            </a:pPr>
            <a:r>
              <a:rPr lang="en-US" sz="2400" dirty="0" smtClean="0"/>
              <a:t>B6-100K.fastq and Cast-100K.fastq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643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1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General overview of RNA-seq analysis.</a:t>
            </a:r>
          </a:p>
          <a:p>
            <a:r>
              <a:rPr lang="en-US" dirty="0" smtClean="0"/>
              <a:t>Introduction to RNA-</a:t>
            </a:r>
            <a:r>
              <a:rPr lang="en-US" dirty="0"/>
              <a:t>s</a:t>
            </a:r>
            <a:r>
              <a:rPr lang="en-US" dirty="0" smtClean="0"/>
              <a:t>eq</a:t>
            </a:r>
          </a:p>
          <a:p>
            <a:r>
              <a:rPr lang="en-US" dirty="0" smtClean="0"/>
              <a:t>The importance of a good experimental design</a:t>
            </a:r>
          </a:p>
          <a:p>
            <a:r>
              <a:rPr lang="en-US" dirty="0" smtClean="0"/>
              <a:t>Quality Control</a:t>
            </a:r>
          </a:p>
          <a:p>
            <a:r>
              <a:rPr lang="en-US" dirty="0" smtClean="0"/>
              <a:t>Read alignment</a:t>
            </a:r>
          </a:p>
          <a:p>
            <a:r>
              <a:rPr lang="en-US" dirty="0" smtClean="0"/>
              <a:t>Quantifying isoform and gene expression</a:t>
            </a:r>
          </a:p>
          <a:p>
            <a:r>
              <a:rPr lang="en-US" dirty="0" smtClean="0"/>
              <a:t>Normalization of expression estimates</a:t>
            </a:r>
          </a:p>
        </p:txBody>
      </p:sp>
    </p:spTree>
    <p:extLst>
      <p:ext uri="{BB962C8B-B14F-4D97-AF65-F5344CB8AC3E}">
        <p14:creationId xmlns:p14="http://schemas.microsoft.com/office/powerpoint/2010/main" val="182895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694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Quality Control: How to tell if your data is clean</a:t>
            </a:r>
            <a:endParaRPr lang="en-US" sz="3200" dirty="0"/>
          </a:p>
        </p:txBody>
      </p:sp>
      <p:pic>
        <p:nvPicPr>
          <p:cNvPr id="2052" name="Picture 4" descr="Per base quality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4" y="1075046"/>
            <a:ext cx="4267201" cy="335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0575" y="2018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5" name="Picture 7" descr="Per base quality 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9" y="1069193"/>
            <a:ext cx="4472711" cy="335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90575" y="4488180"/>
            <a:ext cx="3210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Good data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7030A0"/>
                </a:solidFill>
              </a:rPr>
              <a:t>Consistent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7030A0"/>
                </a:solidFill>
              </a:rPr>
              <a:t>High Quality Along the reads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9012" y="4458298"/>
            <a:ext cx="3256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Bad data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High Variance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Quality Decrease with Length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7294" y="502023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01533" y="645930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3612" y="5663402"/>
            <a:ext cx="823815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RNA-</a:t>
            </a:r>
            <a:r>
              <a:rPr lang="en-US" sz="2800" dirty="0" err="1" smtClean="0"/>
              <a:t>seq</a:t>
            </a:r>
            <a:r>
              <a:rPr lang="en-US" sz="2800" dirty="0" smtClean="0"/>
              <a:t> Data: </a:t>
            </a:r>
            <a:r>
              <a:rPr lang="en-US" sz="2800" dirty="0" smtClean="0">
                <a:hlinkClick r:id="rId5" action="ppaction://hlinkfile"/>
              </a:rPr>
              <a:t>ftp</a:t>
            </a:r>
            <a:r>
              <a:rPr lang="en-US" sz="2800" dirty="0">
                <a:hlinkClick r:id="rId5" action="ppaction://hlinkfile"/>
              </a:rPr>
              <a:t>://ftp.jax.org/dgatti/MouseGen2016</a:t>
            </a:r>
            <a:r>
              <a:rPr lang="en-US" sz="2800" dirty="0" smtClean="0">
                <a:hlinkClick r:id="rId5" action="ppaction://hlinkfile"/>
              </a:rPr>
              <a:t>/</a:t>
            </a:r>
            <a:endParaRPr lang="en-US" sz="2800" dirty="0" smtClean="0"/>
          </a:p>
          <a:p>
            <a:pPr marL="914400" lvl="1" indent="-457200">
              <a:buFont typeface="Arial"/>
              <a:buChar char="•"/>
            </a:pPr>
            <a:r>
              <a:rPr lang="en-US" sz="2400" dirty="0" smtClean="0"/>
              <a:t>B6-100K.fastq and Cast-100K.fastq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491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NGS Data Preprocessing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295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Per sequence quality distribution</a:t>
            </a:r>
            <a:endParaRPr lang="en-US" sz="3200" b="1" dirty="0"/>
          </a:p>
        </p:txBody>
      </p:sp>
      <p:pic>
        <p:nvPicPr>
          <p:cNvPr id="3079" name="Picture 7" descr="Per Sequence quality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18" y="961871"/>
            <a:ext cx="7523134" cy="272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Per Sequence quality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18" y="3482724"/>
            <a:ext cx="7523134" cy="296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83054" y="3482725"/>
            <a:ext cx="2455771" cy="830997"/>
          </a:xfrm>
          <a:prstGeom prst="rect">
            <a:avLst/>
          </a:prstGeom>
          <a:solidFill>
            <a:srgbClr val="FFFFE4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Y= number of reads</a:t>
            </a:r>
          </a:p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X= Mean sequence quality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6261534">
            <a:off x="1737289" y="975148"/>
            <a:ext cx="484632" cy="10736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11834" y="1421620"/>
            <a:ext cx="13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bad data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rot="19349629">
            <a:off x="4251720" y="4350285"/>
            <a:ext cx="484632" cy="10736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55909" y="4887114"/>
            <a:ext cx="1854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434"/>
                </a:solidFill>
              </a:rPr>
              <a:t>Average data</a:t>
            </a:r>
            <a:endParaRPr lang="en-US" sz="2400" b="1" dirty="0">
              <a:solidFill>
                <a:srgbClr val="00743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01533" y="645930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03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NGS Data Preprocessing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Per sequence quality distribution</a:t>
            </a:r>
            <a:endParaRPr lang="en-US" sz="3200" b="1" dirty="0"/>
          </a:p>
        </p:txBody>
      </p:sp>
      <p:pic>
        <p:nvPicPr>
          <p:cNvPr id="3079" name="Picture 7" descr="Per Sequence quality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18" y="961871"/>
            <a:ext cx="7523134" cy="272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Per Sequence quality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18" y="3482724"/>
            <a:ext cx="7523134" cy="296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83054" y="3482725"/>
            <a:ext cx="2455771" cy="830997"/>
          </a:xfrm>
          <a:prstGeom prst="rect">
            <a:avLst/>
          </a:prstGeom>
          <a:solidFill>
            <a:srgbClr val="FFFFE4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Y= number of reads</a:t>
            </a:r>
          </a:p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X= Mean sequence quality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6261534">
            <a:off x="1737289" y="975148"/>
            <a:ext cx="484632" cy="10736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11834" y="1421620"/>
            <a:ext cx="13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bad data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rot="19349629">
            <a:off x="4251720" y="4350285"/>
            <a:ext cx="484632" cy="10736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55909" y="4887114"/>
            <a:ext cx="1854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Average data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160" y="1802394"/>
            <a:ext cx="3503216" cy="254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974962" y="2717020"/>
            <a:ext cx="15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Good 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01533" y="645930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9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85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Quality Control: Sequence Content Across Bases</a:t>
            </a:r>
            <a:endParaRPr lang="en-US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358" y="3333835"/>
            <a:ext cx="4532311" cy="339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886" y="2040256"/>
            <a:ext cx="4872478" cy="365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4522" y="645930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754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NGS Data Preprocessing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K-mer content</a:t>
            </a:r>
            <a:endParaRPr lang="en-US" sz="3200" b="1" dirty="0"/>
          </a:p>
        </p:txBody>
      </p:sp>
      <p:pic>
        <p:nvPicPr>
          <p:cNvPr id="10242" name="Picture 2" descr="Kmer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84" y="1071831"/>
            <a:ext cx="7024638" cy="526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37055" y="3165691"/>
            <a:ext cx="3836896" cy="1323439"/>
          </a:xfrm>
          <a:prstGeom prst="rect">
            <a:avLst/>
          </a:prstGeom>
          <a:solidFill>
            <a:srgbClr val="FFFF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counts the enrichment of every 5-mer within the sequence </a:t>
            </a:r>
            <a:r>
              <a:rPr lang="en-US" sz="1600" b="1" dirty="0" smtClean="0">
                <a:solidFill>
                  <a:srgbClr val="0070C0"/>
                </a:solidFill>
              </a:rPr>
              <a:t>library</a:t>
            </a:r>
          </a:p>
          <a:p>
            <a:pPr algn="ctr"/>
            <a:endParaRPr lang="en-US" sz="16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Bad: If k-mer enrichment &gt;= 10 </a:t>
            </a:r>
            <a:r>
              <a:rPr lang="en-US" sz="1600" b="1" dirty="0">
                <a:solidFill>
                  <a:srgbClr val="FF0000"/>
                </a:solidFill>
              </a:rPr>
              <a:t>fold at any individual base position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0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K-mer content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77" y="2213462"/>
            <a:ext cx="4474723" cy="3356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3463"/>
            <a:ext cx="4474722" cy="3356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7516" y="262739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6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NGS Data Preprocessing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Duplicated sequences</a:t>
            </a:r>
            <a:endParaRPr lang="en-US" sz="3200" b="1" dirty="0"/>
          </a:p>
        </p:txBody>
      </p:sp>
      <p:pic>
        <p:nvPicPr>
          <p:cNvPr id="8194" name="Picture 2" descr="Duplication level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79" y="1066846"/>
            <a:ext cx="7096273" cy="53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83230" y="2686139"/>
            <a:ext cx="3627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Good: non-unique </a:t>
            </a:r>
            <a:r>
              <a:rPr lang="en-US" b="1" dirty="0">
                <a:solidFill>
                  <a:srgbClr val="7030A0"/>
                </a:solidFill>
              </a:rPr>
              <a:t>sequences make up </a:t>
            </a:r>
            <a:r>
              <a:rPr lang="en-US" b="1" dirty="0" smtClean="0">
                <a:solidFill>
                  <a:srgbClr val="7030A0"/>
                </a:solidFill>
              </a:rPr>
              <a:t>less than 20%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ad: </a:t>
            </a:r>
            <a:r>
              <a:rPr lang="en-US" b="1" dirty="0">
                <a:solidFill>
                  <a:srgbClr val="FF0000"/>
                </a:solidFill>
              </a:rPr>
              <a:t>non-unique sequences make </a:t>
            </a:r>
            <a:r>
              <a:rPr lang="en-US" b="1" dirty="0" smtClean="0">
                <a:solidFill>
                  <a:srgbClr val="FF0000"/>
                </a:solidFill>
              </a:rPr>
              <a:t>&gt;50%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23915" y="1066846"/>
            <a:ext cx="2922269" cy="38100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01533" y="645930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0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 to preprocessing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698" y="1600200"/>
            <a:ext cx="845710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Signal/noise -&gt; Preprocessing can remove low-quality “noise”, but the cost is information loss.</a:t>
            </a:r>
          </a:p>
          <a:p>
            <a:pPr lvl="1"/>
            <a:r>
              <a:rPr lang="en-US" dirty="0" smtClean="0"/>
              <a:t>Some uniformly low-quality reads map uniquely to the genome.</a:t>
            </a:r>
            <a:endParaRPr lang="en-US" dirty="0"/>
          </a:p>
          <a:p>
            <a:pPr lvl="1"/>
            <a:r>
              <a:rPr lang="en-US" dirty="0" smtClean="0"/>
              <a:t>Trimming reads to remove lower quality ends can adversely affect alignment, especially if aligning to the genome and the read spans a splice site.</a:t>
            </a:r>
          </a:p>
          <a:p>
            <a:pPr lvl="1"/>
            <a:r>
              <a:rPr lang="en-US" dirty="0" smtClean="0"/>
              <a:t>Duplicated reads or just highly expressed genes?</a:t>
            </a:r>
          </a:p>
          <a:p>
            <a:pPr lvl="1"/>
            <a:r>
              <a:rPr lang="en-US" dirty="0" smtClean="0"/>
              <a:t>Most aligners can take quality scores into consideration.</a:t>
            </a:r>
          </a:p>
          <a:p>
            <a:pPr lvl="1"/>
            <a:r>
              <a:rPr lang="en-US" dirty="0" smtClean="0"/>
              <a:t>Currently, we do not recommend preprocessing reads aside from removing uniformly low quality samples.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01533" y="645930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7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45108" y="3019608"/>
            <a:ext cx="4786388" cy="19833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633"/>
            <a:ext cx="9144000" cy="562066"/>
          </a:xfrm>
        </p:spPr>
        <p:txBody>
          <a:bodyPr>
            <a:noAutofit/>
          </a:bodyPr>
          <a:lstStyle/>
          <a:p>
            <a:r>
              <a:rPr lang="en-US" sz="3600" u="sng" dirty="0" smtClean="0"/>
              <a:t>RNA-</a:t>
            </a:r>
            <a:r>
              <a:rPr lang="en-US" sz="3600" u="sng" dirty="0"/>
              <a:t>s</a:t>
            </a:r>
            <a:r>
              <a:rPr lang="en-US" sz="3600" u="sng" dirty="0" smtClean="0"/>
              <a:t>eq Work Flow </a:t>
            </a:r>
            <a:endParaRPr lang="en-US" sz="36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026732" y="4236240"/>
            <a:ext cx="25314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Aligned Reads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69591" y="5504758"/>
            <a:ext cx="68457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Quantified isoform and gene expression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853439" y="3073831"/>
            <a:ext cx="4878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Sequencing Reads (SE or PE)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945109" y="1911421"/>
            <a:ext cx="47863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RNA isolation/ Library Prep</a:t>
            </a:r>
            <a:endParaRPr lang="en-US" sz="3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92463" y="2496198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292463" y="3658607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92463" y="4821016"/>
            <a:ext cx="0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5981" y="874942"/>
            <a:ext cx="23405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Study Design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92464" y="1459718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04269" y="6404216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81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4"/>
            <a:ext cx="8229600" cy="82114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Alignment 101</a:t>
            </a:r>
            <a:endParaRPr lang="en-US" sz="3600" dirty="0"/>
          </a:p>
        </p:txBody>
      </p:sp>
      <p:sp>
        <p:nvSpPr>
          <p:cNvPr id="3" name="Rounded Rectangle 2"/>
          <p:cNvSpPr>
            <a:spLocks/>
          </p:cNvSpPr>
          <p:nvPr/>
        </p:nvSpPr>
        <p:spPr>
          <a:xfrm>
            <a:off x="320276" y="5224711"/>
            <a:ext cx="3683773" cy="272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rgbClr val="1E1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>
            <a:spLocks/>
          </p:cNvSpPr>
          <p:nvPr/>
        </p:nvSpPr>
        <p:spPr>
          <a:xfrm>
            <a:off x="3398753" y="4054542"/>
            <a:ext cx="3382018" cy="2726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solidFill>
              <a:srgbClr val="1E1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        </a:t>
            </a:r>
            <a:r>
              <a:rPr lang="en-US" sz="1400" dirty="0" smtClean="0">
                <a:solidFill>
                  <a:srgbClr val="595959"/>
                </a:solidFill>
              </a:rPr>
              <a:t>ACATGCTGCGGA</a:t>
            </a:r>
            <a:endParaRPr lang="en-US" dirty="0"/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5945812" y="2884373"/>
            <a:ext cx="2851666" cy="272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rgbClr val="1E1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315" y="1930077"/>
            <a:ext cx="1842806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/>
              <a:t>ACATGCTGCGGA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4320" y="1494253"/>
            <a:ext cx="130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100bp Read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84099" y="5566095"/>
            <a:ext cx="67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61106" y="4367508"/>
            <a:ext cx="67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 2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58069" y="3755354"/>
            <a:ext cx="1061555" cy="279099"/>
            <a:chOff x="3996750" y="3324714"/>
            <a:chExt cx="1061555" cy="286398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4004049" y="3324714"/>
              <a:ext cx="0" cy="28639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996750" y="3332013"/>
              <a:ext cx="106155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8097083" y="3229120"/>
            <a:ext cx="67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01533" y="645930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8544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473"/>
            <a:ext cx="9144000" cy="95742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RNA-seq: Sequencing Transcriptomes</a:t>
            </a:r>
            <a:endParaRPr lang="en-US" sz="3600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508719" y="3499329"/>
            <a:ext cx="622008" cy="3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1122338" y="3499328"/>
            <a:ext cx="463116" cy="3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53499" y="3639027"/>
            <a:ext cx="677231" cy="2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122341" y="3630564"/>
            <a:ext cx="626548" cy="11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704079" y="3791424"/>
            <a:ext cx="426654" cy="218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1122344" y="3791424"/>
            <a:ext cx="626545" cy="3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508719" y="3936078"/>
            <a:ext cx="622017" cy="2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1122347" y="3939223"/>
            <a:ext cx="62654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08719" y="4074477"/>
            <a:ext cx="541811" cy="2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04079" y="4232010"/>
            <a:ext cx="443584" cy="14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1130807" y="4223544"/>
            <a:ext cx="609615" cy="3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147743" y="4353475"/>
            <a:ext cx="429244" cy="3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691379" y="4522611"/>
            <a:ext cx="477453" cy="2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160443" y="4505680"/>
            <a:ext cx="412311" cy="20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36569" y="3147985"/>
            <a:ext cx="677237" cy="3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1105417" y="3138590"/>
            <a:ext cx="480037" cy="12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436569" y="3325773"/>
            <a:ext cx="677231" cy="2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1096944" y="3309294"/>
            <a:ext cx="480043" cy="6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1071540" y="4065608"/>
            <a:ext cx="429244" cy="3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704079" y="4359010"/>
            <a:ext cx="443584" cy="14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ight Arrow 102"/>
          <p:cNvSpPr/>
          <p:nvPr/>
        </p:nvSpPr>
        <p:spPr>
          <a:xfrm>
            <a:off x="2067528" y="3637946"/>
            <a:ext cx="567267" cy="175356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ight Arrow 139"/>
          <p:cNvSpPr/>
          <p:nvPr/>
        </p:nvSpPr>
        <p:spPr>
          <a:xfrm>
            <a:off x="6111283" y="3614990"/>
            <a:ext cx="567267" cy="175356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7072309" y="286573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ATGCTCA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7685061" y="285246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851974" y="3018135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TAGATGCTCA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699411" y="300486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114814" y="314292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ATGCTCA</a:t>
            </a:r>
            <a:endParaRPr 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99956" y="3129651"/>
            <a:ext cx="835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AGCTAATC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7142969" y="330912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ATGCTCA</a:t>
            </a:r>
            <a:endParaRPr 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7714306" y="329585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715559" y="3461529"/>
            <a:ext cx="1187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AGTAGATGCTCA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714851" y="344825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</a:t>
            </a:r>
            <a:endParaRPr 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7157864" y="362773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ATGCTCA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7743006" y="361446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089384" y="378013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ATGCTCA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715941" y="376686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131344" y="3946341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ATGCTCA</a:t>
            </a:r>
            <a:endParaRPr 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716486" y="393306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</a:t>
            </a:r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911009" y="4091982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TAGATGCTCA</a:t>
            </a:r>
            <a:endParaRPr 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730836" y="4091982"/>
            <a:ext cx="835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AGCTAATC</a:t>
            </a:r>
            <a:endParaRPr 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731381" y="4251675"/>
            <a:ext cx="1166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AGCTAATCCTAG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394729" y="4251141"/>
            <a:ext cx="510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CTCA</a:t>
            </a:r>
            <a:endParaRPr lang="en-US" sz="1200" dirty="0"/>
          </a:p>
        </p:txBody>
      </p:sp>
      <p:pic>
        <p:nvPicPr>
          <p:cNvPr id="46" name="Picture 45" descr="Illumina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162" y="2568116"/>
            <a:ext cx="3433221" cy="193876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21876" y="2658810"/>
            <a:ext cx="77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mRNA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1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4"/>
            <a:ext cx="8229600" cy="82114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The </a:t>
            </a:r>
            <a:r>
              <a:rPr lang="en-US" sz="3600" dirty="0"/>
              <a:t>p</a:t>
            </a:r>
            <a:r>
              <a:rPr lang="en-US" sz="3600" dirty="0" smtClean="0"/>
              <a:t>erfect </a:t>
            </a:r>
            <a:r>
              <a:rPr lang="en-US" sz="3600" dirty="0"/>
              <a:t>r</a:t>
            </a:r>
            <a:r>
              <a:rPr lang="en-US" sz="3600" dirty="0" smtClean="0"/>
              <a:t>ead: 1 read = 1 unique alignment.</a:t>
            </a:r>
            <a:endParaRPr lang="en-US" sz="3600" dirty="0"/>
          </a:p>
        </p:txBody>
      </p:sp>
      <p:sp>
        <p:nvSpPr>
          <p:cNvPr id="3" name="Rounded Rectangle 2"/>
          <p:cNvSpPr>
            <a:spLocks/>
          </p:cNvSpPr>
          <p:nvPr/>
        </p:nvSpPr>
        <p:spPr>
          <a:xfrm>
            <a:off x="320276" y="5224711"/>
            <a:ext cx="3683773" cy="272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rgbClr val="1E1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>
            <a:spLocks/>
          </p:cNvSpPr>
          <p:nvPr/>
        </p:nvSpPr>
        <p:spPr>
          <a:xfrm>
            <a:off x="3398753" y="4054542"/>
            <a:ext cx="3382018" cy="2726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solidFill>
              <a:srgbClr val="1E1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        </a:t>
            </a:r>
            <a:r>
              <a:rPr lang="en-US" sz="1400" dirty="0" smtClean="0">
                <a:solidFill>
                  <a:srgbClr val="595959"/>
                </a:solidFill>
              </a:rPr>
              <a:t>ACATGCTGCGGA</a:t>
            </a:r>
            <a:endParaRPr lang="en-US" dirty="0"/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5945812" y="2884373"/>
            <a:ext cx="2851666" cy="272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rgbClr val="1E1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315" y="1930077"/>
            <a:ext cx="1842806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/>
              <a:t>ACATGCTGCGGA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89892" y="2453066"/>
            <a:ext cx="1275476" cy="115804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4320" y="1494253"/>
            <a:ext cx="130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100bp Read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09748" y="2951152"/>
            <a:ext cx="707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4099" y="5566095"/>
            <a:ext cx="67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61106" y="4367508"/>
            <a:ext cx="67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 2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58069" y="3755354"/>
            <a:ext cx="1061555" cy="279099"/>
            <a:chOff x="3996750" y="3324714"/>
            <a:chExt cx="1061555" cy="286398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4004049" y="3324714"/>
              <a:ext cx="0" cy="28639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996750" y="3332013"/>
              <a:ext cx="106155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8097083" y="3229120"/>
            <a:ext cx="67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01533" y="645930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65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4"/>
            <a:ext cx="8229600" cy="82114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Some reads will align equally well to multiple locations. “Multireads”</a:t>
            </a:r>
            <a:endParaRPr lang="en-US" sz="3600" dirty="0"/>
          </a:p>
        </p:txBody>
      </p:sp>
      <p:sp>
        <p:nvSpPr>
          <p:cNvPr id="3" name="Rounded Rectangle 2"/>
          <p:cNvSpPr>
            <a:spLocks/>
          </p:cNvSpPr>
          <p:nvPr/>
        </p:nvSpPr>
        <p:spPr>
          <a:xfrm>
            <a:off x="320276" y="5224711"/>
            <a:ext cx="3683773" cy="272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rgbClr val="1E1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595959"/>
                </a:solidFill>
              </a:rPr>
              <a:t>       ACATGCTGCGGA</a:t>
            </a:r>
            <a:endParaRPr lang="en-US" sz="1400" dirty="0"/>
          </a:p>
        </p:txBody>
      </p:sp>
      <p:sp>
        <p:nvSpPr>
          <p:cNvPr id="4" name="Rounded Rectangle 3"/>
          <p:cNvSpPr>
            <a:spLocks/>
          </p:cNvSpPr>
          <p:nvPr/>
        </p:nvSpPr>
        <p:spPr>
          <a:xfrm>
            <a:off x="3398753" y="4054542"/>
            <a:ext cx="3382018" cy="2726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solidFill>
              <a:srgbClr val="1E1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        </a:t>
            </a:r>
            <a:r>
              <a:rPr lang="en-US" sz="1400" dirty="0" smtClean="0">
                <a:solidFill>
                  <a:srgbClr val="595959"/>
                </a:solidFill>
              </a:rPr>
              <a:t>ACATGCTGCGGA</a:t>
            </a:r>
            <a:endParaRPr lang="en-US" dirty="0"/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5945812" y="2884373"/>
            <a:ext cx="2851666" cy="272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rgbClr val="1E1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595959"/>
                </a:solidFill>
              </a:rPr>
              <a:t>                           ACATGCTGCGGA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60315" y="1930077"/>
            <a:ext cx="1842806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/>
              <a:t>ACATGCTGCGGA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89892" y="2453066"/>
            <a:ext cx="1414157" cy="115804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4320" y="1494253"/>
            <a:ext cx="130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100bp Read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96905" y="2963604"/>
            <a:ext cx="707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5400" dirty="0">
              <a:solidFill>
                <a:srgbClr val="008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85098" y="2472141"/>
            <a:ext cx="0" cy="2496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20770" y="2157984"/>
            <a:ext cx="4160001" cy="606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5098" y="4034453"/>
            <a:ext cx="671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1461" y="1745411"/>
            <a:ext cx="671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600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858069" y="3755354"/>
            <a:ext cx="1061555" cy="279099"/>
            <a:chOff x="3996750" y="3324714"/>
            <a:chExt cx="1061555" cy="286398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4004049" y="3324714"/>
              <a:ext cx="0" cy="28639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996750" y="3332013"/>
              <a:ext cx="106155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622086" y="5081846"/>
            <a:ext cx="353789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read</a:t>
            </a:r>
          </a:p>
          <a:p>
            <a:r>
              <a:rPr lang="en-US" sz="2400" dirty="0" smtClean="0"/>
              <a:t>3 valid alignments</a:t>
            </a:r>
          </a:p>
          <a:p>
            <a:r>
              <a:rPr lang="en-US" sz="2400" dirty="0" smtClean="0"/>
              <a:t>Only 1 alignment is correct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701533" y="645930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4853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576"/>
            <a:ext cx="9144000" cy="8090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Aligning Millions of Short Sequence Reads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2065866"/>
            <a:ext cx="9143999" cy="84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600" y="1896536"/>
            <a:ext cx="2252133" cy="423334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7064" y="1921933"/>
            <a:ext cx="2252133" cy="42333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7740" y="259588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47202" y="274828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99602" y="290068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52002" y="305308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04402" y="320548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56802" y="2866824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56802" y="2697494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64795" y="2748296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13999" y="2968428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81734" y="3273225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976943" y="3425625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61599" y="3120822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096415" y="335788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08557" y="300229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60957" y="3171624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13357" y="3578019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587484" y="3730419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39884" y="3594958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81743" y="3679626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19761" y="391669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601534" y="2697482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657199" y="2697482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56605" y="2866824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08589" y="2849897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02128" y="3092888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944030" y="379815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197081" y="3933624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327664" y="1915057"/>
            <a:ext cx="8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 A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002610" y="194572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 B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182471" y="4777261"/>
            <a:ext cx="74478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Aligners: Bowtie, GSNAP, STAR, BWA, BLAT,</a:t>
            </a:r>
          </a:p>
          <a:p>
            <a:r>
              <a:rPr lang="en-US" sz="3200" dirty="0" smtClean="0"/>
              <a:t>HISAT2, Bowtie2, Kallisto, Salmon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701533" y="6459307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65"/>
            <a:ext cx="9144000" cy="78230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Align to Genome or Transcriptome?</a:t>
            </a:r>
            <a:endParaRPr lang="en-US" sz="3200" dirty="0"/>
          </a:p>
        </p:txBody>
      </p:sp>
      <p:grpSp>
        <p:nvGrpSpPr>
          <p:cNvPr id="9" name="Group 17"/>
          <p:cNvGrpSpPr/>
          <p:nvPr/>
        </p:nvGrpSpPr>
        <p:grpSpPr>
          <a:xfrm>
            <a:off x="945630" y="4498899"/>
            <a:ext cx="6980721" cy="390723"/>
            <a:chOff x="945630" y="5193351"/>
            <a:chExt cx="6980721" cy="390723"/>
          </a:xfrm>
        </p:grpSpPr>
        <p:sp>
          <p:nvSpPr>
            <p:cNvPr id="3" name="Rectangle 2"/>
            <p:cNvSpPr/>
            <p:nvPr/>
          </p:nvSpPr>
          <p:spPr>
            <a:xfrm>
              <a:off x="945630" y="5193351"/>
              <a:ext cx="2326907" cy="3907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599444" y="5193351"/>
              <a:ext cx="2326907" cy="390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72537" y="5193351"/>
              <a:ext cx="2326907" cy="390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6"/>
          <p:cNvGrpSpPr/>
          <p:nvPr/>
        </p:nvGrpSpPr>
        <p:grpSpPr>
          <a:xfrm>
            <a:off x="32562" y="1400095"/>
            <a:ext cx="9089804" cy="884998"/>
            <a:chOff x="0" y="2100135"/>
            <a:chExt cx="9089804" cy="884998"/>
          </a:xfrm>
        </p:grpSpPr>
        <p:sp>
          <p:nvSpPr>
            <p:cNvPr id="6" name="Rectangle 5"/>
            <p:cNvSpPr/>
            <p:nvPr/>
          </p:nvSpPr>
          <p:spPr>
            <a:xfrm>
              <a:off x="0" y="2594410"/>
              <a:ext cx="2326907" cy="3907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24937" y="2594410"/>
              <a:ext cx="2326907" cy="390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62897" y="2594410"/>
              <a:ext cx="2326907" cy="390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326907" y="2100135"/>
              <a:ext cx="506044" cy="49427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32951" y="2100135"/>
              <a:ext cx="591986" cy="49427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751844" y="2100135"/>
              <a:ext cx="532748" cy="49427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84592" y="2100135"/>
              <a:ext cx="478305" cy="49427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2562" y="1315823"/>
            <a:ext cx="125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Genome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6284" y="3926228"/>
            <a:ext cx="1975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Transcriptome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973785" y="5093091"/>
            <a:ext cx="2326907" cy="3907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300692" y="5093091"/>
            <a:ext cx="2326907" cy="390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736" y="2524854"/>
            <a:ext cx="903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 </a:t>
            </a:r>
            <a:r>
              <a:rPr lang="en-US" dirty="0" smtClean="0"/>
              <a:t>Can align novel isoforms.</a:t>
            </a:r>
          </a:p>
          <a:p>
            <a:r>
              <a:rPr lang="en-US" b="1" dirty="0" smtClean="0"/>
              <a:t>Disadvantages:</a:t>
            </a:r>
            <a:r>
              <a:rPr lang="en-US" dirty="0" smtClean="0"/>
              <a:t>  Difficult, Spurious alignments, spliced alignment, gene families, pseudo genes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701533" y="6459307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15156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65"/>
            <a:ext cx="9144000" cy="78230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Align to Genome or Transcriptome?</a:t>
            </a:r>
            <a:endParaRPr lang="en-US" sz="3200" dirty="0"/>
          </a:p>
        </p:txBody>
      </p:sp>
      <p:grpSp>
        <p:nvGrpSpPr>
          <p:cNvPr id="9" name="Group 17"/>
          <p:cNvGrpSpPr/>
          <p:nvPr/>
        </p:nvGrpSpPr>
        <p:grpSpPr>
          <a:xfrm>
            <a:off x="945630" y="4498899"/>
            <a:ext cx="6980721" cy="390723"/>
            <a:chOff x="945630" y="5193351"/>
            <a:chExt cx="6980721" cy="390723"/>
          </a:xfrm>
        </p:grpSpPr>
        <p:sp>
          <p:nvSpPr>
            <p:cNvPr id="3" name="Rectangle 2"/>
            <p:cNvSpPr/>
            <p:nvPr/>
          </p:nvSpPr>
          <p:spPr>
            <a:xfrm>
              <a:off x="945630" y="5193351"/>
              <a:ext cx="2326907" cy="3907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599444" y="5193351"/>
              <a:ext cx="2326907" cy="390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72537" y="5193351"/>
              <a:ext cx="2326907" cy="390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6"/>
          <p:cNvGrpSpPr/>
          <p:nvPr/>
        </p:nvGrpSpPr>
        <p:grpSpPr>
          <a:xfrm>
            <a:off x="32562" y="1400095"/>
            <a:ext cx="9089804" cy="884998"/>
            <a:chOff x="0" y="2100135"/>
            <a:chExt cx="9089804" cy="884998"/>
          </a:xfrm>
        </p:grpSpPr>
        <p:sp>
          <p:nvSpPr>
            <p:cNvPr id="6" name="Rectangle 5"/>
            <p:cNvSpPr/>
            <p:nvPr/>
          </p:nvSpPr>
          <p:spPr>
            <a:xfrm>
              <a:off x="0" y="2594410"/>
              <a:ext cx="2326907" cy="3907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24937" y="2594410"/>
              <a:ext cx="2326907" cy="390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62897" y="2594410"/>
              <a:ext cx="2326907" cy="390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326907" y="2100135"/>
              <a:ext cx="506044" cy="49427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32951" y="2100135"/>
              <a:ext cx="591986" cy="49427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751844" y="2100135"/>
              <a:ext cx="532748" cy="49427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84592" y="2100135"/>
              <a:ext cx="478305" cy="49427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2562" y="1315823"/>
            <a:ext cx="125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Genome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6284" y="3926228"/>
            <a:ext cx="1975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Transcriptome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973785" y="5093091"/>
            <a:ext cx="2326907" cy="3907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300692" y="5093091"/>
            <a:ext cx="2326907" cy="390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327" y="5811630"/>
            <a:ext cx="8624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  <a:r>
              <a:rPr lang="en-US" dirty="0" smtClean="0"/>
              <a:t>  Easy, Focused to the part of the genome that is known to be transcribed.</a:t>
            </a:r>
          </a:p>
          <a:p>
            <a:r>
              <a:rPr lang="en-US" b="1" dirty="0" smtClean="0"/>
              <a:t>Disadvantages:</a:t>
            </a:r>
            <a:r>
              <a:rPr lang="en-US" dirty="0" smtClean="0"/>
              <a:t>  Reads that come from novel isoforms may not align at all or may be </a:t>
            </a:r>
          </a:p>
          <a:p>
            <a:r>
              <a:rPr lang="en-US" dirty="0"/>
              <a:t>	</a:t>
            </a:r>
            <a:r>
              <a:rPr lang="en-US" dirty="0" smtClean="0"/>
              <a:t>	misattributed to a known isoform.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736" y="2524854"/>
            <a:ext cx="903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 </a:t>
            </a:r>
            <a:r>
              <a:rPr lang="en-US" dirty="0" smtClean="0"/>
              <a:t>Can align novel isoforms.</a:t>
            </a:r>
          </a:p>
          <a:p>
            <a:r>
              <a:rPr lang="en-US" b="1" dirty="0" smtClean="0"/>
              <a:t>Disadvantages:</a:t>
            </a:r>
            <a:r>
              <a:rPr lang="en-US" dirty="0" smtClean="0"/>
              <a:t>  Difficult, Spurious alignments, spliced alignment, gene families, pseudo genes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701533" y="6459307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15156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 of most aligners: Bam/Sam file of reads and genome positions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9381"/>
          <a:stretch/>
        </p:blipFill>
        <p:spPr>
          <a:xfrm>
            <a:off x="0" y="1850720"/>
            <a:ext cx="9144000" cy="33914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850720"/>
            <a:ext cx="9144000" cy="689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01533" y="6459307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84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54" y="0"/>
            <a:ext cx="9022860" cy="9859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Visualization of alignment data (BAM/SAM)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09" y="9591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     </a:t>
            </a:r>
            <a:r>
              <a:rPr lang="en-US" sz="2800" dirty="0" smtClean="0"/>
              <a:t>Genome </a:t>
            </a:r>
            <a:r>
              <a:rPr lang="en-US" sz="2800" dirty="0" smtClean="0"/>
              <a:t>browsers </a:t>
            </a:r>
            <a:r>
              <a:rPr lang="en-US" sz="2800" dirty="0" smtClean="0"/>
              <a:t>– IGV and UCSC</a:t>
            </a:r>
            <a:endParaRPr lang="en-US" sz="2800" dirty="0"/>
          </a:p>
        </p:txBody>
      </p:sp>
      <p:pic>
        <p:nvPicPr>
          <p:cNvPr id="5" name="Picture 4" descr="IGVExampl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826" y="1604308"/>
            <a:ext cx="4794965" cy="26671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254" y="4454426"/>
            <a:ext cx="8839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Integrative Genome Viewer (IGV)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://software.broadinstitute.org/software/igv/</a:t>
            </a:r>
            <a:r>
              <a:rPr lang="en-US" sz="2400" dirty="0" smtClean="0">
                <a:hlinkClick r:id="rId4"/>
              </a:rPr>
              <a:t>download</a:t>
            </a:r>
            <a:endParaRPr lang="en-US" sz="2400" dirty="0" smtClean="0"/>
          </a:p>
          <a:p>
            <a:pPr lvl="1">
              <a:spcAft>
                <a:spcPts val="1200"/>
              </a:spcAft>
            </a:pPr>
            <a:endParaRPr lang="en-US" sz="2400" dirty="0" smtClean="0"/>
          </a:p>
          <a:p>
            <a:pPr lvl="1"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9178" y="5509639"/>
            <a:ext cx="786625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RNA-</a:t>
            </a:r>
            <a:r>
              <a:rPr lang="en-US" sz="2400" b="1" dirty="0" err="1" smtClean="0"/>
              <a:t>seq</a:t>
            </a:r>
            <a:r>
              <a:rPr lang="en-US" sz="2400" b="1" dirty="0" smtClean="0"/>
              <a:t> Data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5" action="ppaction://hlinkfile"/>
              </a:rPr>
              <a:t>ftp</a:t>
            </a:r>
            <a:r>
              <a:rPr lang="en-US" sz="2400" dirty="0">
                <a:hlinkClick r:id="rId5" action="ppaction://hlinkfile"/>
              </a:rPr>
              <a:t>://</a:t>
            </a:r>
            <a:r>
              <a:rPr lang="en-US" sz="2400" dirty="0" smtClean="0">
                <a:hlinkClick r:id="rId5" action="ppaction://hlinkfile"/>
              </a:rPr>
              <a:t>ftp.jax.org/</a:t>
            </a:r>
            <a:r>
              <a:rPr lang="en-US" sz="2400" dirty="0">
                <a:hlinkClick r:id="rId5" action="ppaction://hlinkfile"/>
              </a:rPr>
              <a:t>dgatti/MouseGen2016</a:t>
            </a:r>
            <a:r>
              <a:rPr lang="en-US" sz="2400" dirty="0" smtClean="0">
                <a:hlinkClick r:id="rId5" action="ppaction://hlinkfile"/>
              </a:rPr>
              <a:t>/</a:t>
            </a:r>
            <a:endParaRPr lang="en-US" sz="2400" dirty="0" smtClean="0"/>
          </a:p>
          <a:p>
            <a:pPr marL="914400" lvl="1" indent="-457200">
              <a:spcAft>
                <a:spcPts val="1200"/>
              </a:spcAft>
              <a:buFont typeface="Arial"/>
              <a:buChar char="•"/>
            </a:pPr>
            <a:r>
              <a:rPr lang="en-US" sz="2400" dirty="0" smtClean="0"/>
              <a:t>DO.chr1XY.sorted.bam and DO.chr1XY.sorted.bam.bai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794"/>
            <a:ext cx="8229600" cy="5772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IGV is your friend.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324"/>
            <a:ext cx="9144000" cy="60840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1388" y="3309542"/>
            <a:ext cx="200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color = strand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60908" y="2604020"/>
            <a:ext cx="1731939" cy="38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80020" y="2398774"/>
            <a:ext cx="55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19859" y="242443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Coverage density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794"/>
            <a:ext cx="8229600" cy="577246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 genes to look at in IGV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303302" y="1637731"/>
            <a:ext cx="661676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 err="1" smtClean="0"/>
              <a:t>Tsn</a:t>
            </a:r>
            <a:endParaRPr lang="en-US" sz="3200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 err="1" smtClean="0"/>
              <a:t>Gorab</a:t>
            </a:r>
            <a:endParaRPr lang="en-US" sz="3200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/>
              <a:t>Fmo1, Fmo2, Fmo3, Fmo4, Fmo6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/>
              <a:t>Ids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 err="1" smtClean="0"/>
              <a:t>Zfx</a:t>
            </a:r>
            <a:endParaRPr lang="en-US" sz="3200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/>
              <a:t>Ssty1, Ssty2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869590" y="3831596"/>
            <a:ext cx="7051647" cy="17471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287"/>
            <a:ext cx="8229600" cy="786183"/>
          </a:xfrm>
        </p:spPr>
        <p:txBody>
          <a:bodyPr>
            <a:normAutofit/>
          </a:bodyPr>
          <a:lstStyle/>
          <a:p>
            <a:r>
              <a:rPr lang="en-US" u="sng" dirty="0" smtClean="0"/>
              <a:t>Aligned Reads to Gene Abundance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026732" y="3752280"/>
            <a:ext cx="25314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Aligned Reads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69591" y="4983073"/>
            <a:ext cx="68457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Quantified isoform and gene expression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126319" y="2589871"/>
            <a:ext cx="23322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100bp Reads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368873" y="1427462"/>
            <a:ext cx="1847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Total RNA</a:t>
            </a:r>
            <a:endParaRPr lang="en-US" sz="3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92463" y="2012238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292463" y="3174647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92463" y="4337056"/>
            <a:ext cx="0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64953" y="6457767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474"/>
            <a:ext cx="9144000" cy="7465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Applications of RNA-</a:t>
            </a:r>
            <a:r>
              <a:rPr lang="en-US" sz="3200" dirty="0"/>
              <a:t>s</a:t>
            </a:r>
            <a:r>
              <a:rPr lang="en-US" sz="3200" dirty="0" smtClean="0"/>
              <a:t>eq Technology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1715526" y="5530622"/>
            <a:ext cx="5686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Differential Gene expression analysis</a:t>
            </a:r>
            <a:endParaRPr lang="en-US" sz="2800" b="1" dirty="0"/>
          </a:p>
        </p:txBody>
      </p:sp>
      <p:sp>
        <p:nvSpPr>
          <p:cNvPr id="67" name="Rectangle 66"/>
          <p:cNvSpPr/>
          <p:nvPr/>
        </p:nvSpPr>
        <p:spPr>
          <a:xfrm>
            <a:off x="5170032" y="4544413"/>
            <a:ext cx="2397463" cy="1096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ormal-cancer-expression-heatmap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0" t="26123" r="10879" b="13116"/>
          <a:stretch/>
        </p:blipFill>
        <p:spPr>
          <a:xfrm>
            <a:off x="2962454" y="2253835"/>
            <a:ext cx="2996578" cy="291970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962454" y="1989663"/>
            <a:ext cx="1490994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68038" y="1989663"/>
            <a:ext cx="1490994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2873" y="1429390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28125" y="1429390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11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576"/>
            <a:ext cx="9144000" cy="8090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Aligned Reads to Gene Abundance: Challenges 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95865" y="2065866"/>
            <a:ext cx="7670801" cy="84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8515" y="1896536"/>
            <a:ext cx="3036789" cy="423334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02128" y="1921933"/>
            <a:ext cx="1055665" cy="42333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7740" y="259588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47202" y="274828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99602" y="290068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2596" y="303022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56802" y="2866824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56802" y="2697494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60589" y="261792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60589" y="2843964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08557" y="300229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256605" y="2460435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657199" y="2697482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55007" y="2697482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819049" y="2946400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02128" y="2945568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090602" y="19150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Long 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089861" y="1945729"/>
            <a:ext cx="75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Short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2754071" y="2483294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65092" y="247821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608260" y="2437575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178208" y="240964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283652" y="2821105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40792" y="245536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108515" y="266363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251705" y="257302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195108" y="3125890"/>
            <a:ext cx="457192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825481" y="332400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77881" y="347640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424887" y="312673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12989" y="312673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59995" y="325628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112395" y="340868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468950" y="335789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09817" y="5052900"/>
            <a:ext cx="6740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approaches to quantify expression abundance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8764953" y="6457767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9140" y="1861055"/>
            <a:ext cx="3263849" cy="42333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3097" y="4094200"/>
            <a:ext cx="955002" cy="4233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312425" y="2357681"/>
            <a:ext cx="400594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13019" y="2557912"/>
            <a:ext cx="400594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82917" y="2613740"/>
            <a:ext cx="400594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07409" y="2792873"/>
            <a:ext cx="400594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30038" y="2861826"/>
            <a:ext cx="400594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09187" y="19150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Long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08690" y="4134245"/>
            <a:ext cx="70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Short</a:t>
            </a:r>
            <a:endParaRPr lang="en-US" b="1" dirty="0"/>
          </a:p>
        </p:txBody>
      </p:sp>
      <p:grpSp>
        <p:nvGrpSpPr>
          <p:cNvPr id="3" name="Group 40"/>
          <p:cNvGrpSpPr/>
          <p:nvPr/>
        </p:nvGrpSpPr>
        <p:grpSpPr>
          <a:xfrm>
            <a:off x="5649307" y="3052049"/>
            <a:ext cx="2872791" cy="1112487"/>
            <a:chOff x="1040792" y="2409641"/>
            <a:chExt cx="2872791" cy="1112487"/>
          </a:xfrm>
          <a:solidFill>
            <a:srgbClr val="7F7F7F"/>
          </a:solidFill>
        </p:grpSpPr>
        <p:sp>
          <p:nvSpPr>
            <p:cNvPr id="7" name="Rectangle 6"/>
            <p:cNvSpPr/>
            <p:nvPr/>
          </p:nvSpPr>
          <p:spPr>
            <a:xfrm>
              <a:off x="1757740" y="2595881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47202" y="2748281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99602" y="2900681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52596" y="3030221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802" y="2866824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56802" y="2697494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60589" y="2617920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60589" y="2843964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08557" y="3002291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4071" y="2483294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65092" y="2478219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08260" y="2437575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78208" y="2409641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83652" y="2821105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0792" y="2455360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08515" y="2663639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51705" y="2573021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95108" y="3125890"/>
              <a:ext cx="457192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25481" y="3324009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77881" y="3476409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24887" y="3126739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12989" y="3126739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59995" y="3256280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12395" y="3408680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68950" y="3357890"/>
              <a:ext cx="40059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V="1">
            <a:off x="769140" y="1758552"/>
            <a:ext cx="326384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00928" y="1339846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95945" y="2948574"/>
            <a:ext cx="1728991" cy="42333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23855" y="2818159"/>
            <a:ext cx="170375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499758" y="242736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22750" y="3961506"/>
            <a:ext cx="91581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93958" y="359862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539360" y="2361609"/>
            <a:ext cx="400594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7939954" y="2598656"/>
            <a:ext cx="400594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437762" y="2598656"/>
            <a:ext cx="400594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8101804" y="2847574"/>
            <a:ext cx="400594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7284883" y="2846742"/>
            <a:ext cx="400594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512217" y="2147097"/>
            <a:ext cx="3009881" cy="2207385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366255" y="1735714"/>
            <a:ext cx="1334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1000 reads</a:t>
            </a:r>
            <a:endParaRPr lang="en-US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251190" y="187318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264040" y="294674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258839" y="406138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1714901" y="5485004"/>
            <a:ext cx="5811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Relative abundance for these genes,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f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>
            <a:off x="0" y="37576"/>
            <a:ext cx="9144000" cy="809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Aligned Reads to Gene Abundance: Challenges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764953" y="6457767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9140" y="1861055"/>
            <a:ext cx="3263849" cy="42333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3097" y="4094200"/>
            <a:ext cx="955002" cy="4233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09187" y="19150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Long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08690" y="4134245"/>
            <a:ext cx="70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Short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339951" y="4161124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95912" y="4133194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grpSp>
        <p:nvGrpSpPr>
          <p:cNvPr id="3" name="Group 71"/>
          <p:cNvGrpSpPr/>
          <p:nvPr/>
        </p:nvGrpSpPr>
        <p:grpSpPr>
          <a:xfrm>
            <a:off x="3935507" y="3137817"/>
            <a:ext cx="2408296" cy="468181"/>
            <a:chOff x="5717030" y="3078756"/>
            <a:chExt cx="2408296" cy="468181"/>
          </a:xfrm>
          <a:solidFill>
            <a:srgbClr val="FF6600"/>
          </a:solidFill>
        </p:grpSpPr>
        <p:sp>
          <p:nvSpPr>
            <p:cNvPr id="46" name="Rectangle 45"/>
            <p:cNvSpPr/>
            <p:nvPr/>
          </p:nvSpPr>
          <p:spPr>
            <a:xfrm>
              <a:off x="5892167" y="3463513"/>
              <a:ext cx="400594" cy="45719"/>
            </a:xfrm>
            <a:prstGeom prst="rect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17030" y="3306047"/>
              <a:ext cx="400594" cy="45719"/>
            </a:xfrm>
            <a:prstGeom prst="rect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grpSp>
          <p:nvGrpSpPr>
            <p:cNvPr id="4" name="Group 63"/>
            <p:cNvGrpSpPr/>
            <p:nvPr/>
          </p:nvGrpSpPr>
          <p:grpSpPr>
            <a:xfrm>
              <a:off x="6406842" y="3078756"/>
              <a:ext cx="1718484" cy="468181"/>
              <a:chOff x="6755717" y="3120627"/>
              <a:chExt cx="1718484" cy="468181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6755717" y="3390689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908117" y="3543089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365317" y="3509232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365317" y="3339902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969104" y="3260328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969104" y="3486372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362586" y="3125702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073607" y="3120627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755717" y="3166346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4682463" y="4256793"/>
            <a:ext cx="457192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312836" y="4454912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465236" y="4607312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912242" y="4257642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000344" y="4257642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47350" y="4387183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599750" y="4539583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956305" y="4488793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69140" y="1758552"/>
            <a:ext cx="326384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00928" y="1339846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95945" y="2948574"/>
            <a:ext cx="1728991" cy="42333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23855" y="2818159"/>
            <a:ext cx="170375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499758" y="242736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22750" y="3961506"/>
            <a:ext cx="91581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93958" y="359862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grpSp>
        <p:nvGrpSpPr>
          <p:cNvPr id="11" name="Group 57"/>
          <p:cNvGrpSpPr/>
          <p:nvPr/>
        </p:nvGrpSpPr>
        <p:grpSpPr>
          <a:xfrm>
            <a:off x="4439168" y="1628435"/>
            <a:ext cx="2310510" cy="720830"/>
            <a:chOff x="5206693" y="1628435"/>
            <a:chExt cx="2310510" cy="720830"/>
          </a:xfrm>
          <a:solidFill>
            <a:schemeClr val="accent1"/>
          </a:solidFill>
        </p:grpSpPr>
        <p:sp>
          <p:nvSpPr>
            <p:cNvPr id="27" name="Rectangle 26"/>
            <p:cNvSpPr/>
            <p:nvPr/>
          </p:nvSpPr>
          <p:spPr>
            <a:xfrm>
              <a:off x="5489080" y="1799401"/>
              <a:ext cx="400594" cy="4571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89674" y="1999632"/>
              <a:ext cx="400594" cy="4571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59572" y="2055460"/>
              <a:ext cx="400594" cy="4571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84064" y="2234593"/>
              <a:ext cx="400594" cy="4571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06693" y="2303546"/>
              <a:ext cx="400594" cy="4571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12750" y="1814675"/>
              <a:ext cx="400594" cy="4571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16775" y="1656369"/>
              <a:ext cx="400594" cy="4571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86723" y="1628435"/>
              <a:ext cx="400594" cy="4571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49307" y="1674154"/>
              <a:ext cx="400594" cy="4571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716015" y="1803329"/>
              <a:ext cx="400594" cy="4571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116609" y="2040376"/>
              <a:ext cx="400594" cy="4571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14417" y="2040376"/>
              <a:ext cx="400594" cy="4571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110999" y="2289294"/>
              <a:ext cx="400594" cy="4571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61538" y="2288462"/>
              <a:ext cx="400594" cy="4571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51190" y="187318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264040" y="294674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258839" y="406138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1714901" y="5485004"/>
            <a:ext cx="5811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Relative abundance for these genes,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f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5232188" y="128401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853487" y="2752552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848906" y="372903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0" y="37576"/>
            <a:ext cx="9144000" cy="809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Aligned Reads to Gene Abundance: Challenges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764953" y="6457767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9140" y="1861055"/>
            <a:ext cx="3263849" cy="42333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3097" y="4094200"/>
            <a:ext cx="955002" cy="4233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09187" y="19150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Long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08690" y="4134245"/>
            <a:ext cx="70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Short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339951" y="4161124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95912" y="4133194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grpSp>
        <p:nvGrpSpPr>
          <p:cNvPr id="2" name="Group 71"/>
          <p:cNvGrpSpPr/>
          <p:nvPr/>
        </p:nvGrpSpPr>
        <p:grpSpPr>
          <a:xfrm>
            <a:off x="3935507" y="3137817"/>
            <a:ext cx="2408296" cy="468181"/>
            <a:chOff x="5717030" y="3078756"/>
            <a:chExt cx="2408296" cy="468181"/>
          </a:xfrm>
          <a:solidFill>
            <a:srgbClr val="FF6600"/>
          </a:solidFill>
        </p:grpSpPr>
        <p:sp>
          <p:nvSpPr>
            <p:cNvPr id="46" name="Rectangle 45"/>
            <p:cNvSpPr/>
            <p:nvPr/>
          </p:nvSpPr>
          <p:spPr>
            <a:xfrm>
              <a:off x="5892167" y="3463513"/>
              <a:ext cx="400594" cy="45719"/>
            </a:xfrm>
            <a:prstGeom prst="rect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17030" y="3306047"/>
              <a:ext cx="400594" cy="45719"/>
            </a:xfrm>
            <a:prstGeom prst="rect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grpSp>
          <p:nvGrpSpPr>
            <p:cNvPr id="3" name="Group 63"/>
            <p:cNvGrpSpPr/>
            <p:nvPr/>
          </p:nvGrpSpPr>
          <p:grpSpPr>
            <a:xfrm>
              <a:off x="6406842" y="3078756"/>
              <a:ext cx="1718484" cy="468181"/>
              <a:chOff x="6755717" y="3120627"/>
              <a:chExt cx="1718484" cy="468181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6755717" y="3390689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908117" y="3543089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365317" y="3509232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365317" y="3339902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969104" y="3260328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969104" y="3486372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362586" y="3125702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073607" y="3120627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755717" y="3166346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4682463" y="4256793"/>
            <a:ext cx="457192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312836" y="4454912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465236" y="4607312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912242" y="4257642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000344" y="4257642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47350" y="4387183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599750" y="4539583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956305" y="4488793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69140" y="1758552"/>
            <a:ext cx="326384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00928" y="1339846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95945" y="2948574"/>
            <a:ext cx="1728991" cy="42333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 Medium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23855" y="2818159"/>
            <a:ext cx="170375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499758" y="242736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22750" y="3961506"/>
            <a:ext cx="91581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93958" y="359862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721555" y="179940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122149" y="1999632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92047" y="205546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116539" y="223459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439168" y="2303546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45225" y="1814675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49250" y="165636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19198" y="1628435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881782" y="1674154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948490" y="180332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349084" y="2040376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846892" y="2040376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343474" y="2289294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694013" y="2288462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1190" y="187318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264040" y="294674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258839" y="406138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1714901" y="5485004"/>
            <a:ext cx="5811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Relative abundance for these genes,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f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5232188" y="128401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853487" y="2752552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848906" y="372903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73595" y="1859228"/>
            <a:ext cx="716966" cy="4167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14355" y="2946747"/>
            <a:ext cx="483458" cy="4167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538255" y="2444224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938849" y="2681271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436657" y="2681271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933239" y="2930189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7283778" y="2929357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8053485" y="2457054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837251" y="2087222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807963" y="4840697"/>
            <a:ext cx="1091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Unique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7283778" y="3267374"/>
            <a:ext cx="153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Multireads</a:t>
            </a:r>
            <a:endParaRPr lang="en-US" sz="2400" dirty="0"/>
          </a:p>
        </p:txBody>
      </p:sp>
      <p:sp>
        <p:nvSpPr>
          <p:cNvPr id="87" name="Title 1"/>
          <p:cNvSpPr txBox="1">
            <a:spLocks/>
          </p:cNvSpPr>
          <p:nvPr/>
        </p:nvSpPr>
        <p:spPr>
          <a:xfrm>
            <a:off x="0" y="37576"/>
            <a:ext cx="9144000" cy="809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Multireads: Reads Mapping to Multiple Genes/Transcripts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764953" y="6457767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576"/>
            <a:ext cx="9144000" cy="80909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Approach 1</a:t>
            </a:r>
            <a:r>
              <a:rPr lang="en-US" sz="3200" dirty="0" smtClean="0"/>
              <a:t>: Ignore Multireads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69140" y="1861055"/>
            <a:ext cx="3263849" cy="42333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3097" y="4094200"/>
            <a:ext cx="955002" cy="4233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09187" y="19150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Long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08690" y="4134245"/>
            <a:ext cx="70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Short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339951" y="4161124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95912" y="4133194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grpSp>
        <p:nvGrpSpPr>
          <p:cNvPr id="3" name="Group 71"/>
          <p:cNvGrpSpPr/>
          <p:nvPr/>
        </p:nvGrpSpPr>
        <p:grpSpPr>
          <a:xfrm>
            <a:off x="3935507" y="3137817"/>
            <a:ext cx="2408296" cy="468181"/>
            <a:chOff x="5717030" y="3078756"/>
            <a:chExt cx="2408296" cy="468181"/>
          </a:xfrm>
          <a:solidFill>
            <a:srgbClr val="FF6600"/>
          </a:solidFill>
        </p:grpSpPr>
        <p:sp>
          <p:nvSpPr>
            <p:cNvPr id="46" name="Rectangle 45"/>
            <p:cNvSpPr/>
            <p:nvPr/>
          </p:nvSpPr>
          <p:spPr>
            <a:xfrm>
              <a:off x="5892167" y="3463513"/>
              <a:ext cx="400594" cy="45719"/>
            </a:xfrm>
            <a:prstGeom prst="rect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17030" y="3306047"/>
              <a:ext cx="400594" cy="45719"/>
            </a:xfrm>
            <a:prstGeom prst="rect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grpSp>
          <p:nvGrpSpPr>
            <p:cNvPr id="4" name="Group 63"/>
            <p:cNvGrpSpPr/>
            <p:nvPr/>
          </p:nvGrpSpPr>
          <p:grpSpPr>
            <a:xfrm>
              <a:off x="6406842" y="3078756"/>
              <a:ext cx="1718484" cy="468181"/>
              <a:chOff x="6755717" y="3120627"/>
              <a:chExt cx="1718484" cy="468181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6755717" y="3390689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908117" y="3543089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365317" y="3509232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365317" y="3339902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969104" y="3260328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969104" y="3486372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362586" y="3125702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073607" y="3120627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755717" y="3166346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4682463" y="4256793"/>
            <a:ext cx="457192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312836" y="4454912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465236" y="4607312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912242" y="4257642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000344" y="4257642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47350" y="4387183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599750" y="4539583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956305" y="4488793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69140" y="1758552"/>
            <a:ext cx="326384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00928" y="1339846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95945" y="2948574"/>
            <a:ext cx="1728991" cy="42333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 Medium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23855" y="2818159"/>
            <a:ext cx="170375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499758" y="242736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22750" y="3961506"/>
            <a:ext cx="91581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93958" y="359862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721555" y="179940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122149" y="1999632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92047" y="205546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116539" y="223459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439168" y="2303546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45225" y="1814675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49250" y="165636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19198" y="1628435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881782" y="1674154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948490" y="180332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349084" y="2040376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846892" y="2040376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343474" y="2289294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694013" y="2288462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1190" y="187318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264040" y="294674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258839" y="406138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1714901" y="5485004"/>
            <a:ext cx="5811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Relative abundance for these genes,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f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5232188" y="128401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853487" y="2752552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848906" y="372903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73595" y="1859228"/>
            <a:ext cx="716966" cy="4167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14355" y="2946747"/>
            <a:ext cx="483458" cy="4167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538255" y="2444224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938849" y="2681271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436657" y="2681271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933239" y="2930189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7283778" y="2929357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8053485" y="2457054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837251" y="2087222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255868" y="2101179"/>
            <a:ext cx="1424129" cy="1222058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384260" y="6212578"/>
            <a:ext cx="383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Nagalakshmi et. al.  Science. 2008</a:t>
            </a:r>
          </a:p>
          <a:p>
            <a:r>
              <a:rPr lang="en-US" dirty="0" smtClean="0"/>
              <a:t>Marioni, et. al. Genome Research 2008</a:t>
            </a:r>
          </a:p>
          <a:p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066" y="6488668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576"/>
            <a:ext cx="9144000" cy="80909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558ED5"/>
                </a:solidFill>
              </a:rPr>
              <a:t>Approach 1:</a:t>
            </a:r>
            <a:r>
              <a:rPr lang="en-US" sz="3200" dirty="0" smtClean="0"/>
              <a:t> Ignore Multireads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69140" y="1861055"/>
            <a:ext cx="3263849" cy="42333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3097" y="4094200"/>
            <a:ext cx="955002" cy="4233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09187" y="19150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Long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08690" y="4134245"/>
            <a:ext cx="70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Short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339951" y="4161124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95912" y="4133194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grpSp>
        <p:nvGrpSpPr>
          <p:cNvPr id="3" name="Group 71"/>
          <p:cNvGrpSpPr/>
          <p:nvPr/>
        </p:nvGrpSpPr>
        <p:grpSpPr>
          <a:xfrm>
            <a:off x="3935507" y="3137817"/>
            <a:ext cx="2408296" cy="468181"/>
            <a:chOff x="5717030" y="3078756"/>
            <a:chExt cx="2408296" cy="468181"/>
          </a:xfrm>
          <a:solidFill>
            <a:srgbClr val="FF6600"/>
          </a:solidFill>
        </p:grpSpPr>
        <p:sp>
          <p:nvSpPr>
            <p:cNvPr id="46" name="Rectangle 45"/>
            <p:cNvSpPr/>
            <p:nvPr/>
          </p:nvSpPr>
          <p:spPr>
            <a:xfrm>
              <a:off x="5892167" y="3463513"/>
              <a:ext cx="400594" cy="45719"/>
            </a:xfrm>
            <a:prstGeom prst="rect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17030" y="3306047"/>
              <a:ext cx="400594" cy="45719"/>
            </a:xfrm>
            <a:prstGeom prst="rect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grpSp>
          <p:nvGrpSpPr>
            <p:cNvPr id="4" name="Group 63"/>
            <p:cNvGrpSpPr/>
            <p:nvPr/>
          </p:nvGrpSpPr>
          <p:grpSpPr>
            <a:xfrm>
              <a:off x="6406842" y="3078756"/>
              <a:ext cx="1718484" cy="468181"/>
              <a:chOff x="6755717" y="3120627"/>
              <a:chExt cx="1718484" cy="468181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6755717" y="3390689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908117" y="3543089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365317" y="3509232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365317" y="3339902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969104" y="3260328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969104" y="3486372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362586" y="3125702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073607" y="3120627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755717" y="3166346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4682463" y="4256793"/>
            <a:ext cx="457192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312836" y="4454912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465236" y="4607312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912242" y="4257642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000344" y="4257642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47350" y="4387183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599750" y="4539583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956305" y="4488793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69140" y="1758552"/>
            <a:ext cx="326384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00928" y="1339846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95945" y="2948574"/>
            <a:ext cx="1728991" cy="42333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 Medium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23855" y="2818159"/>
            <a:ext cx="170375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499758" y="242736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22750" y="3961506"/>
            <a:ext cx="91581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93958" y="359862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721555" y="179940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122149" y="1999632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92047" y="205546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116539" y="223459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439168" y="2303546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45225" y="1814675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49250" y="165636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19198" y="1628435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881782" y="1674154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948490" y="180332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349084" y="2040376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846892" y="2040376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343474" y="2289294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694013" y="2288462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1190" y="187318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264040" y="294674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258839" y="406138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5232188" y="128401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853487" y="2752552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848906" y="372903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73595" y="1859228"/>
            <a:ext cx="716966" cy="4167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14355" y="2946747"/>
            <a:ext cx="483458" cy="4167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538255" y="2444224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938849" y="2681271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436657" y="2681271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933239" y="2930189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7283778" y="2929357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8053485" y="2457054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837251" y="2087222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255868" y="2101179"/>
            <a:ext cx="1424129" cy="1222058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23343" y="5401264"/>
            <a:ext cx="762260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 Over-estimates the abundance of genes with unique reads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Under-estimates the abundance of genes with multireads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Not an option at all, if interested in isoform expression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8764953" y="6457767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576"/>
            <a:ext cx="9144000" cy="809095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558ED5"/>
                </a:solidFill>
              </a:rPr>
              <a:t>Approach 2:</a:t>
            </a:r>
            <a:r>
              <a:rPr lang="en-US" sz="3200" dirty="0" smtClean="0"/>
              <a:t> EM algorithm based allocation of Multireads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69140" y="1861055"/>
            <a:ext cx="3263849" cy="42333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3097" y="4094200"/>
            <a:ext cx="955002" cy="4233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09187" y="19150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Long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08690" y="4134245"/>
            <a:ext cx="70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Short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339951" y="4161124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95912" y="4133194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grpSp>
        <p:nvGrpSpPr>
          <p:cNvPr id="3" name="Group 71"/>
          <p:cNvGrpSpPr/>
          <p:nvPr/>
        </p:nvGrpSpPr>
        <p:grpSpPr>
          <a:xfrm>
            <a:off x="3935507" y="3137817"/>
            <a:ext cx="2408296" cy="468181"/>
            <a:chOff x="5717030" y="3078756"/>
            <a:chExt cx="2408296" cy="468181"/>
          </a:xfrm>
          <a:solidFill>
            <a:srgbClr val="FF6600"/>
          </a:solidFill>
        </p:grpSpPr>
        <p:sp>
          <p:nvSpPr>
            <p:cNvPr id="46" name="Rectangle 45"/>
            <p:cNvSpPr/>
            <p:nvPr/>
          </p:nvSpPr>
          <p:spPr>
            <a:xfrm>
              <a:off x="5892167" y="3463513"/>
              <a:ext cx="400594" cy="45719"/>
            </a:xfrm>
            <a:prstGeom prst="rect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17030" y="3306047"/>
              <a:ext cx="400594" cy="45719"/>
            </a:xfrm>
            <a:prstGeom prst="rect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grpSp>
          <p:nvGrpSpPr>
            <p:cNvPr id="4" name="Group 63"/>
            <p:cNvGrpSpPr/>
            <p:nvPr/>
          </p:nvGrpSpPr>
          <p:grpSpPr>
            <a:xfrm>
              <a:off x="6406842" y="3078756"/>
              <a:ext cx="1718484" cy="468181"/>
              <a:chOff x="6755717" y="3120627"/>
              <a:chExt cx="1718484" cy="468181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6755717" y="3390689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908117" y="3543089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365317" y="3509232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365317" y="3339902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969104" y="3260328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969104" y="3486372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362586" y="3125702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073607" y="3120627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755717" y="3166346"/>
                <a:ext cx="400594" cy="45719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4682463" y="4256793"/>
            <a:ext cx="457192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312836" y="4454912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465236" y="4607312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912242" y="4257642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000344" y="4257642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47350" y="4387183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599750" y="4539583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956305" y="4488793"/>
            <a:ext cx="400594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69140" y="1758552"/>
            <a:ext cx="326384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00928" y="1339846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95945" y="2948574"/>
            <a:ext cx="1728991" cy="42333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 Medium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23855" y="2818159"/>
            <a:ext cx="170375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499758" y="242736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22750" y="3961506"/>
            <a:ext cx="91581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93958" y="359862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721555" y="179940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122149" y="1999632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92047" y="205546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116539" y="223459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439168" y="2303546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45225" y="1814675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49250" y="165636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19198" y="1628435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881782" y="1674154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948490" y="180332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349084" y="2040376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846892" y="2040376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343474" y="2289294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694013" y="2288462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1190" y="187318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264040" y="294674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258839" y="406138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1714901" y="5485004"/>
            <a:ext cx="5811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Relative abundance for these genes,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f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5232188" y="128401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853487" y="2752552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848906" y="372903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73595" y="1859228"/>
            <a:ext cx="716966" cy="4167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14355" y="2946747"/>
            <a:ext cx="483458" cy="4167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538255" y="2444224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938849" y="2681271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436657" y="2681271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933239" y="2930189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7283778" y="2929357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8053485" y="2457054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837251" y="2087222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001525" y="6350194"/>
            <a:ext cx="5097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RSEM, Cufflinks, isoEM, MMSEQ &amp; eXpress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764953" y="6457767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92112" y="2889674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03485" y="333602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56479" y="356993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60685" y="340653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60685" y="323720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94485" y="245476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Long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157954" y="305779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693731" y="293539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316922" y="5069692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655588" y="311273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97895" y="358085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804402" y="2436245"/>
            <a:ext cx="1728991" cy="42333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   gene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22812" y="2443812"/>
            <a:ext cx="513339" cy="4212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455051" y="3027965"/>
            <a:ext cx="400594" cy="45719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764953" y="6484787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0" y="37576"/>
            <a:ext cx="9144000" cy="809095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558ED5"/>
                </a:solidFill>
              </a:rPr>
              <a:t>Approach 2:</a:t>
            </a:r>
            <a:r>
              <a:rPr lang="en-US" sz="3200" dirty="0" smtClean="0"/>
              <a:t> EM algorithm based allocation of Multireads</a:t>
            </a:r>
            <a:endParaRPr lang="en-US" sz="3200" dirty="0"/>
          </a:p>
        </p:txBody>
      </p:sp>
      <p:sp>
        <p:nvSpPr>
          <p:cNvPr id="35" name="Rectangle 34"/>
          <p:cNvSpPr/>
          <p:nvPr/>
        </p:nvSpPr>
        <p:spPr>
          <a:xfrm>
            <a:off x="1954284" y="2370428"/>
            <a:ext cx="1728991" cy="4233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   gene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72694" y="2377995"/>
            <a:ext cx="513339" cy="4212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235728" y="4070444"/>
            <a:ext cx="778071" cy="765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044972" y="4070443"/>
            <a:ext cx="765443" cy="765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6386" y="3055384"/>
            <a:ext cx="1114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9 reads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00791" y="3033371"/>
            <a:ext cx="991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</a:rPr>
              <a:t>1</a:t>
            </a:r>
            <a:r>
              <a:rPr lang="en-US" sz="2400" b="1" dirty="0" smtClean="0">
                <a:solidFill>
                  <a:srgbClr val="FF6600"/>
                </a:solidFill>
              </a:rPr>
              <a:t> read</a:t>
            </a:r>
            <a:endParaRPr lang="en-US" sz="24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02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92112" y="2889674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03485" y="333602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56479" y="356993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60685" y="340653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60685" y="323720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94485" y="245476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Long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157954" y="305779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693731" y="293539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316922" y="5069692"/>
            <a:ext cx="40059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655588" y="311273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97895" y="358085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804402" y="2436245"/>
            <a:ext cx="1728991" cy="42333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   gene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22812" y="2443812"/>
            <a:ext cx="513339" cy="4212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455051" y="3027965"/>
            <a:ext cx="400594" cy="45719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764953" y="6484787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0" y="37576"/>
            <a:ext cx="9144000" cy="809095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558ED5"/>
                </a:solidFill>
              </a:rPr>
              <a:t>Approach 2:</a:t>
            </a:r>
            <a:r>
              <a:rPr lang="en-US" sz="3200" dirty="0" smtClean="0"/>
              <a:t> EM algorithm based allocation of Multireads</a:t>
            </a:r>
            <a:endParaRPr lang="en-US" sz="3200" dirty="0"/>
          </a:p>
        </p:txBody>
      </p:sp>
      <p:sp>
        <p:nvSpPr>
          <p:cNvPr id="35" name="Rectangle 34"/>
          <p:cNvSpPr/>
          <p:nvPr/>
        </p:nvSpPr>
        <p:spPr>
          <a:xfrm>
            <a:off x="1954284" y="2370428"/>
            <a:ext cx="1728991" cy="4233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   gene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72694" y="2377995"/>
            <a:ext cx="513339" cy="4212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6386" y="3055384"/>
            <a:ext cx="1114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9 reads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00791" y="3033371"/>
            <a:ext cx="991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</a:rPr>
              <a:t>1</a:t>
            </a:r>
            <a:r>
              <a:rPr lang="en-US" sz="2400" b="1" dirty="0" smtClean="0">
                <a:solidFill>
                  <a:srgbClr val="FF6600"/>
                </a:solidFill>
              </a:rPr>
              <a:t> read</a:t>
            </a:r>
            <a:endParaRPr lang="en-US" sz="2400" b="1" dirty="0">
              <a:solidFill>
                <a:srgbClr val="FF66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235728" y="4070444"/>
            <a:ext cx="778071" cy="765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044972" y="4070443"/>
            <a:ext cx="765443" cy="765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56479" y="4522714"/>
            <a:ext cx="578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0.9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05043" y="4518559"/>
            <a:ext cx="578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0.1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942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0315" y="1930077"/>
            <a:ext cx="1842806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/>
              <a:t>ACATGCTGCGGA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4320" y="1494253"/>
            <a:ext cx="130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100bp Read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01246" y="4707708"/>
            <a:ext cx="67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 2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115869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rise of Pseduo-alignment a.k.a alignment-free methods</a:t>
            </a:r>
            <a:endParaRPr lang="en-US" sz="3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60315" y="2455333"/>
            <a:ext cx="455685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2715" y="2590800"/>
            <a:ext cx="4556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65115" y="2743200"/>
            <a:ext cx="4556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17515" y="2895600"/>
            <a:ext cx="4556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69915" y="3048000"/>
            <a:ext cx="4556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22315" y="3200400"/>
            <a:ext cx="4556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74715" y="3352800"/>
            <a:ext cx="4556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27115" y="3505200"/>
            <a:ext cx="4556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79515" y="3657600"/>
            <a:ext cx="4556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99943" y="3810000"/>
            <a:ext cx="455685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17"/>
          <p:cNvGrpSpPr/>
          <p:nvPr/>
        </p:nvGrpSpPr>
        <p:grpSpPr>
          <a:xfrm>
            <a:off x="1285770" y="4839099"/>
            <a:ext cx="6980721" cy="390723"/>
            <a:chOff x="945630" y="5193351"/>
            <a:chExt cx="6980721" cy="390723"/>
          </a:xfrm>
        </p:grpSpPr>
        <p:sp>
          <p:nvSpPr>
            <p:cNvPr id="27" name="Rectangle 26"/>
            <p:cNvSpPr/>
            <p:nvPr/>
          </p:nvSpPr>
          <p:spPr>
            <a:xfrm>
              <a:off x="945630" y="5193351"/>
              <a:ext cx="2326907" cy="3907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99444" y="5193351"/>
              <a:ext cx="2326907" cy="390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2537" y="5193351"/>
              <a:ext cx="2326907" cy="390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56424" y="4266428"/>
            <a:ext cx="1975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Transcriptome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1313925" y="5433291"/>
            <a:ext cx="2326907" cy="3907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640832" y="5433291"/>
            <a:ext cx="2326907" cy="390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92155" y="2753160"/>
            <a:ext cx="10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K-mers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488279" y="2299409"/>
            <a:ext cx="4413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Sailfish, Salmon, and </a:t>
            </a:r>
            <a:r>
              <a:rPr lang="en-US" sz="2800" dirty="0" smtClean="0"/>
              <a:t>Kallisto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983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474"/>
            <a:ext cx="9144000" cy="7465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Applications of RNA-</a:t>
            </a:r>
            <a:r>
              <a:rPr lang="en-US" sz="3200" dirty="0"/>
              <a:t>s</a:t>
            </a:r>
            <a:r>
              <a:rPr lang="en-US" sz="3200" dirty="0" smtClean="0"/>
              <a:t>eq Technology</a:t>
            </a:r>
            <a:endParaRPr lang="en-US" sz="3200" dirty="0"/>
          </a:p>
        </p:txBody>
      </p:sp>
      <p:pic>
        <p:nvPicPr>
          <p:cNvPr id="66" name="Picture 65" descr="novel0exons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79" y="2197631"/>
            <a:ext cx="4347959" cy="2329263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3322676" y="4395967"/>
            <a:ext cx="2397463" cy="1096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3307735" y="4453290"/>
            <a:ext cx="2587153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139613" y="5309170"/>
            <a:ext cx="3365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Novel </a:t>
            </a:r>
            <a:r>
              <a:rPr lang="en-US" sz="2800" b="1" dirty="0"/>
              <a:t>e</a:t>
            </a:r>
            <a:r>
              <a:rPr lang="en-US" sz="2800" b="1" dirty="0" smtClean="0"/>
              <a:t>xon discovery</a:t>
            </a:r>
          </a:p>
          <a:p>
            <a:endParaRPr lang="en-US" sz="2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58038" y="4526894"/>
            <a:ext cx="531386" cy="471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7194" y="4981643"/>
            <a:ext cx="1863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Annotated gene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858038" y="2980258"/>
            <a:ext cx="79529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2430" y="2795593"/>
            <a:ext cx="153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Evidence from</a:t>
            </a:r>
          </a:p>
          <a:p>
            <a:r>
              <a:rPr lang="en-US" dirty="0" smtClean="0"/>
              <a:t>RNA-seq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53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0315" y="1930077"/>
            <a:ext cx="1842806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/>
              <a:t>ACATGCTGCGGA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4320" y="1494253"/>
            <a:ext cx="130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100bp Read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0315" y="2455333"/>
            <a:ext cx="455685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2715" y="2590800"/>
            <a:ext cx="4556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5115" y="2743200"/>
            <a:ext cx="4556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17515" y="2895600"/>
            <a:ext cx="4556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69915" y="3048000"/>
            <a:ext cx="4556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22315" y="3200400"/>
            <a:ext cx="4556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74715" y="3352800"/>
            <a:ext cx="4556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27115" y="3505200"/>
            <a:ext cx="4556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79515" y="3657600"/>
            <a:ext cx="4556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31915" y="3810000"/>
            <a:ext cx="455685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Kallisto_tim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5" y="1943336"/>
            <a:ext cx="4182534" cy="4914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2346085" y="4014753"/>
            <a:ext cx="273256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Running time in minutes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951627" y="2706469"/>
            <a:ext cx="3018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Expression quantitation for </a:t>
            </a:r>
          </a:p>
          <a:p>
            <a:pPr algn="ctr"/>
            <a:r>
              <a:rPr lang="en-US" sz="2000" dirty="0" smtClean="0"/>
              <a:t>30 Million Reads</a:t>
            </a:r>
            <a:endParaRPr lang="en-US" sz="2000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0" y="115869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Kallisto: K-mer based pseudo-alignment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852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for quantitation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EM </a:t>
            </a:r>
            <a:r>
              <a:rPr lang="en-US" sz="2800" dirty="0"/>
              <a:t>approaches are currently the best </a:t>
            </a:r>
            <a:r>
              <a:rPr lang="en-US" sz="2800" dirty="0" smtClean="0"/>
              <a:t>option.</a:t>
            </a:r>
          </a:p>
          <a:p>
            <a:r>
              <a:rPr lang="en-US" sz="2800" dirty="0" smtClean="0"/>
              <a:t>Isoform-level estimates are stilll challenging and will become easier as read length increases. </a:t>
            </a:r>
          </a:p>
          <a:p>
            <a:r>
              <a:rPr lang="en-US" sz="2800" dirty="0" smtClean="0"/>
              <a:t>K-mer counting methods (Salmon, Kallisto) are very fast – they can be run easily on your own PC – and are reasonably accurate.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64953" y="6538827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3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576"/>
            <a:ext cx="9144000" cy="8090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Expression Abundance: Counts, RPKM/FPKM, </a:t>
            </a:r>
            <a:r>
              <a:rPr lang="en-US" sz="3200" u="sng" dirty="0" smtClean="0"/>
              <a:t>TPM</a:t>
            </a:r>
            <a:endParaRPr lang="en-US" sz="3200" u="sng" dirty="0"/>
          </a:p>
        </p:txBody>
      </p:sp>
      <p:sp>
        <p:nvSpPr>
          <p:cNvPr id="4" name="Rectangle 3"/>
          <p:cNvSpPr/>
          <p:nvPr/>
        </p:nvSpPr>
        <p:spPr>
          <a:xfrm>
            <a:off x="795865" y="2065866"/>
            <a:ext cx="7670801" cy="84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8515" y="1896536"/>
            <a:ext cx="3036789" cy="423334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02128" y="1921933"/>
            <a:ext cx="1055665" cy="42333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7740" y="259588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47202" y="274828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99602" y="290068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2596" y="303022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56802" y="2866824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56802" y="2697494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60589" y="261792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60589" y="2843964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08557" y="300229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256605" y="2460435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657199" y="2697482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55007" y="2697482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819049" y="2946400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02128" y="2945568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090602" y="191505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Long Gene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51811" y="194572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Short Gene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2754071" y="2483294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65092" y="247821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608260" y="2437575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178208" y="240964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283652" y="2821105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40792" y="245536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108515" y="266363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251705" y="257302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195108" y="3125890"/>
            <a:ext cx="457192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825481" y="332400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77881" y="347640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424887" y="312673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12989" y="3126739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59995" y="325628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112395" y="340868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468950" y="335789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65435" y="4648122"/>
            <a:ext cx="7670801" cy="84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178085" y="4478792"/>
            <a:ext cx="3036789" cy="423334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071698" y="4504189"/>
            <a:ext cx="1055665" cy="42333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27310" y="5178137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216772" y="5330537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826372" y="527975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430159" y="5200176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430159" y="542622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326175" y="5042691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726769" y="5279738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224577" y="5279738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160172" y="449731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Long Gene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021381" y="452798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Short Gene</a:t>
            </a:r>
            <a:endParaRPr lang="en-US" b="1" dirty="0"/>
          </a:p>
        </p:txBody>
      </p:sp>
      <p:sp>
        <p:nvSpPr>
          <p:cNvPr id="71" name="Rectangle 70"/>
          <p:cNvSpPr/>
          <p:nvPr/>
        </p:nvSpPr>
        <p:spPr>
          <a:xfrm>
            <a:off x="2823641" y="5065550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34662" y="5060475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1677830" y="501983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2247778" y="4991897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1353222" y="540336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110362" y="5037616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178085" y="5245895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2321275" y="5155277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9022" y="1440938"/>
            <a:ext cx="1330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Sample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9567" y="3967970"/>
            <a:ext cx="133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Sample 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60664" y="3098800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54452" y="61348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78849" y="5956843"/>
            <a:ext cx="927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FPKM</a:t>
            </a:r>
            <a:endParaRPr lang="en-US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912647" y="5702843"/>
            <a:ext cx="6762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Number of Fragments Matched to a Gene / Kilo base</a:t>
            </a:r>
            <a:endParaRPr lang="en-US" sz="2400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2031178" y="6173773"/>
            <a:ext cx="59436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939762" y="6266111"/>
            <a:ext cx="4070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matched reads in Millions</a:t>
            </a:r>
            <a:endParaRPr lang="en-US" sz="2400" dirty="0"/>
          </a:p>
        </p:txBody>
      </p:sp>
      <p:sp>
        <p:nvSpPr>
          <p:cNvPr id="81" name="Equal 80"/>
          <p:cNvSpPr/>
          <p:nvPr/>
        </p:nvSpPr>
        <p:spPr>
          <a:xfrm>
            <a:off x="1387754" y="6135722"/>
            <a:ext cx="400594" cy="45719"/>
          </a:xfrm>
          <a:prstGeom prst="mathEqual">
            <a:avLst/>
          </a:prstGeom>
          <a:solidFill>
            <a:srgbClr val="404040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Equal 81"/>
          <p:cNvSpPr/>
          <p:nvPr/>
        </p:nvSpPr>
        <p:spPr>
          <a:xfrm>
            <a:off x="1387757" y="6237323"/>
            <a:ext cx="400594" cy="45719"/>
          </a:xfrm>
          <a:prstGeom prst="mathEqual">
            <a:avLst/>
          </a:prstGeom>
          <a:solidFill>
            <a:srgbClr val="404040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9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speed bump on the road from raw counts to differential expression.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64953" y="653882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6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108"/>
            <a:ext cx="8229600" cy="1143000"/>
          </a:xfrm>
        </p:spPr>
        <p:txBody>
          <a:bodyPr/>
          <a:lstStyle/>
          <a:p>
            <a:r>
              <a:rPr lang="en-US" dirty="0" smtClean="0"/>
              <a:t>Large pool, small 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53" y="1600200"/>
            <a:ext cx="8830235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Typical RNA library estimated to contain 2.4 x 10</a:t>
            </a:r>
            <a:r>
              <a:rPr lang="en-US" baseline="30000" dirty="0" smtClean="0"/>
              <a:t>12</a:t>
            </a:r>
            <a:r>
              <a:rPr lang="en-US" dirty="0" smtClean="0"/>
              <a:t> molecules. </a:t>
            </a:r>
            <a:r>
              <a:rPr lang="en-US" sz="2000" dirty="0" smtClean="0"/>
              <a:t>McIntyre et al 2011 </a:t>
            </a:r>
          </a:p>
          <a:p>
            <a:r>
              <a:rPr lang="en-US" dirty="0" smtClean="0"/>
              <a:t>Typical sequencing run = 25 million reads/sample.</a:t>
            </a:r>
          </a:p>
          <a:p>
            <a:r>
              <a:rPr lang="en-US" dirty="0" smtClean="0"/>
              <a:t>This means that only 0.00001 (1/1000</a:t>
            </a:r>
            <a:r>
              <a:rPr lang="en-US" baseline="30000" dirty="0" smtClean="0"/>
              <a:t>th</a:t>
            </a:r>
            <a:r>
              <a:rPr lang="en-US" dirty="0" smtClean="0"/>
              <a:t> of a percent) of RNA molecules are sampled in a given run.</a:t>
            </a:r>
          </a:p>
          <a:p>
            <a:r>
              <a:rPr lang="en-US" dirty="0" smtClean="0"/>
              <a:t>High abundance transcripts are sampled more frequently.</a:t>
            </a:r>
          </a:p>
          <a:p>
            <a:pPr marL="457200" lvl="1" indent="0">
              <a:buNone/>
            </a:pPr>
            <a:r>
              <a:rPr lang="en-US" dirty="0" smtClean="0"/>
              <a:t>Example: Albumin = 13% of all reads in liver RNA-seq samples.</a:t>
            </a:r>
          </a:p>
          <a:p>
            <a:r>
              <a:rPr lang="en-US" dirty="0" smtClean="0"/>
              <a:t>Sampling errors affect low-abundance transcripts most.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705" y="6446123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8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5898"/>
            <a:ext cx="8229600" cy="1143000"/>
          </a:xfrm>
        </p:spPr>
        <p:txBody>
          <a:bodyPr/>
          <a:lstStyle/>
          <a:p>
            <a:r>
              <a:rPr lang="en-US" dirty="0" smtClean="0"/>
              <a:t>A finite pool of reads.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2902587" y="1768731"/>
            <a:ext cx="3353967" cy="3343236"/>
            <a:chOff x="2808003" y="1579591"/>
            <a:chExt cx="3353967" cy="3343236"/>
          </a:xfrm>
        </p:grpSpPr>
        <p:sp>
          <p:nvSpPr>
            <p:cNvPr id="5" name="Oval 4"/>
            <p:cNvSpPr/>
            <p:nvPr/>
          </p:nvSpPr>
          <p:spPr>
            <a:xfrm>
              <a:off x="2808003" y="1579591"/>
              <a:ext cx="3353967" cy="33432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63925" y="358984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53387" y="374224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05787" y="389464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58781" y="402418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62987" y="386079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62987" y="369146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66774" y="361188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66774" y="383793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14742" y="399625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60256" y="347726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71277" y="347218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14445" y="343154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84393" y="340360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9837" y="381507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46977" y="344932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14700" y="365760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57890" y="356698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01293" y="4119858"/>
              <a:ext cx="457192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31666" y="431797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84066" y="447037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31072" y="412070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19174" y="412070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66180" y="425024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18580" y="440264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75135" y="435185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14700" y="322870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83006" y="233740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35406" y="248980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88400" y="261934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92606" y="245594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092606" y="228661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96393" y="220703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96393" y="243308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44361" y="259141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89875" y="207241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00896" y="206733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67368" y="321049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14012" y="199876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71574" y="301980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05193" y="182831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53684" y="168534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7509" y="216214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530912" y="2715009"/>
              <a:ext cx="457192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61285" y="291312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13685" y="306552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70683" y="3274421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48793" y="271585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95799" y="284539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07663" y="299779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04754" y="294700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31326" y="318764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06084" y="183774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28668" y="230087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494580" y="250731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52396" y="276779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042708" y="309582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967919" y="189194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08892" y="474418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34268" y="455883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764953" y="653882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31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5349" y="1120253"/>
            <a:ext cx="2013234" cy="248728"/>
            <a:chOff x="121605" y="1768731"/>
            <a:chExt cx="2013234" cy="24872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21605" y="1920199"/>
              <a:ext cx="201323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83744" y="1768731"/>
              <a:ext cx="1661932" cy="248728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Alb</a:t>
              </a:r>
              <a:endParaRPr lang="en-US" dirty="0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135120" y="202650"/>
            <a:ext cx="2540187" cy="643074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368586" y="5312135"/>
            <a:ext cx="2013234" cy="248728"/>
            <a:chOff x="121605" y="1768731"/>
            <a:chExt cx="2013234" cy="248728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121605" y="1920199"/>
              <a:ext cx="201323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283744" y="1768731"/>
              <a:ext cx="1661932" cy="248728"/>
            </a:xfrm>
            <a:prstGeom prst="rect">
              <a:avLst/>
            </a:prstGeom>
            <a:solidFill>
              <a:srgbClr val="8064A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Low1</a:t>
              </a:r>
              <a:endParaRPr lang="en-US" dirty="0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557012" y="1498735"/>
            <a:ext cx="1904729" cy="2582955"/>
            <a:chOff x="557012" y="1498735"/>
            <a:chExt cx="1904729" cy="2582955"/>
          </a:xfrm>
        </p:grpSpPr>
        <p:grpSp>
          <p:nvGrpSpPr>
            <p:cNvPr id="120" name="Group 119"/>
            <p:cNvGrpSpPr/>
            <p:nvPr/>
          </p:nvGrpSpPr>
          <p:grpSpPr>
            <a:xfrm>
              <a:off x="557012" y="1498735"/>
              <a:ext cx="1904729" cy="1515486"/>
              <a:chOff x="1369805" y="3615961"/>
              <a:chExt cx="1904729" cy="1515486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519285" y="3931389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908747" y="4083789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061147" y="4236189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614141" y="4365729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18347" y="4202332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518347" y="4033002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70102" y="4337799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515616" y="3818802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369805" y="3773083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939753" y="3745149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013250" y="3908529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956653" y="4461398"/>
                <a:ext cx="457192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587026" y="4659517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739426" y="4811917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2721540" y="4591788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873940" y="4744188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230495" y="4693398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826043" y="3615961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364252" y="5085728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489628" y="4900378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</p:grpSp>
        <p:sp>
          <p:nvSpPr>
            <p:cNvPr id="122" name="Rectangle 121"/>
            <p:cNvSpPr/>
            <p:nvPr/>
          </p:nvSpPr>
          <p:spPr>
            <a:xfrm>
              <a:off x="642700" y="315544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32162" y="330784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84562" y="346024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737556" y="358978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41762" y="3426386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641762" y="3257056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93517" y="356185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063168" y="296920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136665" y="313258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80068" y="3685452"/>
              <a:ext cx="457192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10441" y="3883571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862841" y="4035971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44955" y="381584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97355" y="396824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353910" y="391745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862871" y="5949728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1517649" y="6236418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grpSp>
        <p:nvGrpSpPr>
          <p:cNvPr id="188" name="Group 187"/>
          <p:cNvGrpSpPr/>
          <p:nvPr/>
        </p:nvGrpSpPr>
        <p:grpSpPr>
          <a:xfrm>
            <a:off x="546602" y="5591528"/>
            <a:ext cx="1687508" cy="539659"/>
            <a:chOff x="546602" y="5591528"/>
            <a:chExt cx="1687508" cy="539659"/>
          </a:xfrm>
        </p:grpSpPr>
        <p:sp>
          <p:nvSpPr>
            <p:cNvPr id="142" name="Rectangle 141"/>
            <p:cNvSpPr/>
            <p:nvPr/>
          </p:nvSpPr>
          <p:spPr>
            <a:xfrm>
              <a:off x="546602" y="565925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99002" y="581165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681116" y="559152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833516" y="574392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190071" y="569313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323828" y="608546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449204" y="590011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568141" y="140107"/>
            <a:ext cx="17123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Sample 1</a:t>
            </a:r>
            <a:endParaRPr lang="en-US" sz="32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6727619" y="1147357"/>
            <a:ext cx="2013234" cy="248728"/>
            <a:chOff x="121605" y="1768731"/>
            <a:chExt cx="2013234" cy="24872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121605" y="1920199"/>
              <a:ext cx="201323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/>
            <p:nvPr/>
          </p:nvSpPr>
          <p:spPr>
            <a:xfrm>
              <a:off x="283744" y="1768731"/>
              <a:ext cx="1661932" cy="248728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Alb</a:t>
              </a:r>
              <a:endParaRPr lang="en-US" dirty="0"/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6450373" y="207125"/>
            <a:ext cx="2540187" cy="643074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6727619" y="5312135"/>
            <a:ext cx="2013234" cy="248728"/>
            <a:chOff x="121605" y="1768731"/>
            <a:chExt cx="2013234" cy="248728"/>
          </a:xfrm>
        </p:grpSpPr>
        <p:cxnSp>
          <p:nvCxnSpPr>
            <p:cNvPr id="150" name="Straight Connector 149"/>
            <p:cNvCxnSpPr/>
            <p:nvPr/>
          </p:nvCxnSpPr>
          <p:spPr>
            <a:xfrm>
              <a:off x="121605" y="1920199"/>
              <a:ext cx="201323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/>
            <p:cNvSpPr/>
            <p:nvPr/>
          </p:nvSpPr>
          <p:spPr>
            <a:xfrm>
              <a:off x="283744" y="1768731"/>
              <a:ext cx="1661932" cy="248728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Low1</a:t>
              </a:r>
              <a:endParaRPr lang="en-US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789812" y="1529545"/>
            <a:ext cx="1904729" cy="1515486"/>
            <a:chOff x="1369805" y="3615961"/>
            <a:chExt cx="1904729" cy="1515486"/>
          </a:xfrm>
        </p:grpSpPr>
        <p:sp>
          <p:nvSpPr>
            <p:cNvPr id="153" name="Rectangle 152"/>
            <p:cNvSpPr/>
            <p:nvPr/>
          </p:nvSpPr>
          <p:spPr>
            <a:xfrm>
              <a:off x="1519285" y="393138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908747" y="408378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61147" y="423618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614141" y="436572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18347" y="420233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18347" y="403300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570102" y="433779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515616" y="381880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369805" y="377308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939753" y="374514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013250" y="390852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956653" y="4461398"/>
              <a:ext cx="457192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587026" y="465951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739426" y="481191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721540" y="459178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873940" y="474418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30495" y="469339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826043" y="3615961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364252" y="508572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489628" y="490037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</p:grpSp>
      <p:sp>
        <p:nvSpPr>
          <p:cNvPr id="173" name="Rectangle 172"/>
          <p:cNvSpPr/>
          <p:nvPr/>
        </p:nvSpPr>
        <p:spPr>
          <a:xfrm>
            <a:off x="6875500" y="318625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7264962" y="333865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>
            <a:off x="7417362" y="349105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7970356" y="362059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7874562" y="3457196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7874562" y="3287866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6926317" y="359266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7295968" y="300001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7369465" y="316339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82" name="Rectangle 181"/>
          <p:cNvSpPr/>
          <p:nvPr/>
        </p:nvSpPr>
        <p:spPr>
          <a:xfrm>
            <a:off x="7312868" y="3716262"/>
            <a:ext cx="457192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>
            <a:off x="6943241" y="391438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84" name="Rectangle 183"/>
          <p:cNvSpPr/>
          <p:nvPr/>
        </p:nvSpPr>
        <p:spPr>
          <a:xfrm>
            <a:off x="7095641" y="406678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8077755" y="3846652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8230155" y="3999052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7586710" y="3948262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7720467" y="4340592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7845843" y="4155242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6959136" y="4552836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7111536" y="4705236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8093650" y="4485107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8246050" y="4637507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7602605" y="4586717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7736362" y="4979047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7861738" y="4793697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6913895" y="135276"/>
            <a:ext cx="17123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Sample 2</a:t>
            </a:r>
            <a:endParaRPr lang="en-US" sz="3200" dirty="0"/>
          </a:p>
        </p:txBody>
      </p:sp>
      <p:sp>
        <p:nvSpPr>
          <p:cNvPr id="204" name="Rectangle 203"/>
          <p:cNvSpPr/>
          <p:nvPr/>
        </p:nvSpPr>
        <p:spPr>
          <a:xfrm>
            <a:off x="7201863" y="6021068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205" name="Rectangle 204"/>
          <p:cNvSpPr/>
          <p:nvPr/>
        </p:nvSpPr>
        <p:spPr>
          <a:xfrm>
            <a:off x="7856641" y="6307758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grpSp>
        <p:nvGrpSpPr>
          <p:cNvPr id="206" name="Group 205"/>
          <p:cNvGrpSpPr/>
          <p:nvPr/>
        </p:nvGrpSpPr>
        <p:grpSpPr>
          <a:xfrm>
            <a:off x="6885594" y="5662868"/>
            <a:ext cx="1687508" cy="539659"/>
            <a:chOff x="546602" y="5591528"/>
            <a:chExt cx="1687508" cy="539659"/>
          </a:xfrm>
        </p:grpSpPr>
        <p:sp>
          <p:nvSpPr>
            <p:cNvPr id="207" name="Rectangle 206"/>
            <p:cNvSpPr/>
            <p:nvPr/>
          </p:nvSpPr>
          <p:spPr>
            <a:xfrm>
              <a:off x="546602" y="565925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99002" y="581165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681116" y="559152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833516" y="574392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90071" y="569313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323828" y="608546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449204" y="590011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4466" y="274638"/>
            <a:ext cx="3404933" cy="20695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Perfect world:</a:t>
            </a:r>
            <a:br>
              <a:rPr lang="en-US" dirty="0" smtClean="0"/>
            </a:br>
            <a:r>
              <a:rPr lang="en-US" dirty="0" smtClean="0"/>
              <a:t>All transcripts counted.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8764953" y="653882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1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>
            <a:grpSpLocks noChangeAspect="1"/>
          </p:cNvGrpSpPr>
          <p:nvPr/>
        </p:nvGrpSpPr>
        <p:grpSpPr>
          <a:xfrm>
            <a:off x="3449013" y="1701576"/>
            <a:ext cx="2317416" cy="2309964"/>
            <a:chOff x="2902587" y="1782241"/>
            <a:chExt cx="3353967" cy="3343236"/>
          </a:xfrm>
        </p:grpSpPr>
        <p:sp>
          <p:nvSpPr>
            <p:cNvPr id="5" name="Oval 4"/>
            <p:cNvSpPr/>
            <p:nvPr/>
          </p:nvSpPr>
          <p:spPr>
            <a:xfrm>
              <a:off x="2902587" y="1782241"/>
              <a:ext cx="3353967" cy="33432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58509" y="377898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47971" y="393138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00371" y="408378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53365" y="421332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57571" y="404993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57571" y="388060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61358" y="380102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61358" y="402707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09326" y="418539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54840" y="366640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65861" y="366132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09029" y="362068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78977" y="359274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84421" y="400421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41561" y="363846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09284" y="384674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52474" y="375612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95877" y="4308998"/>
              <a:ext cx="457192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26250" y="450711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78650" y="465951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25656" y="430984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13758" y="430984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60764" y="443938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13164" y="459178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69719" y="454099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09284" y="341784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77590" y="252654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29990" y="267894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82984" y="280848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87190" y="264508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87190" y="247575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90977" y="239617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90977" y="262222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38945" y="278055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84459" y="226155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95480" y="225647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61952" y="339963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08596" y="218790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66158" y="320894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99777" y="201745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48268" y="187448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82093" y="235128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625496" y="2904149"/>
              <a:ext cx="457192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55869" y="310226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8269" y="325466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65267" y="3463561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43377" y="290499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390383" y="303453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02247" y="318693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99338" y="313614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225910" y="337678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00668" y="202688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423252" y="249001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589164" y="269645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646980" y="295693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37292" y="328496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062503" y="208108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03476" y="493332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728852" y="474797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5349" y="1120253"/>
            <a:ext cx="2013234" cy="248728"/>
            <a:chOff x="121605" y="1768731"/>
            <a:chExt cx="2013234" cy="24872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21605" y="1920199"/>
              <a:ext cx="201323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83744" y="1768731"/>
              <a:ext cx="1661932" cy="248728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Alb</a:t>
              </a:r>
              <a:endParaRPr lang="en-US" dirty="0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135120" y="202650"/>
            <a:ext cx="2540187" cy="643074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368586" y="5312135"/>
            <a:ext cx="2013234" cy="248728"/>
            <a:chOff x="121605" y="1768731"/>
            <a:chExt cx="2013234" cy="248728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121605" y="1920199"/>
              <a:ext cx="201323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283744" y="1768731"/>
              <a:ext cx="1661932" cy="248728"/>
            </a:xfrm>
            <a:prstGeom prst="rect">
              <a:avLst/>
            </a:prstGeom>
            <a:solidFill>
              <a:srgbClr val="8064A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Low1</a:t>
              </a:r>
              <a:endParaRPr lang="en-US" dirty="0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557012" y="1498735"/>
            <a:ext cx="1904729" cy="2582955"/>
            <a:chOff x="557012" y="1498735"/>
            <a:chExt cx="1904729" cy="2582955"/>
          </a:xfrm>
        </p:grpSpPr>
        <p:grpSp>
          <p:nvGrpSpPr>
            <p:cNvPr id="120" name="Group 119"/>
            <p:cNvGrpSpPr/>
            <p:nvPr/>
          </p:nvGrpSpPr>
          <p:grpSpPr>
            <a:xfrm>
              <a:off x="557012" y="1498735"/>
              <a:ext cx="1904729" cy="1515486"/>
              <a:chOff x="1369805" y="3615961"/>
              <a:chExt cx="1904729" cy="1515486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519285" y="3931389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908747" y="4083789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061147" y="4236189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614141" y="4365729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18347" y="4202332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518347" y="4033002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70102" y="4337799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515616" y="3818802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369805" y="3773083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939753" y="3745149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013250" y="3908529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956653" y="4461398"/>
                <a:ext cx="457192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587026" y="4659517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739426" y="4811917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2721540" y="4591788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873940" y="4744188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230495" y="4693398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826043" y="3615961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364252" y="5085728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489628" y="4900378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</p:grpSp>
        <p:sp>
          <p:nvSpPr>
            <p:cNvPr id="122" name="Rectangle 121"/>
            <p:cNvSpPr/>
            <p:nvPr/>
          </p:nvSpPr>
          <p:spPr>
            <a:xfrm>
              <a:off x="642700" y="315544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32162" y="330784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84562" y="346024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737556" y="358978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41762" y="3426386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641762" y="3257056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93517" y="356185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063168" y="296920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136665" y="313258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80068" y="3685452"/>
              <a:ext cx="457192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10441" y="3883571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862841" y="4035971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44955" y="381584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97355" y="396824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353910" y="391745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862871" y="5949728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1517649" y="6236418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grpSp>
        <p:nvGrpSpPr>
          <p:cNvPr id="188" name="Group 187"/>
          <p:cNvGrpSpPr/>
          <p:nvPr/>
        </p:nvGrpSpPr>
        <p:grpSpPr>
          <a:xfrm>
            <a:off x="546602" y="5591528"/>
            <a:ext cx="1687508" cy="539659"/>
            <a:chOff x="546602" y="5591528"/>
            <a:chExt cx="1687508" cy="539659"/>
          </a:xfrm>
        </p:grpSpPr>
        <p:sp>
          <p:nvSpPr>
            <p:cNvPr id="142" name="Rectangle 141"/>
            <p:cNvSpPr/>
            <p:nvPr/>
          </p:nvSpPr>
          <p:spPr>
            <a:xfrm>
              <a:off x="546602" y="565925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99002" y="581165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681116" y="559152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833516" y="574392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190071" y="569313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323828" y="608546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449204" y="590011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568141" y="140107"/>
            <a:ext cx="17123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Sample 1</a:t>
            </a:r>
            <a:endParaRPr lang="en-US" sz="3200" dirty="0"/>
          </a:p>
        </p:txBody>
      </p:sp>
      <p:sp>
        <p:nvSpPr>
          <p:cNvPr id="201" name="Left Arrow 200"/>
          <p:cNvSpPr/>
          <p:nvPr/>
        </p:nvSpPr>
        <p:spPr>
          <a:xfrm>
            <a:off x="2820721" y="2496380"/>
            <a:ext cx="965193" cy="804662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424685" y="121342"/>
            <a:ext cx="3666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Real world: More reads taken up by highly expressed genes means less reads available for lowly expressed genes.</a:t>
            </a:r>
            <a:endParaRPr lang="en-US" sz="2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8764953" y="653882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62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>
            <a:grpSpLocks noChangeAspect="1"/>
          </p:cNvGrpSpPr>
          <p:nvPr/>
        </p:nvGrpSpPr>
        <p:grpSpPr>
          <a:xfrm>
            <a:off x="3449013" y="1701576"/>
            <a:ext cx="2317416" cy="2309964"/>
            <a:chOff x="2902587" y="1782241"/>
            <a:chExt cx="3353967" cy="3343236"/>
          </a:xfrm>
        </p:grpSpPr>
        <p:sp>
          <p:nvSpPr>
            <p:cNvPr id="5" name="Oval 4"/>
            <p:cNvSpPr/>
            <p:nvPr/>
          </p:nvSpPr>
          <p:spPr>
            <a:xfrm>
              <a:off x="2902587" y="1782241"/>
              <a:ext cx="3353967" cy="33432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58509" y="377898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47971" y="393138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00371" y="408378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53365" y="421332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57571" y="404993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57571" y="388060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61358" y="380102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61358" y="402707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09326" y="418539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54840" y="366640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65861" y="366132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09029" y="362068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78977" y="359274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84421" y="400421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41561" y="363846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09284" y="384674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52474" y="375612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95877" y="4308998"/>
              <a:ext cx="457192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26250" y="450711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78650" y="465951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25656" y="430984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13758" y="430984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60764" y="443938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13164" y="459178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69719" y="454099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09284" y="341784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77590" y="252654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29990" y="267894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82984" y="280848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87190" y="264508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87190" y="247575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90977" y="239617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90977" y="262222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38945" y="278055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84459" y="226155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95480" y="225647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61952" y="339963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08596" y="218790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66158" y="320894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99777" y="201745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48268" y="187448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82093" y="235128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625496" y="2904149"/>
              <a:ext cx="457192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55869" y="310226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8269" y="325466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65267" y="3463561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43377" y="290499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390383" y="303453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02247" y="318693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99338" y="313614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225910" y="337678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00668" y="202688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423252" y="249001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589164" y="269645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646980" y="295693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37292" y="3284960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062503" y="208108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03476" y="493332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728852" y="474797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5349" y="1120253"/>
            <a:ext cx="2013234" cy="248728"/>
            <a:chOff x="121605" y="1768731"/>
            <a:chExt cx="2013234" cy="24872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21605" y="1920199"/>
              <a:ext cx="201323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83744" y="1768731"/>
              <a:ext cx="1661932" cy="248728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Alb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727619" y="1147357"/>
            <a:ext cx="2013234" cy="248728"/>
            <a:chOff x="121605" y="1768731"/>
            <a:chExt cx="2013234" cy="248728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21605" y="1920199"/>
              <a:ext cx="201323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283744" y="1768731"/>
              <a:ext cx="1661932" cy="248728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Alb</a:t>
              </a:r>
              <a:endParaRPr lang="en-US" dirty="0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135120" y="202650"/>
            <a:ext cx="2540187" cy="643074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450373" y="207125"/>
            <a:ext cx="2540187" cy="643074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368586" y="5312135"/>
            <a:ext cx="2013234" cy="248728"/>
            <a:chOff x="121605" y="1768731"/>
            <a:chExt cx="2013234" cy="248728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121605" y="1920199"/>
              <a:ext cx="201323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283744" y="1768731"/>
              <a:ext cx="1661932" cy="248728"/>
            </a:xfrm>
            <a:prstGeom prst="rect">
              <a:avLst/>
            </a:prstGeom>
            <a:solidFill>
              <a:srgbClr val="8064A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Low1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27619" y="5312135"/>
            <a:ext cx="2013234" cy="248728"/>
            <a:chOff x="121605" y="1768731"/>
            <a:chExt cx="2013234" cy="248728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21605" y="1920199"/>
              <a:ext cx="201323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83744" y="1768731"/>
              <a:ext cx="1661932" cy="248728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Low1</a:t>
              </a:r>
              <a:endParaRPr lang="en-US" dirty="0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557012" y="1498735"/>
            <a:ext cx="1904729" cy="2582955"/>
            <a:chOff x="557012" y="1498735"/>
            <a:chExt cx="1904729" cy="2582955"/>
          </a:xfrm>
        </p:grpSpPr>
        <p:grpSp>
          <p:nvGrpSpPr>
            <p:cNvPr id="120" name="Group 119"/>
            <p:cNvGrpSpPr/>
            <p:nvPr/>
          </p:nvGrpSpPr>
          <p:grpSpPr>
            <a:xfrm>
              <a:off x="557012" y="1498735"/>
              <a:ext cx="1904729" cy="1515486"/>
              <a:chOff x="1369805" y="3615961"/>
              <a:chExt cx="1904729" cy="1515486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519285" y="3931389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908747" y="4083789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061147" y="4236189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614141" y="4365729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18347" y="4202332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518347" y="4033002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70102" y="4337799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515616" y="3818802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369805" y="3773083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939753" y="3745149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013250" y="3908529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956653" y="4461398"/>
                <a:ext cx="457192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587026" y="4659517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739426" y="4811917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2721540" y="4591788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873940" y="4744188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230495" y="4693398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826043" y="3615961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364252" y="5085728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489628" y="4900378"/>
                <a:ext cx="400594" cy="457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/>
              <a:lstStyle/>
              <a:p>
                <a:pPr algn="dist"/>
                <a:endParaRPr lang="en-US" dirty="0"/>
              </a:p>
            </p:txBody>
          </p:sp>
        </p:grpSp>
        <p:sp>
          <p:nvSpPr>
            <p:cNvPr id="122" name="Rectangle 121"/>
            <p:cNvSpPr/>
            <p:nvPr/>
          </p:nvSpPr>
          <p:spPr>
            <a:xfrm>
              <a:off x="642700" y="315544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32162" y="330784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84562" y="346024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737556" y="358978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41762" y="3426386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641762" y="3257056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93517" y="356185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063168" y="296920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136665" y="313258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80068" y="3685452"/>
              <a:ext cx="457192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10441" y="3883571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862841" y="4035971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44955" y="381584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97355" y="396824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353910" y="391745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862871" y="5949728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1517649" y="6236418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grpSp>
        <p:nvGrpSpPr>
          <p:cNvPr id="188" name="Group 187"/>
          <p:cNvGrpSpPr/>
          <p:nvPr/>
        </p:nvGrpSpPr>
        <p:grpSpPr>
          <a:xfrm>
            <a:off x="546602" y="5591528"/>
            <a:ext cx="1687508" cy="539659"/>
            <a:chOff x="546602" y="5591528"/>
            <a:chExt cx="1687508" cy="539659"/>
          </a:xfrm>
        </p:grpSpPr>
        <p:sp>
          <p:nvSpPr>
            <p:cNvPr id="142" name="Rectangle 141"/>
            <p:cNvSpPr/>
            <p:nvPr/>
          </p:nvSpPr>
          <p:spPr>
            <a:xfrm>
              <a:off x="546602" y="565925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99002" y="581165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681116" y="559152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833516" y="574392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190071" y="569313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323828" y="608546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449204" y="590011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6789812" y="1529545"/>
            <a:ext cx="1904729" cy="1515486"/>
            <a:chOff x="1369805" y="3615961"/>
            <a:chExt cx="1904729" cy="1515486"/>
          </a:xfrm>
        </p:grpSpPr>
        <p:sp>
          <p:nvSpPr>
            <p:cNvPr id="150" name="Rectangle 149"/>
            <p:cNvSpPr/>
            <p:nvPr/>
          </p:nvSpPr>
          <p:spPr>
            <a:xfrm>
              <a:off x="1519285" y="393138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908747" y="408378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061147" y="423618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14141" y="436572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518347" y="420233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518347" y="403300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570102" y="433779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15616" y="3818802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369805" y="3773083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39753" y="374514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13250" y="3908529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956653" y="4461398"/>
              <a:ext cx="457192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587026" y="465951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739426" y="4811917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721540" y="459178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873940" y="474418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230495" y="469339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826043" y="3615961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364252" y="508572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489628" y="4900378"/>
              <a:ext cx="400594" cy="45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dist"/>
              <a:endParaRPr lang="en-US" dirty="0"/>
            </a:p>
          </p:txBody>
        </p:sp>
      </p:grpSp>
      <p:sp>
        <p:nvSpPr>
          <p:cNvPr id="171" name="Rectangle 170"/>
          <p:cNvSpPr/>
          <p:nvPr/>
        </p:nvSpPr>
        <p:spPr>
          <a:xfrm>
            <a:off x="6875500" y="318625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7264962" y="333865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7417362" y="349105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7970356" y="362059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>
            <a:off x="7874562" y="3457196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7874562" y="3287866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6926317" y="359266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7295968" y="300001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7369465" y="3163393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7312868" y="3716262"/>
            <a:ext cx="457192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6943241" y="391438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82" name="Rectangle 181"/>
          <p:cNvSpPr/>
          <p:nvPr/>
        </p:nvSpPr>
        <p:spPr>
          <a:xfrm>
            <a:off x="7095641" y="4066781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>
            <a:off x="8077755" y="3846652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84" name="Rectangle 183"/>
          <p:cNvSpPr/>
          <p:nvPr/>
        </p:nvSpPr>
        <p:spPr>
          <a:xfrm>
            <a:off x="8230155" y="3999052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7586710" y="3948262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7720467" y="4340592"/>
            <a:ext cx="400594" cy="45719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7845843" y="4155242"/>
            <a:ext cx="40059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6959136" y="4552836"/>
            <a:ext cx="400594" cy="45719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7111536" y="4705236"/>
            <a:ext cx="400594" cy="45719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8093650" y="4485107"/>
            <a:ext cx="400594" cy="45719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8246050" y="4637507"/>
            <a:ext cx="400594" cy="45719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7602605" y="4586717"/>
            <a:ext cx="400594" cy="45719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8074859" y="5641286"/>
            <a:ext cx="400594" cy="45719"/>
          </a:xfrm>
          <a:prstGeom prst="rect">
            <a:avLst/>
          </a:prstGeom>
          <a:solidFill>
            <a:srgbClr val="4F81BD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7861738" y="4793697"/>
            <a:ext cx="400594" cy="45719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568141" y="140107"/>
            <a:ext cx="17123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Sample 1</a:t>
            </a:r>
            <a:endParaRPr lang="en-US" sz="3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6913895" y="135276"/>
            <a:ext cx="17123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Sample 2</a:t>
            </a:r>
            <a:endParaRPr lang="en-US" sz="3200" dirty="0"/>
          </a:p>
        </p:txBody>
      </p:sp>
      <p:sp>
        <p:nvSpPr>
          <p:cNvPr id="201" name="Left Arrow 200"/>
          <p:cNvSpPr/>
          <p:nvPr/>
        </p:nvSpPr>
        <p:spPr>
          <a:xfrm>
            <a:off x="2820721" y="2496380"/>
            <a:ext cx="965193" cy="804662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Left Arrow 201"/>
          <p:cNvSpPr/>
          <p:nvPr/>
        </p:nvSpPr>
        <p:spPr>
          <a:xfrm rot="10800000">
            <a:off x="5497974" y="2515258"/>
            <a:ext cx="965193" cy="804662"/>
          </a:xfrm>
          <a:prstGeom prst="leftArrow">
            <a:avLst/>
          </a:prstGeom>
          <a:solidFill>
            <a:srgbClr val="D9D9D9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20722" y="4793697"/>
            <a:ext cx="3459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Highly expressed genes that are differentially expressed can cause lowly expressed genes that are not actually differentially expressed to appear that way.</a:t>
            </a:r>
            <a:endParaRPr lang="en-US" sz="2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8764953" y="653882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2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89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Normalization of raw counts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Wrong way to normalize data</a:t>
            </a:r>
          </a:p>
          <a:p>
            <a:pPr lvl="1"/>
            <a:r>
              <a:rPr lang="en-US" dirty="0" smtClean="0"/>
              <a:t>Normalizing to the total number of mapped reads (e.g. FPK</a:t>
            </a:r>
            <a:r>
              <a:rPr lang="en-US" u="sng" dirty="0" smtClean="0"/>
              <a:t>M</a:t>
            </a:r>
            <a:r>
              <a:rPr lang="en-US" dirty="0" smtClean="0"/>
              <a:t>). Top 10 highly expressed genes soak up 20% of reads in the liver. FPKM is widely used, and problematic.</a:t>
            </a:r>
          </a:p>
          <a:p>
            <a:r>
              <a:rPr lang="en-US" dirty="0" smtClean="0"/>
              <a:t>Better ways to measure data</a:t>
            </a:r>
          </a:p>
          <a:p>
            <a:pPr lvl="1"/>
            <a:r>
              <a:rPr lang="en-US" dirty="0" smtClean="0"/>
              <a:t>Normalize to upper quartile (75</a:t>
            </a:r>
            <a:r>
              <a:rPr lang="en-US" baseline="30000" dirty="0" smtClean="0"/>
              <a:t>th</a:t>
            </a:r>
            <a:r>
              <a:rPr lang="en-US" dirty="0" smtClean="0"/>
              <a:t> %) of non-zero counts, median of scaled counts (DESeq), or the weighted trimmed mean of the log expression ratios (EdgeR).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64953" y="653882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88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474"/>
            <a:ext cx="9144000" cy="7465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Applications of RNA-</a:t>
            </a:r>
            <a:r>
              <a:rPr lang="en-US" sz="3200" dirty="0"/>
              <a:t>s</a:t>
            </a:r>
            <a:r>
              <a:rPr lang="en-US" sz="3200" dirty="0" smtClean="0"/>
              <a:t>eq Technology</a:t>
            </a:r>
            <a:endParaRPr lang="en-US" sz="3200" dirty="0"/>
          </a:p>
        </p:txBody>
      </p:sp>
      <p:pic>
        <p:nvPicPr>
          <p:cNvPr id="66" name="Picture 65" descr="novel0exons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79" y="2197631"/>
            <a:ext cx="4347959" cy="2329263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3322676" y="4395967"/>
            <a:ext cx="2397463" cy="1096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3307735" y="4453290"/>
            <a:ext cx="2587153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79193" y="1970957"/>
            <a:ext cx="606921" cy="263811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9613" y="5309170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Novel </a:t>
            </a:r>
            <a:r>
              <a:rPr lang="en-US" sz="2800" b="1" dirty="0"/>
              <a:t>e</a:t>
            </a:r>
            <a:r>
              <a:rPr lang="en-US" sz="2800" b="1" dirty="0" smtClean="0"/>
              <a:t>xon discovery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6796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901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Differential Expression Analysis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571646" y="467499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Over-estimation of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30582" y="532983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Under-estimation of </a:t>
            </a:r>
            <a:endParaRPr lang="en-US" dirty="0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92" y="4605206"/>
            <a:ext cx="319058" cy="43166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92" y="5286838"/>
            <a:ext cx="319058" cy="43166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097497" y="4828514"/>
            <a:ext cx="6419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97497" y="5511271"/>
            <a:ext cx="6419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83855" y="4629877"/>
            <a:ext cx="178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 conservative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10660" y="5333098"/>
            <a:ext cx="222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 sensitive</a:t>
            </a:r>
          </a:p>
          <a:p>
            <a:r>
              <a:rPr lang="en-US" dirty="0" smtClean="0"/>
              <a:t>(Many false positives)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147" y="2179153"/>
            <a:ext cx="2734673" cy="14176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10660" y="6177815"/>
            <a:ext cx="4367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DESEQ2, edgeR, Voom, &amp; CuffDiff</a:t>
            </a:r>
            <a:endParaRPr lang="en-US" sz="2400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6832796" y="1672920"/>
            <a:ext cx="1188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T-test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869000" y="1296388"/>
            <a:ext cx="22282" cy="2261470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887708" y="3576554"/>
            <a:ext cx="2164934" cy="0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8129" y="3686260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Normal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64003" y="3686260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Cancer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-189075" y="2223721"/>
            <a:ext cx="121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E</a:t>
            </a:r>
            <a:r>
              <a:rPr lang="en-US" b="1" dirty="0" smtClean="0">
                <a:solidFill>
                  <a:srgbClr val="1F497D"/>
                </a:solidFill>
              </a:rPr>
              <a:t>xpression</a:t>
            </a:r>
            <a:endParaRPr lang="en-US" b="1" dirty="0">
              <a:solidFill>
                <a:srgbClr val="1F497D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30582" y="3468722"/>
            <a:ext cx="0" cy="21945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07954" y="3465134"/>
            <a:ext cx="0" cy="21945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381487" y="3015528"/>
            <a:ext cx="137160" cy="137160"/>
          </a:xfrm>
          <a:prstGeom prst="ellipse">
            <a:avLst/>
          </a:prstGeom>
          <a:solidFill>
            <a:srgbClr val="FF0000">
              <a:alpha val="5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311067" y="2789100"/>
            <a:ext cx="137160" cy="137160"/>
          </a:xfrm>
          <a:prstGeom prst="ellipse">
            <a:avLst/>
          </a:prstGeom>
          <a:solidFill>
            <a:srgbClr val="FF0000">
              <a:alpha val="5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396621" y="2518104"/>
            <a:ext cx="137160" cy="137160"/>
          </a:xfrm>
          <a:prstGeom prst="ellipse">
            <a:avLst/>
          </a:prstGeom>
          <a:solidFill>
            <a:srgbClr val="FF0000">
              <a:alpha val="5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558859" y="2098296"/>
            <a:ext cx="137160" cy="137160"/>
          </a:xfrm>
          <a:prstGeom prst="ellipse">
            <a:avLst/>
          </a:prstGeom>
          <a:solidFill>
            <a:srgbClr val="FF0000">
              <a:alpha val="5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666695" y="1871868"/>
            <a:ext cx="137160" cy="137160"/>
          </a:xfrm>
          <a:prstGeom prst="ellipse">
            <a:avLst/>
          </a:prstGeom>
          <a:solidFill>
            <a:srgbClr val="FF0000">
              <a:alpha val="5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573993" y="1600872"/>
            <a:ext cx="137160" cy="137160"/>
          </a:xfrm>
          <a:prstGeom prst="ellipse">
            <a:avLst/>
          </a:prstGeom>
          <a:solidFill>
            <a:srgbClr val="FF0000">
              <a:alpha val="5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5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807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Multiple Testing Correction and False Discovery rate</a:t>
            </a:r>
            <a:endParaRPr lang="en-US" sz="3200" dirty="0"/>
          </a:p>
        </p:txBody>
      </p:sp>
      <p:pic>
        <p:nvPicPr>
          <p:cNvPr id="4" name="Content Placeholder 3" descr="multipleTestingsignifican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200" r="-2199" b="52027"/>
          <a:stretch>
            <a:fillRect/>
          </a:stretch>
        </p:blipFill>
        <p:spPr>
          <a:xfrm>
            <a:off x="63392" y="1151970"/>
            <a:ext cx="2659529" cy="3390147"/>
          </a:xfrm>
        </p:spPr>
      </p:pic>
      <p:pic>
        <p:nvPicPr>
          <p:cNvPr id="5" name="Content Placeholder 3" descr="multipleTestingsignificant.png"/>
          <p:cNvPicPr>
            <a:picLocks noChangeAspect="1"/>
          </p:cNvPicPr>
          <p:nvPr/>
        </p:nvPicPr>
        <p:blipFill>
          <a:blip r:embed="rId2"/>
          <a:srcRect l="-2200" t="48142" r="-2199"/>
          <a:stretch>
            <a:fillRect/>
          </a:stretch>
        </p:blipFill>
        <p:spPr>
          <a:xfrm>
            <a:off x="2651207" y="1135534"/>
            <a:ext cx="2472176" cy="34065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33572" y="2076824"/>
            <a:ext cx="169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XKCD Significant</a:t>
            </a:r>
            <a:endParaRPr lang="en-US" dirty="0"/>
          </a:p>
        </p:txBody>
      </p:sp>
      <p:pic>
        <p:nvPicPr>
          <p:cNvPr id="7" name="Picture 6" descr="dead-salmon-fm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842" y="4751580"/>
            <a:ext cx="3810000" cy="2057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3987" y="5142532"/>
            <a:ext cx="4614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IgNobel prize in</a:t>
            </a:r>
          </a:p>
          <a:p>
            <a:r>
              <a:rPr lang="en-US" dirty="0" smtClean="0"/>
              <a:t>Neuroscience for “finding</a:t>
            </a:r>
          </a:p>
          <a:p>
            <a:r>
              <a:rPr lang="en-US" dirty="0" smtClean="0"/>
              <a:t>Brain activity signal in dead salmon using fMRI”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62638" y="6538827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Single Cell RNA-seq Technologies</a:t>
            </a:r>
            <a:endParaRPr lang="en-US" sz="3200" dirty="0"/>
          </a:p>
        </p:txBody>
      </p:sp>
      <p:pic>
        <p:nvPicPr>
          <p:cNvPr id="4" name="Picture 3" descr="DropSeq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318" y="1669924"/>
            <a:ext cx="2573485" cy="2573485"/>
          </a:xfrm>
          <a:prstGeom prst="rect">
            <a:avLst/>
          </a:prstGeom>
        </p:spPr>
      </p:pic>
      <p:pic>
        <p:nvPicPr>
          <p:cNvPr id="5" name="Picture 4" descr="Fluidigm_single_cell_RNAseq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82" y="3044133"/>
            <a:ext cx="2335278" cy="1680805"/>
          </a:xfrm>
          <a:prstGeom prst="rect">
            <a:avLst/>
          </a:prstGeom>
        </p:spPr>
      </p:pic>
      <p:pic>
        <p:nvPicPr>
          <p:cNvPr id="7" name="Picture 6" descr="reagent-single-cell-analysis-slide-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74" y="4539126"/>
            <a:ext cx="3864394" cy="20192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6804" y="4759728"/>
            <a:ext cx="2095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Fluidigm C1 Chip </a:t>
            </a:r>
            <a:endParaRPr lang="en-US" dirty="0"/>
          </a:p>
          <a:p>
            <a:pPr algn="ctr"/>
            <a:r>
              <a:rPr lang="en-US" dirty="0" smtClean="0"/>
              <a:t>96 cells / 800 Cells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69074" y="123297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DropSeq: 40,000 cells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08546" y="4401772"/>
            <a:ext cx="1581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10X Genomics: </a:t>
            </a:r>
          </a:p>
          <a:p>
            <a:r>
              <a:rPr lang="en-US" dirty="0" smtClean="0"/>
              <a:t>48,000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8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473"/>
            <a:ext cx="9144000" cy="95742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Summary</a:t>
            </a:r>
            <a:endParaRPr lang="en-US" sz="3600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1434764" y="2739319"/>
            <a:ext cx="622008" cy="3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048383" y="2739318"/>
            <a:ext cx="463116" cy="3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379544" y="2879017"/>
            <a:ext cx="677231" cy="2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2048386" y="2870554"/>
            <a:ext cx="626548" cy="11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1630124" y="3031414"/>
            <a:ext cx="426654" cy="218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2048389" y="3031414"/>
            <a:ext cx="626545" cy="3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1434764" y="3176068"/>
            <a:ext cx="622017" cy="2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048392" y="3179213"/>
            <a:ext cx="62654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1434764" y="3314467"/>
            <a:ext cx="541811" cy="2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1630124" y="3472000"/>
            <a:ext cx="443584" cy="14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2056852" y="3463534"/>
            <a:ext cx="609615" cy="3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073788" y="3593465"/>
            <a:ext cx="429244" cy="3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1617424" y="3762601"/>
            <a:ext cx="477453" cy="2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086488" y="3745670"/>
            <a:ext cx="412311" cy="20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1362614" y="2387975"/>
            <a:ext cx="677237" cy="3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2031462" y="2378580"/>
            <a:ext cx="480037" cy="12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362614" y="2565763"/>
            <a:ext cx="677231" cy="2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2022989" y="2549284"/>
            <a:ext cx="480043" cy="6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1997585" y="3305598"/>
            <a:ext cx="429244" cy="3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630124" y="3599000"/>
            <a:ext cx="443584" cy="14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ight Arrow 102"/>
          <p:cNvSpPr/>
          <p:nvPr/>
        </p:nvSpPr>
        <p:spPr>
          <a:xfrm>
            <a:off x="2860205" y="2877936"/>
            <a:ext cx="567267" cy="175356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ight Arrow 139"/>
          <p:cNvSpPr/>
          <p:nvPr/>
        </p:nvSpPr>
        <p:spPr>
          <a:xfrm>
            <a:off x="5359283" y="2854980"/>
            <a:ext cx="567267" cy="175356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062112" y="210572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ATGCTCA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674864" y="209245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841777" y="2258125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TAGATGCTCA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689214" y="224485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104617" y="238291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ATGCTCA</a:t>
            </a:r>
            <a:endParaRPr 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6689759" y="2369641"/>
            <a:ext cx="835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AGCTAATC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447097" y="254911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ATGCTCA</a:t>
            </a:r>
            <a:endParaRPr 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7018434" y="253584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019687" y="2701519"/>
            <a:ext cx="1187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AGTAGATGCTCA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18979" y="268824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</a:t>
            </a:r>
            <a:endParaRPr 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461992" y="286772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ATGCTCA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7047134" y="285445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192344" y="302012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ATGCTCA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818901" y="300685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234304" y="3186331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ATGCTCA</a:t>
            </a:r>
            <a:endParaRPr 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819446" y="317305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</a:t>
            </a:r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013969" y="3331972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TAGATGCTCA</a:t>
            </a:r>
            <a:endParaRPr 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6833796" y="3331972"/>
            <a:ext cx="835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AGCTAATC</a:t>
            </a:r>
            <a:endParaRPr 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834341" y="3491665"/>
            <a:ext cx="1166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AGCTAATCCTAG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497689" y="3491131"/>
            <a:ext cx="510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CTCA</a:t>
            </a:r>
            <a:endParaRPr lang="en-US" sz="1200" dirty="0"/>
          </a:p>
        </p:txBody>
      </p:sp>
      <p:pic>
        <p:nvPicPr>
          <p:cNvPr id="46" name="Picture 45" descr="Illumina.tiff"/>
          <p:cNvPicPr>
            <a:picLocks noChangeAspect="1"/>
          </p:cNvPicPr>
          <p:nvPr/>
        </p:nvPicPr>
        <p:blipFill>
          <a:blip r:embed="rId3"/>
          <a:srcRect r="38236"/>
          <a:stretch>
            <a:fillRect/>
          </a:stretch>
        </p:blipFill>
        <p:spPr>
          <a:xfrm>
            <a:off x="3627136" y="2154617"/>
            <a:ext cx="1628526" cy="148894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547921" y="1898800"/>
            <a:ext cx="59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RNA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54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473"/>
            <a:ext cx="9144000" cy="95742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Summary</a:t>
            </a:r>
            <a:endParaRPr lang="en-US" sz="3600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1434764" y="2739319"/>
            <a:ext cx="622008" cy="3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048383" y="2739318"/>
            <a:ext cx="463116" cy="3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379544" y="2879017"/>
            <a:ext cx="677231" cy="2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2048386" y="2870554"/>
            <a:ext cx="626548" cy="11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1630124" y="3031414"/>
            <a:ext cx="426654" cy="218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2048389" y="3031414"/>
            <a:ext cx="626545" cy="3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1434764" y="3176068"/>
            <a:ext cx="622017" cy="2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048392" y="3179213"/>
            <a:ext cx="62654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1434764" y="3314467"/>
            <a:ext cx="541811" cy="2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1630124" y="3472000"/>
            <a:ext cx="443584" cy="14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2056852" y="3463534"/>
            <a:ext cx="609615" cy="3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073788" y="3593465"/>
            <a:ext cx="429244" cy="3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1617424" y="3762601"/>
            <a:ext cx="477453" cy="2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086488" y="3745670"/>
            <a:ext cx="412311" cy="20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1362614" y="2387975"/>
            <a:ext cx="677237" cy="3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2031462" y="2378580"/>
            <a:ext cx="480037" cy="12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362614" y="2565763"/>
            <a:ext cx="677231" cy="2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2022989" y="2549284"/>
            <a:ext cx="480043" cy="6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1997585" y="3305598"/>
            <a:ext cx="429244" cy="3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630124" y="3599000"/>
            <a:ext cx="443584" cy="14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ight Arrow 102"/>
          <p:cNvSpPr/>
          <p:nvPr/>
        </p:nvSpPr>
        <p:spPr>
          <a:xfrm>
            <a:off x="2860205" y="2877936"/>
            <a:ext cx="567267" cy="175356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ight Arrow 139"/>
          <p:cNvSpPr/>
          <p:nvPr/>
        </p:nvSpPr>
        <p:spPr>
          <a:xfrm>
            <a:off x="5359283" y="2854980"/>
            <a:ext cx="567267" cy="175356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062112" y="210572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ATGCTCA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674864" y="209245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841777" y="2258125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TAGATGCTCA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689214" y="224485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104617" y="238291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ATGCTCA</a:t>
            </a:r>
            <a:endParaRPr 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6689759" y="2369641"/>
            <a:ext cx="835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AGCTAATC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447097" y="254911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ATGCTCA</a:t>
            </a:r>
            <a:endParaRPr 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7018434" y="253584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019687" y="2701519"/>
            <a:ext cx="1187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AGTAGATGCTCA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18979" y="268824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</a:t>
            </a:r>
            <a:endParaRPr 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461992" y="286772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ATGCTCA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7047134" y="285445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192344" y="302012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ATGCTCA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818901" y="300685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234304" y="3186331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ATGCTCA</a:t>
            </a:r>
            <a:endParaRPr 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819446" y="317305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</a:t>
            </a:r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013969" y="3331972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TAGATGCTCA</a:t>
            </a:r>
            <a:endParaRPr 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6833796" y="3331972"/>
            <a:ext cx="835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AGCTAATC</a:t>
            </a:r>
            <a:endParaRPr 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834341" y="3491665"/>
            <a:ext cx="1166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AGCTAATCCTAG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497689" y="3491131"/>
            <a:ext cx="510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CTCA</a:t>
            </a:r>
            <a:endParaRPr lang="en-US" sz="1200" dirty="0"/>
          </a:p>
        </p:txBody>
      </p:sp>
      <p:pic>
        <p:nvPicPr>
          <p:cNvPr id="46" name="Picture 45" descr="Illumina.tiff"/>
          <p:cNvPicPr>
            <a:picLocks noChangeAspect="1"/>
          </p:cNvPicPr>
          <p:nvPr/>
        </p:nvPicPr>
        <p:blipFill>
          <a:blip r:embed="rId3"/>
          <a:srcRect r="38236"/>
          <a:stretch>
            <a:fillRect/>
          </a:stretch>
        </p:blipFill>
        <p:spPr>
          <a:xfrm>
            <a:off x="3627136" y="2154617"/>
            <a:ext cx="1628526" cy="148894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547921" y="1898800"/>
            <a:ext cx="59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RNA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38894" y="1850866"/>
            <a:ext cx="854991" cy="2552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000496" y="1688900"/>
            <a:ext cx="854991" cy="2552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-468709" y="2906191"/>
            <a:ext cx="230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Experimental  Design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7109959" y="2764100"/>
            <a:ext cx="257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RNA-seq </a:t>
            </a:r>
            <a:r>
              <a:rPr lang="en-US" dirty="0"/>
              <a:t>a</a:t>
            </a:r>
            <a:r>
              <a:rPr lang="en-US" dirty="0" smtClean="0"/>
              <a:t>nalysis </a:t>
            </a:r>
            <a:r>
              <a:rPr lang="en-US" dirty="0"/>
              <a:t>p</a:t>
            </a:r>
            <a:r>
              <a:rPr lang="en-US" dirty="0" smtClean="0"/>
              <a:t>ipeline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28039" y="5554794"/>
            <a:ext cx="699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As sequences get longer, alignment and isoform quantitation becomes easier!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19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1127"/>
          </a:xfrm>
        </p:spPr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470852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700" dirty="0" smtClean="0"/>
              <a:t>Aligner</a:t>
            </a:r>
          </a:p>
          <a:p>
            <a:pPr lvl="1"/>
            <a:r>
              <a:rPr lang="en-US" dirty="0" smtClean="0"/>
              <a:t>Bowtie </a:t>
            </a:r>
            <a:r>
              <a:rPr lang="en-US" dirty="0"/>
              <a:t>2 </a:t>
            </a:r>
            <a:r>
              <a:rPr lang="en-US" sz="2880" dirty="0">
                <a:hlinkClick r:id="rId3"/>
              </a:rPr>
              <a:t>http://bowtie-bio.sourceforge.net/bowtie2/</a:t>
            </a:r>
            <a:r>
              <a:rPr lang="en-US" sz="2880" dirty="0" smtClean="0">
                <a:hlinkClick r:id="rId3"/>
              </a:rPr>
              <a:t>index.shtml</a:t>
            </a:r>
            <a:endParaRPr lang="en-US" sz="2880" dirty="0" smtClean="0"/>
          </a:p>
          <a:p>
            <a:pPr lvl="1"/>
            <a:r>
              <a:rPr lang="en-US" dirty="0"/>
              <a:t>GSNAP </a:t>
            </a:r>
            <a:r>
              <a:rPr lang="en-US" sz="2880" dirty="0">
                <a:hlinkClick r:id="rId4"/>
              </a:rPr>
              <a:t>http://research-pub.gene.com/gmap</a:t>
            </a:r>
            <a:r>
              <a:rPr lang="en-US" sz="288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endParaRPr lang="en-US" sz="3280" dirty="0" smtClean="0"/>
          </a:p>
          <a:p>
            <a:pPr marL="0" indent="0">
              <a:buNone/>
            </a:pPr>
            <a:r>
              <a:rPr lang="en-US" sz="3280" dirty="0" smtClean="0"/>
              <a:t>Transcript Discovery/Annotation</a:t>
            </a:r>
          </a:p>
          <a:p>
            <a:pPr marL="0" indent="0">
              <a:buNone/>
            </a:pPr>
            <a:r>
              <a:rPr lang="en-US" sz="3280" dirty="0"/>
              <a:t>	</a:t>
            </a:r>
            <a:r>
              <a:rPr lang="en-US" sz="3280" dirty="0" smtClean="0"/>
              <a:t>-   </a:t>
            </a:r>
            <a:r>
              <a:rPr lang="en-US" sz="2900" dirty="0" smtClean="0"/>
              <a:t>STAR </a:t>
            </a:r>
            <a:r>
              <a:rPr lang="en-US" sz="2900" dirty="0">
                <a:hlinkClick r:id="rId5"/>
              </a:rPr>
              <a:t>https://github.com/alexdobin/STAR/</a:t>
            </a:r>
            <a:r>
              <a:rPr lang="en-US" sz="2900" dirty="0" smtClean="0">
                <a:hlinkClick r:id="rId5"/>
              </a:rPr>
              <a:t>releases</a:t>
            </a:r>
            <a:endParaRPr lang="en-US" sz="2900" dirty="0" smtClean="0"/>
          </a:p>
          <a:p>
            <a:pPr marL="0" lvl="1" indent="0">
              <a:buNone/>
            </a:pPr>
            <a:r>
              <a:rPr lang="en-US" dirty="0" smtClean="0"/>
              <a:t>	-    Tophat </a:t>
            </a:r>
            <a:r>
              <a:rPr lang="en-US" sz="2880" dirty="0">
                <a:hlinkClick r:id="rId6"/>
              </a:rPr>
              <a:t>http://tophat.cbcb.umd.edu/</a:t>
            </a:r>
            <a:endParaRPr lang="en-US" sz="2880" dirty="0"/>
          </a:p>
          <a:p>
            <a:pPr marL="0" indent="0">
              <a:buNone/>
            </a:pPr>
            <a:endParaRPr lang="en-US" sz="2900" dirty="0" smtClean="0"/>
          </a:p>
          <a:p>
            <a:pPr>
              <a:buNone/>
            </a:pPr>
            <a:r>
              <a:rPr lang="en-US" sz="3626" dirty="0" smtClean="0"/>
              <a:t>Transcript Abundance</a:t>
            </a:r>
          </a:p>
          <a:p>
            <a:pPr lvl="1"/>
            <a:r>
              <a:rPr lang="en-US" dirty="0" smtClean="0"/>
              <a:t>Kallisto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http://pachterlab.github.io/kallisto/</a:t>
            </a:r>
            <a:endParaRPr lang="en-US" dirty="0"/>
          </a:p>
          <a:p>
            <a:pPr lvl="1"/>
            <a:r>
              <a:rPr lang="en-US" dirty="0" smtClean="0"/>
              <a:t>RSEM </a:t>
            </a:r>
            <a:r>
              <a:rPr lang="en-US" sz="2880" dirty="0">
                <a:hlinkClick r:id="rId8"/>
              </a:rPr>
              <a:t>http://deweylab.biostat.wisc.edu/rsem</a:t>
            </a:r>
            <a:r>
              <a:rPr lang="en-US" sz="2880" dirty="0" smtClean="0">
                <a:hlinkClick r:id="rId8"/>
              </a:rPr>
              <a:t>/</a:t>
            </a:r>
            <a:endParaRPr lang="en-US" sz="2880" dirty="0" smtClean="0"/>
          </a:p>
          <a:p>
            <a:pPr lvl="1"/>
            <a:r>
              <a:rPr lang="en-US" sz="2880" dirty="0"/>
              <a:t>EMASE  </a:t>
            </a:r>
            <a:r>
              <a:rPr lang="en-US" sz="2880" dirty="0">
                <a:hlinkClick r:id="rId9"/>
              </a:rPr>
              <a:t>https://github.com/churchill-lab/</a:t>
            </a:r>
            <a:r>
              <a:rPr lang="en-US" sz="2880" dirty="0" err="1">
                <a:hlinkClick r:id="rId9"/>
              </a:rPr>
              <a:t>emase</a:t>
            </a:r>
            <a:endParaRPr lang="en-US" sz="2880" dirty="0"/>
          </a:p>
          <a:p>
            <a:pPr marL="57150" indent="0">
              <a:buNone/>
            </a:pPr>
            <a:r>
              <a:rPr lang="en-US" sz="3680" dirty="0" smtClean="0"/>
              <a:t>Differential Expression</a:t>
            </a:r>
          </a:p>
          <a:p>
            <a:pPr lvl="1"/>
            <a:r>
              <a:rPr lang="en-US" sz="3129" dirty="0" smtClean="0"/>
              <a:t>DESeq </a:t>
            </a:r>
            <a:r>
              <a:rPr lang="en-US" sz="2880" dirty="0" smtClean="0">
                <a:hlinkClick r:id="rId10"/>
              </a:rPr>
              <a:t>http://www-huber.embl.de/users/anders/DESeq/</a:t>
            </a:r>
            <a:endParaRPr lang="en-US" sz="2880" dirty="0" smtClean="0"/>
          </a:p>
          <a:p>
            <a:pPr lvl="1"/>
            <a:r>
              <a:rPr lang="en-US" sz="3200" dirty="0" smtClean="0"/>
              <a:t>edgeR</a:t>
            </a:r>
            <a:r>
              <a:rPr lang="en-US" dirty="0" smtClean="0"/>
              <a:t> </a:t>
            </a:r>
            <a:r>
              <a:rPr lang="en-US" sz="2880" dirty="0" smtClean="0">
                <a:hlinkClick r:id="rId11"/>
              </a:rPr>
              <a:t>http://bioconductor.org/packages/release/bioc/html/edgeR.html</a:t>
            </a:r>
            <a:endParaRPr lang="en-US" sz="2880" dirty="0" smtClean="0"/>
          </a:p>
          <a:p>
            <a:pPr lvl="1"/>
            <a:r>
              <a:rPr lang="en-US" sz="2880" dirty="0" smtClean="0"/>
              <a:t>EBSeq</a:t>
            </a:r>
            <a:r>
              <a:rPr lang="en-US" sz="2880" dirty="0"/>
              <a:t> </a:t>
            </a:r>
            <a:r>
              <a:rPr lang="en-US" sz="2880" dirty="0">
                <a:hlinkClick r:id="rId12"/>
              </a:rPr>
              <a:t>https://www.biostat.wisc.edu/~kendzior/EBSEQ/</a:t>
            </a:r>
            <a:endParaRPr lang="en-US" sz="288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487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Differential expression in my mutant mouse compared to wild type. What genes are up- or down-regulated?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8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Things to consider…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67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3027" dirty="0" smtClean="0"/>
              <a:t>Differential expression of highly expressed and well annotated genes</a:t>
            </a:r>
            <a:r>
              <a:rPr lang="en-US" dirty="0" smtClean="0"/>
              <a:t>?</a:t>
            </a:r>
          </a:p>
          <a:p>
            <a:pPr lvl="1"/>
            <a:r>
              <a:rPr lang="en-US" sz="2595" dirty="0" smtClean="0"/>
              <a:t>Smaller sample depth; more biological replicates</a:t>
            </a:r>
          </a:p>
          <a:p>
            <a:pPr lvl="1"/>
            <a:r>
              <a:rPr lang="en-US" sz="2595" dirty="0" smtClean="0"/>
              <a:t>No need for paired end reads; shorter reads (50bp) may be sufficient.</a:t>
            </a:r>
          </a:p>
          <a:p>
            <a:pPr lvl="1"/>
            <a:r>
              <a:rPr lang="en-US" sz="2595" dirty="0" smtClean="0"/>
              <a:t>Better to have 20 million 50bp reads than 10 million 100bp reads.</a:t>
            </a:r>
          </a:p>
          <a:p>
            <a:r>
              <a:rPr lang="en-US" dirty="0" smtClean="0"/>
              <a:t>Looking for novel genes/splicing/isoforms?</a:t>
            </a:r>
          </a:p>
          <a:p>
            <a:pPr lvl="1"/>
            <a:r>
              <a:rPr lang="en-US" dirty="0" smtClean="0"/>
              <a:t>More read depth, paired-end reads from longer fragments.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704269" y="6404216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776111" y="14176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9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quantify gene expression in a species that has not been sequenced or annotated?</a:t>
            </a:r>
          </a:p>
          <a:p>
            <a:pPr lvl="1"/>
            <a:r>
              <a:rPr lang="en-US" dirty="0" smtClean="0"/>
              <a:t>Multistep strategy using multiple sequencing technologies.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3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quantify single cell gene expression in a heterogeneous human tumor?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8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474"/>
            <a:ext cx="9144000" cy="7465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Applications of RNA-</a:t>
            </a:r>
            <a:r>
              <a:rPr lang="en-US" sz="3200" dirty="0"/>
              <a:t>s</a:t>
            </a:r>
            <a:r>
              <a:rPr lang="en-US" sz="3200" dirty="0" smtClean="0"/>
              <a:t>eq Technology</a:t>
            </a:r>
            <a:endParaRPr lang="en-US" sz="3200" dirty="0"/>
          </a:p>
        </p:txBody>
      </p:sp>
      <p:sp>
        <p:nvSpPr>
          <p:cNvPr id="228" name="Rectangle 227"/>
          <p:cNvSpPr/>
          <p:nvPr/>
        </p:nvSpPr>
        <p:spPr>
          <a:xfrm>
            <a:off x="2510317" y="1793026"/>
            <a:ext cx="859536" cy="118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4069183" y="1793026"/>
            <a:ext cx="859536" cy="118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Rectangle 229"/>
          <p:cNvSpPr/>
          <p:nvPr/>
        </p:nvSpPr>
        <p:spPr>
          <a:xfrm>
            <a:off x="5582303" y="1793026"/>
            <a:ext cx="859536" cy="118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1" name="Straight Connector 230"/>
          <p:cNvCxnSpPr/>
          <p:nvPr/>
        </p:nvCxnSpPr>
        <p:spPr>
          <a:xfrm flipV="1">
            <a:off x="4904160" y="1497949"/>
            <a:ext cx="380459" cy="2950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16200000" flipH="1">
            <a:off x="5292087" y="1502810"/>
            <a:ext cx="295078" cy="28535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 flipV="1">
            <a:off x="3369853" y="1890950"/>
            <a:ext cx="1123351" cy="55239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4473964" y="1890950"/>
            <a:ext cx="1089099" cy="55239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3318882" y="1497949"/>
            <a:ext cx="380459" cy="2950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692431" y="1497949"/>
            <a:ext cx="396324" cy="3051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10317" y="1431969"/>
            <a:ext cx="7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exon1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129561" y="1439143"/>
            <a:ext cx="7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exon2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667137" y="1423695"/>
            <a:ext cx="7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exon3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2511867" y="3019987"/>
            <a:ext cx="859536" cy="118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136709" y="3019987"/>
            <a:ext cx="859536" cy="118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5600347" y="3019987"/>
            <a:ext cx="859536" cy="118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2519509" y="3663311"/>
            <a:ext cx="859536" cy="118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604368" y="3611463"/>
            <a:ext cx="859536" cy="118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968700" y="4822085"/>
            <a:ext cx="304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Alternative splicing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0812" y="2851816"/>
            <a:ext cx="108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Isoform 1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280812" y="3495140"/>
            <a:ext cx="1081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Isoform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0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12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Any other applications you are interested in?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Steve Munger </a:t>
            </a:r>
            <a:br>
              <a:rPr lang="en-US" dirty="0" smtClean="0"/>
            </a:br>
            <a:r>
              <a:rPr lang="en-US" dirty="0" smtClean="0"/>
              <a:t>steven.munger@jax.org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Narayanan Raghupathy </a:t>
            </a:r>
            <a:br>
              <a:rPr lang="en-US" dirty="0" smtClean="0"/>
            </a:br>
            <a:r>
              <a:rPr lang="en-US" dirty="0" smtClean="0"/>
              <a:t>narayanan.raghupathy@jax.org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4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455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KB Choi</a:t>
            </a:r>
          </a:p>
          <a:p>
            <a:r>
              <a:rPr lang="en-US" sz="2800" dirty="0" smtClean="0"/>
              <a:t>Gary Churchill</a:t>
            </a:r>
          </a:p>
          <a:p>
            <a:r>
              <a:rPr lang="en-US" sz="2800" dirty="0" smtClean="0"/>
              <a:t>Ron Korstanje/ Karen Svenson/ Elissa Chesler</a:t>
            </a:r>
            <a:endParaRPr lang="en-US" sz="2800" dirty="0"/>
          </a:p>
          <a:p>
            <a:r>
              <a:rPr lang="en-US" sz="2800" dirty="0" smtClean="0"/>
              <a:t>Joel Graber</a:t>
            </a:r>
          </a:p>
          <a:p>
            <a:r>
              <a:rPr lang="en-US" sz="2800" dirty="0" smtClean="0"/>
              <a:t>Doug Hinerfeld</a:t>
            </a:r>
          </a:p>
          <a:p>
            <a:r>
              <a:rPr lang="en-US" sz="2800" dirty="0" smtClean="0"/>
              <a:t>Anuj Srivastava</a:t>
            </a:r>
          </a:p>
          <a:p>
            <a:r>
              <a:rPr lang="en-US" sz="2800" dirty="0" smtClean="0"/>
              <a:t>Churchill Lab – Dan Gatti</a:t>
            </a:r>
          </a:p>
          <a:p>
            <a:r>
              <a:rPr lang="en-US" sz="2800" dirty="0" smtClean="0"/>
              <a:t>Al Simons and Matt Hibbs</a:t>
            </a:r>
          </a:p>
          <a:p>
            <a:r>
              <a:rPr lang="en-US" sz="2800" dirty="0" smtClean="0"/>
              <a:t>Lisa Somes, Steve Ciciotte, mouse room staff at JAX</a:t>
            </a:r>
          </a:p>
          <a:p>
            <a:r>
              <a:rPr lang="en-US" sz="2800" dirty="0" smtClean="0"/>
              <a:t>Gene Expression Technologies group at JAX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0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474"/>
            <a:ext cx="9144000" cy="7465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Applications of RNA-</a:t>
            </a:r>
            <a:r>
              <a:rPr lang="en-US" sz="3200" dirty="0"/>
              <a:t>s</a:t>
            </a:r>
            <a:r>
              <a:rPr lang="en-US" sz="3200" dirty="0" smtClean="0"/>
              <a:t>eq Technology</a:t>
            </a:r>
            <a:endParaRPr lang="en-US" sz="3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562148" y="2696926"/>
            <a:ext cx="69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Mom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612959" y="3381920"/>
            <a:ext cx="567997" cy="38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3312456" y="3463724"/>
            <a:ext cx="3200400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3873586" y="3395665"/>
            <a:ext cx="2194521" cy="134203"/>
          </a:xfrm>
          <a:prstGeom prst="rect">
            <a:avLst/>
          </a:prstGeom>
          <a:solidFill>
            <a:srgbClr val="9BBB5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3312456" y="3115712"/>
            <a:ext cx="3200400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3846078" y="3051920"/>
            <a:ext cx="2194521" cy="134203"/>
          </a:xfrm>
          <a:prstGeom prst="rect">
            <a:avLst/>
          </a:prstGeom>
          <a:solidFill>
            <a:srgbClr val="9BBB5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3904717" y="2977127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TAGATGCTCA</a:t>
            </a:r>
            <a:endParaRPr lang="en-US" sz="1100" dirty="0"/>
          </a:p>
        </p:txBody>
      </p:sp>
      <p:sp>
        <p:nvSpPr>
          <p:cNvPr id="184" name="TextBox 183"/>
          <p:cNvSpPr txBox="1"/>
          <p:nvPr/>
        </p:nvSpPr>
        <p:spPr>
          <a:xfrm>
            <a:off x="4933658" y="2977127"/>
            <a:ext cx="1121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AGCTAATCCTAG</a:t>
            </a:r>
            <a:endParaRPr lang="en-US" sz="1100" dirty="0"/>
          </a:p>
        </p:txBody>
      </p:sp>
      <p:sp>
        <p:nvSpPr>
          <p:cNvPr id="185" name="TextBox 184"/>
          <p:cNvSpPr txBox="1"/>
          <p:nvPr/>
        </p:nvSpPr>
        <p:spPr>
          <a:xfrm>
            <a:off x="3903673" y="332087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TAGATGCTCA</a:t>
            </a:r>
            <a:endParaRPr lang="en-US" sz="1100" dirty="0"/>
          </a:p>
        </p:txBody>
      </p:sp>
      <p:sp>
        <p:nvSpPr>
          <p:cNvPr id="186" name="TextBox 185"/>
          <p:cNvSpPr txBox="1"/>
          <p:nvPr/>
        </p:nvSpPr>
        <p:spPr>
          <a:xfrm>
            <a:off x="4932614" y="3320872"/>
            <a:ext cx="1121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AGCTAATCCTAG</a:t>
            </a:r>
            <a:endParaRPr lang="en-US" sz="1100" dirty="0"/>
          </a:p>
        </p:txBody>
      </p:sp>
      <p:sp>
        <p:nvSpPr>
          <p:cNvPr id="187" name="TextBox 186"/>
          <p:cNvSpPr txBox="1"/>
          <p:nvPr/>
        </p:nvSpPr>
        <p:spPr>
          <a:xfrm>
            <a:off x="4719931" y="283998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703864" y="3199713"/>
            <a:ext cx="38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89" name="Group 18"/>
          <p:cNvGrpSpPr/>
          <p:nvPr/>
        </p:nvGrpSpPr>
        <p:grpSpPr>
          <a:xfrm>
            <a:off x="3903673" y="2215058"/>
            <a:ext cx="1844240" cy="728370"/>
            <a:chOff x="3598792" y="1795453"/>
            <a:chExt cx="1844240" cy="728370"/>
          </a:xfrm>
        </p:grpSpPr>
        <p:sp>
          <p:nvSpPr>
            <p:cNvPr id="190" name="TextBox 189"/>
            <p:cNvSpPr txBox="1"/>
            <p:nvPr/>
          </p:nvSpPr>
          <p:spPr>
            <a:xfrm>
              <a:off x="4481108" y="2068087"/>
              <a:ext cx="277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FF"/>
                  </a:solidFill>
                </a:rPr>
                <a:t>A</a:t>
              </a:r>
              <a:endParaRPr lang="en-US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481111" y="2233185"/>
              <a:ext cx="277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FF"/>
                  </a:solidFill>
                </a:rPr>
                <a:t>A</a:t>
              </a:r>
              <a:endParaRPr lang="en-US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464181" y="1932631"/>
              <a:ext cx="277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FF"/>
                  </a:solidFill>
                </a:rPr>
                <a:t>A</a:t>
              </a:r>
              <a:endParaRPr lang="en-US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819127" y="1803430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ATGCTCA</a:t>
              </a:r>
              <a:endParaRPr lang="en-US" sz="12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598792" y="1955830"/>
              <a:ext cx="1005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TAGATGCTCA</a:t>
              </a:r>
              <a:endParaRPr lang="en-US" sz="12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607102" y="1942558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AGCTA</a:t>
              </a:r>
              <a:endParaRPr lang="en-US" sz="12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861632" y="2080618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ATGCTCA</a:t>
              </a:r>
              <a:endParaRPr lang="en-US" sz="12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607647" y="2067346"/>
              <a:ext cx="835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AGCTAATC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889787" y="2246824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ATGCTCA</a:t>
              </a:r>
              <a:endParaRPr lang="en-US" sz="12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621997" y="2233552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AGCTA</a:t>
              </a:r>
              <a:endParaRPr lang="en-US" sz="12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593680" y="17954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AGCTA</a:t>
              </a:r>
              <a:endParaRPr lang="en-US" sz="12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460590" y="1795453"/>
              <a:ext cx="277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FF"/>
                  </a:solidFill>
                </a:rPr>
                <a:t>A</a:t>
              </a:r>
              <a:endParaRPr lang="en-US" sz="12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2" name="Group 42"/>
          <p:cNvGrpSpPr/>
          <p:nvPr/>
        </p:nvGrpSpPr>
        <p:grpSpPr>
          <a:xfrm>
            <a:off x="4119503" y="3581209"/>
            <a:ext cx="1691569" cy="608877"/>
            <a:chOff x="3821463" y="3385030"/>
            <a:chExt cx="1691569" cy="608877"/>
          </a:xfrm>
        </p:grpSpPr>
        <p:sp>
          <p:nvSpPr>
            <p:cNvPr id="203" name="TextBox 202"/>
            <p:cNvSpPr txBox="1"/>
            <p:nvPr/>
          </p:nvSpPr>
          <p:spPr>
            <a:xfrm>
              <a:off x="4466378" y="3388508"/>
              <a:ext cx="281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G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449448" y="3539607"/>
              <a:ext cx="281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G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456569" y="3689970"/>
              <a:ext cx="281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G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889943" y="3398302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ATGCTCA</a:t>
              </a:r>
              <a:endParaRPr lang="en-US" sz="12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635958" y="3385030"/>
              <a:ext cx="8283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AGCTATCC</a:t>
              </a:r>
              <a:endParaRPr lang="en-US" sz="12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821463" y="3550702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ATGCTCA</a:t>
              </a:r>
              <a:endParaRPr lang="en-US" sz="12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608893" y="3537430"/>
              <a:ext cx="9041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AGCTATCCT</a:t>
              </a:r>
              <a:endParaRPr lang="en-US" sz="12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863423" y="3716908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ATGCTCA</a:t>
              </a:r>
              <a:endParaRPr lang="en-US" sz="12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609438" y="3703636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AGCTA</a:t>
              </a:r>
              <a:endParaRPr lang="en-US" sz="1200" dirty="0"/>
            </a:p>
          </p:txBody>
        </p:sp>
      </p:grpSp>
      <p:cxnSp>
        <p:nvCxnSpPr>
          <p:cNvPr id="212" name="Straight Connector 211"/>
          <p:cNvCxnSpPr/>
          <p:nvPr/>
        </p:nvCxnSpPr>
        <p:spPr>
          <a:xfrm rot="16200000" flipV="1">
            <a:off x="3192776" y="2863750"/>
            <a:ext cx="454062" cy="1380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3411222" y="2643621"/>
            <a:ext cx="594360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4" name="Group 18"/>
          <p:cNvGrpSpPr/>
          <p:nvPr/>
        </p:nvGrpSpPr>
        <p:grpSpPr>
          <a:xfrm>
            <a:off x="3883453" y="1640047"/>
            <a:ext cx="1765342" cy="716041"/>
            <a:chOff x="3598792" y="1795453"/>
            <a:chExt cx="1765342" cy="716041"/>
          </a:xfrm>
        </p:grpSpPr>
        <p:sp>
          <p:nvSpPr>
            <p:cNvPr id="215" name="TextBox 214"/>
            <p:cNvSpPr txBox="1"/>
            <p:nvPr/>
          </p:nvSpPr>
          <p:spPr>
            <a:xfrm>
              <a:off x="4481108" y="2068087"/>
              <a:ext cx="277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FF"/>
                  </a:solidFill>
                </a:rPr>
                <a:t>A</a:t>
              </a:r>
              <a:endParaRPr lang="en-US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481111" y="2233185"/>
              <a:ext cx="277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FF"/>
                  </a:solidFill>
                </a:rPr>
                <a:t>A</a:t>
              </a:r>
              <a:endParaRPr lang="en-US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464181" y="1932631"/>
              <a:ext cx="277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FF"/>
                  </a:solidFill>
                </a:rPr>
                <a:t>A</a:t>
              </a:r>
              <a:endParaRPr lang="en-US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819127" y="1803430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ATGCTCA</a:t>
              </a:r>
              <a:endParaRPr lang="en-US" sz="12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598792" y="1955830"/>
              <a:ext cx="1005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TAGATGCTCA</a:t>
              </a:r>
              <a:endParaRPr lang="en-US" sz="12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607102" y="1942558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AGCTA</a:t>
              </a:r>
              <a:endParaRPr lang="en-US" sz="12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960272" y="2080618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GCTCA</a:t>
              </a:r>
              <a:endParaRPr lang="en-US" sz="12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4607647" y="2067346"/>
              <a:ext cx="7564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AGCTAAT</a:t>
              </a:r>
              <a:endParaRPr lang="en-US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914447" y="2234495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TGCTCA</a:t>
              </a:r>
              <a:endParaRPr lang="en-US" sz="12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621997" y="2233552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AGCTAA</a:t>
              </a:r>
              <a:endParaRPr lang="en-US" sz="12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593680" y="17954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AGCTA</a:t>
              </a:r>
              <a:endParaRPr lang="en-US" sz="12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460590" y="1795453"/>
              <a:ext cx="277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FF"/>
                  </a:solidFill>
                </a:rPr>
                <a:t>A</a:t>
              </a:r>
              <a:endParaRPr lang="en-US" sz="12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27" name="TextBox 226"/>
          <p:cNvSpPr txBox="1"/>
          <p:nvPr/>
        </p:nvSpPr>
        <p:spPr>
          <a:xfrm>
            <a:off x="1972953" y="4495770"/>
            <a:ext cx="627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Allele-Specific gene </a:t>
            </a:r>
            <a:r>
              <a:rPr lang="en-US" sz="2800" b="1" dirty="0"/>
              <a:t>E</a:t>
            </a:r>
            <a:r>
              <a:rPr lang="en-US" sz="2800" b="1" dirty="0" smtClean="0"/>
              <a:t>xpression (ASE)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42241" y="5601350"/>
            <a:ext cx="823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Preferential expression of one allele over the other.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6665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45111" y="874942"/>
            <a:ext cx="4786386" cy="18467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633"/>
            <a:ext cx="9144000" cy="562066"/>
          </a:xfrm>
        </p:spPr>
        <p:txBody>
          <a:bodyPr>
            <a:noAutofit/>
          </a:bodyPr>
          <a:lstStyle/>
          <a:p>
            <a:r>
              <a:rPr lang="en-US" sz="3600" u="sng" dirty="0" smtClean="0"/>
              <a:t>RNA-</a:t>
            </a:r>
            <a:r>
              <a:rPr lang="en-US" sz="3600" u="sng" dirty="0"/>
              <a:t>s</a:t>
            </a:r>
            <a:r>
              <a:rPr lang="en-US" sz="3600" u="sng" dirty="0" smtClean="0"/>
              <a:t>eq Work Flow </a:t>
            </a:r>
            <a:endParaRPr lang="en-US" sz="36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026732" y="4236240"/>
            <a:ext cx="25314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Aligned Reads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69591" y="5504758"/>
            <a:ext cx="68457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Quantified isoform and gene expression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853439" y="3073831"/>
            <a:ext cx="4878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Sequencing Reads (SE or PE)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945110" y="1911422"/>
            <a:ext cx="46947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RNA isolation/ Library Prep</a:t>
            </a:r>
            <a:endParaRPr lang="en-US" sz="3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92463" y="2496198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292463" y="3658607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92463" y="4821016"/>
            <a:ext cx="0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5981" y="874942"/>
            <a:ext cx="23405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Study Design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92464" y="1459718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04269" y="6404216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5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21604</TotalTime>
  <Words>2494</Words>
  <Application>Microsoft Macintosh PowerPoint</Application>
  <PresentationFormat>On-screen Show (4:3)</PresentationFormat>
  <Paragraphs>668</Paragraphs>
  <Slides>71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RNA-seq: From (good) experimental design to (accurate) gene expression abundance.</vt:lpstr>
      <vt:lpstr>Outline</vt:lpstr>
      <vt:lpstr>RNA-seq: Sequencing Transcriptomes</vt:lpstr>
      <vt:lpstr>Applications of RNA-seq Technology</vt:lpstr>
      <vt:lpstr>Applications of RNA-seq Technology</vt:lpstr>
      <vt:lpstr>Applications of RNA-seq Technology</vt:lpstr>
      <vt:lpstr>Applications of RNA-seq Technology</vt:lpstr>
      <vt:lpstr>Applications of RNA-seq Technology</vt:lpstr>
      <vt:lpstr>RNA-seq Work Flow </vt:lpstr>
      <vt:lpstr>PowerPoint Presentation</vt:lpstr>
      <vt:lpstr>Know your application – Design your experiment accordingly</vt:lpstr>
      <vt:lpstr>RNA-seq Experimental design</vt:lpstr>
      <vt:lpstr>Good Experimental Design</vt:lpstr>
      <vt:lpstr>PowerPoint Presentation</vt:lpstr>
      <vt:lpstr>PowerPoint Presentation</vt:lpstr>
      <vt:lpstr>RNA-seq Work Flow </vt:lpstr>
      <vt:lpstr>PowerPoint Presentation</vt:lpstr>
      <vt:lpstr>Millions and millions of reads…</vt:lpstr>
      <vt:lpstr>Quality Control: How to tell if your data is clean</vt:lpstr>
      <vt:lpstr>Quality Control: How to tell if your data is clean</vt:lpstr>
      <vt:lpstr>Per sequence quality distribution</vt:lpstr>
      <vt:lpstr>Per sequence quality distribution</vt:lpstr>
      <vt:lpstr>Quality Control: Sequence Content Across Bases</vt:lpstr>
      <vt:lpstr>K-mer content</vt:lpstr>
      <vt:lpstr>K-mer content</vt:lpstr>
      <vt:lpstr>Duplicated sequences</vt:lpstr>
      <vt:lpstr>Tradeoffs to preprocessing data</vt:lpstr>
      <vt:lpstr>RNA-seq Work Flow </vt:lpstr>
      <vt:lpstr>Alignment 101</vt:lpstr>
      <vt:lpstr>The perfect read: 1 read = 1 unique alignment.</vt:lpstr>
      <vt:lpstr>Some reads will align equally well to multiple locations. “Multireads”</vt:lpstr>
      <vt:lpstr> Aligning Millions of Short Sequence Reads</vt:lpstr>
      <vt:lpstr>Align to Genome or Transcriptome?</vt:lpstr>
      <vt:lpstr>Align to Genome or Transcriptome?</vt:lpstr>
      <vt:lpstr>Output of most aligners: Bam/Sam file of reads and genome positions</vt:lpstr>
      <vt:lpstr>Visualization of alignment data (BAM/SAM)</vt:lpstr>
      <vt:lpstr>IGV is your friend.</vt:lpstr>
      <vt:lpstr>Example genes to look at in IGV</vt:lpstr>
      <vt:lpstr>Aligned Reads to Gene Abundance</vt:lpstr>
      <vt:lpstr>Aligned Reads to Gene Abundance: Challenges </vt:lpstr>
      <vt:lpstr>PowerPoint Presentation</vt:lpstr>
      <vt:lpstr>PowerPoint Presentation</vt:lpstr>
      <vt:lpstr>PowerPoint Presentation</vt:lpstr>
      <vt:lpstr>Approach 1: Ignore Multireads</vt:lpstr>
      <vt:lpstr>Approach 1: Ignore Multireads</vt:lpstr>
      <vt:lpstr>Approach 2: EM algorithm based allocation of Multireads</vt:lpstr>
      <vt:lpstr>Approach 2: EM algorithm based allocation of Multireads</vt:lpstr>
      <vt:lpstr>Approach 2: EM algorithm based allocation of Multireads</vt:lpstr>
      <vt:lpstr>The rise of Pseduo-alignment a.k.a alignment-free methods</vt:lpstr>
      <vt:lpstr>Kallisto: K-mer based pseudo-alignment</vt:lpstr>
      <vt:lpstr>Conclusions for quantitation</vt:lpstr>
      <vt:lpstr>Expression Abundance: Counts, RPKM/FPKM, TPM</vt:lpstr>
      <vt:lpstr>Normalization</vt:lpstr>
      <vt:lpstr>Large pool, small sample problem</vt:lpstr>
      <vt:lpstr>A finite pool of reads.</vt:lpstr>
      <vt:lpstr>Perfect world: All transcripts counted.</vt:lpstr>
      <vt:lpstr>PowerPoint Presentation</vt:lpstr>
      <vt:lpstr>PowerPoint Presentation</vt:lpstr>
      <vt:lpstr>Normalization of raw counts</vt:lpstr>
      <vt:lpstr>Differential Expression Analysis</vt:lpstr>
      <vt:lpstr>Multiple Testing Correction and False Discovery rate</vt:lpstr>
      <vt:lpstr>Single Cell RNA-seq Technologies</vt:lpstr>
      <vt:lpstr>Summary</vt:lpstr>
      <vt:lpstr>Summary</vt:lpstr>
      <vt:lpstr>Resources</vt:lpstr>
      <vt:lpstr>Example 1</vt:lpstr>
      <vt:lpstr>Things to consider…</vt:lpstr>
      <vt:lpstr>Example 2</vt:lpstr>
      <vt:lpstr>Example 3</vt:lpstr>
      <vt:lpstr>Any other applications you are interested in?  Steve Munger  steven.munger@jax.org  Narayanan Raghupathy  narayanan.raghupathy@jax.org</vt:lpstr>
      <vt:lpstr>Acknowledgements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Munger</dc:creator>
  <cp:lastModifiedBy>Narayanan Raghupathy</cp:lastModifiedBy>
  <cp:revision>752</cp:revision>
  <dcterms:created xsi:type="dcterms:W3CDTF">2014-10-15T18:58:55Z</dcterms:created>
  <dcterms:modified xsi:type="dcterms:W3CDTF">2016-08-11T14:06:28Z</dcterms:modified>
</cp:coreProperties>
</file>