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7" r:id="rId6"/>
    <p:sldId id="259" r:id="rId7"/>
    <p:sldId id="262" r:id="rId8"/>
    <p:sldId id="274" r:id="rId9"/>
    <p:sldId id="273" r:id="rId10"/>
    <p:sldId id="266" r:id="rId11"/>
    <p:sldId id="269" r:id="rId12"/>
    <p:sldId id="271" r:id="rId13"/>
    <p:sldId id="268" r:id="rId14"/>
    <p:sldId id="278" r:id="rId15"/>
  </p:sldIdLst>
  <p:sldSz cx="18288000" cy="10287000"/>
  <p:notesSz cx="6858000" cy="9144000"/>
  <p:embeddedFontLst>
    <p:embeddedFont>
      <p:font typeface="Calibri" panose="020F050202020403020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napToGrid="0" showGuides="1">
      <p:cViewPr varScale="1">
        <p:scale>
          <a:sx n="42" d="100"/>
          <a:sy n="42" d="100"/>
        </p:scale>
        <p:origin x="72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29da02350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g29da02350d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29da02350d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4" name="Google Shape;224;g29da02350d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29da02350d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4" name="Google Shape;194;g29da02350d0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29da02350d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g29da02350d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9da02350d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g29da02350d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9da02350d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29da02350d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29da02350d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29da02350d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g29da02350d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g29da02350d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g29da02350d0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g29da02350d0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29da02350d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g29da02350d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29da02350d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29da02350d0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816882" y="4633087"/>
            <a:ext cx="14303100" cy="1119505"/>
          </a:xfrm>
          <a:prstGeom prst="rect">
            <a:avLst/>
          </a:prstGeom>
          <a:noFill/>
          <a:ln>
            <a:noFill/>
          </a:ln>
        </p:spPr>
        <p:txBody>
          <a:bodyPr spcFirstLastPara="1" wrap="square" lIns="0" tIns="0" rIns="0" bIns="0" anchor="t" anchorCtr="0">
            <a:spAutoFit/>
          </a:bodyPr>
          <a:lstStyle/>
          <a:p>
            <a:pPr marL="0" lvl="0" indent="0" algn="ctr" rtl="0">
              <a:lnSpc>
                <a:spcPct val="91000"/>
              </a:lnSpc>
              <a:spcBef>
                <a:spcPts val="0"/>
              </a:spcBef>
              <a:spcAft>
                <a:spcPts val="0"/>
              </a:spcAft>
              <a:buNone/>
            </a:pPr>
            <a:r>
              <a:rPr lang="en-US" sz="4000" b="1" dirty="0">
                <a:latin typeface="Times New Roman" panose="02020603050405020304" pitchFamily="18" charset="0"/>
                <a:cs typeface="Times New Roman" panose="02020603050405020304" pitchFamily="18" charset="0"/>
              </a:rPr>
              <a:t>SOLAR POWER GENERATION FORECASTING USING ARTIFICIAL NEURAL </a:t>
            </a:r>
            <a:r>
              <a:rPr lang="en-US" sz="4000" b="1" dirty="0">
                <a:latin typeface="Times New Roman" panose="02020603050405020304" pitchFamily="18" charset="0"/>
                <a:cs typeface="Times New Roman" panose="02020603050405020304" pitchFamily="18" charset="0"/>
              </a:rPr>
              <a:t>NETWORK </a:t>
            </a:r>
            <a:endParaRPr lang="en-US" sz="4000" b="1" dirty="0">
              <a:latin typeface="Times New Roman" panose="02020603050405020304" pitchFamily="18" charset="0"/>
              <a:cs typeface="Times New Roman" panose="02020603050405020304" pitchFamily="18" charset="0"/>
            </a:endParaRPr>
          </a:p>
        </p:txBody>
      </p:sp>
      <p:sp>
        <p:nvSpPr>
          <p:cNvPr id="85" name="Google Shape;85;p13"/>
          <p:cNvSpPr txBox="1"/>
          <p:nvPr/>
        </p:nvSpPr>
        <p:spPr>
          <a:xfrm>
            <a:off x="3830320" y="1998345"/>
            <a:ext cx="9046210" cy="6432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lt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MLA0413- Deep Learning for Complex Data Mining</a:t>
            </a:r>
            <a:endParaRPr lang="en-IN" alt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6" name="Google Shape;86;p13"/>
          <p:cNvPicPr preferRelativeResize="0"/>
          <p:nvPr/>
        </p:nvPicPr>
        <p:blipFill>
          <a:blip r:embed="rId1"/>
          <a:stretch>
            <a:fillRect/>
          </a:stretch>
        </p:blipFill>
        <p:spPr>
          <a:xfrm>
            <a:off x="15758675" y="0"/>
            <a:ext cx="2529325" cy="2529325"/>
          </a:xfrm>
          <a:prstGeom prst="rect">
            <a:avLst/>
          </a:prstGeom>
          <a:noFill/>
          <a:ln>
            <a:noFill/>
          </a:ln>
        </p:spPr>
      </p:pic>
      <p:pic>
        <p:nvPicPr>
          <p:cNvPr id="87" name="Google Shape;87;p13"/>
          <p:cNvPicPr preferRelativeResize="0"/>
          <p:nvPr/>
        </p:nvPicPr>
        <p:blipFill>
          <a:blip r:embed="rId2"/>
          <a:stretch>
            <a:fillRect/>
          </a:stretch>
        </p:blipFill>
        <p:spPr>
          <a:xfrm>
            <a:off x="0" y="0"/>
            <a:ext cx="2529324" cy="2529324"/>
          </a:xfrm>
          <a:prstGeom prst="rect">
            <a:avLst/>
          </a:prstGeom>
          <a:noFill/>
          <a:ln>
            <a:noFill/>
          </a:ln>
        </p:spPr>
      </p:pic>
      <p:sp>
        <p:nvSpPr>
          <p:cNvPr id="89" name="Google Shape;89;p13"/>
          <p:cNvSpPr txBox="1"/>
          <p:nvPr/>
        </p:nvSpPr>
        <p:spPr>
          <a:xfrm>
            <a:off x="12783958" y="7984852"/>
            <a:ext cx="6338400" cy="1104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Workdone by:</a:t>
            </a:r>
            <a:endParaRPr sz="3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IN" altLang="en-US" sz="3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 PAVAN SAI(192225023)</a:t>
            </a:r>
            <a:endParaRPr lang="en-IN" altLang="en-US" sz="3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25"/>
        <p:cNvGrpSpPr/>
        <p:nvPr/>
      </p:nvGrpSpPr>
      <p:grpSpPr>
        <a:xfrm>
          <a:off x="0" y="0"/>
          <a:ext cx="0" cy="0"/>
          <a:chOff x="0" y="0"/>
          <a:chExt cx="0" cy="0"/>
        </a:xfrm>
      </p:grpSpPr>
      <p:pic>
        <p:nvPicPr>
          <p:cNvPr id="226" name="Google Shape;226;p28"/>
          <p:cNvPicPr preferRelativeResize="0"/>
          <p:nvPr/>
        </p:nvPicPr>
        <p:blipFill>
          <a:blip r:embed="rId1"/>
          <a:stretch>
            <a:fillRect/>
          </a:stretch>
        </p:blipFill>
        <p:spPr>
          <a:xfrm>
            <a:off x="15758675" y="0"/>
            <a:ext cx="2529325" cy="2529325"/>
          </a:xfrm>
          <a:prstGeom prst="rect">
            <a:avLst/>
          </a:prstGeom>
          <a:noFill/>
          <a:ln>
            <a:noFill/>
          </a:ln>
        </p:spPr>
      </p:pic>
      <p:pic>
        <p:nvPicPr>
          <p:cNvPr id="227" name="Google Shape;227;p28"/>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5377543" y="1277362"/>
            <a:ext cx="8229600" cy="1143000"/>
          </a:xfrm>
        </p:spPr>
        <p:txBody>
          <a:bodyPr/>
          <a:lstStyle/>
          <a:p>
            <a:r>
              <a:rPr lang="en-IN" b="1" dirty="0">
                <a:latin typeface="Times New Roman" panose="02020603050405020304" pitchFamily="18" charset="0"/>
                <a:cs typeface="Times New Roman" panose="02020603050405020304" pitchFamily="18" charset="0"/>
              </a:rPr>
              <a:t>CONCLUSION </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3733800"/>
            <a:ext cx="18012229" cy="5134429"/>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This study explores the use of artificial neural networks (ANNs) for forecasting solar power generation using historical data. The ANN model accurately predicts solar energy output by incorporating factors such as time of day, weather conditions, and geographical parameters. Data preprocessing and feature selection helped capture complex relationships, resulting in high predictive performance as indicated by metrics like RMSE and R² score. These findings are crucial for optimizing energy management, enhancing grid stability, and integrating renewable energy sources. Future research can improve accuracy by exploring advanced neural network architectures and real-time data integration, promoting sustainable energy practices.</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1032" name="Picture 8" descr="Conclusion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394" y="212259"/>
            <a:ext cx="5363029" cy="26129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95"/>
        <p:cNvGrpSpPr/>
        <p:nvPr/>
      </p:nvGrpSpPr>
      <p:grpSpPr>
        <a:xfrm>
          <a:off x="0" y="0"/>
          <a:ext cx="0" cy="0"/>
          <a:chOff x="0" y="0"/>
          <a:chExt cx="0" cy="0"/>
        </a:xfrm>
      </p:grpSpPr>
      <p:pic>
        <p:nvPicPr>
          <p:cNvPr id="196" name="Google Shape;196;p25"/>
          <p:cNvPicPr preferRelativeResize="0"/>
          <p:nvPr/>
        </p:nvPicPr>
        <p:blipFill>
          <a:blip r:embed="rId1"/>
          <a:stretch>
            <a:fillRect/>
          </a:stretch>
        </p:blipFill>
        <p:spPr>
          <a:xfrm>
            <a:off x="15758675" y="0"/>
            <a:ext cx="2529325" cy="2529325"/>
          </a:xfrm>
          <a:prstGeom prst="rect">
            <a:avLst/>
          </a:prstGeom>
          <a:noFill/>
          <a:ln>
            <a:noFill/>
          </a:ln>
        </p:spPr>
      </p:pic>
      <p:pic>
        <p:nvPicPr>
          <p:cNvPr id="197" name="Google Shape;197;p25"/>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5029200" y="457200"/>
            <a:ext cx="8229600" cy="1143000"/>
          </a:xfrm>
        </p:spPr>
        <p:txBody>
          <a:bodyPr/>
          <a:lstStyle/>
          <a:p>
            <a:r>
              <a:rPr lang="en-IN" b="1" dirty="0">
                <a:latin typeface="Times New Roman" panose="02020603050405020304" pitchFamily="18" charset="0"/>
                <a:cs typeface="Times New Roman" panose="02020603050405020304" pitchFamily="18" charset="0"/>
              </a:rPr>
              <a:t>REFRENCES </a:t>
            </a:r>
            <a:endParaRPr lang="en-IN"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0" y="2989942"/>
            <a:ext cx="16779240" cy="7297057"/>
          </a:xfrm>
        </p:spPr>
        <p:txBody>
          <a:bodyPr>
            <a:normAutofit fontScale="32500" lnSpcReduction="20000"/>
          </a:bodyPr>
          <a:lstStyle/>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Zhang, J., Wu, S., &amp; Cui, T. (2020). Review on Solar Power Forecasting Techniques: State-of-the-Art and Challenges. Energies, 13(20), 5403. DOI: 10.3390/en13205403</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Elshehaly, M., &amp; Sasaki, S. (2019). Short-term solar power forecasting using machine learning approaches: A review. Renewable and Sustainable Energy Reviews, 107, 461-470. DOI: 10.1016/j.rser.2019.03.014</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Hodge, B. M., &amp; Ma, H. (2019). Review of statistical and machine learning models for short-term solar power forecasting. Solar Energy, 195, 678-688. DOI: 10.1016/j.solener.2019.10.065 </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Wang, B., Wang, X., &amp; Li, W. (2020). Solar Power Forecasting Using Machine Learning Methods: A Comparative Study. IEEE Access, 8, 147896-147906. DOI: 10.1109/ACCESS.2020.3017565</a:t>
            </a:r>
            <a:endParaRPr lang="en-IN" sz="8600" dirty="0">
              <a:effectLst/>
              <a:latin typeface="Arial" panose="020B0604020202020204" pitchFamily="34" charset="0"/>
              <a:ea typeface="Arial" panose="020B0604020202020204" pitchFamily="34" charset="0"/>
            </a:endParaRPr>
          </a:p>
          <a:p>
            <a:pPr marL="1143000" lvl="0" indent="-1143000" algn="just">
              <a:lnSpc>
                <a:spcPct val="150000"/>
              </a:lnSpc>
              <a:buFont typeface="Wingdings" panose="05000000000000000000" pitchFamily="2" charset="2"/>
              <a:buChar char="q"/>
            </a:pPr>
            <a:r>
              <a:rPr lang="en-IN" sz="8600" dirty="0">
                <a:effectLst/>
                <a:latin typeface="Times New Roman" panose="02020603050405020304" pitchFamily="18" charset="0"/>
                <a:ea typeface="Arial" panose="020B0604020202020204" pitchFamily="34" charset="0"/>
              </a:rPr>
              <a:t>Jia, H., Wang, J., &amp; Lei, X. (2021). Short-term solar power forecasting using a novel hybrid ensemble learning method based on metaheuristic optimization. Applied Energy, 284, 116321. DOI: 10.1016/j.apenergy.2020.116321</a:t>
            </a:r>
            <a:endParaRPr lang="en-IN" sz="8600" dirty="0">
              <a:effectLst/>
              <a:latin typeface="Arial" panose="020B0604020202020204" pitchFamily="34" charset="0"/>
              <a:ea typeface="Arial" panose="020B0604020202020204" pitchFamily="34" charset="0"/>
            </a:endParaRPr>
          </a:p>
          <a:p>
            <a:pPr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12"/>
        <p:cNvGrpSpPr/>
        <p:nvPr/>
      </p:nvGrpSpPr>
      <p:grpSpPr>
        <a:xfrm>
          <a:off x="0" y="0"/>
          <a:ext cx="0" cy="0"/>
          <a:chOff x="0" y="0"/>
          <a:chExt cx="0" cy="0"/>
        </a:xfrm>
      </p:grpSpPr>
      <p:sp>
        <p:nvSpPr>
          <p:cNvPr id="220" name="Google Shape;220;p27"/>
          <p:cNvSpPr txBox="1"/>
          <p:nvPr/>
        </p:nvSpPr>
        <p:spPr>
          <a:xfrm>
            <a:off x="4940147" y="1187758"/>
            <a:ext cx="6711900" cy="154017"/>
          </a:xfrm>
          <a:prstGeom prst="rect">
            <a:avLst/>
          </a:prstGeom>
          <a:noFill/>
          <a:ln>
            <a:noFill/>
          </a:ln>
        </p:spPr>
        <p:txBody>
          <a:bodyPr spcFirstLastPara="1" wrap="square" lIns="0" tIns="0" rIns="0" bIns="0" anchor="t" anchorCtr="0">
            <a:spAutoFit/>
          </a:bodyPr>
          <a:lstStyle/>
          <a:p>
            <a:pPr marL="0" indent="0" algn="ctr" defTabSz="914400" eaLnBrk="1" fontAlgn="auto" latinLnBrk="0" hangingPunct="1">
              <a:lnSpc>
                <a:spcPct val="91000"/>
              </a:lnSpc>
              <a:buClr>
                <a:srgbClr val="000000"/>
              </a:buClr>
              <a:buSzTx/>
              <a:buFont typeface="Arial" panose="020B0604020202020204"/>
              <a:buNone/>
              <a:defRPr/>
            </a:pPr>
            <a:endParaRPr kumimoji="0" sz="1100" b="1" kern="0" cap="none" spc="0" normalizeH="0" baseline="0" noProof="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00" name="Picture 99"/>
          <p:cNvPicPr/>
          <p:nvPr/>
        </p:nvPicPr>
        <p:blipFill>
          <a:blip r:embed="rId1"/>
          <a:stretch>
            <a:fillRect/>
          </a:stretch>
        </p:blipFill>
        <p:spPr>
          <a:xfrm>
            <a:off x="635" y="635"/>
            <a:ext cx="18287365" cy="1040003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05"/>
        <p:cNvGrpSpPr/>
        <p:nvPr/>
      </p:nvGrpSpPr>
      <p:grpSpPr>
        <a:xfrm>
          <a:off x="0" y="0"/>
          <a:ext cx="0" cy="0"/>
          <a:chOff x="0" y="0"/>
          <a:chExt cx="0" cy="0"/>
        </a:xfrm>
      </p:grpSpPr>
      <p:pic>
        <p:nvPicPr>
          <p:cNvPr id="106" name="Google Shape;106;p15"/>
          <p:cNvPicPr preferRelativeResize="0"/>
          <p:nvPr/>
        </p:nvPicPr>
        <p:blipFill>
          <a:blip r:embed="rId1"/>
          <a:stretch>
            <a:fillRect/>
          </a:stretch>
        </p:blipFill>
        <p:spPr>
          <a:xfrm>
            <a:off x="15758675" y="0"/>
            <a:ext cx="2529325" cy="2529325"/>
          </a:xfrm>
          <a:prstGeom prst="rect">
            <a:avLst/>
          </a:prstGeom>
          <a:noFill/>
          <a:ln>
            <a:noFill/>
          </a:ln>
        </p:spPr>
      </p:pic>
      <p:pic>
        <p:nvPicPr>
          <p:cNvPr id="107" name="Google Shape;107;p15"/>
          <p:cNvPicPr preferRelativeResize="0"/>
          <p:nvPr/>
        </p:nvPicPr>
        <p:blipFill>
          <a:blip r:embed="rId2"/>
          <a:stretch>
            <a:fillRect/>
          </a:stretch>
        </p:blipFill>
        <p:spPr>
          <a:xfrm>
            <a:off x="0" y="0"/>
            <a:ext cx="2529324" cy="2529324"/>
          </a:xfrm>
          <a:prstGeom prst="rect">
            <a:avLst/>
          </a:prstGeom>
          <a:noFill/>
          <a:ln>
            <a:noFill/>
          </a:ln>
        </p:spPr>
      </p:pic>
      <p:sp>
        <p:nvSpPr>
          <p:cNvPr id="108" name="Google Shape;108;p15"/>
          <p:cNvSpPr txBox="1"/>
          <p:nvPr/>
        </p:nvSpPr>
        <p:spPr>
          <a:xfrm>
            <a:off x="7639200" y="1904577"/>
            <a:ext cx="3009600" cy="560400"/>
          </a:xfrm>
          <a:prstGeom prst="rect">
            <a:avLst/>
          </a:prstGeom>
          <a:noFill/>
          <a:ln>
            <a:noFill/>
          </a:ln>
        </p:spPr>
        <p:txBody>
          <a:bodyPr spcFirstLastPara="1" wrap="square" lIns="0" tIns="0" rIns="0" bIns="0" anchor="t" anchorCtr="0">
            <a:spAutoFit/>
          </a:bodyPr>
          <a:lstStyle/>
          <a:p>
            <a:pPr marL="0" marR="0" lvl="0" indent="0" algn="just" rtl="0">
              <a:lnSpc>
                <a:spcPct val="91000"/>
              </a:lnSpc>
              <a:spcBef>
                <a:spcPts val="0"/>
              </a:spcBef>
              <a:spcAft>
                <a:spcPts val="0"/>
              </a:spcAft>
              <a:buNone/>
            </a:pPr>
            <a:r>
              <a:rPr lang="en-US" sz="4000" b="1" i="0" u="none" strike="noStrike" cap="none"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ABSTRACT</a:t>
            </a:r>
            <a:endParaRPr sz="4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411480" y="4001800"/>
            <a:ext cx="17693640" cy="3969385"/>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This project aims to develop an accurate forecasting model for solar power generation using Artificial Neural Networks (ANN). By leveraging historical data on solar irradiance, weather conditions, and past power generation, the model captures complex nonlinear relationships to predict future solar output. The ANN is trained and evaluated using performance metrics like Mean Absolute Error (MAE) and Root Mean Square Error (RMSE). Results show that the ANN model significantly improves forecast accuracy over traditional methods, highlighting its potential for enhancing energy management and grid efficiency in renewable energy systems.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94"/>
        <p:cNvGrpSpPr/>
        <p:nvPr/>
      </p:nvGrpSpPr>
      <p:grpSpPr>
        <a:xfrm>
          <a:off x="0" y="0"/>
          <a:ext cx="0" cy="0"/>
          <a:chOff x="0" y="0"/>
          <a:chExt cx="0" cy="0"/>
        </a:xfrm>
      </p:grpSpPr>
      <p:pic>
        <p:nvPicPr>
          <p:cNvPr id="95" name="Google Shape;95;p14"/>
          <p:cNvPicPr preferRelativeResize="0"/>
          <p:nvPr/>
        </p:nvPicPr>
        <p:blipFill>
          <a:blip r:embed="rId1"/>
          <a:stretch>
            <a:fillRect/>
          </a:stretch>
        </p:blipFill>
        <p:spPr>
          <a:xfrm>
            <a:off x="15758675" y="0"/>
            <a:ext cx="2529325" cy="2529325"/>
          </a:xfrm>
          <a:prstGeom prst="rect">
            <a:avLst/>
          </a:prstGeom>
          <a:noFill/>
          <a:ln>
            <a:noFill/>
          </a:ln>
        </p:spPr>
      </p:pic>
      <p:pic>
        <p:nvPicPr>
          <p:cNvPr id="96" name="Google Shape;96;p14"/>
          <p:cNvPicPr preferRelativeResize="0"/>
          <p:nvPr/>
        </p:nvPicPr>
        <p:blipFill>
          <a:blip r:embed="rId2"/>
          <a:stretch>
            <a:fillRect/>
          </a:stretch>
        </p:blipFill>
        <p:spPr>
          <a:xfrm>
            <a:off x="0" y="0"/>
            <a:ext cx="2529324" cy="2529324"/>
          </a:xfrm>
          <a:prstGeom prst="rect">
            <a:avLst/>
          </a:prstGeom>
          <a:noFill/>
          <a:ln>
            <a:noFill/>
          </a:ln>
        </p:spPr>
      </p:pic>
      <p:sp>
        <p:nvSpPr>
          <p:cNvPr id="97" name="Google Shape;97;p14"/>
          <p:cNvSpPr txBox="1"/>
          <p:nvPr/>
        </p:nvSpPr>
        <p:spPr>
          <a:xfrm>
            <a:off x="6941392" y="984463"/>
            <a:ext cx="4405200" cy="560400"/>
          </a:xfrm>
          <a:prstGeom prst="rect">
            <a:avLst/>
          </a:prstGeom>
          <a:noFill/>
          <a:ln>
            <a:noFill/>
          </a:ln>
        </p:spPr>
        <p:txBody>
          <a:bodyPr spcFirstLastPara="1" wrap="square" lIns="0" tIns="0" rIns="0" bIns="0" anchor="t" anchorCtr="0">
            <a:noAutofit/>
          </a:bodyPr>
          <a:lstStyle/>
          <a:p>
            <a:pPr marL="0" marR="0" lvl="0" indent="0" algn="l" rtl="0">
              <a:lnSpc>
                <a:spcPct val="91000"/>
              </a:lnSpc>
              <a:spcBef>
                <a:spcPts val="0"/>
              </a:spcBef>
              <a:spcAft>
                <a:spcPts val="0"/>
              </a:spcAft>
              <a:buNone/>
            </a:pPr>
            <a:r>
              <a:rPr lang="en-US" sz="4000" b="1">
                <a:solidFill>
                  <a:srgbClr val="101111"/>
                </a:solidFill>
                <a:latin typeface="Times New Roman" panose="02020603050405020304"/>
                <a:ea typeface="Times New Roman" panose="02020603050405020304"/>
                <a:cs typeface="Times New Roman" panose="02020603050405020304"/>
                <a:sym typeface="Times New Roman" panose="02020603050405020304"/>
              </a:rPr>
              <a:t>INTRODUCTION</a:t>
            </a:r>
            <a:endParaRPr sz="4500" b="1">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4"/>
          <p:cNvSpPr txBox="1"/>
          <p:nvPr/>
        </p:nvSpPr>
        <p:spPr>
          <a:xfrm>
            <a:off x="789577" y="2529324"/>
            <a:ext cx="16470262" cy="6313713"/>
          </a:xfrm>
          <a:prstGeom prst="rect">
            <a:avLst/>
          </a:prstGeom>
          <a:noFill/>
          <a:ln>
            <a:noFill/>
          </a:ln>
        </p:spPr>
        <p:txBody>
          <a:bodyPr spcFirstLastPara="1" wrap="square" lIns="0" tIns="0" rIns="0" bIns="0" anchor="t" anchorCtr="0">
            <a:noAutofit/>
          </a:bodyPr>
          <a:lstStyle/>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Solar power generation forecasting using artificial neural networks (ANNs) is an innovative approach to predicting the amount of electricity that will be generated by solar power systems.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Leveraging the capabilities of ANNs, which are designed to recognize patterns and learn from data, enhances the accuracy of forecasts.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Precise predictions are crucial for integrating solar power into the grid, managing energy resources efficiently, and ensuring reliable power supply.</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use of ANNs in solar forecasting addresses challenges posed by the variability of solar energy due to weather conditions and other factors.</a:t>
            </a:r>
            <a:endPar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317500" algn="just" rtl="0">
              <a:lnSpc>
                <a:spcPct val="150000"/>
              </a:lnSpc>
              <a:spcBef>
                <a:spcPts val="0"/>
              </a:spcBef>
              <a:spcAft>
                <a:spcPts val="0"/>
              </a:spcAft>
              <a:buClr>
                <a:srgbClr val="101111"/>
              </a:buClr>
              <a:buSzPts val="1400"/>
              <a:buFont typeface="Times New Roman" panose="02020603050405020304"/>
              <a:buChar char="●"/>
            </a:pPr>
            <a:r>
              <a:rPr lang="en-US"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This technology represents a significant step towards optimizing renewable energy utilization and advancing sustainable energy solutions.</a:t>
            </a:r>
            <a:endParaRPr sz="28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7172" name="Picture 4" descr="Introduction Sign Images – Browse 18,742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317" y="403997"/>
            <a:ext cx="5615528" cy="2125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13"/>
        <p:cNvGrpSpPr/>
        <p:nvPr/>
      </p:nvGrpSpPr>
      <p:grpSpPr>
        <a:xfrm>
          <a:off x="0" y="0"/>
          <a:ext cx="0" cy="0"/>
          <a:chOff x="0" y="0"/>
          <a:chExt cx="0" cy="0"/>
        </a:xfrm>
      </p:grpSpPr>
      <p:pic>
        <p:nvPicPr>
          <p:cNvPr id="114" name="Google Shape;114;p16"/>
          <p:cNvPicPr preferRelativeResize="0"/>
          <p:nvPr/>
        </p:nvPicPr>
        <p:blipFill>
          <a:blip r:embed="rId1"/>
          <a:stretch>
            <a:fillRect/>
          </a:stretch>
        </p:blipFill>
        <p:spPr>
          <a:xfrm>
            <a:off x="15758675" y="0"/>
            <a:ext cx="2529325" cy="2529325"/>
          </a:xfrm>
          <a:prstGeom prst="rect">
            <a:avLst/>
          </a:prstGeom>
          <a:noFill/>
          <a:ln>
            <a:noFill/>
          </a:ln>
        </p:spPr>
      </p:pic>
      <p:pic>
        <p:nvPicPr>
          <p:cNvPr id="115" name="Google Shape;115;p16"/>
          <p:cNvPicPr preferRelativeResize="0"/>
          <p:nvPr/>
        </p:nvPicPr>
        <p:blipFill>
          <a:blip r:embed="rId2"/>
          <a:stretch>
            <a:fillRect/>
          </a:stretch>
        </p:blipFill>
        <p:spPr>
          <a:xfrm>
            <a:off x="0" y="0"/>
            <a:ext cx="2529324" cy="2529324"/>
          </a:xfrm>
          <a:prstGeom prst="rect">
            <a:avLst/>
          </a:prstGeom>
          <a:noFill/>
          <a:ln>
            <a:noFill/>
          </a:ln>
        </p:spPr>
      </p:pic>
      <p:sp>
        <p:nvSpPr>
          <p:cNvPr id="116" name="Google Shape;116;p16"/>
          <p:cNvSpPr txBox="1"/>
          <p:nvPr/>
        </p:nvSpPr>
        <p:spPr>
          <a:xfrm>
            <a:off x="1783481" y="1927850"/>
            <a:ext cx="13975200" cy="569400"/>
          </a:xfrm>
          <a:prstGeom prst="rect">
            <a:avLst/>
          </a:prstGeom>
          <a:noFill/>
          <a:ln>
            <a:noFill/>
          </a:ln>
        </p:spPr>
        <p:txBody>
          <a:bodyPr spcFirstLastPara="1" wrap="square" lIns="0" tIns="0" rIns="0" bIns="0" anchor="t" anchorCtr="0">
            <a:spAutoFit/>
          </a:bodyPr>
          <a:lstStyle/>
          <a:p>
            <a:pPr marL="0" marR="0" lvl="0" indent="0" algn="ctr" rtl="0">
              <a:lnSpc>
                <a:spcPct val="91000"/>
              </a:lnSpc>
              <a:spcBef>
                <a:spcPts val="0"/>
              </a:spcBef>
              <a:spcAft>
                <a:spcPts val="0"/>
              </a:spcAft>
              <a:buNone/>
            </a:pPr>
            <a:r>
              <a:rPr lang="en-US" sz="4065" b="1" i="0" u="none" strike="noStrike" cap="none"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1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679620" y="3595489"/>
            <a:ext cx="17577900" cy="4924395"/>
          </a:xfrm>
          <a:prstGeom prst="rect">
            <a:avLst/>
          </a:prstGeom>
          <a:noFill/>
          <a:ln>
            <a:noFill/>
          </a:ln>
        </p:spPr>
        <p:txBody>
          <a:bodyPr spcFirstLastPara="1" wrap="square" lIns="91425" tIns="91425" rIns="91425" bIns="91425" anchor="t" anchorCtr="0">
            <a:spAutoFit/>
          </a:bodyPr>
          <a:lstStyle/>
          <a:p>
            <a:r>
              <a:rPr lang="en-US" sz="2800" dirty="0">
                <a:latin typeface="Times New Roman" panose="02020603050405020304" pitchFamily="18" charset="0"/>
                <a:cs typeface="Times New Roman" panose="02020603050405020304" pitchFamily="18" charset="0"/>
              </a:rPr>
              <a:t>Accurate forecasting of solar power generation is critical for the efficient integration of solar energy into the electrical grid, resource management, and ensuring a reliable power supply. Traditional forecasting methods often struggle with the inherent variability and intermittency of solar power due to weather conditions, seasonal changes, and other environmental factors. These limitations can lead to inefficient energy distribution, increased operational costs, and challenges in maintaining grid stability.</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project aims to address these challenges by developing an advanced forecasting model using artificial neural networks (ANNs). By leveraging the pattern recognition and learning capabilities of ANNs, the goal is to enhance the accuracy of solar power generation predictions, thereby improving grid integration, optimizing energy resource management, and supporting the transition to a more sustainable energy future. The project will involve data collection, model training, and validation to ensure robust and reliable forecasting performance.</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37"/>
        <p:cNvGrpSpPr/>
        <p:nvPr/>
      </p:nvGrpSpPr>
      <p:grpSpPr>
        <a:xfrm>
          <a:off x="0" y="0"/>
          <a:ext cx="0" cy="0"/>
          <a:chOff x="0" y="0"/>
          <a:chExt cx="0" cy="0"/>
        </a:xfrm>
      </p:grpSpPr>
      <p:pic>
        <p:nvPicPr>
          <p:cNvPr id="138" name="Google Shape;138;p19"/>
          <p:cNvPicPr preferRelativeResize="0"/>
          <p:nvPr/>
        </p:nvPicPr>
        <p:blipFill>
          <a:blip r:embed="rId1"/>
          <a:stretch>
            <a:fillRect/>
          </a:stretch>
        </p:blipFill>
        <p:spPr>
          <a:xfrm>
            <a:off x="15758675" y="0"/>
            <a:ext cx="2529325" cy="2529325"/>
          </a:xfrm>
          <a:prstGeom prst="rect">
            <a:avLst/>
          </a:prstGeom>
          <a:noFill/>
          <a:ln>
            <a:noFill/>
          </a:ln>
        </p:spPr>
      </p:pic>
      <p:pic>
        <p:nvPicPr>
          <p:cNvPr id="139" name="Google Shape;139;p19"/>
          <p:cNvPicPr preferRelativeResize="0"/>
          <p:nvPr/>
        </p:nvPicPr>
        <p:blipFill>
          <a:blip r:embed="rId2"/>
          <a:stretch>
            <a:fillRect/>
          </a:stretch>
        </p:blipFill>
        <p:spPr>
          <a:xfrm>
            <a:off x="0" y="0"/>
            <a:ext cx="2529324" cy="2529324"/>
          </a:xfrm>
          <a:prstGeom prst="rect">
            <a:avLst/>
          </a:prstGeom>
          <a:noFill/>
          <a:ln>
            <a:noFill/>
          </a:ln>
        </p:spPr>
      </p:pic>
      <p:sp>
        <p:nvSpPr>
          <p:cNvPr id="142" name="Google Shape;142;p19"/>
          <p:cNvSpPr txBox="1"/>
          <p:nvPr/>
        </p:nvSpPr>
        <p:spPr>
          <a:xfrm>
            <a:off x="5843540" y="847966"/>
            <a:ext cx="6600900" cy="573875"/>
          </a:xfrm>
          <a:prstGeom prst="rect">
            <a:avLst/>
          </a:prstGeom>
          <a:noFill/>
          <a:ln>
            <a:noFill/>
          </a:ln>
        </p:spPr>
        <p:txBody>
          <a:bodyPr spcFirstLastPara="1" wrap="square" lIns="0" tIns="0" rIns="0" bIns="0" anchor="t" anchorCtr="0">
            <a:spAutoFit/>
          </a:bodyPr>
          <a:lstStyle/>
          <a:p>
            <a:pPr marL="0" marR="0" lvl="0" indent="0" algn="ctr" rtl="0">
              <a:lnSpc>
                <a:spcPct val="91000"/>
              </a:lnSpc>
              <a:spcBef>
                <a:spcPts val="0"/>
              </a:spcBef>
              <a:spcAft>
                <a:spcPts val="0"/>
              </a:spcAft>
              <a:buNone/>
            </a:pPr>
            <a:r>
              <a:rPr lang="en-US" sz="4100" b="1" dirty="0">
                <a:solidFill>
                  <a:srgbClr val="101111"/>
                </a:solidFill>
                <a:latin typeface="Times New Roman" panose="02020603050405020304"/>
                <a:ea typeface="Times New Roman" panose="02020603050405020304"/>
                <a:cs typeface="Times New Roman" panose="02020603050405020304"/>
                <a:sym typeface="Times New Roman" panose="02020603050405020304"/>
              </a:rPr>
              <a:t>DATA ANALYTICS </a:t>
            </a:r>
            <a:endParaRPr sz="11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9"/>
          <p:cNvSpPr txBox="1"/>
          <p:nvPr/>
        </p:nvSpPr>
        <p:spPr>
          <a:xfrm>
            <a:off x="274320" y="3099819"/>
            <a:ext cx="16668708" cy="6032500"/>
          </a:xfrm>
          <a:prstGeom prst="rect">
            <a:avLst/>
          </a:prstGeom>
          <a:noFill/>
          <a:ln>
            <a:noFill/>
          </a:ln>
        </p:spPr>
        <p:txBody>
          <a:bodyPr spcFirstLastPara="1" wrap="square" lIns="0" tIns="0" rIns="0" bIns="0" anchor="t" anchorCtr="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Collection:</a:t>
            </a:r>
            <a:r>
              <a:rPr lang="en-US" sz="2800" dirty="0">
                <a:latin typeface="Times New Roman" panose="02020603050405020304" pitchFamily="18" charset="0"/>
                <a:cs typeface="Times New Roman" panose="02020603050405020304" pitchFamily="18" charset="0"/>
              </a:rPr>
              <a:t> Gather historical solar power data from existing panels and weather data (sunlight intensity, temperature, etc.). Time-series and geographical data (latitude, longitude) are also collected to capture patterns and regional influences.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Preprocessing:</a:t>
            </a:r>
            <a:r>
              <a:rPr lang="en-US" sz="2800" dirty="0">
                <a:latin typeface="Times New Roman" panose="02020603050405020304" pitchFamily="18" charset="0"/>
                <a:cs typeface="Times New Roman" panose="02020603050405020304" pitchFamily="18" charset="0"/>
              </a:rPr>
              <a:t> Clean and normalize data to handle missing values and scale features uniformly. Feature engineering includes creating new variables like weather indices and time-based features.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Exploratory Data Analysis (EDA):</a:t>
            </a:r>
            <a:r>
              <a:rPr lang="en-US" sz="2800" dirty="0">
                <a:latin typeface="Times New Roman" panose="02020603050405020304" pitchFamily="18" charset="0"/>
                <a:cs typeface="Times New Roman" panose="02020603050405020304" pitchFamily="18" charset="0"/>
              </a:rPr>
              <a:t> Visualize relationships using plots, analyze correlations, and decompose time-series data to understand patterns and trends.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Model Development:</a:t>
            </a:r>
            <a:r>
              <a:rPr lang="en-US" sz="2800" dirty="0">
                <a:latin typeface="Times New Roman" panose="02020603050405020304" pitchFamily="18" charset="0"/>
                <a:cs typeface="Times New Roman" panose="02020603050405020304" pitchFamily="18" charset="0"/>
              </a:rPr>
              <a:t> Split data into training, validation, and test sets. Choose appropriate ANN architecture (e.g., feedforward, RNNs, LSTM) and optimize hyperparameters for improved performance.</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Model Training:</a:t>
            </a:r>
            <a:r>
              <a:rPr lang="en-US" sz="2800" dirty="0">
                <a:latin typeface="Times New Roman" panose="02020603050405020304" pitchFamily="18" charset="0"/>
                <a:cs typeface="Times New Roman" panose="02020603050405020304" pitchFamily="18" charset="0"/>
              </a:rPr>
              <a:t> Train the ANN using optimization algorithms like Adam or SGD. Validate performance on a separate validation dataset to fine-tune parameters and prevent overfitting.</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Model Evaluation:</a:t>
            </a:r>
            <a:r>
              <a:rPr lang="en-US" sz="2800" dirty="0">
                <a:latin typeface="Times New Roman" panose="02020603050405020304" pitchFamily="18" charset="0"/>
                <a:cs typeface="Times New Roman" panose="02020603050405020304" pitchFamily="18" charset="0"/>
              </a:rPr>
              <a:t> Assess model accuracy using metrics like MAE and RMSE on a test dataset. Iterate and refine the model to achieve accurate solar power generation forecasts for grid integration and resource management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49"/>
        <p:cNvGrpSpPr/>
        <p:nvPr/>
      </p:nvGrpSpPr>
      <p:grpSpPr>
        <a:xfrm>
          <a:off x="0" y="0"/>
          <a:ext cx="0" cy="0"/>
          <a:chOff x="0" y="0"/>
          <a:chExt cx="0" cy="0"/>
        </a:xfrm>
      </p:grpSpPr>
      <p:pic>
        <p:nvPicPr>
          <p:cNvPr id="250" name="Google Shape;250;p31"/>
          <p:cNvPicPr preferRelativeResize="0"/>
          <p:nvPr/>
        </p:nvPicPr>
        <p:blipFill>
          <a:blip r:embed="rId1"/>
          <a:stretch>
            <a:fillRect/>
          </a:stretch>
        </p:blipFill>
        <p:spPr>
          <a:xfrm>
            <a:off x="15758675" y="0"/>
            <a:ext cx="2529325" cy="2529325"/>
          </a:xfrm>
          <a:prstGeom prst="rect">
            <a:avLst/>
          </a:prstGeom>
          <a:noFill/>
          <a:ln>
            <a:noFill/>
          </a:ln>
        </p:spPr>
      </p:pic>
      <p:pic>
        <p:nvPicPr>
          <p:cNvPr id="251" name="Google Shape;251;p31"/>
          <p:cNvPicPr preferRelativeResize="0"/>
          <p:nvPr/>
        </p:nvPicPr>
        <p:blipFill>
          <a:blip r:embed="rId2"/>
          <a:stretch>
            <a:fillRect/>
          </a:stretch>
        </p:blipFill>
        <p:spPr>
          <a:xfrm>
            <a:off x="0" y="0"/>
            <a:ext cx="2529324" cy="2529324"/>
          </a:xfrm>
          <a:prstGeom prst="rect">
            <a:avLst/>
          </a:prstGeom>
          <a:noFill/>
          <a:ln>
            <a:noFill/>
          </a:ln>
        </p:spPr>
      </p:pic>
      <p:sp>
        <p:nvSpPr>
          <p:cNvPr id="2" name="Title 1"/>
          <p:cNvSpPr>
            <a:spLocks noGrp="1"/>
          </p:cNvSpPr>
          <p:nvPr>
            <p:ph type="title"/>
          </p:nvPr>
        </p:nvSpPr>
        <p:spPr>
          <a:xfrm>
            <a:off x="4869543" y="1382713"/>
            <a:ext cx="8229600" cy="1143000"/>
          </a:xfrm>
        </p:spPr>
        <p:txBody>
          <a:bodyPr/>
          <a:lstStyle/>
          <a:p>
            <a:r>
              <a:rPr lang="en-IN" b="1" dirty="0">
                <a:latin typeface="Times New Roman" panose="02020603050405020304" pitchFamily="18" charset="0"/>
                <a:cs typeface="Times New Roman" panose="02020603050405020304" pitchFamily="18" charset="0"/>
              </a:rPr>
              <a:t>ENVIRONMENTAL SET UP </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35643" y="3478649"/>
            <a:ext cx="17616714" cy="6803570"/>
          </a:xfrm>
        </p:spPr>
        <p:txBody>
          <a:bodyPr>
            <a:normAutofit/>
          </a:bodyPr>
          <a:lstStyle/>
          <a:p>
            <a:pPr>
              <a:lnSpc>
                <a:spcPct val="150000"/>
              </a:lnSpc>
            </a:pPr>
            <a:r>
              <a:rPr lang="en-IN" sz="2800" dirty="0">
                <a:latin typeface="Times New Roman" panose="02020603050405020304" pitchFamily="18" charset="0"/>
                <a:cs typeface="Times New Roman" panose="02020603050405020304" pitchFamily="18" charset="0"/>
              </a:rPr>
              <a:t>Hardware requirements include high-performance CPUs or GPUs for computational tasks, sufficient storage for large datasets, and ample RAM for smooth processing.</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Software setup focuses on Python for data handling, modelling using TensorFlow or PyTorch for ANNs, and libraries like Pandas, NumPy, Matplotlib, and Seaborn for analysis and visualization.</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Data sources include historical solar power and weather data (sunlight intensity, temperature, etc.), obtained from reliable sources or APIs, along with geographical data (latitude, longitude) for spatial analysis.</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Data preprocessing involves cleaning, normalization, and feature engineering to optimize data for accurate forecasting models.</a:t>
            </a:r>
            <a:endParaRPr lang="en-IN" sz="2800" dirty="0">
              <a:latin typeface="Times New Roman" panose="02020603050405020304" pitchFamily="18" charset="0"/>
              <a:cs typeface="Times New Roman" panose="02020603050405020304" pitchFamily="18" charset="0"/>
            </a:endParaRPr>
          </a:p>
          <a:p>
            <a:pPr>
              <a:lnSpc>
                <a:spcPct val="150000"/>
              </a:lnSpc>
            </a:pPr>
            <a:r>
              <a:rPr lang="en-IN" sz="2800" dirty="0">
                <a:latin typeface="Times New Roman" panose="02020603050405020304" pitchFamily="18" charset="0"/>
                <a:cs typeface="Times New Roman" panose="02020603050405020304" pitchFamily="18" charset="0"/>
              </a:rPr>
              <a:t>Establishing this setup enables effective use of ANNs to enhance solar power forecasting accuracy, aiding grid integration and sustainable energy management efforts.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41"/>
        <p:cNvGrpSpPr/>
        <p:nvPr/>
      </p:nvGrpSpPr>
      <p:grpSpPr>
        <a:xfrm>
          <a:off x="0" y="0"/>
          <a:ext cx="0" cy="0"/>
          <a:chOff x="0" y="0"/>
          <a:chExt cx="0" cy="0"/>
        </a:xfrm>
      </p:grpSpPr>
      <p:pic>
        <p:nvPicPr>
          <p:cNvPr id="242" name="Google Shape;242;p30"/>
          <p:cNvPicPr preferRelativeResize="0"/>
          <p:nvPr/>
        </p:nvPicPr>
        <p:blipFill>
          <a:blip r:embed="rId1"/>
          <a:stretch>
            <a:fillRect/>
          </a:stretch>
        </p:blipFill>
        <p:spPr>
          <a:xfrm>
            <a:off x="15758675" y="0"/>
            <a:ext cx="2529325" cy="2529325"/>
          </a:xfrm>
          <a:prstGeom prst="rect">
            <a:avLst/>
          </a:prstGeom>
          <a:noFill/>
          <a:ln>
            <a:noFill/>
          </a:ln>
        </p:spPr>
      </p:pic>
      <p:pic>
        <p:nvPicPr>
          <p:cNvPr id="243" name="Google Shape;243;p30"/>
          <p:cNvPicPr preferRelativeResize="0"/>
          <p:nvPr/>
        </p:nvPicPr>
        <p:blipFill>
          <a:blip r:embed="rId2"/>
          <a:stretch>
            <a:fillRect/>
          </a:stretch>
        </p:blipFill>
        <p:spPr>
          <a:xfrm>
            <a:off x="0" y="0"/>
            <a:ext cx="2529324" cy="2529324"/>
          </a:xfrm>
          <a:prstGeom prst="rect">
            <a:avLst/>
          </a:prstGeom>
          <a:noFill/>
          <a:ln>
            <a:noFill/>
          </a:ln>
        </p:spPr>
      </p:pic>
      <p:sp>
        <p:nvSpPr>
          <p:cNvPr id="2" name="TextBox 1"/>
          <p:cNvSpPr txBox="1"/>
          <p:nvPr/>
        </p:nvSpPr>
        <p:spPr>
          <a:xfrm>
            <a:off x="5745480" y="1264662"/>
            <a:ext cx="8610600" cy="707886"/>
          </a:xfrm>
          <a:prstGeom prst="rect">
            <a:avLst/>
          </a:prstGeom>
          <a:noFill/>
        </p:spPr>
        <p:txBody>
          <a:bodyPr wrap="square" rtlCol="0">
            <a:spAutoFit/>
          </a:bodyPr>
          <a:lstStyle/>
          <a:p>
            <a:r>
              <a:rPr lang="en-IN" sz="4000" b="1" dirty="0"/>
              <a:t>DATA FLOW DIAGRAM </a:t>
            </a:r>
            <a:endParaRPr lang="en-IN" sz="4000" b="1" dirty="0"/>
          </a:p>
        </p:txBody>
      </p:sp>
      <p:pic>
        <p:nvPicPr>
          <p:cNvPr id="3" name="image11.png"/>
          <p:cNvPicPr/>
          <p:nvPr/>
        </p:nvPicPr>
        <p:blipFill>
          <a:blip r:embed="rId3"/>
          <a:srcRect/>
          <a:stretch>
            <a:fillRect/>
          </a:stretch>
        </p:blipFill>
        <p:spPr>
          <a:xfrm>
            <a:off x="2598162" y="2651760"/>
            <a:ext cx="13091676" cy="708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178"/>
        <p:cNvGrpSpPr/>
        <p:nvPr/>
      </p:nvGrpSpPr>
      <p:grpSpPr>
        <a:xfrm>
          <a:off x="0" y="0"/>
          <a:ext cx="0" cy="0"/>
          <a:chOff x="0" y="0"/>
          <a:chExt cx="0" cy="0"/>
        </a:xfrm>
      </p:grpSpPr>
      <p:pic>
        <p:nvPicPr>
          <p:cNvPr id="179" name="Google Shape;179;p23"/>
          <p:cNvPicPr preferRelativeResize="0"/>
          <p:nvPr/>
        </p:nvPicPr>
        <p:blipFill>
          <a:blip r:embed="rId1"/>
          <a:stretch>
            <a:fillRect/>
          </a:stretch>
        </p:blipFill>
        <p:spPr>
          <a:xfrm>
            <a:off x="16856375" y="0"/>
            <a:ext cx="1431625" cy="1431625"/>
          </a:xfrm>
          <a:prstGeom prst="rect">
            <a:avLst/>
          </a:prstGeom>
          <a:noFill/>
          <a:ln>
            <a:noFill/>
          </a:ln>
        </p:spPr>
      </p:pic>
      <p:pic>
        <p:nvPicPr>
          <p:cNvPr id="180" name="Google Shape;180;p23"/>
          <p:cNvPicPr preferRelativeResize="0"/>
          <p:nvPr/>
        </p:nvPicPr>
        <p:blipFill>
          <a:blip r:embed="rId2"/>
          <a:stretch>
            <a:fillRect/>
          </a:stretch>
        </p:blipFill>
        <p:spPr>
          <a:xfrm>
            <a:off x="0" y="-72925"/>
            <a:ext cx="1577450" cy="1577450"/>
          </a:xfrm>
          <a:prstGeom prst="rect">
            <a:avLst/>
          </a:prstGeom>
          <a:noFill/>
          <a:ln>
            <a:noFill/>
          </a:ln>
        </p:spPr>
      </p:pic>
      <p:sp>
        <p:nvSpPr>
          <p:cNvPr id="181" name="Google Shape;181;p23"/>
          <p:cNvSpPr txBox="1"/>
          <p:nvPr/>
        </p:nvSpPr>
        <p:spPr>
          <a:xfrm>
            <a:off x="7516941" y="608881"/>
            <a:ext cx="3254100" cy="6156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000" b="1" i="0" u="none" strike="noStrike" cap="none">
                <a:solidFill>
                  <a:srgbClr val="101111"/>
                </a:solidFill>
                <a:latin typeface="Times New Roman" panose="02020603050405020304"/>
                <a:ea typeface="Times New Roman" panose="02020603050405020304"/>
                <a:cs typeface="Times New Roman" panose="02020603050405020304"/>
                <a:sym typeface="Times New Roman" panose="02020603050405020304"/>
              </a:rPr>
              <a:t>CODE</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23"/>
          <p:cNvSpPr txBox="1"/>
          <p:nvPr/>
        </p:nvSpPr>
        <p:spPr>
          <a:xfrm>
            <a:off x="2104940" y="1300262"/>
            <a:ext cx="1719600" cy="277200"/>
          </a:xfrm>
          <a:prstGeom prst="rect">
            <a:avLst/>
          </a:prstGeom>
          <a:noFill/>
          <a:ln>
            <a:noFill/>
          </a:ln>
        </p:spPr>
        <p:txBody>
          <a:bodyPr spcFirstLastPara="1" wrap="square" lIns="0" tIns="0" rIns="0" bIns="0" anchor="t" anchorCtr="0">
            <a:spAutoFit/>
          </a:bodyPr>
          <a:lstStyle/>
          <a:p>
            <a:pPr marL="0" marR="0" lvl="0" indent="0" algn="ctr" rtl="0">
              <a:lnSpc>
                <a:spcPct val="379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23"/>
          <p:cNvSpPr txBox="1"/>
          <p:nvPr/>
        </p:nvSpPr>
        <p:spPr>
          <a:xfrm>
            <a:off x="1436914" y="1504525"/>
            <a:ext cx="16851086" cy="879009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pandas as pd</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numpy as np</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tensorflow as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tf</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keras.layers import Dense, Activation, BatchNormalization, Dropout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keras import regularizers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from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keras.optimizers</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import RMSprop, Adam, SGD</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datetime</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matplotlib.pyplot</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as plt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import seaborn as sns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dts = pd.read_csv('data/solarpowergeneration.csv')</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dts.head</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(10)</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X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dts.iloc</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:-1].values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dts.iloc</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-1].values</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print(</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X.shape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y.shape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 </a:t>
            </a: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np.reshape</a:t>
            </a:r>
            <a:r>
              <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rPr>
              <a:t>(y, (-1,1))</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a:p>
            <a:pPr marL="0" marR="0" lvl="0" indent="0" algn="l" rtl="0">
              <a:lnSpc>
                <a:spcPct val="140000"/>
              </a:lnSpc>
              <a:spcBef>
                <a:spcPts val="0"/>
              </a:spcBef>
              <a:spcAft>
                <a:spcPts val="0"/>
              </a:spcAft>
              <a:buNone/>
            </a:pPr>
            <a:r>
              <a:rPr lang="en-IN" sz="2400" b="0" i="0" u="none" strike="noStrike" cap="none" dirty="0" err="1">
                <a:solidFill>
                  <a:srgbClr val="101111"/>
                </a:solidFill>
                <a:latin typeface="Times New Roman" panose="02020603050405020304" pitchFamily="18" charset="0"/>
                <a:ea typeface="Red Hat Display"/>
                <a:cs typeface="Times New Roman" panose="02020603050405020304" pitchFamily="18" charset="0"/>
                <a:sym typeface="Red Hat Display"/>
              </a:rPr>
              <a:t>Y.shape</a:t>
            </a:r>
            <a:endParaRPr lang="en-IN" sz="2400" b="0" i="0" u="none" strike="noStrike" cap="none" dirty="0">
              <a:solidFill>
                <a:srgbClr val="101111"/>
              </a:solidFill>
              <a:latin typeface="Times New Roman" panose="02020603050405020304" pitchFamily="18" charset="0"/>
              <a:ea typeface="Red Hat Display"/>
              <a:cs typeface="Times New Roman" panose="02020603050405020304" pitchFamily="18" charset="0"/>
              <a:sym typeface="Red Hat Display"/>
            </a:endParaRPr>
          </a:p>
        </p:txBody>
      </p:sp>
      <p:pic>
        <p:nvPicPr>
          <p:cNvPr id="5122" name="Picture 2" descr="The Best Programs for Learning to Code | PCM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040" y="2696029"/>
            <a:ext cx="6399359"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CD9"/>
        </a:solidFill>
        <a:effectLst/>
      </p:bgPr>
    </p:bg>
    <p:spTree>
      <p:nvGrpSpPr>
        <p:cNvPr id="1" name="Shape 204"/>
        <p:cNvGrpSpPr/>
        <p:nvPr/>
      </p:nvGrpSpPr>
      <p:grpSpPr>
        <a:xfrm>
          <a:off x="0" y="0"/>
          <a:ext cx="0" cy="0"/>
          <a:chOff x="0" y="0"/>
          <a:chExt cx="0" cy="0"/>
        </a:xfrm>
      </p:grpSpPr>
      <p:pic>
        <p:nvPicPr>
          <p:cNvPr id="205" name="Google Shape;205;p26"/>
          <p:cNvPicPr preferRelativeResize="0"/>
          <p:nvPr/>
        </p:nvPicPr>
        <p:blipFill>
          <a:blip r:embed="rId1"/>
          <a:stretch>
            <a:fillRect/>
          </a:stretch>
        </p:blipFill>
        <p:spPr>
          <a:xfrm>
            <a:off x="15758675" y="0"/>
            <a:ext cx="2529325" cy="2529325"/>
          </a:xfrm>
          <a:prstGeom prst="rect">
            <a:avLst/>
          </a:prstGeom>
          <a:noFill/>
          <a:ln>
            <a:noFill/>
          </a:ln>
        </p:spPr>
      </p:pic>
      <p:pic>
        <p:nvPicPr>
          <p:cNvPr id="206" name="Google Shape;206;p26"/>
          <p:cNvPicPr preferRelativeResize="0"/>
          <p:nvPr/>
        </p:nvPicPr>
        <p:blipFill>
          <a:blip r:embed="rId2"/>
          <a:stretch>
            <a:fillRect/>
          </a:stretch>
        </p:blipFill>
        <p:spPr>
          <a:xfrm>
            <a:off x="0" y="0"/>
            <a:ext cx="2529324" cy="2529324"/>
          </a:xfrm>
          <a:prstGeom prst="rect">
            <a:avLst/>
          </a:prstGeom>
          <a:noFill/>
          <a:ln>
            <a:noFill/>
          </a:ln>
        </p:spPr>
      </p:pic>
      <p:sp>
        <p:nvSpPr>
          <p:cNvPr id="207" name="Google Shape;207;p26"/>
          <p:cNvSpPr txBox="1"/>
          <p:nvPr/>
        </p:nvSpPr>
        <p:spPr>
          <a:xfrm>
            <a:off x="4439249" y="663989"/>
            <a:ext cx="9409500" cy="744900"/>
          </a:xfrm>
          <a:prstGeom prst="rect">
            <a:avLst/>
          </a:prstGeom>
          <a:noFill/>
          <a:ln>
            <a:noFill/>
          </a:ln>
        </p:spPr>
        <p:txBody>
          <a:bodyPr spcFirstLastPara="1" wrap="square" lIns="91425" tIns="91425" rIns="91425" bIns="91425" anchor="t" anchorCtr="0">
            <a:spAutoFit/>
          </a:bodyPr>
          <a:lstStyle/>
          <a:p>
            <a:pPr marL="0" lvl="0" indent="0" algn="ctr" rtl="0">
              <a:lnSpc>
                <a:spcPct val="91000"/>
              </a:lnSpc>
              <a:spcBef>
                <a:spcPts val="0"/>
              </a:spcBef>
              <a:spcAft>
                <a:spcPts val="0"/>
              </a:spcAft>
              <a:buNone/>
            </a:pPr>
            <a:r>
              <a:rPr lang="en-US" sz="4000" b="1">
                <a:solidFill>
                  <a:srgbClr val="2E1F13"/>
                </a:solidFill>
                <a:latin typeface="Times New Roman" panose="02020603050405020304"/>
                <a:ea typeface="Times New Roman" panose="02020603050405020304"/>
                <a:cs typeface="Times New Roman" panose="02020603050405020304"/>
                <a:sym typeface="Times New Roman" panose="02020603050405020304"/>
              </a:rPr>
              <a:t>FINAL OUTPUT</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image10.png"/>
          <p:cNvPicPr/>
          <p:nvPr/>
        </p:nvPicPr>
        <p:blipFill>
          <a:blip r:embed="rId3" cstate="print"/>
          <a:srcRect/>
          <a:stretch>
            <a:fillRect/>
          </a:stretch>
        </p:blipFill>
        <p:spPr>
          <a:xfrm>
            <a:off x="191770" y="2970848"/>
            <a:ext cx="8497570" cy="6020752"/>
          </a:xfrm>
          <a:prstGeom prst="rect">
            <a:avLst/>
          </a:prstGeom>
          <a:ln w="9525" cap="flat" cmpd="sng">
            <a:solidFill>
              <a:srgbClr val="000000"/>
            </a:solidFill>
            <a:prstDash val="solid"/>
            <a:round/>
          </a:ln>
        </p:spPr>
      </p:pic>
      <p:pic>
        <p:nvPicPr>
          <p:cNvPr id="5" name="image8.png"/>
          <p:cNvPicPr/>
          <p:nvPr/>
        </p:nvPicPr>
        <p:blipFill>
          <a:blip r:embed="rId4" cstate="print"/>
          <a:srcRect/>
          <a:stretch>
            <a:fillRect/>
          </a:stretch>
        </p:blipFill>
        <p:spPr>
          <a:xfrm>
            <a:off x="9324410" y="2970848"/>
            <a:ext cx="8497570" cy="6020752"/>
          </a:xfrm>
          <a:prstGeom prst="rect">
            <a:avLst/>
          </a:prstGeom>
          <a:ln w="9525" cap="flat" cmpd="sng">
            <a:solidFill>
              <a:srgbClr val="000000"/>
            </a:solidFill>
            <a:prstDash val="solid"/>
            <a:round/>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6899</Words>
  <Application>WPS Presentation</Application>
  <PresentationFormat>Custom</PresentationFormat>
  <Paragraphs>79</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Times New Roman</vt:lpstr>
      <vt:lpstr>Times New Roman</vt:lpstr>
      <vt:lpstr>Red Hat Display</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ENVIRONMENTAL SET UP </vt:lpstr>
      <vt:lpstr>PowerPoint 演示文稿</vt:lpstr>
      <vt:lpstr>PowerPoint 演示文稿</vt:lpstr>
      <vt:lpstr>PowerPoint 演示文稿</vt:lpstr>
      <vt:lpstr>CONCLUSION </vt:lpstr>
      <vt:lpstr>REFRENCES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Pavan sai</cp:lastModifiedBy>
  <cp:revision>16</cp:revision>
  <dcterms:created xsi:type="dcterms:W3CDTF">2024-09-24T07:14:20Z</dcterms:created>
  <dcterms:modified xsi:type="dcterms:W3CDTF">2024-09-24T07:33:35Z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F71444A17F374D9D9CBC243E21008D08_13</vt:lpwstr>
  </property>
  <property fmtid="{D5CDD505-2E9C-101B-9397-08002B2CF9AE}" pid="3" name="KSOProductBuildVer">
    <vt:lpwstr>1033-12.2.0.13472</vt:lpwstr>
  </property>
</Properties>
</file>