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8" r:id="rId5"/>
    <p:sldId id="257" r:id="rId6"/>
    <p:sldId id="259" r:id="rId7"/>
    <p:sldId id="262" r:id="rId8"/>
    <p:sldId id="274" r:id="rId9"/>
    <p:sldId id="273" r:id="rId10"/>
    <p:sldId id="266" r:id="rId11"/>
    <p:sldId id="269" r:id="rId12"/>
    <p:sldId id="271" r:id="rId13"/>
    <p:sldId id="268" r:id="rId14"/>
    <p:sldId id="278" r:id="rId15"/>
  </p:sldIdLst>
  <p:sldSz cx="18288000" cy="10287000"/>
  <p:notesSz cx="6858000" cy="9144000"/>
  <p:embeddedFontLst>
    <p:embeddedFont>
      <p:font typeface="Calibri" panose="020F0502020204030204"/>
      <p:regular r:id="rId19"/>
      <p:bold r:id="rId20"/>
      <p:italic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2160" userDrawn="1">
          <p15:clr>
            <a:srgbClr val="000000"/>
          </p15:clr>
        </p15:guide>
        <p15:guide id="2" pos="2880" userDrawn="1">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151" autoAdjust="0"/>
    <p:restoredTop sz="94660"/>
  </p:normalViewPr>
  <p:slideViewPr>
    <p:cSldViewPr snapToGrid="0" showGuides="1">
      <p:cViewPr varScale="1">
        <p:scale>
          <a:sx n="42" d="100"/>
          <a:sy n="42" d="100"/>
        </p:scale>
        <p:origin x="728" y="3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2" Type="http://schemas.openxmlformats.org/officeDocument/2006/relationships/font" Target="fonts/font4.fntdata"/><Relationship Id="rId21" Type="http://schemas.openxmlformats.org/officeDocument/2006/relationships/font" Target="fonts/font3.fntdata"/><Relationship Id="rId20" Type="http://schemas.openxmlformats.org/officeDocument/2006/relationships/font" Target="fonts/font2.fntdata"/><Relationship Id="rId2" Type="http://schemas.openxmlformats.org/officeDocument/2006/relationships/theme" Target="theme/theme1.xml"/><Relationship Id="rId19" Type="http://schemas.openxmlformats.org/officeDocument/2006/relationships/font" Target="fonts/font1.fntdata"/><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0"/>
        <p:cNvGrpSpPr/>
        <p:nvPr/>
      </p:nvGrpSpPr>
      <p:grpSpPr>
        <a:xfrm>
          <a:off x="0" y="0"/>
          <a:ext cx="0" cy="0"/>
          <a:chOff x="0" y="0"/>
          <a:chExt cx="0" cy="0"/>
        </a:xfrm>
      </p:grpSpPr>
      <p:sp>
        <p:nvSpPr>
          <p:cNvPr id="81" name="Google Shape;81;g29da02350d0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82" name="Google Shape;82;g29da02350d0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22"/>
        <p:cNvGrpSpPr/>
        <p:nvPr/>
      </p:nvGrpSpPr>
      <p:grpSpPr>
        <a:xfrm>
          <a:off x="0" y="0"/>
          <a:ext cx="0" cy="0"/>
          <a:chOff x="0" y="0"/>
          <a:chExt cx="0" cy="0"/>
        </a:xfrm>
      </p:grpSpPr>
      <p:sp>
        <p:nvSpPr>
          <p:cNvPr id="223" name="Google Shape;223;g29da02350d0_0_1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224" name="Google Shape;224;g29da02350d0_0_1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92"/>
        <p:cNvGrpSpPr/>
        <p:nvPr/>
      </p:nvGrpSpPr>
      <p:grpSpPr>
        <a:xfrm>
          <a:off x="0" y="0"/>
          <a:ext cx="0" cy="0"/>
          <a:chOff x="0" y="0"/>
          <a:chExt cx="0" cy="0"/>
        </a:xfrm>
      </p:grpSpPr>
      <p:sp>
        <p:nvSpPr>
          <p:cNvPr id="193" name="Google Shape;193;g29da02350d0_0_2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94" name="Google Shape;194;g29da02350d0_0_2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09"/>
        <p:cNvGrpSpPr/>
        <p:nvPr/>
      </p:nvGrpSpPr>
      <p:grpSpPr>
        <a:xfrm>
          <a:off x="0" y="0"/>
          <a:ext cx="0" cy="0"/>
          <a:chOff x="0" y="0"/>
          <a:chExt cx="0" cy="0"/>
        </a:xfrm>
      </p:grpSpPr>
      <p:sp>
        <p:nvSpPr>
          <p:cNvPr id="210" name="Google Shape;210;g29da02350d0_0_1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211" name="Google Shape;211;g29da02350d0_0_1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2"/>
        <p:cNvGrpSpPr/>
        <p:nvPr/>
      </p:nvGrpSpPr>
      <p:grpSpPr>
        <a:xfrm>
          <a:off x="0" y="0"/>
          <a:ext cx="0" cy="0"/>
          <a:chOff x="0" y="0"/>
          <a:chExt cx="0" cy="0"/>
        </a:xfrm>
      </p:grpSpPr>
      <p:sp>
        <p:nvSpPr>
          <p:cNvPr id="103" name="Google Shape;103;g29da02350d0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04" name="Google Shape;104;g29da02350d0_0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1"/>
        <p:cNvGrpSpPr/>
        <p:nvPr/>
      </p:nvGrpSpPr>
      <p:grpSpPr>
        <a:xfrm>
          <a:off x="0" y="0"/>
          <a:ext cx="0" cy="0"/>
          <a:chOff x="0" y="0"/>
          <a:chExt cx="0" cy="0"/>
        </a:xfrm>
      </p:grpSpPr>
      <p:sp>
        <p:nvSpPr>
          <p:cNvPr id="92" name="Google Shape;92;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93" name="Google Shape;93;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0"/>
        <p:cNvGrpSpPr/>
        <p:nvPr/>
      </p:nvGrpSpPr>
      <p:grpSpPr>
        <a:xfrm>
          <a:off x="0" y="0"/>
          <a:ext cx="0" cy="0"/>
          <a:chOff x="0" y="0"/>
          <a:chExt cx="0" cy="0"/>
        </a:xfrm>
      </p:grpSpPr>
      <p:sp>
        <p:nvSpPr>
          <p:cNvPr id="111" name="Google Shape;111;g29da02350d0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12" name="Google Shape;112;g29da02350d0_0_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34"/>
        <p:cNvGrpSpPr/>
        <p:nvPr/>
      </p:nvGrpSpPr>
      <p:grpSpPr>
        <a:xfrm>
          <a:off x="0" y="0"/>
          <a:ext cx="0" cy="0"/>
          <a:chOff x="0" y="0"/>
          <a:chExt cx="0" cy="0"/>
        </a:xfrm>
      </p:grpSpPr>
      <p:sp>
        <p:nvSpPr>
          <p:cNvPr id="135" name="Google Shape;135;g29da02350d0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36" name="Google Shape;136;g29da02350d0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46"/>
        <p:cNvGrpSpPr/>
        <p:nvPr/>
      </p:nvGrpSpPr>
      <p:grpSpPr>
        <a:xfrm>
          <a:off x="0" y="0"/>
          <a:ext cx="0" cy="0"/>
          <a:chOff x="0" y="0"/>
          <a:chExt cx="0" cy="0"/>
        </a:xfrm>
      </p:grpSpPr>
      <p:sp>
        <p:nvSpPr>
          <p:cNvPr id="247" name="Google Shape;247;g29da02350d0_0_1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248" name="Google Shape;248;g29da02350d0_0_1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38"/>
        <p:cNvGrpSpPr/>
        <p:nvPr/>
      </p:nvGrpSpPr>
      <p:grpSpPr>
        <a:xfrm>
          <a:off x="0" y="0"/>
          <a:ext cx="0" cy="0"/>
          <a:chOff x="0" y="0"/>
          <a:chExt cx="0" cy="0"/>
        </a:xfrm>
      </p:grpSpPr>
      <p:sp>
        <p:nvSpPr>
          <p:cNvPr id="239" name="Google Shape;239;g29da02350d0_0_1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240" name="Google Shape;240;g29da02350d0_0_1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75"/>
        <p:cNvGrpSpPr/>
        <p:nvPr/>
      </p:nvGrpSpPr>
      <p:grpSpPr>
        <a:xfrm>
          <a:off x="0" y="0"/>
          <a:ext cx="0" cy="0"/>
          <a:chOff x="0" y="0"/>
          <a:chExt cx="0" cy="0"/>
        </a:xfrm>
      </p:grpSpPr>
      <p:sp>
        <p:nvSpPr>
          <p:cNvPr id="176" name="Google Shape;176;g29da02350d0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77" name="Google Shape;177;g29da02350d0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01"/>
        <p:cNvGrpSpPr/>
        <p:nvPr/>
      </p:nvGrpSpPr>
      <p:grpSpPr>
        <a:xfrm>
          <a:off x="0" y="0"/>
          <a:ext cx="0" cy="0"/>
          <a:chOff x="0" y="0"/>
          <a:chExt cx="0" cy="0"/>
        </a:xfrm>
      </p:grpSpPr>
      <p:sp>
        <p:nvSpPr>
          <p:cNvPr id="202" name="Google Shape;202;g29da02350d0_0_2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203" name="Google Shape;203;g29da02350d0_0_2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1" name="Shape 11"/>
        <p:cNvGrpSpPr/>
        <p:nvPr/>
      </p:nvGrpSpPr>
      <p:grpSpPr>
        <a:xfrm>
          <a:off x="0" y="0"/>
          <a:ext cx="0" cy="0"/>
          <a:chOff x="0" y="0"/>
          <a:chExt cx="0" cy="0"/>
        </a:xfrm>
      </p:grpSpPr>
      <p:sp>
        <p:nvSpPr>
          <p:cNvPr id="12" name="Google Shape;12;p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 name="Google Shape;13;p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 name="Google Shape;14;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matchingName="Vertical Title and Text">
  <p:cSld name="VERTICAL_TITLE_AND_VERTICAL_TEXT">
    <p:spTree>
      <p:nvGrpSpPr>
        <p:cNvPr id="1" name="Shape 74"/>
        <p:cNvGrpSpPr/>
        <p:nvPr/>
      </p:nvGrpSpPr>
      <p:grpSpPr>
        <a:xfrm>
          <a:off x="0" y="0"/>
          <a:ext cx="0" cy="0"/>
          <a:chOff x="0" y="0"/>
          <a:chExt cx="0" cy="0"/>
        </a:xfrm>
      </p:grpSpPr>
      <p:sp>
        <p:nvSpPr>
          <p:cNvPr id="75" name="Google Shape;75;p12"/>
          <p:cNvSpPr txBox="1">
            <a:spLocks noGrp="1"/>
          </p:cNvSpPr>
          <p:nvPr>
            <p:ph type="title"/>
          </p:nvPr>
        </p:nvSpPr>
        <p:spPr>
          <a:xfrm rot="5400000">
            <a:off x="4732338" y="2171701"/>
            <a:ext cx="5851525" cy="20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2"/>
          <p:cNvSpPr txBox="1">
            <a:spLocks noGrp="1"/>
          </p:cNvSpPr>
          <p:nvPr>
            <p:ph type="body" idx="1"/>
          </p:nvPr>
        </p:nvSpPr>
        <p:spPr>
          <a:xfrm rot="5400000">
            <a:off x="541338" y="190500"/>
            <a:ext cx="5851525"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p:txBody>
      </p:sp>
      <p:sp>
        <p:nvSpPr>
          <p:cNvPr id="77" name="Google Shape;77;p1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matchingName="Title and Content">
  <p:cSld name="OBJECT">
    <p:spTree>
      <p:nvGrpSpPr>
        <p:cNvPr id="1" name="Shape 21"/>
        <p:cNvGrpSpPr/>
        <p:nvPr/>
      </p:nvGrpSpPr>
      <p:grpSpPr>
        <a:xfrm>
          <a:off x="0" y="0"/>
          <a:ext cx="0" cy="0"/>
          <a:chOff x="0" y="0"/>
          <a:chExt cx="0" cy="0"/>
        </a:xfrm>
      </p:grpSpPr>
      <p:sp>
        <p:nvSpPr>
          <p:cNvPr id="22" name="Google Shape;22;p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4"/>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p:txBody>
      </p:sp>
      <p:sp>
        <p:nvSpPr>
          <p:cNvPr id="24" name="Google Shape;24;p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 name="Shape 27"/>
        <p:cNvGrpSpPr/>
        <p:nvPr/>
      </p:nvGrpSpPr>
      <p:grpSpPr>
        <a:xfrm>
          <a:off x="0" y="0"/>
          <a:ext cx="0" cy="0"/>
          <a:chOff x="0" y="0"/>
          <a:chExt cx="0" cy="0"/>
        </a:xfrm>
      </p:grpSpPr>
      <p:sp>
        <p:nvSpPr>
          <p:cNvPr id="28" name="Google Shape;28;p5"/>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000"/>
              <a:buFont typeface="Calibri" panose="020F0502020204030204"/>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5"/>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p:txBody>
      </p:sp>
      <p:sp>
        <p:nvSpPr>
          <p:cNvPr id="30" name="Google Shape;30;p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matchingName="Two Content">
  <p:cSld name="TWO_OBJECTS">
    <p:spTree>
      <p:nvGrpSpPr>
        <p:cNvPr id="1" name="Shape 33"/>
        <p:cNvGrpSpPr/>
        <p:nvPr/>
      </p:nvGrpSpPr>
      <p:grpSpPr>
        <a:xfrm>
          <a:off x="0" y="0"/>
          <a:ext cx="0" cy="0"/>
          <a:chOff x="0" y="0"/>
          <a:chExt cx="0" cy="0"/>
        </a:xfrm>
      </p:grpSpPr>
      <p:sp>
        <p:nvSpPr>
          <p:cNvPr id="34" name="Google Shape;34;p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6"/>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p:txBody>
      </p:sp>
      <p:sp>
        <p:nvSpPr>
          <p:cNvPr id="36" name="Google Shape;36;p6"/>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p:txBody>
      </p:sp>
      <p:sp>
        <p:nvSpPr>
          <p:cNvPr id="37" name="Google Shape;37;p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matchingName="Comparison">
  <p:cSld name="TWO_OBJECTS_WITH_TEXT">
    <p:spTree>
      <p:nvGrpSpPr>
        <p:cNvPr id="1" name="Shape 40"/>
        <p:cNvGrpSpPr/>
        <p:nvPr/>
      </p:nvGrpSpPr>
      <p:grpSpPr>
        <a:xfrm>
          <a:off x="0" y="0"/>
          <a:ext cx="0" cy="0"/>
          <a:chOff x="0" y="0"/>
          <a:chExt cx="0" cy="0"/>
        </a:xfrm>
      </p:grpSpPr>
      <p:sp>
        <p:nvSpPr>
          <p:cNvPr id="41" name="Google Shape;41;p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Calibri" panose="020F0502020204030204"/>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7"/>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p:txBody>
      </p:sp>
      <p:sp>
        <p:nvSpPr>
          <p:cNvPr id="43" name="Google Shape;43;p7"/>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p:txBody>
      </p:sp>
      <p:sp>
        <p:nvSpPr>
          <p:cNvPr id="44" name="Google Shape;44;p7"/>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p:txBody>
      </p:sp>
      <p:sp>
        <p:nvSpPr>
          <p:cNvPr id="45" name="Google Shape;45;p7"/>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p:txBody>
      </p:sp>
      <p:sp>
        <p:nvSpPr>
          <p:cNvPr id="46" name="Google Shape;46;p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1" name="Shape 49"/>
        <p:cNvGrpSpPr/>
        <p:nvPr/>
      </p:nvGrpSpPr>
      <p:grpSpPr>
        <a:xfrm>
          <a:off x="0" y="0"/>
          <a:ext cx="0" cy="0"/>
          <a:chOff x="0" y="0"/>
          <a:chExt cx="0" cy="0"/>
        </a:xfrm>
      </p:grpSpPr>
      <p:sp>
        <p:nvSpPr>
          <p:cNvPr id="50" name="Google Shape;50;p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matchingName="Content with Caption">
  <p:cSld name="OBJECT_WITH_CAPTION_TEXT">
    <p:spTree>
      <p:nvGrpSpPr>
        <p:cNvPr id="1" name="Shape 54"/>
        <p:cNvGrpSpPr/>
        <p:nvPr/>
      </p:nvGrpSpPr>
      <p:grpSpPr>
        <a:xfrm>
          <a:off x="0" y="0"/>
          <a:ext cx="0" cy="0"/>
          <a:chOff x="0" y="0"/>
          <a:chExt cx="0" cy="0"/>
        </a:xfrm>
      </p:grpSpPr>
      <p:sp>
        <p:nvSpPr>
          <p:cNvPr id="55" name="Google Shape;55;p9"/>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panose="020F0502020204030204"/>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9"/>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p:txBody>
      </p:sp>
      <p:sp>
        <p:nvSpPr>
          <p:cNvPr id="57" name="Google Shape;57;p9"/>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p:txBody>
      </p:sp>
      <p:sp>
        <p:nvSpPr>
          <p:cNvPr id="58" name="Google Shape;58;p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matchingName="Picture with Caption">
  <p:cSld name="PICTURE_WITH_CAPTION_TEXT">
    <p:spTree>
      <p:nvGrpSpPr>
        <p:cNvPr id="1" name="Shape 61"/>
        <p:cNvGrpSpPr/>
        <p:nvPr/>
      </p:nvGrpSpPr>
      <p:grpSpPr>
        <a:xfrm>
          <a:off x="0" y="0"/>
          <a:ext cx="0" cy="0"/>
          <a:chOff x="0" y="0"/>
          <a:chExt cx="0" cy="0"/>
        </a:xfrm>
      </p:grpSpPr>
      <p:sp>
        <p:nvSpPr>
          <p:cNvPr id="62" name="Google Shape;62;p10"/>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panose="020F0502020204030204"/>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0"/>
          <p:cNvSpPr>
            <a:spLocks noGrp="1"/>
          </p:cNvSpPr>
          <p:nvPr>
            <p:ph type="pic" idx="2"/>
          </p:nvPr>
        </p:nvSpPr>
        <p:spPr>
          <a:xfrm>
            <a:off x="1792288" y="612775"/>
            <a:ext cx="5486400" cy="4114800"/>
          </a:xfrm>
          <a:prstGeom prst="rect">
            <a:avLst/>
          </a:prstGeom>
          <a:noFill/>
          <a:ln>
            <a:noFill/>
          </a:ln>
        </p:spPr>
      </p:sp>
      <p:sp>
        <p:nvSpPr>
          <p:cNvPr id="64" name="Google Shape;64;p10"/>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p:txBody>
      </p:sp>
      <p:sp>
        <p:nvSpPr>
          <p:cNvPr id="65" name="Google Shape;65;p1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matchingName="Title and Vertical Text">
  <p:cSld name="VERTICAL_TEXT">
    <p:spTree>
      <p:nvGrpSpPr>
        <p:cNvPr id="1" name="Shape 68"/>
        <p:cNvGrpSpPr/>
        <p:nvPr/>
      </p:nvGrpSpPr>
      <p:grpSpPr>
        <a:xfrm>
          <a:off x="0" y="0"/>
          <a:ext cx="0" cy="0"/>
          <a:chOff x="0" y="0"/>
          <a:chExt cx="0" cy="0"/>
        </a:xfrm>
      </p:grpSpPr>
      <p:sp>
        <p:nvSpPr>
          <p:cNvPr id="69" name="Google Shape;69;p1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1"/>
          <p:cNvSpPr txBox="1">
            <a:spLocks noGrp="1"/>
          </p:cNvSpPr>
          <p:nvPr>
            <p:ph type="body" idx="1"/>
          </p:nvPr>
        </p:nvSpPr>
        <p:spPr>
          <a:xfrm rot="5400000">
            <a:off x="2309019" y="-251618"/>
            <a:ext cx="4525963" cy="822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p:txBody>
      </p:sp>
      <p:sp>
        <p:nvSpPr>
          <p:cNvPr id="71" name="Google Shape;71;p1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panose="020F0502020204030204"/>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panose="020B0604020202020204"/>
              <a:buChar char="•"/>
              <a:defRPr sz="3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406400" algn="l" rtl="0">
              <a:spcBef>
                <a:spcPts val="560"/>
              </a:spcBef>
              <a:spcAft>
                <a:spcPts val="0"/>
              </a:spcAft>
              <a:buClr>
                <a:schemeClr val="dk1"/>
              </a:buClr>
              <a:buSzPts val="2800"/>
              <a:buFont typeface="Arial" panose="020B0604020202020204"/>
              <a:buChar char="–"/>
              <a:defRPr sz="2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81000" algn="l" rtl="0">
              <a:spcBef>
                <a:spcPts val="480"/>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8" name="Google Shape;8;p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9" name="Google Shape;9;p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0" name="Google Shape;10;p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xml"/><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5" Type="http://schemas.openxmlformats.org/officeDocument/2006/relationships/notesSlide" Target="../notesSlides/notesSlide10.xml"/><Relationship Id="rId4" Type="http://schemas.openxmlformats.org/officeDocument/2006/relationships/slideLayout" Target="../slideLayouts/slideLayout2.xml"/><Relationship Id="rId3" Type="http://schemas.openxmlformats.org/officeDocument/2006/relationships/image" Target="../media/image11.jpeg"/><Relationship Id="rId2" Type="http://schemas.openxmlformats.org/officeDocument/2006/relationships/image" Target="../media/image2.jpeg"/><Relationship Id="rId1" Type="http://schemas.openxmlformats.org/officeDocument/2006/relationships/image" Target="../media/image1.png"/></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2.xml"/><Relationship Id="rId2" Type="http://schemas.openxmlformats.org/officeDocument/2006/relationships/image" Target="../media/image2.jpeg"/><Relationship Id="rId1" Type="http://schemas.openxmlformats.org/officeDocument/2006/relationships/image" Target="../media/image1.png"/></Relationships>
</file>

<file path=ppt/slides/_rels/slide12.xml.rels><?xml version="1.0" encoding="UTF-8" standalone="yes"?>
<Relationships xmlns="http://schemas.openxmlformats.org/package/2006/relationships"><Relationship Id="rId5" Type="http://schemas.openxmlformats.org/officeDocument/2006/relationships/notesSlide" Target="../notesSlides/notesSlide12.xml"/><Relationship Id="rId4" Type="http://schemas.openxmlformats.org/officeDocument/2006/relationships/slideLayout" Target="../slideLayouts/slideLayout2.xml"/><Relationship Id="rId3" Type="http://schemas.openxmlformats.org/officeDocument/2006/relationships/image" Target="../media/image12.jpeg"/><Relationship Id="rId2" Type="http://schemas.openxmlformats.org/officeDocument/2006/relationships/image" Target="../media/image2.jpeg"/><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1.xml"/><Relationship Id="rId3" Type="http://schemas.openxmlformats.org/officeDocument/2006/relationships/image" Target="../media/image4.png"/><Relationship Id="rId2" Type="http://schemas.openxmlformats.org/officeDocument/2006/relationships/image" Target="../media/image2.jpe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1.xml"/><Relationship Id="rId3" Type="http://schemas.openxmlformats.org/officeDocument/2006/relationships/image" Target="../media/image5.jpeg"/><Relationship Id="rId2" Type="http://schemas.openxmlformats.org/officeDocument/2006/relationships/image" Target="../media/image2.jpeg"/><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1.xml"/><Relationship Id="rId3" Type="http://schemas.openxmlformats.org/officeDocument/2006/relationships/image" Target="../media/image6.png"/><Relationship Id="rId2" Type="http://schemas.openxmlformats.org/officeDocument/2006/relationships/image" Target="../media/image2.jpeg"/><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1.xml"/><Relationship Id="rId2" Type="http://schemas.openxmlformats.org/officeDocument/2006/relationships/image" Target="../media/image2.jpeg"/><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2.xml"/><Relationship Id="rId2" Type="http://schemas.openxmlformats.org/officeDocument/2006/relationships/image" Target="../media/image2.jpeg"/><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1.xml"/><Relationship Id="rId3" Type="http://schemas.openxmlformats.org/officeDocument/2006/relationships/image" Target="../media/image7.png"/><Relationship Id="rId2" Type="http://schemas.openxmlformats.org/officeDocument/2006/relationships/image" Target="../media/image2.jpeg"/><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slideLayout" Target="../slideLayouts/slideLayout1.xml"/><Relationship Id="rId3" Type="http://schemas.openxmlformats.org/officeDocument/2006/relationships/image" Target="../media/image8.jpeg"/><Relationship Id="rId2" Type="http://schemas.openxmlformats.org/officeDocument/2006/relationships/image" Target="../media/image2.jpeg"/><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6" Type="http://schemas.openxmlformats.org/officeDocument/2006/relationships/notesSlide" Target="../notesSlides/notesSlide9.xml"/><Relationship Id="rId5" Type="http://schemas.openxmlformats.org/officeDocument/2006/relationships/slideLayout" Target="../slideLayouts/slideLayout5.xml"/><Relationship Id="rId4" Type="http://schemas.openxmlformats.org/officeDocument/2006/relationships/image" Target="../media/image10.png"/><Relationship Id="rId3" Type="http://schemas.openxmlformats.org/officeDocument/2006/relationships/image" Target="../media/image9.png"/><Relationship Id="rId2" Type="http://schemas.openxmlformats.org/officeDocument/2006/relationships/image" Target="../media/image2.jpeg"/><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ECD9"/>
        </a:solidFill>
        <a:effectLst/>
      </p:bgPr>
    </p:bg>
    <p:spTree>
      <p:nvGrpSpPr>
        <p:cNvPr id="1" name="Shape 83"/>
        <p:cNvGrpSpPr/>
        <p:nvPr/>
      </p:nvGrpSpPr>
      <p:grpSpPr>
        <a:xfrm>
          <a:off x="0" y="0"/>
          <a:ext cx="0" cy="0"/>
          <a:chOff x="0" y="0"/>
          <a:chExt cx="0" cy="0"/>
        </a:xfrm>
      </p:grpSpPr>
      <p:sp>
        <p:nvSpPr>
          <p:cNvPr id="84" name="Google Shape;84;p13"/>
          <p:cNvSpPr txBox="1"/>
          <p:nvPr/>
        </p:nvSpPr>
        <p:spPr>
          <a:xfrm>
            <a:off x="1816882" y="3128772"/>
            <a:ext cx="14303100" cy="1120307"/>
          </a:xfrm>
          <a:prstGeom prst="rect">
            <a:avLst/>
          </a:prstGeom>
          <a:noFill/>
          <a:ln>
            <a:noFill/>
          </a:ln>
        </p:spPr>
        <p:txBody>
          <a:bodyPr spcFirstLastPara="1" wrap="square" lIns="0" tIns="0" rIns="0" bIns="0" anchor="t" anchorCtr="0">
            <a:spAutoFit/>
          </a:bodyPr>
          <a:lstStyle/>
          <a:p>
            <a:pPr marL="0" lvl="0" indent="0" algn="ctr" rtl="0">
              <a:lnSpc>
                <a:spcPct val="91000"/>
              </a:lnSpc>
              <a:spcBef>
                <a:spcPts val="0"/>
              </a:spcBef>
              <a:spcAft>
                <a:spcPts val="0"/>
              </a:spcAft>
              <a:buNone/>
            </a:pPr>
            <a:r>
              <a:rPr lang="en-US" sz="4000" b="1" dirty="0"/>
              <a:t>SOLAR POWER GENERATION FORECASTING USING ARTIFICIAL NEURAL NETWORK </a:t>
            </a:r>
            <a:endParaRPr lang="en-US" sz="4000" b="1" dirty="0"/>
          </a:p>
        </p:txBody>
      </p:sp>
      <p:sp>
        <p:nvSpPr>
          <p:cNvPr id="85" name="Google Shape;85;p13"/>
          <p:cNvSpPr txBox="1"/>
          <p:nvPr/>
        </p:nvSpPr>
        <p:spPr>
          <a:xfrm>
            <a:off x="3830320" y="756920"/>
            <a:ext cx="9046210" cy="643255"/>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IN" altLang="en-US" sz="3000" b="1" dirty="0">
                <a:solidFill>
                  <a:schemeClr val="dk1"/>
                </a:solidFill>
                <a:latin typeface="Times New Roman" panose="02020603050405020304"/>
                <a:ea typeface="Times New Roman" panose="02020603050405020304"/>
                <a:cs typeface="Times New Roman" panose="02020603050405020304"/>
                <a:sym typeface="Times New Roman" panose="02020603050405020304"/>
              </a:rPr>
              <a:t>MLA0413- Deep Learning for Complex Data Mining</a:t>
            </a:r>
            <a:endParaRPr lang="en-IN" altLang="en-US" sz="3000" b="1"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pic>
        <p:nvPicPr>
          <p:cNvPr id="86" name="Google Shape;86;p13"/>
          <p:cNvPicPr preferRelativeResize="0"/>
          <p:nvPr/>
        </p:nvPicPr>
        <p:blipFill>
          <a:blip r:embed="rId1"/>
          <a:stretch>
            <a:fillRect/>
          </a:stretch>
        </p:blipFill>
        <p:spPr>
          <a:xfrm>
            <a:off x="15758675" y="0"/>
            <a:ext cx="2529325" cy="2529325"/>
          </a:xfrm>
          <a:prstGeom prst="rect">
            <a:avLst/>
          </a:prstGeom>
          <a:noFill/>
          <a:ln>
            <a:noFill/>
          </a:ln>
        </p:spPr>
      </p:pic>
      <p:pic>
        <p:nvPicPr>
          <p:cNvPr id="87" name="Google Shape;87;p13"/>
          <p:cNvPicPr preferRelativeResize="0"/>
          <p:nvPr/>
        </p:nvPicPr>
        <p:blipFill>
          <a:blip r:embed="rId2"/>
          <a:stretch>
            <a:fillRect/>
          </a:stretch>
        </p:blipFill>
        <p:spPr>
          <a:xfrm>
            <a:off x="0" y="0"/>
            <a:ext cx="2529324" cy="2529324"/>
          </a:xfrm>
          <a:prstGeom prst="rect">
            <a:avLst/>
          </a:prstGeom>
          <a:noFill/>
          <a:ln>
            <a:noFill/>
          </a:ln>
        </p:spPr>
      </p:pic>
      <p:sp>
        <p:nvSpPr>
          <p:cNvPr id="89" name="Google Shape;89;p13"/>
          <p:cNvSpPr txBox="1"/>
          <p:nvPr/>
        </p:nvSpPr>
        <p:spPr>
          <a:xfrm>
            <a:off x="12783958" y="7984852"/>
            <a:ext cx="6338400" cy="1104900"/>
          </a:xfrm>
          <a:prstGeom prst="rect">
            <a:avLst/>
          </a:prstGeom>
          <a:noFill/>
          <a:ln>
            <a:noFill/>
          </a:ln>
        </p:spPr>
        <p:txBody>
          <a:bodyPr spcFirstLastPara="1" wrap="square" lIns="91425" tIns="91425" rIns="91425" bIns="91425" anchor="t" anchorCtr="0">
            <a:spAutoFit/>
          </a:bodyPr>
          <a:lstStyle/>
          <a:p>
            <a:pPr marL="457200" lvl="0" indent="0" algn="l" rtl="0">
              <a:spcBef>
                <a:spcPts val="0"/>
              </a:spcBef>
              <a:spcAft>
                <a:spcPts val="0"/>
              </a:spcAft>
              <a:buNone/>
            </a:pPr>
            <a:r>
              <a:rPr lang="en-US" sz="3000" b="1" dirty="0">
                <a:solidFill>
                  <a:schemeClr val="dk1"/>
                </a:solidFill>
                <a:latin typeface="Times New Roman" panose="02020603050405020304"/>
                <a:ea typeface="Times New Roman" panose="02020603050405020304"/>
                <a:cs typeface="Times New Roman" panose="02020603050405020304"/>
                <a:sym typeface="Times New Roman" panose="02020603050405020304"/>
              </a:rPr>
              <a:t>Workdone by:</a:t>
            </a:r>
            <a:endParaRPr sz="3000" b="1"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0" algn="l" rtl="0">
              <a:spcBef>
                <a:spcPts val="0"/>
              </a:spcBef>
              <a:spcAft>
                <a:spcPts val="0"/>
              </a:spcAft>
              <a:buNone/>
            </a:pPr>
            <a:r>
              <a:rPr lang="en-IN" altLang="en-US" sz="3000" dirty="0" err="1">
                <a:solidFill>
                  <a:schemeClr val="dk1"/>
                </a:solidFill>
                <a:latin typeface="Times New Roman" panose="02020603050405020304"/>
                <a:ea typeface="Times New Roman" panose="02020603050405020304"/>
                <a:cs typeface="Times New Roman" panose="02020603050405020304"/>
                <a:sym typeface="Times New Roman" panose="02020603050405020304"/>
              </a:rPr>
              <a:t>N. PAVAN SAI(192225023)</a:t>
            </a:r>
            <a:endParaRPr lang="en-IN" altLang="en-US" sz="3000"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pic>
        <p:nvPicPr>
          <p:cNvPr id="1028" name="Picture 4" descr="How is the electricity generated by a solar power plant distributed to  consumers? | by Brenda Rose | Mediu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77540" y="4624153"/>
            <a:ext cx="9105900" cy="539199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ECD9"/>
        </a:solidFill>
        <a:effectLst/>
      </p:bgPr>
    </p:bg>
    <p:spTree>
      <p:nvGrpSpPr>
        <p:cNvPr id="1" name="Shape 225"/>
        <p:cNvGrpSpPr/>
        <p:nvPr/>
      </p:nvGrpSpPr>
      <p:grpSpPr>
        <a:xfrm>
          <a:off x="0" y="0"/>
          <a:ext cx="0" cy="0"/>
          <a:chOff x="0" y="0"/>
          <a:chExt cx="0" cy="0"/>
        </a:xfrm>
      </p:grpSpPr>
      <p:pic>
        <p:nvPicPr>
          <p:cNvPr id="226" name="Google Shape;226;p28"/>
          <p:cNvPicPr preferRelativeResize="0"/>
          <p:nvPr/>
        </p:nvPicPr>
        <p:blipFill>
          <a:blip r:embed="rId1"/>
          <a:stretch>
            <a:fillRect/>
          </a:stretch>
        </p:blipFill>
        <p:spPr>
          <a:xfrm>
            <a:off x="15758675" y="0"/>
            <a:ext cx="2529325" cy="2529325"/>
          </a:xfrm>
          <a:prstGeom prst="rect">
            <a:avLst/>
          </a:prstGeom>
          <a:noFill/>
          <a:ln>
            <a:noFill/>
          </a:ln>
        </p:spPr>
      </p:pic>
      <p:pic>
        <p:nvPicPr>
          <p:cNvPr id="227" name="Google Shape;227;p28"/>
          <p:cNvPicPr preferRelativeResize="0"/>
          <p:nvPr/>
        </p:nvPicPr>
        <p:blipFill>
          <a:blip r:embed="rId2"/>
          <a:stretch>
            <a:fillRect/>
          </a:stretch>
        </p:blipFill>
        <p:spPr>
          <a:xfrm>
            <a:off x="0" y="0"/>
            <a:ext cx="2529324" cy="2529324"/>
          </a:xfrm>
          <a:prstGeom prst="rect">
            <a:avLst/>
          </a:prstGeom>
          <a:noFill/>
          <a:ln>
            <a:noFill/>
          </a:ln>
        </p:spPr>
      </p:pic>
      <p:sp>
        <p:nvSpPr>
          <p:cNvPr id="2" name="Title 1"/>
          <p:cNvSpPr>
            <a:spLocks noGrp="1"/>
          </p:cNvSpPr>
          <p:nvPr>
            <p:ph type="title"/>
          </p:nvPr>
        </p:nvSpPr>
        <p:spPr>
          <a:xfrm>
            <a:off x="5377543" y="693162"/>
            <a:ext cx="8229600" cy="1143000"/>
          </a:xfrm>
        </p:spPr>
        <p:txBody>
          <a:bodyPr/>
          <a:lstStyle/>
          <a:p>
            <a:r>
              <a:rPr lang="en-IN" b="1" dirty="0"/>
              <a:t>CONCLUSION </a:t>
            </a:r>
            <a:endParaRPr lang="en-IN" b="1" dirty="0"/>
          </a:p>
        </p:txBody>
      </p:sp>
      <p:sp>
        <p:nvSpPr>
          <p:cNvPr id="3" name="Text Placeholder 2"/>
          <p:cNvSpPr>
            <a:spLocks noGrp="1"/>
          </p:cNvSpPr>
          <p:nvPr>
            <p:ph type="body" idx="1"/>
          </p:nvPr>
        </p:nvSpPr>
        <p:spPr>
          <a:xfrm>
            <a:off x="0" y="3733800"/>
            <a:ext cx="18012229" cy="5134429"/>
          </a:xfrm>
        </p:spPr>
        <p:txBody>
          <a:bodyPr>
            <a:normAutofit/>
          </a:bodyPr>
          <a:lstStyle/>
          <a:p>
            <a:pPr>
              <a:lnSpc>
                <a:spcPct val="150000"/>
              </a:lnSpc>
            </a:pPr>
            <a:r>
              <a:rPr lang="en-US" sz="2800" dirty="0"/>
              <a:t>This study explores the use of artificial neural networks (ANNs) for forecasting solar power generation using historical data. The ANN model accurately predicts solar energy output by incorporating factors such as time of day, weather conditions, and geographical parameters. Data preprocessing and feature selection helped capture complex relationships, resulting in high predictive performance as indicated by metrics like RMSE and R² score. These findings are crucial for optimizing energy management, enhancing grid stability, and integrating renewable energy sources. Future research can improve accuracy by exploring advanced neural network architectures and real-time data integration, promoting sustainable energy practices.</a:t>
            </a:r>
            <a:endParaRPr lang="en-IN" sz="2800" dirty="0">
              <a:solidFill>
                <a:schemeClr val="tx1"/>
              </a:solidFill>
              <a:latin typeface="Times New Roman" panose="02020603050405020304" pitchFamily="18" charset="0"/>
              <a:cs typeface="Times New Roman" panose="02020603050405020304" pitchFamily="18" charset="0"/>
            </a:endParaRPr>
          </a:p>
        </p:txBody>
      </p:sp>
      <p:pic>
        <p:nvPicPr>
          <p:cNvPr id="1032" name="Picture 8" descr="Conclusion Images - Free Download on Freepik"/>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649199" y="7622709"/>
            <a:ext cx="5363029" cy="261297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ECD9"/>
        </a:solidFill>
        <a:effectLst/>
      </p:bgPr>
    </p:bg>
    <p:spTree>
      <p:nvGrpSpPr>
        <p:cNvPr id="1" name="Shape 195"/>
        <p:cNvGrpSpPr/>
        <p:nvPr/>
      </p:nvGrpSpPr>
      <p:grpSpPr>
        <a:xfrm>
          <a:off x="0" y="0"/>
          <a:ext cx="0" cy="0"/>
          <a:chOff x="0" y="0"/>
          <a:chExt cx="0" cy="0"/>
        </a:xfrm>
      </p:grpSpPr>
      <p:pic>
        <p:nvPicPr>
          <p:cNvPr id="196" name="Google Shape;196;p25"/>
          <p:cNvPicPr preferRelativeResize="0"/>
          <p:nvPr/>
        </p:nvPicPr>
        <p:blipFill>
          <a:blip r:embed="rId1"/>
          <a:stretch>
            <a:fillRect/>
          </a:stretch>
        </p:blipFill>
        <p:spPr>
          <a:xfrm>
            <a:off x="15758675" y="0"/>
            <a:ext cx="2529325" cy="2529325"/>
          </a:xfrm>
          <a:prstGeom prst="rect">
            <a:avLst/>
          </a:prstGeom>
          <a:noFill/>
          <a:ln>
            <a:noFill/>
          </a:ln>
        </p:spPr>
      </p:pic>
      <p:pic>
        <p:nvPicPr>
          <p:cNvPr id="197" name="Google Shape;197;p25"/>
          <p:cNvPicPr preferRelativeResize="0"/>
          <p:nvPr/>
        </p:nvPicPr>
        <p:blipFill>
          <a:blip r:embed="rId2"/>
          <a:stretch>
            <a:fillRect/>
          </a:stretch>
        </p:blipFill>
        <p:spPr>
          <a:xfrm>
            <a:off x="0" y="0"/>
            <a:ext cx="2529324" cy="2529324"/>
          </a:xfrm>
          <a:prstGeom prst="rect">
            <a:avLst/>
          </a:prstGeom>
          <a:noFill/>
          <a:ln>
            <a:noFill/>
          </a:ln>
        </p:spPr>
      </p:pic>
      <p:sp>
        <p:nvSpPr>
          <p:cNvPr id="2" name="Title 1"/>
          <p:cNvSpPr>
            <a:spLocks noGrp="1"/>
          </p:cNvSpPr>
          <p:nvPr>
            <p:ph type="title"/>
          </p:nvPr>
        </p:nvSpPr>
        <p:spPr>
          <a:xfrm>
            <a:off x="5029200" y="457200"/>
            <a:ext cx="8229600" cy="1143000"/>
          </a:xfrm>
        </p:spPr>
        <p:txBody>
          <a:bodyPr/>
          <a:lstStyle/>
          <a:p>
            <a:r>
              <a:rPr lang="en-IN" b="1" dirty="0"/>
              <a:t>REFRENCES </a:t>
            </a:r>
            <a:endParaRPr lang="en-IN" b="1" dirty="0"/>
          </a:p>
        </p:txBody>
      </p:sp>
      <p:sp>
        <p:nvSpPr>
          <p:cNvPr id="4" name="Text Placeholder 3"/>
          <p:cNvSpPr>
            <a:spLocks noGrp="1"/>
          </p:cNvSpPr>
          <p:nvPr>
            <p:ph type="body" idx="1"/>
          </p:nvPr>
        </p:nvSpPr>
        <p:spPr>
          <a:xfrm>
            <a:off x="0" y="2989942"/>
            <a:ext cx="16779240" cy="7297057"/>
          </a:xfrm>
        </p:spPr>
        <p:txBody>
          <a:bodyPr>
            <a:normAutofit fontScale="32500" lnSpcReduction="20000"/>
          </a:bodyPr>
          <a:lstStyle/>
          <a:p>
            <a:pPr marL="1143000" lvl="0" indent="-1143000" algn="just">
              <a:lnSpc>
                <a:spcPct val="150000"/>
              </a:lnSpc>
              <a:buFont typeface="Wingdings" panose="05000000000000000000" pitchFamily="2" charset="2"/>
              <a:buChar char="q"/>
            </a:pPr>
            <a:r>
              <a:rPr lang="en-IN" sz="8600" dirty="0">
                <a:effectLst/>
                <a:latin typeface="Times New Roman" panose="02020603050405020304" pitchFamily="18" charset="0"/>
                <a:ea typeface="Arial" panose="020B0604020202020204" pitchFamily="34" charset="0"/>
              </a:rPr>
              <a:t>Zhang, J., Wu, S., &amp; Cui, T. (2020). Review on Solar Power Forecasting Techniques: State-of-the-Art and Challenges. Energies, 13(20), 5403. DOI: 10.3390/en13205403</a:t>
            </a:r>
            <a:endParaRPr lang="en-IN" sz="8600" dirty="0">
              <a:effectLst/>
              <a:latin typeface="Arial" panose="020B0604020202020204" pitchFamily="34" charset="0"/>
              <a:ea typeface="Arial" panose="020B0604020202020204" pitchFamily="34" charset="0"/>
            </a:endParaRPr>
          </a:p>
          <a:p>
            <a:pPr marL="1143000" lvl="0" indent="-1143000" algn="just">
              <a:lnSpc>
                <a:spcPct val="150000"/>
              </a:lnSpc>
              <a:buFont typeface="Wingdings" panose="05000000000000000000" pitchFamily="2" charset="2"/>
              <a:buChar char="q"/>
            </a:pPr>
            <a:r>
              <a:rPr lang="en-IN" sz="8600" dirty="0">
                <a:effectLst/>
                <a:latin typeface="Times New Roman" panose="02020603050405020304" pitchFamily="18" charset="0"/>
                <a:ea typeface="Arial" panose="020B0604020202020204" pitchFamily="34" charset="0"/>
              </a:rPr>
              <a:t>Elshehaly, M., &amp; Sasaki, S. (2019). Short-term solar power forecasting using machine learning approaches: A review. Renewable and Sustainable Energy Reviews, 107, 461-470. DOI: 10.1016/j.rser.2019.03.014</a:t>
            </a:r>
            <a:endParaRPr lang="en-IN" sz="8600" dirty="0">
              <a:effectLst/>
              <a:latin typeface="Arial" panose="020B0604020202020204" pitchFamily="34" charset="0"/>
              <a:ea typeface="Arial" panose="020B0604020202020204" pitchFamily="34" charset="0"/>
            </a:endParaRPr>
          </a:p>
          <a:p>
            <a:pPr marL="1143000" lvl="0" indent="-1143000" algn="just">
              <a:lnSpc>
                <a:spcPct val="150000"/>
              </a:lnSpc>
              <a:buFont typeface="Wingdings" panose="05000000000000000000" pitchFamily="2" charset="2"/>
              <a:buChar char="q"/>
            </a:pPr>
            <a:r>
              <a:rPr lang="en-IN" sz="8600" dirty="0">
                <a:effectLst/>
                <a:latin typeface="Times New Roman" panose="02020603050405020304" pitchFamily="18" charset="0"/>
                <a:ea typeface="Arial" panose="020B0604020202020204" pitchFamily="34" charset="0"/>
              </a:rPr>
              <a:t>Hodge, B. M., &amp; Ma, H. (2019). Review of statistical and machine learning models for short-term solar power forecasting. Solar Energy, 195, 678-688. DOI: 10.1016/j.solener.2019.10.065 </a:t>
            </a:r>
            <a:endParaRPr lang="en-IN" sz="8600" dirty="0">
              <a:effectLst/>
              <a:latin typeface="Arial" panose="020B0604020202020204" pitchFamily="34" charset="0"/>
              <a:ea typeface="Arial" panose="020B0604020202020204" pitchFamily="34" charset="0"/>
            </a:endParaRPr>
          </a:p>
          <a:p>
            <a:pPr marL="1143000" lvl="0" indent="-1143000" algn="just">
              <a:lnSpc>
                <a:spcPct val="150000"/>
              </a:lnSpc>
              <a:buFont typeface="Wingdings" panose="05000000000000000000" pitchFamily="2" charset="2"/>
              <a:buChar char="q"/>
            </a:pPr>
            <a:r>
              <a:rPr lang="en-IN" sz="8600" dirty="0">
                <a:effectLst/>
                <a:latin typeface="Times New Roman" panose="02020603050405020304" pitchFamily="18" charset="0"/>
                <a:ea typeface="Arial" panose="020B0604020202020204" pitchFamily="34" charset="0"/>
              </a:rPr>
              <a:t>Wang, B., Wang, X., &amp; Li, W. (2020). Solar Power Forecasting Using Machine Learning Methods: A Comparative Study. IEEE Access, 8, 147896-147906. DOI: 10.1109/ACCESS.2020.3017565</a:t>
            </a:r>
            <a:endParaRPr lang="en-IN" sz="8600" dirty="0">
              <a:effectLst/>
              <a:latin typeface="Arial" panose="020B0604020202020204" pitchFamily="34" charset="0"/>
              <a:ea typeface="Arial" panose="020B0604020202020204" pitchFamily="34" charset="0"/>
            </a:endParaRPr>
          </a:p>
          <a:p>
            <a:pPr marL="1143000" lvl="0" indent="-1143000" algn="just">
              <a:lnSpc>
                <a:spcPct val="150000"/>
              </a:lnSpc>
              <a:buFont typeface="Wingdings" panose="05000000000000000000" pitchFamily="2" charset="2"/>
              <a:buChar char="q"/>
            </a:pPr>
            <a:r>
              <a:rPr lang="en-IN" sz="8600" dirty="0">
                <a:effectLst/>
                <a:latin typeface="Times New Roman" panose="02020603050405020304" pitchFamily="18" charset="0"/>
                <a:ea typeface="Arial" panose="020B0604020202020204" pitchFamily="34" charset="0"/>
              </a:rPr>
              <a:t>Jia, H., Wang, J., &amp; Lei, X. (2021). Short-term solar power forecasting using a novel hybrid ensemble learning method based on metaheuristic optimization. Applied Energy, 284, 116321. DOI: 10.1016/j.apenergy.2020.116321</a:t>
            </a:r>
            <a:endParaRPr lang="en-IN" sz="8600" dirty="0">
              <a:effectLst/>
              <a:latin typeface="Arial" panose="020B0604020202020204" pitchFamily="34" charset="0"/>
              <a:ea typeface="Arial" panose="020B0604020202020204" pitchFamily="34" charset="0"/>
            </a:endParaRPr>
          </a:p>
          <a:p>
            <a:pPr algn="just">
              <a:buFont typeface="Wingdings" panose="05000000000000000000" pitchFamily="2" charset="2"/>
              <a:buChar char="q"/>
            </a:pP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ECD9"/>
        </a:solidFill>
        <a:effectLst/>
      </p:bgPr>
    </p:bg>
    <p:spTree>
      <p:nvGrpSpPr>
        <p:cNvPr id="1" name="Shape 212"/>
        <p:cNvGrpSpPr/>
        <p:nvPr/>
      </p:nvGrpSpPr>
      <p:grpSpPr>
        <a:xfrm>
          <a:off x="0" y="0"/>
          <a:ext cx="0" cy="0"/>
          <a:chOff x="0" y="0"/>
          <a:chExt cx="0" cy="0"/>
        </a:xfrm>
      </p:grpSpPr>
      <p:pic>
        <p:nvPicPr>
          <p:cNvPr id="213" name="Google Shape;213;p27"/>
          <p:cNvPicPr preferRelativeResize="0"/>
          <p:nvPr/>
        </p:nvPicPr>
        <p:blipFill>
          <a:blip r:embed="rId1"/>
          <a:stretch>
            <a:fillRect/>
          </a:stretch>
        </p:blipFill>
        <p:spPr>
          <a:xfrm>
            <a:off x="15758675" y="105"/>
            <a:ext cx="2529325" cy="2529325"/>
          </a:xfrm>
          <a:prstGeom prst="rect">
            <a:avLst/>
          </a:prstGeom>
          <a:noFill/>
          <a:ln>
            <a:noFill/>
          </a:ln>
        </p:spPr>
      </p:pic>
      <p:pic>
        <p:nvPicPr>
          <p:cNvPr id="214" name="Google Shape;214;p27"/>
          <p:cNvPicPr preferRelativeResize="0"/>
          <p:nvPr/>
        </p:nvPicPr>
        <p:blipFill>
          <a:blip r:embed="rId2"/>
          <a:stretch>
            <a:fillRect/>
          </a:stretch>
        </p:blipFill>
        <p:spPr>
          <a:xfrm>
            <a:off x="0" y="105"/>
            <a:ext cx="2529324" cy="2529324"/>
          </a:xfrm>
          <a:prstGeom prst="rect">
            <a:avLst/>
          </a:prstGeom>
          <a:noFill/>
          <a:ln>
            <a:noFill/>
          </a:ln>
        </p:spPr>
      </p:pic>
      <p:sp>
        <p:nvSpPr>
          <p:cNvPr id="220" name="Google Shape;220;p27"/>
          <p:cNvSpPr txBox="1"/>
          <p:nvPr/>
        </p:nvSpPr>
        <p:spPr>
          <a:xfrm>
            <a:off x="4940147" y="1187758"/>
            <a:ext cx="6711900" cy="154017"/>
          </a:xfrm>
          <a:prstGeom prst="rect">
            <a:avLst/>
          </a:prstGeom>
          <a:noFill/>
          <a:ln>
            <a:noFill/>
          </a:ln>
        </p:spPr>
        <p:txBody>
          <a:bodyPr spcFirstLastPara="1" wrap="square" lIns="0" tIns="0" rIns="0" bIns="0" anchor="t" anchorCtr="0">
            <a:spAutoFit/>
          </a:bodyPr>
          <a:lstStyle/>
          <a:p>
            <a:pPr marL="0" marR="0" lvl="0" indent="0" algn="ctr" defTabSz="914400" rtl="0" eaLnBrk="1" fontAlgn="auto" latinLnBrk="0" hangingPunct="1">
              <a:lnSpc>
                <a:spcPct val="91000"/>
              </a:lnSpc>
              <a:spcBef>
                <a:spcPts val="0"/>
              </a:spcBef>
              <a:spcAft>
                <a:spcPts val="0"/>
              </a:spcAft>
              <a:buClr>
                <a:srgbClr val="000000"/>
              </a:buClr>
              <a:buSzTx/>
              <a:buFont typeface="Arial" panose="020B0604020202020204"/>
              <a:buNone/>
              <a:defRPr/>
            </a:pPr>
            <a:endParaRPr kumimoji="0" sz="1100" b="1" i="0" u="none" strike="noStrike" kern="0" cap="none" spc="0" normalizeH="0" baseline="0" noProof="0" dirty="0">
              <a:ln>
                <a:noFill/>
              </a:ln>
              <a:solidFill>
                <a:srgbClr val="000000"/>
              </a:solidFill>
              <a:effectLst/>
              <a:uLnTx/>
              <a:uFillTx/>
              <a:latin typeface="Times New Roman" panose="02020603050405020304"/>
              <a:ea typeface="Times New Roman" panose="02020603050405020304"/>
              <a:cs typeface="Times New Roman" panose="02020603050405020304"/>
              <a:sym typeface="Times New Roman" panose="02020603050405020304"/>
            </a:endParaRPr>
          </a:p>
        </p:txBody>
      </p:sp>
      <p:pic>
        <p:nvPicPr>
          <p:cNvPr id="4100" name="Picture 4" descr="Pin p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17520" y="2529429"/>
            <a:ext cx="12252960" cy="729234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ECD9"/>
        </a:solidFill>
        <a:effectLst/>
      </p:bgPr>
    </p:bg>
    <p:spTree>
      <p:nvGrpSpPr>
        <p:cNvPr id="1" name="Shape 105"/>
        <p:cNvGrpSpPr/>
        <p:nvPr/>
      </p:nvGrpSpPr>
      <p:grpSpPr>
        <a:xfrm>
          <a:off x="0" y="0"/>
          <a:ext cx="0" cy="0"/>
          <a:chOff x="0" y="0"/>
          <a:chExt cx="0" cy="0"/>
        </a:xfrm>
      </p:grpSpPr>
      <p:pic>
        <p:nvPicPr>
          <p:cNvPr id="106" name="Google Shape;106;p15"/>
          <p:cNvPicPr preferRelativeResize="0"/>
          <p:nvPr/>
        </p:nvPicPr>
        <p:blipFill>
          <a:blip r:embed="rId1"/>
          <a:stretch>
            <a:fillRect/>
          </a:stretch>
        </p:blipFill>
        <p:spPr>
          <a:xfrm>
            <a:off x="15758675" y="0"/>
            <a:ext cx="2529325" cy="2529325"/>
          </a:xfrm>
          <a:prstGeom prst="rect">
            <a:avLst/>
          </a:prstGeom>
          <a:noFill/>
          <a:ln>
            <a:noFill/>
          </a:ln>
        </p:spPr>
      </p:pic>
      <p:pic>
        <p:nvPicPr>
          <p:cNvPr id="107" name="Google Shape;107;p15"/>
          <p:cNvPicPr preferRelativeResize="0"/>
          <p:nvPr/>
        </p:nvPicPr>
        <p:blipFill>
          <a:blip r:embed="rId2"/>
          <a:stretch>
            <a:fillRect/>
          </a:stretch>
        </p:blipFill>
        <p:spPr>
          <a:xfrm>
            <a:off x="0" y="0"/>
            <a:ext cx="2529324" cy="2529324"/>
          </a:xfrm>
          <a:prstGeom prst="rect">
            <a:avLst/>
          </a:prstGeom>
          <a:noFill/>
          <a:ln>
            <a:noFill/>
          </a:ln>
        </p:spPr>
      </p:pic>
      <p:sp>
        <p:nvSpPr>
          <p:cNvPr id="108" name="Google Shape;108;p15"/>
          <p:cNvSpPr txBox="1"/>
          <p:nvPr/>
        </p:nvSpPr>
        <p:spPr>
          <a:xfrm>
            <a:off x="7639200" y="984462"/>
            <a:ext cx="3009600" cy="560400"/>
          </a:xfrm>
          <a:prstGeom prst="rect">
            <a:avLst/>
          </a:prstGeom>
          <a:noFill/>
          <a:ln>
            <a:noFill/>
          </a:ln>
        </p:spPr>
        <p:txBody>
          <a:bodyPr spcFirstLastPara="1" wrap="square" lIns="0" tIns="0" rIns="0" bIns="0" anchor="t" anchorCtr="0">
            <a:spAutoFit/>
          </a:bodyPr>
          <a:lstStyle/>
          <a:p>
            <a:pPr marL="0" marR="0" lvl="0" indent="0" algn="just" rtl="0">
              <a:lnSpc>
                <a:spcPct val="91000"/>
              </a:lnSpc>
              <a:spcBef>
                <a:spcPts val="0"/>
              </a:spcBef>
              <a:spcAft>
                <a:spcPts val="0"/>
              </a:spcAft>
              <a:buNone/>
            </a:pPr>
            <a:r>
              <a:rPr lang="en-US" sz="4000" b="1" i="0" u="none" strike="noStrike" cap="none" dirty="0">
                <a:solidFill>
                  <a:srgbClr val="101111"/>
                </a:solidFill>
                <a:latin typeface="Times New Roman" panose="02020603050405020304"/>
                <a:ea typeface="Times New Roman" panose="02020603050405020304"/>
                <a:cs typeface="Times New Roman" panose="02020603050405020304"/>
                <a:sym typeface="Times New Roman" panose="02020603050405020304"/>
              </a:rPr>
              <a:t>ABSTRACT</a:t>
            </a:r>
            <a:endParaRPr sz="4000" b="1" dirty="0">
              <a:latin typeface="Times New Roman" panose="02020603050405020304"/>
              <a:ea typeface="Times New Roman" panose="02020603050405020304"/>
              <a:cs typeface="Times New Roman" panose="02020603050405020304"/>
              <a:sym typeface="Times New Roman" panose="02020603050405020304"/>
            </a:endParaRPr>
          </a:p>
        </p:txBody>
      </p:sp>
      <p:sp>
        <p:nvSpPr>
          <p:cNvPr id="2" name="TextBox 1"/>
          <p:cNvSpPr txBox="1"/>
          <p:nvPr/>
        </p:nvSpPr>
        <p:spPr>
          <a:xfrm>
            <a:off x="411480" y="3373785"/>
            <a:ext cx="17693640" cy="3890489"/>
          </a:xfrm>
          <a:prstGeom prst="rect">
            <a:avLst/>
          </a:prstGeom>
          <a:noFill/>
        </p:spPr>
        <p:txBody>
          <a:bodyPr wrap="square" rtlCol="0">
            <a:spAutoFit/>
          </a:bodyPr>
          <a:lstStyle/>
          <a:p>
            <a:pPr algn="just">
              <a:lnSpc>
                <a:spcPct val="150000"/>
              </a:lnSpc>
            </a:pPr>
            <a:r>
              <a:rPr lang="en-US" sz="2800" dirty="0"/>
              <a:t>This project aims to develop an accurate forecasting model for solar power generation using Artificial Neural Networks (ANN). By leveraging historical data on solar irradiance, weather conditions, and past power generation, the model captures complex nonlinear relationships to predict future solar output. The ANN is trained and evaluated using performance metrics like Mean Absolute Error (MAE) and Root Mean Square Error (RMSE). Results show that the ANN model significantly improves forecast accuracy over traditional methods, highlighting its potential for enhancing energy management and grid efficiency in renewable energy systems.</a:t>
            </a:r>
            <a:endParaRPr lang="en-IN" sz="2800" dirty="0"/>
          </a:p>
        </p:txBody>
      </p:sp>
      <p:pic>
        <p:nvPicPr>
          <p:cNvPr id="3074" name="Picture 2" descr="How to write an abstract - Paperpi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539475" y="7264274"/>
            <a:ext cx="2864605" cy="286460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ECD9"/>
        </a:solidFill>
        <a:effectLst/>
      </p:bgPr>
    </p:bg>
    <p:spTree>
      <p:nvGrpSpPr>
        <p:cNvPr id="1" name="Shape 94"/>
        <p:cNvGrpSpPr/>
        <p:nvPr/>
      </p:nvGrpSpPr>
      <p:grpSpPr>
        <a:xfrm>
          <a:off x="0" y="0"/>
          <a:ext cx="0" cy="0"/>
          <a:chOff x="0" y="0"/>
          <a:chExt cx="0" cy="0"/>
        </a:xfrm>
      </p:grpSpPr>
      <p:pic>
        <p:nvPicPr>
          <p:cNvPr id="95" name="Google Shape;95;p14"/>
          <p:cNvPicPr preferRelativeResize="0"/>
          <p:nvPr/>
        </p:nvPicPr>
        <p:blipFill>
          <a:blip r:embed="rId1"/>
          <a:stretch>
            <a:fillRect/>
          </a:stretch>
        </p:blipFill>
        <p:spPr>
          <a:xfrm>
            <a:off x="15758675" y="0"/>
            <a:ext cx="2529325" cy="2529325"/>
          </a:xfrm>
          <a:prstGeom prst="rect">
            <a:avLst/>
          </a:prstGeom>
          <a:noFill/>
          <a:ln>
            <a:noFill/>
          </a:ln>
        </p:spPr>
      </p:pic>
      <p:pic>
        <p:nvPicPr>
          <p:cNvPr id="96" name="Google Shape;96;p14"/>
          <p:cNvPicPr preferRelativeResize="0"/>
          <p:nvPr/>
        </p:nvPicPr>
        <p:blipFill>
          <a:blip r:embed="rId2"/>
          <a:stretch>
            <a:fillRect/>
          </a:stretch>
        </p:blipFill>
        <p:spPr>
          <a:xfrm>
            <a:off x="0" y="0"/>
            <a:ext cx="2529324" cy="2529324"/>
          </a:xfrm>
          <a:prstGeom prst="rect">
            <a:avLst/>
          </a:prstGeom>
          <a:noFill/>
          <a:ln>
            <a:noFill/>
          </a:ln>
        </p:spPr>
      </p:pic>
      <p:sp>
        <p:nvSpPr>
          <p:cNvPr id="97" name="Google Shape;97;p14"/>
          <p:cNvSpPr txBox="1"/>
          <p:nvPr/>
        </p:nvSpPr>
        <p:spPr>
          <a:xfrm>
            <a:off x="6941392" y="984463"/>
            <a:ext cx="4405200" cy="560400"/>
          </a:xfrm>
          <a:prstGeom prst="rect">
            <a:avLst/>
          </a:prstGeom>
          <a:noFill/>
          <a:ln>
            <a:noFill/>
          </a:ln>
        </p:spPr>
        <p:txBody>
          <a:bodyPr spcFirstLastPara="1" wrap="square" lIns="0" tIns="0" rIns="0" bIns="0" anchor="t" anchorCtr="0">
            <a:noAutofit/>
          </a:bodyPr>
          <a:lstStyle/>
          <a:p>
            <a:pPr marL="0" marR="0" lvl="0" indent="0" algn="l" rtl="0">
              <a:lnSpc>
                <a:spcPct val="91000"/>
              </a:lnSpc>
              <a:spcBef>
                <a:spcPts val="0"/>
              </a:spcBef>
              <a:spcAft>
                <a:spcPts val="0"/>
              </a:spcAft>
              <a:buNone/>
            </a:pPr>
            <a:r>
              <a:rPr lang="en-US" sz="4000" b="1">
                <a:solidFill>
                  <a:srgbClr val="101111"/>
                </a:solidFill>
                <a:latin typeface="Times New Roman" panose="02020603050405020304"/>
                <a:ea typeface="Times New Roman" panose="02020603050405020304"/>
                <a:cs typeface="Times New Roman" panose="02020603050405020304"/>
                <a:sym typeface="Times New Roman" panose="02020603050405020304"/>
              </a:rPr>
              <a:t>INTRODUCTION</a:t>
            </a:r>
            <a:endParaRPr sz="4500" b="1">
              <a:latin typeface="Times New Roman" panose="02020603050405020304"/>
              <a:ea typeface="Times New Roman" panose="02020603050405020304"/>
              <a:cs typeface="Times New Roman" panose="02020603050405020304"/>
              <a:sym typeface="Times New Roman" panose="02020603050405020304"/>
            </a:endParaRPr>
          </a:p>
        </p:txBody>
      </p:sp>
      <p:sp>
        <p:nvSpPr>
          <p:cNvPr id="98" name="Google Shape;98;p14"/>
          <p:cNvSpPr txBox="1"/>
          <p:nvPr/>
        </p:nvSpPr>
        <p:spPr>
          <a:xfrm>
            <a:off x="789577" y="2529324"/>
            <a:ext cx="16470262" cy="6313713"/>
          </a:xfrm>
          <a:prstGeom prst="rect">
            <a:avLst/>
          </a:prstGeom>
          <a:noFill/>
          <a:ln>
            <a:noFill/>
          </a:ln>
        </p:spPr>
        <p:txBody>
          <a:bodyPr spcFirstLastPara="1" wrap="square" lIns="0" tIns="0" rIns="0" bIns="0" anchor="t" anchorCtr="0">
            <a:noAutofit/>
          </a:bodyPr>
          <a:lstStyle/>
          <a:p>
            <a:pPr marL="457200" marR="0" lvl="0" indent="-317500" algn="just" rtl="0">
              <a:lnSpc>
                <a:spcPct val="150000"/>
              </a:lnSpc>
              <a:spcBef>
                <a:spcPts val="0"/>
              </a:spcBef>
              <a:spcAft>
                <a:spcPts val="0"/>
              </a:spcAft>
              <a:buClr>
                <a:srgbClr val="101111"/>
              </a:buClr>
              <a:buSzPts val="1400"/>
              <a:buFont typeface="Times New Roman" panose="02020603050405020304"/>
              <a:buChar char="●"/>
            </a:pPr>
            <a:r>
              <a:rPr lang="en-US" sz="2800" dirty="0">
                <a:solidFill>
                  <a:schemeClr val="tx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Solar power generation forecasting using artificial neural networks (ANNs) is an innovative approach to predicting the amount of electricity that will be generated by solar power systems.</a:t>
            </a:r>
            <a:endParaRPr lang="en-US" sz="2800" dirty="0">
              <a:solidFill>
                <a:schemeClr val="tx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endParaRPr>
          </a:p>
          <a:p>
            <a:pPr marL="457200" marR="0" lvl="0" indent="-317500" algn="just" rtl="0">
              <a:lnSpc>
                <a:spcPct val="150000"/>
              </a:lnSpc>
              <a:spcBef>
                <a:spcPts val="0"/>
              </a:spcBef>
              <a:spcAft>
                <a:spcPts val="0"/>
              </a:spcAft>
              <a:buClr>
                <a:srgbClr val="101111"/>
              </a:buClr>
              <a:buSzPts val="1400"/>
              <a:buFont typeface="Times New Roman" panose="02020603050405020304"/>
              <a:buChar char="●"/>
            </a:pPr>
            <a:r>
              <a:rPr lang="en-US" sz="2800" dirty="0">
                <a:solidFill>
                  <a:schemeClr val="tx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Leveraging the capabilities of ANNs, which are designed to recognize patterns and learn from data, enhances the accuracy of forecasts.</a:t>
            </a:r>
            <a:endParaRPr lang="en-US" sz="2800" dirty="0">
              <a:solidFill>
                <a:schemeClr val="tx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endParaRPr>
          </a:p>
          <a:p>
            <a:pPr marL="457200" marR="0" lvl="0" indent="-317500" algn="just" rtl="0">
              <a:lnSpc>
                <a:spcPct val="150000"/>
              </a:lnSpc>
              <a:spcBef>
                <a:spcPts val="0"/>
              </a:spcBef>
              <a:spcAft>
                <a:spcPts val="0"/>
              </a:spcAft>
              <a:buClr>
                <a:srgbClr val="101111"/>
              </a:buClr>
              <a:buSzPts val="1400"/>
              <a:buFont typeface="Times New Roman" panose="02020603050405020304"/>
              <a:buChar char="●"/>
            </a:pPr>
            <a:r>
              <a:rPr lang="en-US" sz="2800" dirty="0">
                <a:solidFill>
                  <a:schemeClr val="tx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Precise predictions are crucial for integrating solar power into the grid, managing energy resources efficiently, and ensuring reliable power supply.</a:t>
            </a:r>
            <a:endParaRPr lang="en-US" sz="2800" dirty="0">
              <a:solidFill>
                <a:schemeClr val="tx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endParaRPr>
          </a:p>
          <a:p>
            <a:pPr marL="457200" marR="0" lvl="0" indent="-317500" algn="just" rtl="0">
              <a:lnSpc>
                <a:spcPct val="150000"/>
              </a:lnSpc>
              <a:spcBef>
                <a:spcPts val="0"/>
              </a:spcBef>
              <a:spcAft>
                <a:spcPts val="0"/>
              </a:spcAft>
              <a:buClr>
                <a:srgbClr val="101111"/>
              </a:buClr>
              <a:buSzPts val="1400"/>
              <a:buFont typeface="Times New Roman" panose="02020603050405020304"/>
              <a:buChar char="●"/>
            </a:pPr>
            <a:r>
              <a:rPr lang="en-US" sz="2800" dirty="0">
                <a:solidFill>
                  <a:schemeClr val="tx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The use of ANNs in solar forecasting addresses challenges posed by the variability of solar energy due to weather conditions and other factors.</a:t>
            </a:r>
            <a:endParaRPr lang="en-US" sz="2800" dirty="0">
              <a:solidFill>
                <a:schemeClr val="tx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endParaRPr>
          </a:p>
          <a:p>
            <a:pPr marL="457200" marR="0" lvl="0" indent="-317500" algn="just" rtl="0">
              <a:lnSpc>
                <a:spcPct val="150000"/>
              </a:lnSpc>
              <a:spcBef>
                <a:spcPts val="0"/>
              </a:spcBef>
              <a:spcAft>
                <a:spcPts val="0"/>
              </a:spcAft>
              <a:buClr>
                <a:srgbClr val="101111"/>
              </a:buClr>
              <a:buSzPts val="1400"/>
              <a:buFont typeface="Times New Roman" panose="02020603050405020304"/>
              <a:buChar char="●"/>
            </a:pPr>
            <a:r>
              <a:rPr lang="en-US" sz="2800" dirty="0">
                <a:solidFill>
                  <a:schemeClr val="tx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This technology represents a significant step towards optimizing renewable energy utilization and advancing sustainable energy solutions.</a:t>
            </a:r>
            <a:endParaRPr sz="2800" dirty="0">
              <a:solidFill>
                <a:schemeClr val="tx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endParaRPr>
          </a:p>
        </p:txBody>
      </p:sp>
      <p:pic>
        <p:nvPicPr>
          <p:cNvPr id="7172" name="Picture 4" descr="Introduction Sign Images – Browse 18,742 Stock Photos, Vectors, and Video |  Adobe Stock"/>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413392" y="8161792"/>
            <a:ext cx="5615528" cy="212520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ECD9"/>
        </a:solidFill>
        <a:effectLst/>
      </p:bgPr>
    </p:bg>
    <p:spTree>
      <p:nvGrpSpPr>
        <p:cNvPr id="1" name="Shape 113"/>
        <p:cNvGrpSpPr/>
        <p:nvPr/>
      </p:nvGrpSpPr>
      <p:grpSpPr>
        <a:xfrm>
          <a:off x="0" y="0"/>
          <a:ext cx="0" cy="0"/>
          <a:chOff x="0" y="0"/>
          <a:chExt cx="0" cy="0"/>
        </a:xfrm>
      </p:grpSpPr>
      <p:pic>
        <p:nvPicPr>
          <p:cNvPr id="114" name="Google Shape;114;p16"/>
          <p:cNvPicPr preferRelativeResize="0"/>
          <p:nvPr/>
        </p:nvPicPr>
        <p:blipFill>
          <a:blip r:embed="rId1"/>
          <a:stretch>
            <a:fillRect/>
          </a:stretch>
        </p:blipFill>
        <p:spPr>
          <a:xfrm>
            <a:off x="15758675" y="0"/>
            <a:ext cx="2529325" cy="2529325"/>
          </a:xfrm>
          <a:prstGeom prst="rect">
            <a:avLst/>
          </a:prstGeom>
          <a:noFill/>
          <a:ln>
            <a:noFill/>
          </a:ln>
        </p:spPr>
      </p:pic>
      <p:pic>
        <p:nvPicPr>
          <p:cNvPr id="115" name="Google Shape;115;p16"/>
          <p:cNvPicPr preferRelativeResize="0"/>
          <p:nvPr/>
        </p:nvPicPr>
        <p:blipFill>
          <a:blip r:embed="rId2"/>
          <a:stretch>
            <a:fillRect/>
          </a:stretch>
        </p:blipFill>
        <p:spPr>
          <a:xfrm>
            <a:off x="0" y="0"/>
            <a:ext cx="2529324" cy="2529324"/>
          </a:xfrm>
          <a:prstGeom prst="rect">
            <a:avLst/>
          </a:prstGeom>
          <a:noFill/>
          <a:ln>
            <a:noFill/>
          </a:ln>
        </p:spPr>
      </p:pic>
      <p:sp>
        <p:nvSpPr>
          <p:cNvPr id="116" name="Google Shape;116;p16"/>
          <p:cNvSpPr txBox="1"/>
          <p:nvPr/>
        </p:nvSpPr>
        <p:spPr>
          <a:xfrm>
            <a:off x="1783481" y="1416675"/>
            <a:ext cx="13975200" cy="569400"/>
          </a:xfrm>
          <a:prstGeom prst="rect">
            <a:avLst/>
          </a:prstGeom>
          <a:noFill/>
          <a:ln>
            <a:noFill/>
          </a:ln>
        </p:spPr>
        <p:txBody>
          <a:bodyPr spcFirstLastPara="1" wrap="square" lIns="0" tIns="0" rIns="0" bIns="0" anchor="t" anchorCtr="0">
            <a:spAutoFit/>
          </a:bodyPr>
          <a:lstStyle/>
          <a:p>
            <a:pPr marL="0" marR="0" lvl="0" indent="0" algn="ctr" rtl="0">
              <a:lnSpc>
                <a:spcPct val="91000"/>
              </a:lnSpc>
              <a:spcBef>
                <a:spcPts val="0"/>
              </a:spcBef>
              <a:spcAft>
                <a:spcPts val="0"/>
              </a:spcAft>
              <a:buNone/>
            </a:pPr>
            <a:r>
              <a:rPr lang="en-US" sz="4065" b="1" i="0" u="none" strike="noStrike" cap="none" dirty="0">
                <a:solidFill>
                  <a:srgbClr val="101111"/>
                </a:solidFill>
                <a:latin typeface="Times New Roman" panose="02020603050405020304"/>
                <a:ea typeface="Times New Roman" panose="02020603050405020304"/>
                <a:cs typeface="Times New Roman" panose="02020603050405020304"/>
                <a:sym typeface="Times New Roman" panose="02020603050405020304"/>
              </a:rPr>
              <a:t>PROBLEM STATEMENT</a:t>
            </a:r>
            <a:endParaRPr lang="en-US" sz="1600" b="1" dirty="0">
              <a:latin typeface="Times New Roman" panose="02020603050405020304"/>
              <a:ea typeface="Times New Roman" panose="02020603050405020304"/>
              <a:cs typeface="Times New Roman" panose="02020603050405020304"/>
              <a:sym typeface="Times New Roman" panose="02020603050405020304"/>
            </a:endParaRPr>
          </a:p>
        </p:txBody>
      </p:sp>
      <p:sp>
        <p:nvSpPr>
          <p:cNvPr id="117" name="Google Shape;117;p16"/>
          <p:cNvSpPr txBox="1"/>
          <p:nvPr/>
        </p:nvSpPr>
        <p:spPr>
          <a:xfrm>
            <a:off x="679620" y="2529324"/>
            <a:ext cx="17577900" cy="4924395"/>
          </a:xfrm>
          <a:prstGeom prst="rect">
            <a:avLst/>
          </a:prstGeom>
          <a:noFill/>
          <a:ln>
            <a:noFill/>
          </a:ln>
        </p:spPr>
        <p:txBody>
          <a:bodyPr spcFirstLastPara="1" wrap="square" lIns="91425" tIns="91425" rIns="91425" bIns="91425" anchor="t" anchorCtr="0">
            <a:spAutoFit/>
          </a:bodyPr>
          <a:lstStyle/>
          <a:p>
            <a:r>
              <a:rPr lang="en-US" sz="2800" dirty="0">
                <a:latin typeface="Times New Roman" panose="02020603050405020304" pitchFamily="18" charset="0"/>
                <a:cs typeface="Times New Roman" panose="02020603050405020304" pitchFamily="18" charset="0"/>
              </a:rPr>
              <a:t>Accurate forecasting of solar power generation is critical for the efficient integration of solar energy into the electrical grid, resource management, and ensuring a reliable power supply. Traditional forecasting methods often struggle with the inherent variability and intermittency of solar power due to weather conditions, seasonal changes, and other environmental factors. These limitations can lead to inefficient energy distribution, increased operational costs, and challenges in maintaining grid stability.</a:t>
            </a:r>
            <a:endParaRPr lang="en-US" sz="2800" dirty="0">
              <a:latin typeface="Times New Roman" panose="02020603050405020304" pitchFamily="18" charset="0"/>
              <a:cs typeface="Times New Roman" panose="02020603050405020304" pitchFamily="18" charset="0"/>
            </a:endParaRPr>
          </a:p>
          <a:p>
            <a:endParaRPr lang="en-US"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This project aims to address these challenges by developing an advanced forecasting model using artificial neural networks (ANNs). By leveraging the pattern recognition and learning capabilities of ANNs, the goal is to enhance the accuracy of solar power generation predictions, thereby improving grid integration, optimizing energy resource management, and supporting the transition to a more sustainable energy future. The project will involve data collection, model training, and validation to ensure robust and reliable forecasting performance.</a:t>
            </a:r>
            <a:endParaRPr lang="en-US" sz="2800" dirty="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endParaRPr>
          </a:p>
        </p:txBody>
      </p:sp>
      <p:pic>
        <p:nvPicPr>
          <p:cNvPr id="2050" name="Picture 2" descr="How to Write to Problem Statements (Examples Included) | PM Study Circ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755880" y="7274242"/>
            <a:ext cx="5166360" cy="290607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ECD9"/>
        </a:solidFill>
        <a:effectLst/>
      </p:bgPr>
    </p:bg>
    <p:spTree>
      <p:nvGrpSpPr>
        <p:cNvPr id="1" name="Shape 137"/>
        <p:cNvGrpSpPr/>
        <p:nvPr/>
      </p:nvGrpSpPr>
      <p:grpSpPr>
        <a:xfrm>
          <a:off x="0" y="0"/>
          <a:ext cx="0" cy="0"/>
          <a:chOff x="0" y="0"/>
          <a:chExt cx="0" cy="0"/>
        </a:xfrm>
      </p:grpSpPr>
      <p:pic>
        <p:nvPicPr>
          <p:cNvPr id="138" name="Google Shape;138;p19"/>
          <p:cNvPicPr preferRelativeResize="0"/>
          <p:nvPr/>
        </p:nvPicPr>
        <p:blipFill>
          <a:blip r:embed="rId1"/>
          <a:stretch>
            <a:fillRect/>
          </a:stretch>
        </p:blipFill>
        <p:spPr>
          <a:xfrm>
            <a:off x="15758675" y="0"/>
            <a:ext cx="2529325" cy="2529325"/>
          </a:xfrm>
          <a:prstGeom prst="rect">
            <a:avLst/>
          </a:prstGeom>
          <a:noFill/>
          <a:ln>
            <a:noFill/>
          </a:ln>
        </p:spPr>
      </p:pic>
      <p:pic>
        <p:nvPicPr>
          <p:cNvPr id="139" name="Google Shape;139;p19"/>
          <p:cNvPicPr preferRelativeResize="0"/>
          <p:nvPr/>
        </p:nvPicPr>
        <p:blipFill>
          <a:blip r:embed="rId2"/>
          <a:stretch>
            <a:fillRect/>
          </a:stretch>
        </p:blipFill>
        <p:spPr>
          <a:xfrm>
            <a:off x="0" y="0"/>
            <a:ext cx="2529324" cy="2529324"/>
          </a:xfrm>
          <a:prstGeom prst="rect">
            <a:avLst/>
          </a:prstGeom>
          <a:noFill/>
          <a:ln>
            <a:noFill/>
          </a:ln>
        </p:spPr>
      </p:pic>
      <p:sp>
        <p:nvSpPr>
          <p:cNvPr id="142" name="Google Shape;142;p19"/>
          <p:cNvSpPr txBox="1"/>
          <p:nvPr/>
        </p:nvSpPr>
        <p:spPr>
          <a:xfrm>
            <a:off x="5843540" y="847966"/>
            <a:ext cx="6600900" cy="573875"/>
          </a:xfrm>
          <a:prstGeom prst="rect">
            <a:avLst/>
          </a:prstGeom>
          <a:noFill/>
          <a:ln>
            <a:noFill/>
          </a:ln>
        </p:spPr>
        <p:txBody>
          <a:bodyPr spcFirstLastPara="1" wrap="square" lIns="0" tIns="0" rIns="0" bIns="0" anchor="t" anchorCtr="0">
            <a:spAutoFit/>
          </a:bodyPr>
          <a:lstStyle/>
          <a:p>
            <a:pPr marL="0" marR="0" lvl="0" indent="0" algn="ctr" rtl="0">
              <a:lnSpc>
                <a:spcPct val="91000"/>
              </a:lnSpc>
              <a:spcBef>
                <a:spcPts val="0"/>
              </a:spcBef>
              <a:spcAft>
                <a:spcPts val="0"/>
              </a:spcAft>
              <a:buNone/>
            </a:pPr>
            <a:r>
              <a:rPr lang="en-US" sz="4100" b="1" dirty="0">
                <a:solidFill>
                  <a:srgbClr val="101111"/>
                </a:solidFill>
                <a:latin typeface="Times New Roman" panose="02020603050405020304"/>
                <a:ea typeface="Times New Roman" panose="02020603050405020304"/>
                <a:cs typeface="Times New Roman" panose="02020603050405020304"/>
                <a:sym typeface="Times New Roman" panose="02020603050405020304"/>
              </a:rPr>
              <a:t>DATA ANALYTICS </a:t>
            </a:r>
            <a:endParaRPr sz="1100" b="1" dirty="0">
              <a:latin typeface="Times New Roman" panose="02020603050405020304"/>
              <a:ea typeface="Times New Roman" panose="02020603050405020304"/>
              <a:cs typeface="Times New Roman" panose="02020603050405020304"/>
              <a:sym typeface="Times New Roman" panose="02020603050405020304"/>
            </a:endParaRPr>
          </a:p>
        </p:txBody>
      </p:sp>
      <p:sp>
        <p:nvSpPr>
          <p:cNvPr id="144" name="Google Shape;144;p19"/>
          <p:cNvSpPr txBox="1"/>
          <p:nvPr/>
        </p:nvSpPr>
        <p:spPr>
          <a:xfrm>
            <a:off x="274320" y="3099819"/>
            <a:ext cx="16668708" cy="6894195"/>
          </a:xfrm>
          <a:prstGeom prst="rect">
            <a:avLst/>
          </a:prstGeom>
          <a:noFill/>
          <a:ln>
            <a:noFill/>
          </a:ln>
        </p:spPr>
        <p:txBody>
          <a:bodyPr spcFirstLastPara="1" wrap="square" lIns="0" tIns="0" rIns="0" bIns="0" anchor="t" anchorCtr="0">
            <a:spAutoFit/>
          </a:bodyPr>
          <a:lstStyle/>
          <a:p>
            <a:pPr marL="457200" indent="-457200">
              <a:buFont typeface="Arial" panose="020B0604020202020204" pitchFamily="34" charset="0"/>
              <a:buChar char="•"/>
            </a:pPr>
            <a:r>
              <a:rPr lang="en-US" sz="2800" b="1" dirty="0"/>
              <a:t>Data Collection:</a:t>
            </a:r>
            <a:r>
              <a:rPr lang="en-US" sz="2800" dirty="0"/>
              <a:t> Gather historical solar power data from existing panels and weather data (sunlight intensity, temperature, etc.). Time-series and geographical data (latitude, longitude) are also collected to capture patterns and regional influences.</a:t>
            </a:r>
            <a:endParaRPr lang="en-US" sz="2800" dirty="0"/>
          </a:p>
          <a:p>
            <a:pPr marL="457200" indent="-457200">
              <a:buFont typeface="Arial" panose="020B0604020202020204" pitchFamily="34" charset="0"/>
              <a:buChar char="•"/>
            </a:pPr>
            <a:r>
              <a:rPr lang="en-US" sz="2800" b="1" dirty="0"/>
              <a:t>Data Preprocessing:</a:t>
            </a:r>
            <a:r>
              <a:rPr lang="en-US" sz="2800" dirty="0"/>
              <a:t> Clean and normalize data to handle missing values and scale features uniformly. Feature engineering includes creating new variables like weather indices and time-based features.</a:t>
            </a:r>
            <a:endParaRPr lang="en-US" sz="2800" dirty="0"/>
          </a:p>
          <a:p>
            <a:pPr marL="457200" indent="-457200">
              <a:buFont typeface="Arial" panose="020B0604020202020204" pitchFamily="34" charset="0"/>
              <a:buChar char="•"/>
            </a:pPr>
            <a:r>
              <a:rPr lang="en-US" sz="2800" b="1" dirty="0"/>
              <a:t>Exploratory Data Analysis (EDA):</a:t>
            </a:r>
            <a:r>
              <a:rPr lang="en-US" sz="2800" dirty="0"/>
              <a:t> Visualize relationships using plots, analyze correlations, and decompose time-series data to understand patterns and trends.</a:t>
            </a:r>
            <a:endParaRPr lang="en-US" sz="2800" dirty="0"/>
          </a:p>
          <a:p>
            <a:pPr marL="457200" indent="-457200">
              <a:buFont typeface="Arial" panose="020B0604020202020204" pitchFamily="34" charset="0"/>
              <a:buChar char="•"/>
            </a:pPr>
            <a:r>
              <a:rPr lang="en-US" sz="2800" b="1" dirty="0"/>
              <a:t>Model Development:</a:t>
            </a:r>
            <a:r>
              <a:rPr lang="en-US" sz="2800" dirty="0"/>
              <a:t> Split data into training, validation, and test sets. Choose appropriate ANN architecture (e.g., feedforward, RNNs, LSTM) and optimize hyperparameters for improved performance.</a:t>
            </a:r>
            <a:endParaRPr lang="en-US" sz="2800" dirty="0"/>
          </a:p>
          <a:p>
            <a:pPr marL="457200" indent="-457200">
              <a:buFont typeface="Arial" panose="020B0604020202020204" pitchFamily="34" charset="0"/>
              <a:buChar char="•"/>
            </a:pPr>
            <a:r>
              <a:rPr lang="en-US" sz="2800" b="1" dirty="0"/>
              <a:t>Model Training:</a:t>
            </a:r>
            <a:r>
              <a:rPr lang="en-US" sz="2800" dirty="0"/>
              <a:t> Train the ANN using optimization algorithms like Adam or SGD. Validate performance on a separate validation dataset to fine-tune parameters and prevent overfitting.</a:t>
            </a:r>
            <a:endParaRPr lang="en-US" sz="2800" dirty="0"/>
          </a:p>
          <a:p>
            <a:pPr marL="457200" indent="-457200">
              <a:buFont typeface="Arial" panose="020B0604020202020204" pitchFamily="34" charset="0"/>
              <a:buChar char="•"/>
            </a:pPr>
            <a:r>
              <a:rPr lang="en-US" sz="2800" b="1" dirty="0"/>
              <a:t>Model Evaluation:</a:t>
            </a:r>
            <a:r>
              <a:rPr lang="en-US" sz="2800" dirty="0"/>
              <a:t> Assess model accuracy using metrics like MAE and RMSE on a test dataset. Iterate and refine the model to achieve accurate solar power generation forecasts for grid integration and resource management</a:t>
            </a:r>
            <a:endParaRPr lang="en-US" sz="28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ECD9"/>
        </a:solidFill>
        <a:effectLst/>
      </p:bgPr>
    </p:bg>
    <p:spTree>
      <p:nvGrpSpPr>
        <p:cNvPr id="1" name="Shape 249"/>
        <p:cNvGrpSpPr/>
        <p:nvPr/>
      </p:nvGrpSpPr>
      <p:grpSpPr>
        <a:xfrm>
          <a:off x="0" y="0"/>
          <a:ext cx="0" cy="0"/>
          <a:chOff x="0" y="0"/>
          <a:chExt cx="0" cy="0"/>
        </a:xfrm>
      </p:grpSpPr>
      <p:pic>
        <p:nvPicPr>
          <p:cNvPr id="250" name="Google Shape;250;p31"/>
          <p:cNvPicPr preferRelativeResize="0"/>
          <p:nvPr/>
        </p:nvPicPr>
        <p:blipFill>
          <a:blip r:embed="rId1"/>
          <a:stretch>
            <a:fillRect/>
          </a:stretch>
        </p:blipFill>
        <p:spPr>
          <a:xfrm>
            <a:off x="15758675" y="0"/>
            <a:ext cx="2529325" cy="2529325"/>
          </a:xfrm>
          <a:prstGeom prst="rect">
            <a:avLst/>
          </a:prstGeom>
          <a:noFill/>
          <a:ln>
            <a:noFill/>
          </a:ln>
        </p:spPr>
      </p:pic>
      <p:pic>
        <p:nvPicPr>
          <p:cNvPr id="251" name="Google Shape;251;p31"/>
          <p:cNvPicPr preferRelativeResize="0"/>
          <p:nvPr/>
        </p:nvPicPr>
        <p:blipFill>
          <a:blip r:embed="rId2"/>
          <a:stretch>
            <a:fillRect/>
          </a:stretch>
        </p:blipFill>
        <p:spPr>
          <a:xfrm>
            <a:off x="0" y="0"/>
            <a:ext cx="2529324" cy="2529324"/>
          </a:xfrm>
          <a:prstGeom prst="rect">
            <a:avLst/>
          </a:prstGeom>
          <a:noFill/>
          <a:ln>
            <a:noFill/>
          </a:ln>
        </p:spPr>
      </p:pic>
      <p:sp>
        <p:nvSpPr>
          <p:cNvPr id="2" name="Title 1"/>
          <p:cNvSpPr>
            <a:spLocks noGrp="1"/>
          </p:cNvSpPr>
          <p:nvPr>
            <p:ph type="title"/>
          </p:nvPr>
        </p:nvSpPr>
        <p:spPr>
          <a:xfrm>
            <a:off x="4869543" y="579438"/>
            <a:ext cx="8229600" cy="1143000"/>
          </a:xfrm>
        </p:spPr>
        <p:txBody>
          <a:bodyPr/>
          <a:lstStyle/>
          <a:p>
            <a:r>
              <a:rPr lang="en-IN" b="1" dirty="0"/>
              <a:t>ENVIRONMENTAL SET UP </a:t>
            </a:r>
            <a:endParaRPr lang="en-IN" b="1" dirty="0"/>
          </a:p>
        </p:txBody>
      </p:sp>
      <p:sp>
        <p:nvSpPr>
          <p:cNvPr id="3" name="Text Placeholder 2"/>
          <p:cNvSpPr>
            <a:spLocks noGrp="1"/>
          </p:cNvSpPr>
          <p:nvPr>
            <p:ph type="body" idx="1"/>
          </p:nvPr>
        </p:nvSpPr>
        <p:spPr>
          <a:xfrm>
            <a:off x="335643" y="2529324"/>
            <a:ext cx="17616714" cy="6803570"/>
          </a:xfrm>
        </p:spPr>
        <p:txBody>
          <a:bodyPr>
            <a:normAutofit/>
          </a:bodyPr>
          <a:lstStyle/>
          <a:p>
            <a:pPr>
              <a:lnSpc>
                <a:spcPct val="150000"/>
              </a:lnSpc>
            </a:pPr>
            <a:r>
              <a:rPr lang="en-IN" sz="2800" dirty="0">
                <a:latin typeface="Times New Roman" panose="02020603050405020304" pitchFamily="18" charset="0"/>
                <a:cs typeface="Times New Roman" panose="02020603050405020304" pitchFamily="18" charset="0"/>
              </a:rPr>
              <a:t>Hardware requirements include high-performance CPUs or GPUs for computational tasks, sufficient storage for large datasets, and ample RAM for smooth processing.</a:t>
            </a:r>
            <a:endParaRPr lang="en-IN" sz="2800" dirty="0">
              <a:latin typeface="Times New Roman" panose="02020603050405020304" pitchFamily="18" charset="0"/>
              <a:cs typeface="Times New Roman" panose="02020603050405020304" pitchFamily="18" charset="0"/>
            </a:endParaRPr>
          </a:p>
          <a:p>
            <a:pPr>
              <a:lnSpc>
                <a:spcPct val="150000"/>
              </a:lnSpc>
            </a:pPr>
            <a:r>
              <a:rPr lang="en-IN" sz="2800" dirty="0">
                <a:latin typeface="Times New Roman" panose="02020603050405020304" pitchFamily="18" charset="0"/>
                <a:cs typeface="Times New Roman" panose="02020603050405020304" pitchFamily="18" charset="0"/>
              </a:rPr>
              <a:t>Software setup focuses on Python for data handling, modelling using TensorFlow or PyTorch for ANNs, and libraries like Pandas, NumPy, Matplotlib, and Seaborn for analysis and visualization.</a:t>
            </a:r>
            <a:endParaRPr lang="en-IN" sz="2800" dirty="0">
              <a:latin typeface="Times New Roman" panose="02020603050405020304" pitchFamily="18" charset="0"/>
              <a:cs typeface="Times New Roman" panose="02020603050405020304" pitchFamily="18" charset="0"/>
            </a:endParaRPr>
          </a:p>
          <a:p>
            <a:pPr>
              <a:lnSpc>
                <a:spcPct val="150000"/>
              </a:lnSpc>
            </a:pPr>
            <a:r>
              <a:rPr lang="en-IN" sz="2800" dirty="0">
                <a:latin typeface="Times New Roman" panose="02020603050405020304" pitchFamily="18" charset="0"/>
                <a:cs typeface="Times New Roman" panose="02020603050405020304" pitchFamily="18" charset="0"/>
              </a:rPr>
              <a:t>Data sources include historical solar power and weather data (sunlight intensity, temperature, etc.), obtained from reliable sources or APIs, along with geographical data (latitude, longitude) for spatial analysis.</a:t>
            </a:r>
            <a:endParaRPr lang="en-IN" sz="2800" dirty="0">
              <a:latin typeface="Times New Roman" panose="02020603050405020304" pitchFamily="18" charset="0"/>
              <a:cs typeface="Times New Roman" panose="02020603050405020304" pitchFamily="18" charset="0"/>
            </a:endParaRPr>
          </a:p>
          <a:p>
            <a:pPr>
              <a:lnSpc>
                <a:spcPct val="150000"/>
              </a:lnSpc>
            </a:pPr>
            <a:r>
              <a:rPr lang="en-IN" sz="2800" dirty="0">
                <a:latin typeface="Times New Roman" panose="02020603050405020304" pitchFamily="18" charset="0"/>
                <a:cs typeface="Times New Roman" panose="02020603050405020304" pitchFamily="18" charset="0"/>
              </a:rPr>
              <a:t>Data preprocessing involves cleaning, normalization, and feature engineering to optimize data for accurate forecasting models.</a:t>
            </a:r>
            <a:endParaRPr lang="en-IN" sz="2800" dirty="0">
              <a:latin typeface="Times New Roman" panose="02020603050405020304" pitchFamily="18" charset="0"/>
              <a:cs typeface="Times New Roman" panose="02020603050405020304" pitchFamily="18" charset="0"/>
            </a:endParaRPr>
          </a:p>
          <a:p>
            <a:pPr>
              <a:lnSpc>
                <a:spcPct val="150000"/>
              </a:lnSpc>
            </a:pPr>
            <a:r>
              <a:rPr lang="en-IN" sz="2800" dirty="0">
                <a:latin typeface="Times New Roman" panose="02020603050405020304" pitchFamily="18" charset="0"/>
                <a:cs typeface="Times New Roman" panose="02020603050405020304" pitchFamily="18" charset="0"/>
              </a:rPr>
              <a:t>Establishing this setup enables effective use of ANNs to enhance solar power forecasting accuracy, aiding grid integration and sustainable energy management efforts.</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ECD9"/>
        </a:solidFill>
        <a:effectLst/>
      </p:bgPr>
    </p:bg>
    <p:spTree>
      <p:nvGrpSpPr>
        <p:cNvPr id="1" name="Shape 241"/>
        <p:cNvGrpSpPr/>
        <p:nvPr/>
      </p:nvGrpSpPr>
      <p:grpSpPr>
        <a:xfrm>
          <a:off x="0" y="0"/>
          <a:ext cx="0" cy="0"/>
          <a:chOff x="0" y="0"/>
          <a:chExt cx="0" cy="0"/>
        </a:xfrm>
      </p:grpSpPr>
      <p:pic>
        <p:nvPicPr>
          <p:cNvPr id="242" name="Google Shape;242;p30"/>
          <p:cNvPicPr preferRelativeResize="0"/>
          <p:nvPr/>
        </p:nvPicPr>
        <p:blipFill>
          <a:blip r:embed="rId1"/>
          <a:stretch>
            <a:fillRect/>
          </a:stretch>
        </p:blipFill>
        <p:spPr>
          <a:xfrm>
            <a:off x="15758675" y="0"/>
            <a:ext cx="2529325" cy="2529325"/>
          </a:xfrm>
          <a:prstGeom prst="rect">
            <a:avLst/>
          </a:prstGeom>
          <a:noFill/>
          <a:ln>
            <a:noFill/>
          </a:ln>
        </p:spPr>
      </p:pic>
      <p:pic>
        <p:nvPicPr>
          <p:cNvPr id="243" name="Google Shape;243;p30"/>
          <p:cNvPicPr preferRelativeResize="0"/>
          <p:nvPr/>
        </p:nvPicPr>
        <p:blipFill>
          <a:blip r:embed="rId2"/>
          <a:stretch>
            <a:fillRect/>
          </a:stretch>
        </p:blipFill>
        <p:spPr>
          <a:xfrm>
            <a:off x="0" y="0"/>
            <a:ext cx="2529324" cy="2529324"/>
          </a:xfrm>
          <a:prstGeom prst="rect">
            <a:avLst/>
          </a:prstGeom>
          <a:noFill/>
          <a:ln>
            <a:noFill/>
          </a:ln>
        </p:spPr>
      </p:pic>
      <p:sp>
        <p:nvSpPr>
          <p:cNvPr id="2" name="TextBox 1"/>
          <p:cNvSpPr txBox="1"/>
          <p:nvPr/>
        </p:nvSpPr>
        <p:spPr>
          <a:xfrm>
            <a:off x="5745480" y="1264662"/>
            <a:ext cx="8610600" cy="707886"/>
          </a:xfrm>
          <a:prstGeom prst="rect">
            <a:avLst/>
          </a:prstGeom>
          <a:noFill/>
        </p:spPr>
        <p:txBody>
          <a:bodyPr wrap="square" rtlCol="0">
            <a:spAutoFit/>
          </a:bodyPr>
          <a:lstStyle/>
          <a:p>
            <a:r>
              <a:rPr lang="en-IN" sz="4000" b="1" dirty="0"/>
              <a:t>DATA FLOW DIAGRAM </a:t>
            </a:r>
            <a:endParaRPr lang="en-IN" sz="4000" b="1" dirty="0"/>
          </a:p>
        </p:txBody>
      </p:sp>
      <p:pic>
        <p:nvPicPr>
          <p:cNvPr id="3" name="image11.png"/>
          <p:cNvPicPr/>
          <p:nvPr/>
        </p:nvPicPr>
        <p:blipFill>
          <a:blip r:embed="rId3"/>
          <a:srcRect/>
          <a:stretch>
            <a:fillRect/>
          </a:stretch>
        </p:blipFill>
        <p:spPr>
          <a:xfrm>
            <a:off x="2598162" y="2651760"/>
            <a:ext cx="13091676" cy="70866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ECD9"/>
        </a:solidFill>
        <a:effectLst/>
      </p:bgPr>
    </p:bg>
    <p:spTree>
      <p:nvGrpSpPr>
        <p:cNvPr id="1" name="Shape 178"/>
        <p:cNvGrpSpPr/>
        <p:nvPr/>
      </p:nvGrpSpPr>
      <p:grpSpPr>
        <a:xfrm>
          <a:off x="0" y="0"/>
          <a:ext cx="0" cy="0"/>
          <a:chOff x="0" y="0"/>
          <a:chExt cx="0" cy="0"/>
        </a:xfrm>
      </p:grpSpPr>
      <p:pic>
        <p:nvPicPr>
          <p:cNvPr id="179" name="Google Shape;179;p23"/>
          <p:cNvPicPr preferRelativeResize="0"/>
          <p:nvPr/>
        </p:nvPicPr>
        <p:blipFill>
          <a:blip r:embed="rId1"/>
          <a:stretch>
            <a:fillRect/>
          </a:stretch>
        </p:blipFill>
        <p:spPr>
          <a:xfrm>
            <a:off x="16856375" y="0"/>
            <a:ext cx="1431625" cy="1431625"/>
          </a:xfrm>
          <a:prstGeom prst="rect">
            <a:avLst/>
          </a:prstGeom>
          <a:noFill/>
          <a:ln>
            <a:noFill/>
          </a:ln>
        </p:spPr>
      </p:pic>
      <p:pic>
        <p:nvPicPr>
          <p:cNvPr id="180" name="Google Shape;180;p23"/>
          <p:cNvPicPr preferRelativeResize="0"/>
          <p:nvPr/>
        </p:nvPicPr>
        <p:blipFill>
          <a:blip r:embed="rId2"/>
          <a:stretch>
            <a:fillRect/>
          </a:stretch>
        </p:blipFill>
        <p:spPr>
          <a:xfrm>
            <a:off x="0" y="-72925"/>
            <a:ext cx="1577450" cy="1577450"/>
          </a:xfrm>
          <a:prstGeom prst="rect">
            <a:avLst/>
          </a:prstGeom>
          <a:noFill/>
          <a:ln>
            <a:noFill/>
          </a:ln>
        </p:spPr>
      </p:pic>
      <p:sp>
        <p:nvSpPr>
          <p:cNvPr id="181" name="Google Shape;181;p23"/>
          <p:cNvSpPr txBox="1"/>
          <p:nvPr/>
        </p:nvSpPr>
        <p:spPr>
          <a:xfrm>
            <a:off x="7516941" y="608881"/>
            <a:ext cx="3254100" cy="615600"/>
          </a:xfrm>
          <a:prstGeom prst="rect">
            <a:avLst/>
          </a:prstGeom>
          <a:noFill/>
          <a:ln>
            <a:noFill/>
          </a:ln>
        </p:spPr>
        <p:txBody>
          <a:bodyPr spcFirstLastPara="1" wrap="square" lIns="0" tIns="0" rIns="0" bIns="0" anchor="t" anchorCtr="0">
            <a:spAutoFit/>
          </a:bodyPr>
          <a:lstStyle/>
          <a:p>
            <a:pPr marL="0" marR="0" lvl="0" indent="0" algn="ctr" rtl="0">
              <a:lnSpc>
                <a:spcPct val="140000"/>
              </a:lnSpc>
              <a:spcBef>
                <a:spcPts val="0"/>
              </a:spcBef>
              <a:spcAft>
                <a:spcPts val="0"/>
              </a:spcAft>
              <a:buNone/>
            </a:pPr>
            <a:r>
              <a:rPr lang="en-US" sz="4000" b="1" i="0" u="none" strike="noStrike" cap="none">
                <a:solidFill>
                  <a:srgbClr val="101111"/>
                </a:solidFill>
                <a:latin typeface="Times New Roman" panose="02020603050405020304"/>
                <a:ea typeface="Times New Roman" panose="02020603050405020304"/>
                <a:cs typeface="Times New Roman" panose="02020603050405020304"/>
                <a:sym typeface="Times New Roman" panose="02020603050405020304"/>
              </a:rPr>
              <a:t>CODE</a:t>
            </a:r>
            <a:endParaRPr sz="4000" b="1">
              <a:latin typeface="Times New Roman" panose="02020603050405020304"/>
              <a:ea typeface="Times New Roman" panose="02020603050405020304"/>
              <a:cs typeface="Times New Roman" panose="02020603050405020304"/>
              <a:sym typeface="Times New Roman" panose="02020603050405020304"/>
            </a:endParaRPr>
          </a:p>
        </p:txBody>
      </p:sp>
      <p:sp>
        <p:nvSpPr>
          <p:cNvPr id="182" name="Google Shape;182;p23"/>
          <p:cNvSpPr txBox="1"/>
          <p:nvPr/>
        </p:nvSpPr>
        <p:spPr>
          <a:xfrm>
            <a:off x="2104940" y="1300262"/>
            <a:ext cx="1719600" cy="277200"/>
          </a:xfrm>
          <a:prstGeom prst="rect">
            <a:avLst/>
          </a:prstGeom>
          <a:noFill/>
          <a:ln>
            <a:noFill/>
          </a:ln>
        </p:spPr>
        <p:txBody>
          <a:bodyPr spcFirstLastPara="1" wrap="square" lIns="0" tIns="0" rIns="0" bIns="0" anchor="t" anchorCtr="0">
            <a:spAutoFit/>
          </a:bodyPr>
          <a:lstStyle/>
          <a:p>
            <a:pPr marL="0" marR="0" lvl="0" indent="0" algn="ctr" rtl="0">
              <a:lnSpc>
                <a:spcPct val="379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83" name="Google Shape;183;p23"/>
          <p:cNvSpPr txBox="1"/>
          <p:nvPr/>
        </p:nvSpPr>
        <p:spPr>
          <a:xfrm>
            <a:off x="1436914" y="1504525"/>
            <a:ext cx="16851086" cy="8790099"/>
          </a:xfrm>
          <a:prstGeom prst="rect">
            <a:avLst/>
          </a:prstGeom>
          <a:noFill/>
          <a:ln>
            <a:noFill/>
          </a:ln>
        </p:spPr>
        <p:txBody>
          <a:bodyPr spcFirstLastPara="1" wrap="square" lIns="0" tIns="0" rIns="0" bIns="0" anchor="t" anchorCtr="0">
            <a:spAutoFit/>
          </a:bodyPr>
          <a:lstStyle/>
          <a:p>
            <a:pPr marL="0" marR="0" lvl="0" indent="0" algn="l" rtl="0">
              <a:lnSpc>
                <a:spcPct val="140000"/>
              </a:lnSpc>
              <a:spcBef>
                <a:spcPts val="0"/>
              </a:spcBef>
              <a:spcAft>
                <a:spcPts val="0"/>
              </a:spcAft>
              <a:buNone/>
            </a:pPr>
            <a:r>
              <a:rPr lang="en-IN" sz="2400" b="0" i="0" u="none" strike="noStrike" cap="none" dirty="0">
                <a:solidFill>
                  <a:srgbClr val="101111"/>
                </a:solidFill>
                <a:latin typeface="Times New Roman" panose="02020603050405020304" pitchFamily="18" charset="0"/>
                <a:ea typeface="Red Hat Display"/>
                <a:cs typeface="Times New Roman" panose="02020603050405020304" pitchFamily="18" charset="0"/>
                <a:sym typeface="Red Hat Display"/>
              </a:rPr>
              <a:t>import pandas as pd</a:t>
            </a:r>
            <a:endParaRPr lang="en-IN" sz="2400" b="0" i="0" u="none" strike="noStrike" cap="none" dirty="0">
              <a:solidFill>
                <a:srgbClr val="101111"/>
              </a:solidFill>
              <a:latin typeface="Times New Roman" panose="02020603050405020304" pitchFamily="18" charset="0"/>
              <a:ea typeface="Red Hat Display"/>
              <a:cs typeface="Times New Roman" panose="02020603050405020304" pitchFamily="18" charset="0"/>
              <a:sym typeface="Red Hat Display"/>
            </a:endParaRPr>
          </a:p>
          <a:p>
            <a:pPr marL="0" marR="0" lvl="0" indent="0" algn="l" rtl="0">
              <a:lnSpc>
                <a:spcPct val="140000"/>
              </a:lnSpc>
              <a:spcBef>
                <a:spcPts val="0"/>
              </a:spcBef>
              <a:spcAft>
                <a:spcPts val="0"/>
              </a:spcAft>
              <a:buNone/>
            </a:pPr>
            <a:r>
              <a:rPr lang="en-IN" sz="2400" b="0" i="0" u="none" strike="noStrike" cap="none" dirty="0">
                <a:solidFill>
                  <a:srgbClr val="101111"/>
                </a:solidFill>
                <a:latin typeface="Times New Roman" panose="02020603050405020304" pitchFamily="18" charset="0"/>
                <a:ea typeface="Red Hat Display"/>
                <a:cs typeface="Times New Roman" panose="02020603050405020304" pitchFamily="18" charset="0"/>
                <a:sym typeface="Red Hat Display"/>
              </a:rPr>
              <a:t>import numpy as np</a:t>
            </a:r>
            <a:endParaRPr lang="en-IN" sz="2400" b="0" i="0" u="none" strike="noStrike" cap="none" dirty="0">
              <a:solidFill>
                <a:srgbClr val="101111"/>
              </a:solidFill>
              <a:latin typeface="Times New Roman" panose="02020603050405020304" pitchFamily="18" charset="0"/>
              <a:ea typeface="Red Hat Display"/>
              <a:cs typeface="Times New Roman" panose="02020603050405020304" pitchFamily="18" charset="0"/>
              <a:sym typeface="Red Hat Display"/>
            </a:endParaRPr>
          </a:p>
          <a:p>
            <a:pPr marL="0" marR="0" lvl="0" indent="0" algn="l" rtl="0">
              <a:lnSpc>
                <a:spcPct val="140000"/>
              </a:lnSpc>
              <a:spcBef>
                <a:spcPts val="0"/>
              </a:spcBef>
              <a:spcAft>
                <a:spcPts val="0"/>
              </a:spcAft>
              <a:buNone/>
            </a:pPr>
            <a:r>
              <a:rPr lang="en-IN" sz="2400" b="0" i="0" u="none" strike="noStrike" cap="none" dirty="0">
                <a:solidFill>
                  <a:srgbClr val="101111"/>
                </a:solidFill>
                <a:latin typeface="Times New Roman" panose="02020603050405020304" pitchFamily="18" charset="0"/>
                <a:ea typeface="Red Hat Display"/>
                <a:cs typeface="Times New Roman" panose="02020603050405020304" pitchFamily="18" charset="0"/>
                <a:sym typeface="Red Hat Display"/>
              </a:rPr>
              <a:t>import tensorflow as </a:t>
            </a:r>
            <a:r>
              <a:rPr lang="en-IN" sz="2400" b="0" i="0" u="none" strike="noStrike" cap="none" dirty="0" err="1">
                <a:solidFill>
                  <a:srgbClr val="101111"/>
                </a:solidFill>
                <a:latin typeface="Times New Roman" panose="02020603050405020304" pitchFamily="18" charset="0"/>
                <a:ea typeface="Red Hat Display"/>
                <a:cs typeface="Times New Roman" panose="02020603050405020304" pitchFamily="18" charset="0"/>
                <a:sym typeface="Red Hat Display"/>
              </a:rPr>
              <a:t>tf</a:t>
            </a:r>
            <a:endParaRPr lang="en-IN" sz="2400" b="0" i="0" u="none" strike="noStrike" cap="none" dirty="0">
              <a:solidFill>
                <a:srgbClr val="101111"/>
              </a:solidFill>
              <a:latin typeface="Times New Roman" panose="02020603050405020304" pitchFamily="18" charset="0"/>
              <a:ea typeface="Red Hat Display"/>
              <a:cs typeface="Times New Roman" panose="02020603050405020304" pitchFamily="18" charset="0"/>
              <a:sym typeface="Red Hat Display"/>
            </a:endParaRPr>
          </a:p>
          <a:p>
            <a:pPr marL="0" marR="0" lvl="0" indent="0" algn="l" rtl="0">
              <a:lnSpc>
                <a:spcPct val="140000"/>
              </a:lnSpc>
              <a:spcBef>
                <a:spcPts val="0"/>
              </a:spcBef>
              <a:spcAft>
                <a:spcPts val="0"/>
              </a:spcAft>
              <a:buNone/>
            </a:pPr>
            <a:r>
              <a:rPr lang="en-IN" sz="2400" b="0" i="0" u="none" strike="noStrike" cap="none" dirty="0">
                <a:solidFill>
                  <a:srgbClr val="101111"/>
                </a:solidFill>
                <a:latin typeface="Times New Roman" panose="02020603050405020304" pitchFamily="18" charset="0"/>
                <a:ea typeface="Red Hat Display"/>
                <a:cs typeface="Times New Roman" panose="02020603050405020304" pitchFamily="18" charset="0"/>
                <a:sym typeface="Red Hat Display"/>
              </a:rPr>
              <a:t>from keras.layers import Dense, Activation, BatchNormalization, Dropout</a:t>
            </a:r>
            <a:endParaRPr lang="en-IN" sz="2400" b="0" i="0" u="none" strike="noStrike" cap="none" dirty="0">
              <a:solidFill>
                <a:srgbClr val="101111"/>
              </a:solidFill>
              <a:latin typeface="Times New Roman" panose="02020603050405020304" pitchFamily="18" charset="0"/>
              <a:ea typeface="Red Hat Display"/>
              <a:cs typeface="Times New Roman" panose="02020603050405020304" pitchFamily="18" charset="0"/>
              <a:sym typeface="Red Hat Display"/>
            </a:endParaRPr>
          </a:p>
          <a:p>
            <a:pPr marL="0" marR="0" lvl="0" indent="0" algn="l" rtl="0">
              <a:lnSpc>
                <a:spcPct val="140000"/>
              </a:lnSpc>
              <a:spcBef>
                <a:spcPts val="0"/>
              </a:spcBef>
              <a:spcAft>
                <a:spcPts val="0"/>
              </a:spcAft>
              <a:buNone/>
            </a:pPr>
            <a:r>
              <a:rPr lang="en-IN" sz="2400" b="0" i="0" u="none" strike="noStrike" cap="none" dirty="0">
                <a:solidFill>
                  <a:srgbClr val="101111"/>
                </a:solidFill>
                <a:latin typeface="Times New Roman" panose="02020603050405020304" pitchFamily="18" charset="0"/>
                <a:ea typeface="Red Hat Display"/>
                <a:cs typeface="Times New Roman" panose="02020603050405020304" pitchFamily="18" charset="0"/>
                <a:sym typeface="Red Hat Display"/>
              </a:rPr>
              <a:t>from keras import regularizers</a:t>
            </a:r>
            <a:endParaRPr lang="en-IN" sz="2400" b="0" i="0" u="none" strike="noStrike" cap="none" dirty="0">
              <a:solidFill>
                <a:srgbClr val="101111"/>
              </a:solidFill>
              <a:latin typeface="Times New Roman" panose="02020603050405020304" pitchFamily="18" charset="0"/>
              <a:ea typeface="Red Hat Display"/>
              <a:cs typeface="Times New Roman" panose="02020603050405020304" pitchFamily="18" charset="0"/>
              <a:sym typeface="Red Hat Display"/>
            </a:endParaRPr>
          </a:p>
          <a:p>
            <a:pPr marL="0" marR="0" lvl="0" indent="0" algn="l" rtl="0">
              <a:lnSpc>
                <a:spcPct val="140000"/>
              </a:lnSpc>
              <a:spcBef>
                <a:spcPts val="0"/>
              </a:spcBef>
              <a:spcAft>
                <a:spcPts val="0"/>
              </a:spcAft>
              <a:buNone/>
            </a:pPr>
            <a:r>
              <a:rPr lang="en-IN" sz="2400" b="0" i="0" u="none" strike="noStrike" cap="none" dirty="0">
                <a:solidFill>
                  <a:srgbClr val="101111"/>
                </a:solidFill>
                <a:latin typeface="Times New Roman" panose="02020603050405020304" pitchFamily="18" charset="0"/>
                <a:ea typeface="Red Hat Display"/>
                <a:cs typeface="Times New Roman" panose="02020603050405020304" pitchFamily="18" charset="0"/>
                <a:sym typeface="Red Hat Display"/>
              </a:rPr>
              <a:t>from </a:t>
            </a:r>
            <a:r>
              <a:rPr lang="en-IN" sz="2400" b="0" i="0" u="none" strike="noStrike" cap="none" dirty="0" err="1">
                <a:solidFill>
                  <a:srgbClr val="101111"/>
                </a:solidFill>
                <a:latin typeface="Times New Roman" panose="02020603050405020304" pitchFamily="18" charset="0"/>
                <a:ea typeface="Red Hat Display"/>
                <a:cs typeface="Times New Roman" panose="02020603050405020304" pitchFamily="18" charset="0"/>
                <a:sym typeface="Red Hat Display"/>
              </a:rPr>
              <a:t>keras.optimizers</a:t>
            </a:r>
            <a:r>
              <a:rPr lang="en-IN" sz="2400" b="0" i="0" u="none" strike="noStrike" cap="none" dirty="0">
                <a:solidFill>
                  <a:srgbClr val="101111"/>
                </a:solidFill>
                <a:latin typeface="Times New Roman" panose="02020603050405020304" pitchFamily="18" charset="0"/>
                <a:ea typeface="Red Hat Display"/>
                <a:cs typeface="Times New Roman" panose="02020603050405020304" pitchFamily="18" charset="0"/>
                <a:sym typeface="Red Hat Display"/>
              </a:rPr>
              <a:t> import RMSprop, Adam, SGD</a:t>
            </a:r>
            <a:endParaRPr lang="en-IN" sz="2400" b="0" i="0" u="none" strike="noStrike" cap="none" dirty="0">
              <a:solidFill>
                <a:srgbClr val="101111"/>
              </a:solidFill>
              <a:latin typeface="Times New Roman" panose="02020603050405020304" pitchFamily="18" charset="0"/>
              <a:ea typeface="Red Hat Display"/>
              <a:cs typeface="Times New Roman" panose="02020603050405020304" pitchFamily="18" charset="0"/>
              <a:sym typeface="Red Hat Display"/>
            </a:endParaRPr>
          </a:p>
          <a:p>
            <a:pPr marL="0" marR="0" lvl="0" indent="0" algn="l" rtl="0">
              <a:lnSpc>
                <a:spcPct val="140000"/>
              </a:lnSpc>
              <a:spcBef>
                <a:spcPts val="0"/>
              </a:spcBef>
              <a:spcAft>
                <a:spcPts val="0"/>
              </a:spcAft>
              <a:buNone/>
            </a:pPr>
            <a:r>
              <a:rPr lang="en-IN" sz="2400" b="0" i="0" u="none" strike="noStrike" cap="none" dirty="0">
                <a:solidFill>
                  <a:srgbClr val="101111"/>
                </a:solidFill>
                <a:latin typeface="Times New Roman" panose="02020603050405020304" pitchFamily="18" charset="0"/>
                <a:ea typeface="Red Hat Display"/>
                <a:cs typeface="Times New Roman" panose="02020603050405020304" pitchFamily="18" charset="0"/>
                <a:sym typeface="Red Hat Display"/>
              </a:rPr>
              <a:t>import datetime</a:t>
            </a:r>
            <a:endParaRPr lang="en-IN" sz="2400" b="0" i="0" u="none" strike="noStrike" cap="none" dirty="0">
              <a:solidFill>
                <a:srgbClr val="101111"/>
              </a:solidFill>
              <a:latin typeface="Times New Roman" panose="02020603050405020304" pitchFamily="18" charset="0"/>
              <a:ea typeface="Red Hat Display"/>
              <a:cs typeface="Times New Roman" panose="02020603050405020304" pitchFamily="18" charset="0"/>
              <a:sym typeface="Red Hat Display"/>
            </a:endParaRPr>
          </a:p>
          <a:p>
            <a:pPr marL="0" marR="0" lvl="0" indent="0" algn="l" rtl="0">
              <a:lnSpc>
                <a:spcPct val="140000"/>
              </a:lnSpc>
              <a:spcBef>
                <a:spcPts val="0"/>
              </a:spcBef>
              <a:spcAft>
                <a:spcPts val="0"/>
              </a:spcAft>
              <a:buNone/>
            </a:pPr>
            <a:r>
              <a:rPr lang="en-IN" sz="2400" b="0" i="0" u="none" strike="noStrike" cap="none" dirty="0">
                <a:solidFill>
                  <a:srgbClr val="101111"/>
                </a:solidFill>
                <a:latin typeface="Times New Roman" panose="02020603050405020304" pitchFamily="18" charset="0"/>
                <a:ea typeface="Red Hat Display"/>
                <a:cs typeface="Times New Roman" panose="02020603050405020304" pitchFamily="18" charset="0"/>
                <a:sym typeface="Red Hat Display"/>
              </a:rPr>
              <a:t>import </a:t>
            </a:r>
            <a:r>
              <a:rPr lang="en-IN" sz="2400" b="0" i="0" u="none" strike="noStrike" cap="none" dirty="0" err="1">
                <a:solidFill>
                  <a:srgbClr val="101111"/>
                </a:solidFill>
                <a:latin typeface="Times New Roman" panose="02020603050405020304" pitchFamily="18" charset="0"/>
                <a:ea typeface="Red Hat Display"/>
                <a:cs typeface="Times New Roman" panose="02020603050405020304" pitchFamily="18" charset="0"/>
                <a:sym typeface="Red Hat Display"/>
              </a:rPr>
              <a:t>matplotlib.pyplot</a:t>
            </a:r>
            <a:r>
              <a:rPr lang="en-IN" sz="2400" b="0" i="0" u="none" strike="noStrike" cap="none" dirty="0">
                <a:solidFill>
                  <a:srgbClr val="101111"/>
                </a:solidFill>
                <a:latin typeface="Times New Roman" panose="02020603050405020304" pitchFamily="18" charset="0"/>
                <a:ea typeface="Red Hat Display"/>
                <a:cs typeface="Times New Roman" panose="02020603050405020304" pitchFamily="18" charset="0"/>
                <a:sym typeface="Red Hat Display"/>
              </a:rPr>
              <a:t> as plt</a:t>
            </a:r>
            <a:endParaRPr lang="en-IN" sz="2400" b="0" i="0" u="none" strike="noStrike" cap="none" dirty="0">
              <a:solidFill>
                <a:srgbClr val="101111"/>
              </a:solidFill>
              <a:latin typeface="Times New Roman" panose="02020603050405020304" pitchFamily="18" charset="0"/>
              <a:ea typeface="Red Hat Display"/>
              <a:cs typeface="Times New Roman" panose="02020603050405020304" pitchFamily="18" charset="0"/>
              <a:sym typeface="Red Hat Display"/>
            </a:endParaRPr>
          </a:p>
          <a:p>
            <a:pPr marL="0" marR="0" lvl="0" indent="0" algn="l" rtl="0">
              <a:lnSpc>
                <a:spcPct val="140000"/>
              </a:lnSpc>
              <a:spcBef>
                <a:spcPts val="0"/>
              </a:spcBef>
              <a:spcAft>
                <a:spcPts val="0"/>
              </a:spcAft>
              <a:buNone/>
            </a:pPr>
            <a:r>
              <a:rPr lang="en-IN" sz="2400" b="0" i="0" u="none" strike="noStrike" cap="none" dirty="0">
                <a:solidFill>
                  <a:srgbClr val="101111"/>
                </a:solidFill>
                <a:latin typeface="Times New Roman" panose="02020603050405020304" pitchFamily="18" charset="0"/>
                <a:ea typeface="Red Hat Display"/>
                <a:cs typeface="Times New Roman" panose="02020603050405020304" pitchFamily="18" charset="0"/>
                <a:sym typeface="Red Hat Display"/>
              </a:rPr>
              <a:t>import seaborn as sns</a:t>
            </a:r>
            <a:endParaRPr lang="en-IN" sz="2400" b="0" i="0" u="none" strike="noStrike" cap="none" dirty="0">
              <a:solidFill>
                <a:srgbClr val="101111"/>
              </a:solidFill>
              <a:latin typeface="Times New Roman" panose="02020603050405020304" pitchFamily="18" charset="0"/>
              <a:ea typeface="Red Hat Display"/>
              <a:cs typeface="Times New Roman" panose="02020603050405020304" pitchFamily="18" charset="0"/>
              <a:sym typeface="Red Hat Display"/>
            </a:endParaRPr>
          </a:p>
          <a:p>
            <a:pPr marL="0" marR="0" lvl="0" indent="0" algn="l" rtl="0">
              <a:lnSpc>
                <a:spcPct val="140000"/>
              </a:lnSpc>
              <a:spcBef>
                <a:spcPts val="0"/>
              </a:spcBef>
              <a:spcAft>
                <a:spcPts val="0"/>
              </a:spcAft>
              <a:buNone/>
            </a:pPr>
            <a:endParaRPr lang="en-IN" sz="2400" b="0" i="0" u="none" strike="noStrike" cap="none" dirty="0">
              <a:solidFill>
                <a:srgbClr val="101111"/>
              </a:solidFill>
              <a:latin typeface="Times New Roman" panose="02020603050405020304" pitchFamily="18" charset="0"/>
              <a:ea typeface="Red Hat Display"/>
              <a:cs typeface="Times New Roman" panose="02020603050405020304" pitchFamily="18" charset="0"/>
              <a:sym typeface="Red Hat Display"/>
            </a:endParaRPr>
          </a:p>
          <a:p>
            <a:pPr marL="0" marR="0" lvl="0" indent="0" algn="l" rtl="0">
              <a:lnSpc>
                <a:spcPct val="140000"/>
              </a:lnSpc>
              <a:spcBef>
                <a:spcPts val="0"/>
              </a:spcBef>
              <a:spcAft>
                <a:spcPts val="0"/>
              </a:spcAft>
              <a:buNone/>
            </a:pPr>
            <a:r>
              <a:rPr lang="en-IN" sz="2400" b="0" i="0" u="none" strike="noStrike" cap="none" dirty="0">
                <a:solidFill>
                  <a:srgbClr val="101111"/>
                </a:solidFill>
                <a:latin typeface="Times New Roman" panose="02020603050405020304" pitchFamily="18" charset="0"/>
                <a:ea typeface="Red Hat Display"/>
                <a:cs typeface="Times New Roman" panose="02020603050405020304" pitchFamily="18" charset="0"/>
                <a:sym typeface="Red Hat Display"/>
              </a:rPr>
              <a:t>dts = pd.read_csv('data/solarpowergeneration.csv')</a:t>
            </a:r>
            <a:endParaRPr lang="en-IN" sz="2400" b="0" i="0" u="none" strike="noStrike" cap="none" dirty="0">
              <a:solidFill>
                <a:srgbClr val="101111"/>
              </a:solidFill>
              <a:latin typeface="Times New Roman" panose="02020603050405020304" pitchFamily="18" charset="0"/>
              <a:ea typeface="Red Hat Display"/>
              <a:cs typeface="Times New Roman" panose="02020603050405020304" pitchFamily="18" charset="0"/>
              <a:sym typeface="Red Hat Display"/>
            </a:endParaRPr>
          </a:p>
          <a:p>
            <a:pPr marL="0" marR="0" lvl="0" indent="0" algn="l" rtl="0">
              <a:lnSpc>
                <a:spcPct val="140000"/>
              </a:lnSpc>
              <a:spcBef>
                <a:spcPts val="0"/>
              </a:spcBef>
              <a:spcAft>
                <a:spcPts val="0"/>
              </a:spcAft>
              <a:buNone/>
            </a:pPr>
            <a:r>
              <a:rPr lang="en-IN" sz="2400" b="0" i="0" u="none" strike="noStrike" cap="none" dirty="0" err="1">
                <a:solidFill>
                  <a:srgbClr val="101111"/>
                </a:solidFill>
                <a:latin typeface="Times New Roman" panose="02020603050405020304" pitchFamily="18" charset="0"/>
                <a:ea typeface="Red Hat Display"/>
                <a:cs typeface="Times New Roman" panose="02020603050405020304" pitchFamily="18" charset="0"/>
                <a:sym typeface="Red Hat Display"/>
              </a:rPr>
              <a:t>dts.head</a:t>
            </a:r>
            <a:r>
              <a:rPr lang="en-IN" sz="2400" b="0" i="0" u="none" strike="noStrike" cap="none" dirty="0">
                <a:solidFill>
                  <a:srgbClr val="101111"/>
                </a:solidFill>
                <a:latin typeface="Times New Roman" panose="02020603050405020304" pitchFamily="18" charset="0"/>
                <a:ea typeface="Red Hat Display"/>
                <a:cs typeface="Times New Roman" panose="02020603050405020304" pitchFamily="18" charset="0"/>
                <a:sym typeface="Red Hat Display"/>
              </a:rPr>
              <a:t>(10)</a:t>
            </a:r>
            <a:endParaRPr lang="en-IN" sz="2400" b="0" i="0" u="none" strike="noStrike" cap="none" dirty="0">
              <a:solidFill>
                <a:srgbClr val="101111"/>
              </a:solidFill>
              <a:latin typeface="Times New Roman" panose="02020603050405020304" pitchFamily="18" charset="0"/>
              <a:ea typeface="Red Hat Display"/>
              <a:cs typeface="Times New Roman" panose="02020603050405020304" pitchFamily="18" charset="0"/>
              <a:sym typeface="Red Hat Display"/>
            </a:endParaRPr>
          </a:p>
          <a:p>
            <a:pPr marL="0" marR="0" lvl="0" indent="0" algn="l" rtl="0">
              <a:lnSpc>
                <a:spcPct val="140000"/>
              </a:lnSpc>
              <a:spcBef>
                <a:spcPts val="0"/>
              </a:spcBef>
              <a:spcAft>
                <a:spcPts val="0"/>
              </a:spcAft>
              <a:buNone/>
            </a:pPr>
            <a:r>
              <a:rPr lang="en-IN" sz="2400" b="0" i="0" u="none" strike="noStrike" cap="none" dirty="0">
                <a:solidFill>
                  <a:srgbClr val="101111"/>
                </a:solidFill>
                <a:latin typeface="Times New Roman" panose="02020603050405020304" pitchFamily="18" charset="0"/>
                <a:ea typeface="Red Hat Display"/>
                <a:cs typeface="Times New Roman" panose="02020603050405020304" pitchFamily="18" charset="0"/>
                <a:sym typeface="Red Hat Display"/>
              </a:rPr>
              <a:t>X = </a:t>
            </a:r>
            <a:r>
              <a:rPr lang="en-IN" sz="2400" b="0" i="0" u="none" strike="noStrike" cap="none" dirty="0" err="1">
                <a:solidFill>
                  <a:srgbClr val="101111"/>
                </a:solidFill>
                <a:latin typeface="Times New Roman" panose="02020603050405020304" pitchFamily="18" charset="0"/>
                <a:ea typeface="Red Hat Display"/>
                <a:cs typeface="Times New Roman" panose="02020603050405020304" pitchFamily="18" charset="0"/>
                <a:sym typeface="Red Hat Display"/>
              </a:rPr>
              <a:t>dts.iloc</a:t>
            </a:r>
            <a:r>
              <a:rPr lang="en-IN" sz="2400" b="0" i="0" u="none" strike="noStrike" cap="none" dirty="0">
                <a:solidFill>
                  <a:srgbClr val="101111"/>
                </a:solidFill>
                <a:latin typeface="Times New Roman" panose="02020603050405020304" pitchFamily="18" charset="0"/>
                <a:ea typeface="Red Hat Display"/>
                <a:cs typeface="Times New Roman" panose="02020603050405020304" pitchFamily="18" charset="0"/>
                <a:sym typeface="Red Hat Display"/>
              </a:rPr>
              <a:t>[:, :-1].values</a:t>
            </a:r>
            <a:endParaRPr lang="en-IN" sz="2400" b="0" i="0" u="none" strike="noStrike" cap="none" dirty="0">
              <a:solidFill>
                <a:srgbClr val="101111"/>
              </a:solidFill>
              <a:latin typeface="Times New Roman" panose="02020603050405020304" pitchFamily="18" charset="0"/>
              <a:ea typeface="Red Hat Display"/>
              <a:cs typeface="Times New Roman" panose="02020603050405020304" pitchFamily="18" charset="0"/>
              <a:sym typeface="Red Hat Display"/>
            </a:endParaRPr>
          </a:p>
          <a:p>
            <a:pPr marL="0" marR="0" lvl="0" indent="0" algn="l" rtl="0">
              <a:lnSpc>
                <a:spcPct val="140000"/>
              </a:lnSpc>
              <a:spcBef>
                <a:spcPts val="0"/>
              </a:spcBef>
              <a:spcAft>
                <a:spcPts val="0"/>
              </a:spcAft>
              <a:buNone/>
            </a:pPr>
            <a:r>
              <a:rPr lang="en-IN" sz="2400" b="0" i="0" u="none" strike="noStrike" cap="none" dirty="0">
                <a:solidFill>
                  <a:srgbClr val="101111"/>
                </a:solidFill>
                <a:latin typeface="Times New Roman" panose="02020603050405020304" pitchFamily="18" charset="0"/>
                <a:ea typeface="Red Hat Display"/>
                <a:cs typeface="Times New Roman" panose="02020603050405020304" pitchFamily="18" charset="0"/>
                <a:sym typeface="Red Hat Display"/>
              </a:rPr>
              <a:t>y = </a:t>
            </a:r>
            <a:r>
              <a:rPr lang="en-IN" sz="2400" b="0" i="0" u="none" strike="noStrike" cap="none" dirty="0" err="1">
                <a:solidFill>
                  <a:srgbClr val="101111"/>
                </a:solidFill>
                <a:latin typeface="Times New Roman" panose="02020603050405020304" pitchFamily="18" charset="0"/>
                <a:ea typeface="Red Hat Display"/>
                <a:cs typeface="Times New Roman" panose="02020603050405020304" pitchFamily="18" charset="0"/>
                <a:sym typeface="Red Hat Display"/>
              </a:rPr>
              <a:t>dts.iloc</a:t>
            </a:r>
            <a:r>
              <a:rPr lang="en-IN" sz="2400" b="0" i="0" u="none" strike="noStrike" cap="none" dirty="0">
                <a:solidFill>
                  <a:srgbClr val="101111"/>
                </a:solidFill>
                <a:latin typeface="Times New Roman" panose="02020603050405020304" pitchFamily="18" charset="0"/>
                <a:ea typeface="Red Hat Display"/>
                <a:cs typeface="Times New Roman" panose="02020603050405020304" pitchFamily="18" charset="0"/>
                <a:sym typeface="Red Hat Display"/>
              </a:rPr>
              <a:t>[:, -1].values</a:t>
            </a:r>
            <a:endParaRPr lang="en-IN" sz="2400" b="0" i="0" u="none" strike="noStrike" cap="none" dirty="0">
              <a:solidFill>
                <a:srgbClr val="101111"/>
              </a:solidFill>
              <a:latin typeface="Times New Roman" panose="02020603050405020304" pitchFamily="18" charset="0"/>
              <a:ea typeface="Red Hat Display"/>
              <a:cs typeface="Times New Roman" panose="02020603050405020304" pitchFamily="18" charset="0"/>
              <a:sym typeface="Red Hat Display"/>
            </a:endParaRPr>
          </a:p>
          <a:p>
            <a:pPr marL="0" marR="0" lvl="0" indent="0" algn="l" rtl="0">
              <a:lnSpc>
                <a:spcPct val="140000"/>
              </a:lnSpc>
              <a:spcBef>
                <a:spcPts val="0"/>
              </a:spcBef>
              <a:spcAft>
                <a:spcPts val="0"/>
              </a:spcAft>
              <a:buNone/>
            </a:pPr>
            <a:r>
              <a:rPr lang="en-IN" sz="2400" b="0" i="0" u="none" strike="noStrike" cap="none" dirty="0">
                <a:solidFill>
                  <a:srgbClr val="101111"/>
                </a:solidFill>
                <a:latin typeface="Times New Roman" panose="02020603050405020304" pitchFamily="18" charset="0"/>
                <a:ea typeface="Red Hat Display"/>
                <a:cs typeface="Times New Roman" panose="02020603050405020304" pitchFamily="18" charset="0"/>
                <a:sym typeface="Red Hat Display"/>
              </a:rPr>
              <a:t>print(</a:t>
            </a:r>
            <a:r>
              <a:rPr lang="en-IN" sz="2400" b="0" i="0" u="none" strike="noStrike" cap="none" dirty="0" err="1">
                <a:solidFill>
                  <a:srgbClr val="101111"/>
                </a:solidFill>
                <a:latin typeface="Times New Roman" panose="02020603050405020304" pitchFamily="18" charset="0"/>
                <a:ea typeface="Red Hat Display"/>
                <a:cs typeface="Times New Roman" panose="02020603050405020304" pitchFamily="18" charset="0"/>
                <a:sym typeface="Red Hat Display"/>
              </a:rPr>
              <a:t>X.shape</a:t>
            </a:r>
            <a:r>
              <a:rPr lang="en-IN" sz="2400" b="0" i="0" u="none" strike="noStrike" cap="none" dirty="0">
                <a:solidFill>
                  <a:srgbClr val="101111"/>
                </a:solidFill>
                <a:latin typeface="Times New Roman" panose="02020603050405020304" pitchFamily="18" charset="0"/>
                <a:ea typeface="Red Hat Display"/>
                <a:cs typeface="Times New Roman" panose="02020603050405020304" pitchFamily="18" charset="0"/>
                <a:sym typeface="Red Hat Display"/>
              </a:rPr>
              <a:t>, </a:t>
            </a:r>
            <a:r>
              <a:rPr lang="en-IN" sz="2400" b="0" i="0" u="none" strike="noStrike" cap="none" dirty="0" err="1">
                <a:solidFill>
                  <a:srgbClr val="101111"/>
                </a:solidFill>
                <a:latin typeface="Times New Roman" panose="02020603050405020304" pitchFamily="18" charset="0"/>
                <a:ea typeface="Red Hat Display"/>
                <a:cs typeface="Times New Roman" panose="02020603050405020304" pitchFamily="18" charset="0"/>
                <a:sym typeface="Red Hat Display"/>
              </a:rPr>
              <a:t>y.shape</a:t>
            </a:r>
            <a:r>
              <a:rPr lang="en-IN" sz="2400" b="0" i="0" u="none" strike="noStrike" cap="none" dirty="0">
                <a:solidFill>
                  <a:srgbClr val="101111"/>
                </a:solidFill>
                <a:latin typeface="Times New Roman" panose="02020603050405020304" pitchFamily="18" charset="0"/>
                <a:ea typeface="Red Hat Display"/>
                <a:cs typeface="Times New Roman" panose="02020603050405020304" pitchFamily="18" charset="0"/>
                <a:sym typeface="Red Hat Display"/>
              </a:rPr>
              <a:t>)</a:t>
            </a:r>
            <a:endParaRPr lang="en-IN" sz="2400" b="0" i="0" u="none" strike="noStrike" cap="none" dirty="0">
              <a:solidFill>
                <a:srgbClr val="101111"/>
              </a:solidFill>
              <a:latin typeface="Times New Roman" panose="02020603050405020304" pitchFamily="18" charset="0"/>
              <a:ea typeface="Red Hat Display"/>
              <a:cs typeface="Times New Roman" panose="02020603050405020304" pitchFamily="18" charset="0"/>
              <a:sym typeface="Red Hat Display"/>
            </a:endParaRPr>
          </a:p>
          <a:p>
            <a:pPr marL="0" marR="0" lvl="0" indent="0" algn="l" rtl="0">
              <a:lnSpc>
                <a:spcPct val="140000"/>
              </a:lnSpc>
              <a:spcBef>
                <a:spcPts val="0"/>
              </a:spcBef>
              <a:spcAft>
                <a:spcPts val="0"/>
              </a:spcAft>
              <a:buNone/>
            </a:pPr>
            <a:r>
              <a:rPr lang="en-IN" sz="2400" b="0" i="0" u="none" strike="noStrike" cap="none" dirty="0">
                <a:solidFill>
                  <a:srgbClr val="101111"/>
                </a:solidFill>
                <a:latin typeface="Times New Roman" panose="02020603050405020304" pitchFamily="18" charset="0"/>
                <a:ea typeface="Red Hat Display"/>
                <a:cs typeface="Times New Roman" panose="02020603050405020304" pitchFamily="18" charset="0"/>
                <a:sym typeface="Red Hat Display"/>
              </a:rPr>
              <a:t>y = </a:t>
            </a:r>
            <a:r>
              <a:rPr lang="en-IN" sz="2400" b="0" i="0" u="none" strike="noStrike" cap="none" dirty="0" err="1">
                <a:solidFill>
                  <a:srgbClr val="101111"/>
                </a:solidFill>
                <a:latin typeface="Times New Roman" panose="02020603050405020304" pitchFamily="18" charset="0"/>
                <a:ea typeface="Red Hat Display"/>
                <a:cs typeface="Times New Roman" panose="02020603050405020304" pitchFamily="18" charset="0"/>
                <a:sym typeface="Red Hat Display"/>
              </a:rPr>
              <a:t>np.reshape</a:t>
            </a:r>
            <a:r>
              <a:rPr lang="en-IN" sz="2400" b="0" i="0" u="none" strike="noStrike" cap="none" dirty="0">
                <a:solidFill>
                  <a:srgbClr val="101111"/>
                </a:solidFill>
                <a:latin typeface="Times New Roman" panose="02020603050405020304" pitchFamily="18" charset="0"/>
                <a:ea typeface="Red Hat Display"/>
                <a:cs typeface="Times New Roman" panose="02020603050405020304" pitchFamily="18" charset="0"/>
                <a:sym typeface="Red Hat Display"/>
              </a:rPr>
              <a:t>(y, (-1,1))</a:t>
            </a:r>
            <a:endParaRPr lang="en-IN" sz="2400" b="0" i="0" u="none" strike="noStrike" cap="none" dirty="0">
              <a:solidFill>
                <a:srgbClr val="101111"/>
              </a:solidFill>
              <a:latin typeface="Times New Roman" panose="02020603050405020304" pitchFamily="18" charset="0"/>
              <a:ea typeface="Red Hat Display"/>
              <a:cs typeface="Times New Roman" panose="02020603050405020304" pitchFamily="18" charset="0"/>
              <a:sym typeface="Red Hat Display"/>
            </a:endParaRPr>
          </a:p>
          <a:p>
            <a:pPr marL="0" marR="0" lvl="0" indent="0" algn="l" rtl="0">
              <a:lnSpc>
                <a:spcPct val="140000"/>
              </a:lnSpc>
              <a:spcBef>
                <a:spcPts val="0"/>
              </a:spcBef>
              <a:spcAft>
                <a:spcPts val="0"/>
              </a:spcAft>
              <a:buNone/>
            </a:pPr>
            <a:r>
              <a:rPr lang="en-IN" sz="2400" b="0" i="0" u="none" strike="noStrike" cap="none" dirty="0" err="1">
                <a:solidFill>
                  <a:srgbClr val="101111"/>
                </a:solidFill>
                <a:latin typeface="Times New Roman" panose="02020603050405020304" pitchFamily="18" charset="0"/>
                <a:ea typeface="Red Hat Display"/>
                <a:cs typeface="Times New Roman" panose="02020603050405020304" pitchFamily="18" charset="0"/>
                <a:sym typeface="Red Hat Display"/>
              </a:rPr>
              <a:t>Y.shape</a:t>
            </a:r>
            <a:endParaRPr lang="en-IN" sz="2400" b="0" i="0" u="none" strike="noStrike" cap="none" dirty="0">
              <a:solidFill>
                <a:srgbClr val="101111"/>
              </a:solidFill>
              <a:latin typeface="Times New Roman" panose="02020603050405020304" pitchFamily="18" charset="0"/>
              <a:ea typeface="Red Hat Display"/>
              <a:cs typeface="Times New Roman" panose="02020603050405020304" pitchFamily="18" charset="0"/>
              <a:sym typeface="Red Hat Display"/>
            </a:endParaRPr>
          </a:p>
        </p:txBody>
      </p:sp>
      <p:pic>
        <p:nvPicPr>
          <p:cNvPr id="5122" name="Picture 2" descr="The Best Programs for Learning to Code | PCMa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71040" y="2696029"/>
            <a:ext cx="6399359" cy="43434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ECD9"/>
        </a:solidFill>
        <a:effectLst/>
      </p:bgPr>
    </p:bg>
    <p:spTree>
      <p:nvGrpSpPr>
        <p:cNvPr id="1" name="Shape 204"/>
        <p:cNvGrpSpPr/>
        <p:nvPr/>
      </p:nvGrpSpPr>
      <p:grpSpPr>
        <a:xfrm>
          <a:off x="0" y="0"/>
          <a:ext cx="0" cy="0"/>
          <a:chOff x="0" y="0"/>
          <a:chExt cx="0" cy="0"/>
        </a:xfrm>
      </p:grpSpPr>
      <p:pic>
        <p:nvPicPr>
          <p:cNvPr id="205" name="Google Shape;205;p26"/>
          <p:cNvPicPr preferRelativeResize="0"/>
          <p:nvPr/>
        </p:nvPicPr>
        <p:blipFill>
          <a:blip r:embed="rId1"/>
          <a:stretch>
            <a:fillRect/>
          </a:stretch>
        </p:blipFill>
        <p:spPr>
          <a:xfrm>
            <a:off x="15758675" y="0"/>
            <a:ext cx="2529325" cy="2529325"/>
          </a:xfrm>
          <a:prstGeom prst="rect">
            <a:avLst/>
          </a:prstGeom>
          <a:noFill/>
          <a:ln>
            <a:noFill/>
          </a:ln>
        </p:spPr>
      </p:pic>
      <p:pic>
        <p:nvPicPr>
          <p:cNvPr id="206" name="Google Shape;206;p26"/>
          <p:cNvPicPr preferRelativeResize="0"/>
          <p:nvPr/>
        </p:nvPicPr>
        <p:blipFill>
          <a:blip r:embed="rId2"/>
          <a:stretch>
            <a:fillRect/>
          </a:stretch>
        </p:blipFill>
        <p:spPr>
          <a:xfrm>
            <a:off x="0" y="0"/>
            <a:ext cx="2529324" cy="2529324"/>
          </a:xfrm>
          <a:prstGeom prst="rect">
            <a:avLst/>
          </a:prstGeom>
          <a:noFill/>
          <a:ln>
            <a:noFill/>
          </a:ln>
        </p:spPr>
      </p:pic>
      <p:sp>
        <p:nvSpPr>
          <p:cNvPr id="207" name="Google Shape;207;p26"/>
          <p:cNvSpPr txBox="1"/>
          <p:nvPr/>
        </p:nvSpPr>
        <p:spPr>
          <a:xfrm>
            <a:off x="4439249" y="663989"/>
            <a:ext cx="9409500" cy="744900"/>
          </a:xfrm>
          <a:prstGeom prst="rect">
            <a:avLst/>
          </a:prstGeom>
          <a:noFill/>
          <a:ln>
            <a:noFill/>
          </a:ln>
        </p:spPr>
        <p:txBody>
          <a:bodyPr spcFirstLastPara="1" wrap="square" lIns="91425" tIns="91425" rIns="91425" bIns="91425" anchor="t" anchorCtr="0">
            <a:spAutoFit/>
          </a:bodyPr>
          <a:lstStyle/>
          <a:p>
            <a:pPr marL="0" lvl="0" indent="0" algn="ctr" rtl="0">
              <a:lnSpc>
                <a:spcPct val="91000"/>
              </a:lnSpc>
              <a:spcBef>
                <a:spcPts val="0"/>
              </a:spcBef>
              <a:spcAft>
                <a:spcPts val="0"/>
              </a:spcAft>
              <a:buNone/>
            </a:pPr>
            <a:r>
              <a:rPr lang="en-US" sz="4000" b="1">
                <a:solidFill>
                  <a:srgbClr val="2E1F13"/>
                </a:solidFill>
                <a:latin typeface="Times New Roman" panose="02020603050405020304"/>
                <a:ea typeface="Times New Roman" panose="02020603050405020304"/>
                <a:cs typeface="Times New Roman" panose="02020603050405020304"/>
                <a:sym typeface="Times New Roman" panose="02020603050405020304"/>
              </a:rPr>
              <a:t>FINAL OUTPUT</a:t>
            </a:r>
            <a:endParaRPr sz="4000" b="1">
              <a:latin typeface="Times New Roman" panose="02020603050405020304"/>
              <a:ea typeface="Times New Roman" panose="02020603050405020304"/>
              <a:cs typeface="Times New Roman" panose="02020603050405020304"/>
              <a:sym typeface="Times New Roman" panose="02020603050405020304"/>
            </a:endParaRPr>
          </a:p>
        </p:txBody>
      </p:sp>
      <p:pic>
        <p:nvPicPr>
          <p:cNvPr id="4" name="image10.png"/>
          <p:cNvPicPr/>
          <p:nvPr/>
        </p:nvPicPr>
        <p:blipFill>
          <a:blip r:embed="rId3" cstate="print"/>
          <a:srcRect/>
          <a:stretch>
            <a:fillRect/>
          </a:stretch>
        </p:blipFill>
        <p:spPr>
          <a:xfrm>
            <a:off x="191770" y="2970848"/>
            <a:ext cx="8497570" cy="6020752"/>
          </a:xfrm>
          <a:prstGeom prst="rect">
            <a:avLst/>
          </a:prstGeom>
          <a:ln w="9525" cap="flat" cmpd="sng">
            <a:solidFill>
              <a:srgbClr val="000000"/>
            </a:solidFill>
            <a:prstDash val="solid"/>
            <a:round/>
          </a:ln>
        </p:spPr>
      </p:pic>
      <p:pic>
        <p:nvPicPr>
          <p:cNvPr id="5" name="image8.png"/>
          <p:cNvPicPr/>
          <p:nvPr/>
        </p:nvPicPr>
        <p:blipFill>
          <a:blip r:embed="rId4" cstate="print"/>
          <a:srcRect/>
          <a:stretch>
            <a:fillRect/>
          </a:stretch>
        </p:blipFill>
        <p:spPr>
          <a:xfrm>
            <a:off x="9324410" y="2970848"/>
            <a:ext cx="8497570" cy="6020752"/>
          </a:xfrm>
          <a:prstGeom prst="rect">
            <a:avLst/>
          </a:prstGeom>
          <a:ln w="9525" cap="flat" cmpd="sng">
            <a:solidFill>
              <a:srgbClr val="000000"/>
            </a:solidFill>
            <a:prstDash val="solid"/>
            <a:round/>
          </a:ln>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6899</Words>
  <Application>WPS Presentation</Application>
  <PresentationFormat>Custom</PresentationFormat>
  <Paragraphs>79</Paragraphs>
  <Slides>12</Slides>
  <Notes>12</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12</vt:i4>
      </vt:variant>
    </vt:vector>
  </HeadingPairs>
  <TitlesOfParts>
    <vt:vector size="24" baseType="lpstr">
      <vt:lpstr>Arial</vt:lpstr>
      <vt:lpstr>SimSun</vt:lpstr>
      <vt:lpstr>Wingdings</vt:lpstr>
      <vt:lpstr>Arial</vt:lpstr>
      <vt:lpstr>Calibri</vt:lpstr>
      <vt:lpstr>Times New Roman</vt:lpstr>
      <vt:lpstr>Times New Roman</vt:lpstr>
      <vt:lpstr>Red Hat Display</vt:lpstr>
      <vt:lpstr>Segoe Print</vt:lpstr>
      <vt:lpstr>Microsoft YaHei</vt:lpstr>
      <vt:lpstr>Arial Unicode MS</vt:lpstr>
      <vt:lpstr>Office Theme</vt:lpstr>
      <vt:lpstr>PowerPoint 演示文稿</vt:lpstr>
      <vt:lpstr>PowerPoint 演示文稿</vt:lpstr>
      <vt:lpstr>PowerPoint 演示文稿</vt:lpstr>
      <vt:lpstr>PowerPoint 演示文稿</vt:lpstr>
      <vt:lpstr>PowerPoint 演示文稿</vt:lpstr>
      <vt:lpstr>ENVIRONMENTAL SET UP </vt:lpstr>
      <vt:lpstr>PowerPoint 演示文稿</vt:lpstr>
      <vt:lpstr>PowerPoint 演示文稿</vt:lpstr>
      <vt:lpstr>PowerPoint 演示文稿</vt:lpstr>
      <vt:lpstr>CONCLUSION </vt:lpstr>
      <vt:lpstr>REFRENCES </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Pavan sai</cp:lastModifiedBy>
  <cp:revision>15</cp:revision>
  <dcterms:created xsi:type="dcterms:W3CDTF">2024-09-24T07:14:20Z</dcterms:created>
  <dcterms:modified xsi:type="dcterms:W3CDTF">2024-09-24T07:17:35Z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F71444A17F374D9D9CBC243E21008D08_13</vt:lpwstr>
  </property>
  <property fmtid="{D5CDD505-2E9C-101B-9397-08002B2CF9AE}" pid="3" name="KSOProductBuildVer">
    <vt:lpwstr>1033-12.2.0.13472</vt:lpwstr>
  </property>
</Properties>
</file>