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notesMasterIdLst>
    <p:notesMasterId r:id="rId47"/>
  </p:notesMasterIdLst>
  <p:sldIdLst>
    <p:sldId id="256" r:id="rId2"/>
    <p:sldId id="286" r:id="rId3"/>
    <p:sldId id="287" r:id="rId4"/>
    <p:sldId id="270" r:id="rId5"/>
    <p:sldId id="260" r:id="rId6"/>
    <p:sldId id="290" r:id="rId7"/>
    <p:sldId id="301" r:id="rId8"/>
    <p:sldId id="304" r:id="rId9"/>
    <p:sldId id="291" r:id="rId10"/>
    <p:sldId id="275" r:id="rId11"/>
    <p:sldId id="277" r:id="rId12"/>
    <p:sldId id="293" r:id="rId13"/>
    <p:sldId id="295" r:id="rId14"/>
    <p:sldId id="276" r:id="rId15"/>
    <p:sldId id="294" r:id="rId16"/>
    <p:sldId id="303" r:id="rId17"/>
    <p:sldId id="302" r:id="rId18"/>
    <p:sldId id="307" r:id="rId19"/>
    <p:sldId id="310" r:id="rId20"/>
    <p:sldId id="308" r:id="rId21"/>
    <p:sldId id="309" r:id="rId22"/>
    <p:sldId id="261" r:id="rId23"/>
    <p:sldId id="289" r:id="rId24"/>
    <p:sldId id="267" r:id="rId25"/>
    <p:sldId id="324" r:id="rId26"/>
    <p:sldId id="312" r:id="rId27"/>
    <p:sldId id="313" r:id="rId28"/>
    <p:sldId id="325" r:id="rId29"/>
    <p:sldId id="297" r:id="rId30"/>
    <p:sldId id="326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2" r:id="rId39"/>
    <p:sldId id="321" r:id="rId40"/>
    <p:sldId id="268" r:id="rId41"/>
    <p:sldId id="327" r:id="rId42"/>
    <p:sldId id="281" r:id="rId43"/>
    <p:sldId id="282" r:id="rId44"/>
    <p:sldId id="323" r:id="rId45"/>
    <p:sldId id="283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ToL Das NeeL" initials="NDN" lastIdx="1" clrIdx="0">
    <p:extLst>
      <p:ext uri="{19B8F6BF-5375-455C-9EA6-DF929625EA0E}">
        <p15:presenceInfo xmlns:p15="http://schemas.microsoft.com/office/powerpoint/2012/main" userId="ba862f5e6e0f41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32" autoAdjust="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84133F-4E73-445D-B267-D4D286601E02}" type="doc">
      <dgm:prSet loTypeId="urn:diagrams.loki3.com/VaryingWidthList" loCatId="officeonline" qsTypeId="urn:microsoft.com/office/officeart/2005/8/quickstyle/simple1" qsCatId="simple" csTypeId="urn:microsoft.com/office/officeart/2005/8/colors/accent1_2" csCatId="accent1" phldr="1"/>
      <dgm:spPr/>
    </dgm:pt>
    <dgm:pt modelId="{19F896F6-76F1-435B-A611-C3D8D5A727BF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>
              <a:latin typeface="+mn-lt"/>
            </a:rPr>
            <a:t>Data collection and preprocessing</a:t>
          </a:r>
        </a:p>
      </dgm:t>
    </dgm:pt>
    <dgm:pt modelId="{53235609-654A-49BE-96E9-666CA47BF479}" type="parTrans" cxnId="{8B70FF21-26CA-439D-8263-A0AD857ED10D}">
      <dgm:prSet/>
      <dgm:spPr/>
      <dgm:t>
        <a:bodyPr/>
        <a:lstStyle/>
        <a:p>
          <a:endParaRPr lang="en-US"/>
        </a:p>
      </dgm:t>
    </dgm:pt>
    <dgm:pt modelId="{418B7DD2-561B-4FFE-B0A2-B7003AC2612E}" type="sibTrans" cxnId="{8B70FF21-26CA-439D-8263-A0AD857ED10D}">
      <dgm:prSet/>
      <dgm:spPr/>
      <dgm:t>
        <a:bodyPr/>
        <a:lstStyle/>
        <a:p>
          <a:endParaRPr lang="en-US"/>
        </a:p>
      </dgm:t>
    </dgm:pt>
    <dgm:pt modelId="{28183950-CFA6-4FB2-A9B1-42BB620A75C1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/>
            <a:t>Feature Selection</a:t>
          </a:r>
        </a:p>
      </dgm:t>
    </dgm:pt>
    <dgm:pt modelId="{72861ACE-CF91-4D2C-AFEC-90287DADECA4}" type="parTrans" cxnId="{DD815F59-1D45-42B1-9889-CCAA5FF0D5FA}">
      <dgm:prSet/>
      <dgm:spPr/>
      <dgm:t>
        <a:bodyPr/>
        <a:lstStyle/>
        <a:p>
          <a:endParaRPr lang="en-US"/>
        </a:p>
      </dgm:t>
    </dgm:pt>
    <dgm:pt modelId="{1E5BE5A0-14A2-432B-B66B-E505B32F7A12}" type="sibTrans" cxnId="{DD815F59-1D45-42B1-9889-CCAA5FF0D5FA}">
      <dgm:prSet/>
      <dgm:spPr/>
      <dgm:t>
        <a:bodyPr/>
        <a:lstStyle/>
        <a:p>
          <a:endParaRPr lang="en-US"/>
        </a:p>
      </dgm:t>
    </dgm:pt>
    <dgm:pt modelId="{D4A5D478-2B1F-4F41-9F94-5471AACCA6B8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/>
            <a:t>Classification</a:t>
          </a:r>
        </a:p>
      </dgm:t>
    </dgm:pt>
    <dgm:pt modelId="{A1CC1B42-1ABB-48AD-8BD9-BD0FDD18B8BA}" type="parTrans" cxnId="{D7C6BAA9-0D7C-4204-959F-C1E7AB39D456}">
      <dgm:prSet/>
      <dgm:spPr/>
      <dgm:t>
        <a:bodyPr/>
        <a:lstStyle/>
        <a:p>
          <a:endParaRPr lang="en-US"/>
        </a:p>
      </dgm:t>
    </dgm:pt>
    <dgm:pt modelId="{00208B76-948B-4140-B446-743BA815419B}" type="sibTrans" cxnId="{D7C6BAA9-0D7C-4204-959F-C1E7AB39D456}">
      <dgm:prSet/>
      <dgm:spPr/>
      <dgm:t>
        <a:bodyPr/>
        <a:lstStyle/>
        <a:p>
          <a:endParaRPr lang="en-US"/>
        </a:p>
      </dgm:t>
    </dgm:pt>
    <dgm:pt modelId="{904E48A7-AB50-4382-AAFF-14EA2B885837}" type="pres">
      <dgm:prSet presAssocID="{E384133F-4E73-445D-B267-D4D286601E02}" presName="Name0" presStyleCnt="0">
        <dgm:presLayoutVars>
          <dgm:resizeHandles/>
        </dgm:presLayoutVars>
      </dgm:prSet>
      <dgm:spPr/>
    </dgm:pt>
    <dgm:pt modelId="{0D3EF843-BE0B-446A-9B2E-2F2B49998903}" type="pres">
      <dgm:prSet presAssocID="{19F896F6-76F1-435B-A611-C3D8D5A727BF}" presName="text" presStyleLbl="node1" presStyleIdx="0" presStyleCnt="3" custScaleX="336192" custScaleY="14111" custLinFactY="-9869" custLinFactNeighborX="12700" custLinFactNeighborY="-100000">
        <dgm:presLayoutVars>
          <dgm:bulletEnabled val="1"/>
        </dgm:presLayoutVars>
      </dgm:prSet>
      <dgm:spPr/>
    </dgm:pt>
    <dgm:pt modelId="{32500705-0164-4968-AF81-242F905CB19F}" type="pres">
      <dgm:prSet presAssocID="{418B7DD2-561B-4FFE-B0A2-B7003AC2612E}" presName="space" presStyleCnt="0"/>
      <dgm:spPr/>
    </dgm:pt>
    <dgm:pt modelId="{50536A32-53E3-4244-B4FE-16AFB9C1D5AA}" type="pres">
      <dgm:prSet presAssocID="{28183950-CFA6-4FB2-A9B1-42BB620A75C1}" presName="text" presStyleLbl="node1" presStyleIdx="1" presStyleCnt="3" custAng="10800000" custFlipVert="1" custScaleX="582990" custScaleY="14709" custLinFactNeighborX="19957" custLinFactNeighborY="-56971">
        <dgm:presLayoutVars>
          <dgm:bulletEnabled val="1"/>
        </dgm:presLayoutVars>
      </dgm:prSet>
      <dgm:spPr/>
    </dgm:pt>
    <dgm:pt modelId="{CD36B6CF-E5E7-48EF-8F55-8453251B4226}" type="pres">
      <dgm:prSet presAssocID="{1E5BE5A0-14A2-432B-B66B-E505B32F7A12}" presName="space" presStyleCnt="0"/>
      <dgm:spPr/>
    </dgm:pt>
    <dgm:pt modelId="{9FFF82A6-BF59-4CEA-B5BF-DBE2C322E879}" type="pres">
      <dgm:prSet presAssocID="{D4A5D478-2B1F-4F41-9F94-5471AACCA6B8}" presName="text" presStyleLbl="node1" presStyleIdx="2" presStyleCnt="3" custScaleX="674107" custScaleY="15402" custLinFactY="3547" custLinFactNeighborX="19957" custLinFactNeighborY="100000">
        <dgm:presLayoutVars>
          <dgm:bulletEnabled val="1"/>
        </dgm:presLayoutVars>
      </dgm:prSet>
      <dgm:spPr/>
    </dgm:pt>
  </dgm:ptLst>
  <dgm:cxnLst>
    <dgm:cxn modelId="{EFB4D60C-9764-4D77-9EA5-31261D239B47}" type="presOf" srcId="{28183950-CFA6-4FB2-A9B1-42BB620A75C1}" destId="{50536A32-53E3-4244-B4FE-16AFB9C1D5AA}" srcOrd="0" destOrd="0" presId="urn:diagrams.loki3.com/VaryingWidthList"/>
    <dgm:cxn modelId="{8B70FF21-26CA-439D-8263-A0AD857ED10D}" srcId="{E384133F-4E73-445D-B267-D4D286601E02}" destId="{19F896F6-76F1-435B-A611-C3D8D5A727BF}" srcOrd="0" destOrd="0" parTransId="{53235609-654A-49BE-96E9-666CA47BF479}" sibTransId="{418B7DD2-561B-4FFE-B0A2-B7003AC2612E}"/>
    <dgm:cxn modelId="{2C180A58-7780-48EC-BE99-839F9803835D}" type="presOf" srcId="{19F896F6-76F1-435B-A611-C3D8D5A727BF}" destId="{0D3EF843-BE0B-446A-9B2E-2F2B49998903}" srcOrd="0" destOrd="0" presId="urn:diagrams.loki3.com/VaryingWidthList"/>
    <dgm:cxn modelId="{DD815F59-1D45-42B1-9889-CCAA5FF0D5FA}" srcId="{E384133F-4E73-445D-B267-D4D286601E02}" destId="{28183950-CFA6-4FB2-A9B1-42BB620A75C1}" srcOrd="1" destOrd="0" parTransId="{72861ACE-CF91-4D2C-AFEC-90287DADECA4}" sibTransId="{1E5BE5A0-14A2-432B-B66B-E505B32F7A12}"/>
    <dgm:cxn modelId="{D7C6BAA9-0D7C-4204-959F-C1E7AB39D456}" srcId="{E384133F-4E73-445D-B267-D4D286601E02}" destId="{D4A5D478-2B1F-4F41-9F94-5471AACCA6B8}" srcOrd="2" destOrd="0" parTransId="{A1CC1B42-1ABB-48AD-8BD9-BD0FDD18B8BA}" sibTransId="{00208B76-948B-4140-B446-743BA815419B}"/>
    <dgm:cxn modelId="{71DBDEC3-9789-4B3F-949D-B7E29BEE92A4}" type="presOf" srcId="{E384133F-4E73-445D-B267-D4D286601E02}" destId="{904E48A7-AB50-4382-AAFF-14EA2B885837}" srcOrd="0" destOrd="0" presId="urn:diagrams.loki3.com/VaryingWidthList"/>
    <dgm:cxn modelId="{648BB9D3-65E4-400D-93A1-A0EA800DAFCD}" type="presOf" srcId="{D4A5D478-2B1F-4F41-9F94-5471AACCA6B8}" destId="{9FFF82A6-BF59-4CEA-B5BF-DBE2C322E879}" srcOrd="0" destOrd="0" presId="urn:diagrams.loki3.com/VaryingWidthList"/>
    <dgm:cxn modelId="{A83B8AC0-1788-4AD0-AA80-648E099CCEA7}" type="presParOf" srcId="{904E48A7-AB50-4382-AAFF-14EA2B885837}" destId="{0D3EF843-BE0B-446A-9B2E-2F2B49998903}" srcOrd="0" destOrd="0" presId="urn:diagrams.loki3.com/VaryingWidthList"/>
    <dgm:cxn modelId="{E641EA71-030D-4C2A-81DC-6B249879716E}" type="presParOf" srcId="{904E48A7-AB50-4382-AAFF-14EA2B885837}" destId="{32500705-0164-4968-AF81-242F905CB19F}" srcOrd="1" destOrd="0" presId="urn:diagrams.loki3.com/VaryingWidthList"/>
    <dgm:cxn modelId="{C3D8B545-554E-45F6-B11C-BA54A2665E86}" type="presParOf" srcId="{904E48A7-AB50-4382-AAFF-14EA2B885837}" destId="{50536A32-53E3-4244-B4FE-16AFB9C1D5AA}" srcOrd="2" destOrd="0" presId="urn:diagrams.loki3.com/VaryingWidthList"/>
    <dgm:cxn modelId="{30F617FA-EB3C-4ADC-9EAA-5639B31FCC98}" type="presParOf" srcId="{904E48A7-AB50-4382-AAFF-14EA2B885837}" destId="{CD36B6CF-E5E7-48EF-8F55-8453251B4226}" srcOrd="3" destOrd="0" presId="urn:diagrams.loki3.com/VaryingWidthList"/>
    <dgm:cxn modelId="{35312669-F02D-4D17-851A-B3A1EDCFBB61}" type="presParOf" srcId="{904E48A7-AB50-4382-AAFF-14EA2B885837}" destId="{9FFF82A6-BF59-4CEA-B5BF-DBE2C322E879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EF843-BE0B-446A-9B2E-2F2B49998903}">
      <dsp:nvSpPr>
        <dsp:cNvPr id="0" name=""/>
        <dsp:cNvSpPr/>
      </dsp:nvSpPr>
      <dsp:spPr>
        <a:xfrm>
          <a:off x="0" y="332649"/>
          <a:ext cx="6902994" cy="581743"/>
        </a:xfrm>
        <a:prstGeom prst="rect">
          <a:avLst/>
        </a:prstGeom>
        <a:gradFill rotWithShape="1">
          <a:gsLst>
            <a:gs pos="0">
              <a:schemeClr val="accent5">
                <a:tint val="64000"/>
                <a:lumMod val="118000"/>
              </a:schemeClr>
            </a:gs>
            <a:gs pos="100000">
              <a:schemeClr val="accent5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n-lt"/>
            </a:rPr>
            <a:t>Data collection and preprocessing</a:t>
          </a:r>
        </a:p>
      </dsp:txBody>
      <dsp:txXfrm>
        <a:off x="0" y="332649"/>
        <a:ext cx="6902994" cy="581743"/>
      </dsp:txXfrm>
    </dsp:sp>
    <dsp:sp modelId="{50536A32-53E3-4244-B4FE-16AFB9C1D5AA}">
      <dsp:nvSpPr>
        <dsp:cNvPr id="0" name=""/>
        <dsp:cNvSpPr/>
      </dsp:nvSpPr>
      <dsp:spPr>
        <a:xfrm rot="10800000" flipV="1">
          <a:off x="0" y="1616081"/>
          <a:ext cx="6902994" cy="606396"/>
        </a:xfrm>
        <a:prstGeom prst="rect">
          <a:avLst/>
        </a:prstGeom>
        <a:gradFill rotWithShape="1">
          <a:gsLst>
            <a:gs pos="0">
              <a:schemeClr val="accent5">
                <a:tint val="64000"/>
                <a:lumMod val="118000"/>
              </a:schemeClr>
            </a:gs>
            <a:gs pos="100000">
              <a:schemeClr val="accent5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Feature Selection</a:t>
          </a:r>
        </a:p>
      </dsp:txBody>
      <dsp:txXfrm rot="-10800000">
        <a:off x="0" y="1616081"/>
        <a:ext cx="6902994" cy="606396"/>
      </dsp:txXfrm>
    </dsp:sp>
    <dsp:sp modelId="{9FFF82A6-BF59-4CEA-B5BF-DBE2C322E879}">
      <dsp:nvSpPr>
        <dsp:cNvPr id="0" name=""/>
        <dsp:cNvSpPr/>
      </dsp:nvSpPr>
      <dsp:spPr>
        <a:xfrm>
          <a:off x="0" y="2898405"/>
          <a:ext cx="6902994" cy="634966"/>
        </a:xfrm>
        <a:prstGeom prst="rect">
          <a:avLst/>
        </a:prstGeom>
        <a:gradFill rotWithShape="1">
          <a:gsLst>
            <a:gs pos="0">
              <a:schemeClr val="accent5">
                <a:tint val="64000"/>
                <a:lumMod val="118000"/>
              </a:schemeClr>
            </a:gs>
            <a:gs pos="100000">
              <a:schemeClr val="accent5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Classification</a:t>
          </a:r>
        </a:p>
      </dsp:txBody>
      <dsp:txXfrm>
        <a:off x="0" y="2898405"/>
        <a:ext cx="6902994" cy="634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D3A86-31E3-400C-90B2-701A8992B483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44967-77B7-469C-8A55-68C8E08915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54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44967-77B7-469C-8A55-68C8E08915C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3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6/20/2019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29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6/20/2019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1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6/20/2019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72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6/20/2019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224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6/20/2019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679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6/20/2019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47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6/20/2019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322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6/20/2019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97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6/20/2019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06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6/20/2019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7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6/20/2019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6/20/2019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46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6/20/2019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3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6/20/2019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40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6/20/2019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7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6/20/2019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6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6/20/2019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17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6/20/2019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376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8776" y="768522"/>
            <a:ext cx="12192000" cy="240968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Decision Tree Induction </a:t>
            </a:r>
            <a:b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for </a:t>
            </a:r>
            <a:b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Heart Disease Prediction</a:t>
            </a:r>
            <a:endParaRPr lang="en-US" sz="4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8421" y="4205373"/>
            <a:ext cx="51462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Submitted By:</a:t>
            </a: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Narayan Das Nitol 		15.02.04.025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Fahim Ahmed         		15.02.04.039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Md Fazlay Rabbi    		15.02.04.105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Abrar Jaheen Tahmid 	15.02.04.112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4C4A7-878F-4AA9-B07B-D0D6430B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5B0F6A-28A7-4421-9566-53CE6358E89C}"/>
              </a:ext>
            </a:extLst>
          </p:cNvPr>
          <p:cNvSpPr txBox="1"/>
          <p:nvPr/>
        </p:nvSpPr>
        <p:spPr>
          <a:xfrm>
            <a:off x="6707293" y="4302583"/>
            <a:ext cx="539593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Supervised By: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Dr.  S. M.  Abdullah  Al-Mamun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Professor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Computer Science and Engineering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Ahsanullah University of Science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2139997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3FA7FD-306F-4F52-9B1F-4A461661C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213" y="386178"/>
            <a:ext cx="8825658" cy="682841"/>
          </a:xfrm>
        </p:spPr>
        <p:txBody>
          <a:bodyPr/>
          <a:lstStyle/>
          <a:p>
            <a:r>
              <a:rPr lang="en-US" sz="3600" b="1" u="sng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DECISION TREE ALGORITHMS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A963CF-D13D-4A7C-848B-14F3F652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D1623A2-F69A-4D50-A02A-89E22E2BF8CF}"/>
              </a:ext>
            </a:extLst>
          </p:cNvPr>
          <p:cNvSpPr txBox="1">
            <a:spLocks/>
          </p:cNvSpPr>
          <p:nvPr/>
        </p:nvSpPr>
        <p:spPr>
          <a:xfrm>
            <a:off x="948292" y="1351625"/>
            <a:ext cx="9931153" cy="41547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There are several algorithms for building decision trees. We mainly want to focus on two algorithms that are listed below-</a:t>
            </a:r>
          </a:p>
          <a:p>
            <a:pPr algn="just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CART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1183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3FA7FD-306F-4F52-9B1F-4A461661C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493" y="380575"/>
            <a:ext cx="8825658" cy="682841"/>
          </a:xfrm>
        </p:spPr>
        <p:txBody>
          <a:bodyPr/>
          <a:lstStyle/>
          <a:p>
            <a:r>
              <a:rPr lang="en-US" sz="3600" b="1" u="sng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ID3 ALGORITHM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A963CF-D13D-4A7C-848B-14F3F652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D1623A2-F69A-4D50-A02A-89E22E2BF8CF}"/>
              </a:ext>
            </a:extLst>
          </p:cNvPr>
          <p:cNvSpPr txBox="1">
            <a:spLocks/>
          </p:cNvSpPr>
          <p:nvPr/>
        </p:nvSpPr>
        <p:spPr>
          <a:xfrm>
            <a:off x="721501" y="1229236"/>
            <a:ext cx="9931153" cy="392722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Uses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entropy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information gain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 build decision tree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Calculate entropy of parent node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Calculates entropy of each individual node of split and calculates weighted average of all sub-nodes available in split</a:t>
            </a:r>
          </a:p>
          <a:p>
            <a:pPr marL="0" indent="0" algn="just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8399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3FA7FD-306F-4F52-9B1F-4A461661C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590" y="466065"/>
            <a:ext cx="8825658" cy="682841"/>
          </a:xfrm>
        </p:spPr>
        <p:txBody>
          <a:bodyPr/>
          <a:lstStyle/>
          <a:p>
            <a:r>
              <a:rPr lang="en-US" sz="3600" b="1" u="sng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ID3 ALGORITHM(CONTINUED)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A963CF-D13D-4A7C-848B-14F3F652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FD1623A2-F69A-4D50-A02A-89E22E2BF8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1624" y="1337543"/>
                <a:ext cx="9931153" cy="459272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sz="2400" u="sng" dirty="0">
                    <a:latin typeface="Cambria" panose="02040503050406030204" pitchFamily="18" charset="0"/>
                    <a:ea typeface="Cambria" panose="02040503050406030204" pitchFamily="18" charset="0"/>
                  </a:rPr>
                  <a:t>Entropy:</a:t>
                </a:r>
              </a:p>
              <a:p>
                <a:pPr marL="0" lvl="0" indent="0">
                  <a:buNone/>
                </a:pP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Entropy  </a:t>
                </a:r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0 (Minimum)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:  All the examples belong to </a:t>
                </a:r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same class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  <a:p>
                <a:pPr marL="0" lvl="0" indent="0">
                  <a:buNone/>
                </a:pP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Entropy </a:t>
                </a:r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1(Maximum)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: Equal number of positive and negative examples.</a:t>
                </a:r>
              </a:p>
              <a:p>
                <a:pPr marL="0" lvl="0" indent="0">
                  <a:buNone/>
                </a:pPr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lvl="0" indent="0">
                  <a:buNone/>
                </a:pPr>
                <a:r>
                  <a:rPr lang="en-US" sz="2400" u="sng" dirty="0">
                    <a:latin typeface="Cambria" panose="02040503050406030204" pitchFamily="18" charset="0"/>
                    <a:ea typeface="Cambria" panose="02040503050406030204" pitchFamily="18" charset="0"/>
                  </a:rPr>
                  <a:t>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		E</a:t>
                </a:r>
                <a:r>
                  <a:rPr lang="en-US" dirty="0"/>
                  <a:t>(S) = - p</a:t>
                </a:r>
                <a:r>
                  <a:rPr lang="en-US" baseline="-25000" dirty="0"/>
                  <a:t> (+) </a:t>
                </a:r>
                <a:r>
                  <a:rPr lang="en-US" dirty="0"/>
                  <a:t>log2 p</a:t>
                </a:r>
                <a:r>
                  <a:rPr lang="en-US" baseline="-25000" dirty="0"/>
                  <a:t> (+) </a:t>
                </a:r>
                <a:r>
                  <a:rPr lang="en-US" dirty="0"/>
                  <a:t>- p</a:t>
                </a:r>
                <a:r>
                  <a:rPr lang="en-US" baseline="-25000" dirty="0"/>
                  <a:t> (-) </a:t>
                </a:r>
                <a:r>
                  <a:rPr lang="en-US" dirty="0"/>
                  <a:t>log2 p</a:t>
                </a:r>
                <a:r>
                  <a:rPr lang="en-US" baseline="-25000" dirty="0"/>
                  <a:t> (-)</a:t>
                </a:r>
                <a:endParaRPr lang="en-US" dirty="0"/>
              </a:p>
              <a:p>
                <a:pPr marL="0" indent="0" algn="just">
                  <a:buNone/>
                </a:pPr>
                <a:endParaRPr lang="en-US" sz="2400" u="sng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FD1623A2-F69A-4D50-A02A-89E22E2BF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624" y="1337543"/>
                <a:ext cx="9931153" cy="4592727"/>
              </a:xfrm>
              <a:prstGeom prst="rect">
                <a:avLst/>
              </a:prstGeom>
              <a:blipFill>
                <a:blip r:embed="rId2"/>
                <a:stretch>
                  <a:fillRect l="-921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0F2C2EC-3428-4917-BF33-7098DE606E99}"/>
              </a:ext>
            </a:extLst>
          </p:cNvPr>
          <p:cNvSpPr txBox="1"/>
          <p:nvPr/>
        </p:nvSpPr>
        <p:spPr>
          <a:xfrm>
            <a:off x="3424114" y="5930270"/>
            <a:ext cx="3762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3395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3FA7FD-306F-4F52-9B1F-4A461661C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736" y="536845"/>
            <a:ext cx="8825658" cy="682841"/>
          </a:xfrm>
        </p:spPr>
        <p:txBody>
          <a:bodyPr/>
          <a:lstStyle/>
          <a:p>
            <a:r>
              <a:rPr lang="en-US" sz="3600" b="1" u="sng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ID3 ALGORITHM(CONTINUED)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A963CF-D13D-4A7C-848B-14F3F652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D1623A2-F69A-4D50-A02A-89E22E2BF8CF}"/>
              </a:ext>
            </a:extLst>
          </p:cNvPr>
          <p:cNvSpPr txBox="1">
            <a:spLocks/>
          </p:cNvSpPr>
          <p:nvPr/>
        </p:nvSpPr>
        <p:spPr>
          <a:xfrm>
            <a:off x="976782" y="1506977"/>
            <a:ext cx="10583226" cy="436189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Information Gain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</a:p>
          <a:p>
            <a:pPr marL="0" indent="0">
              <a:buNone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Information gain is one criteria to decide on the attribute</a:t>
            </a:r>
            <a:endParaRPr lang="en-US" altLang="en-US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Equation: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				Gain(T, X) = Entropy(T) – Entropy(T, X)</a:t>
            </a:r>
          </a:p>
          <a:p>
            <a:pPr marL="0" indent="0" algn="just">
              <a:buNone/>
            </a:pPr>
            <a:endParaRPr lang="en-US" sz="2400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Example: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		G(Play Tennis, Outlook) = E(Play Tennis) – E(Play Tennis, Outlook)</a:t>
            </a:r>
          </a:p>
        </p:txBody>
      </p:sp>
    </p:spTree>
    <p:extLst>
      <p:ext uri="{BB962C8B-B14F-4D97-AF65-F5344CB8AC3E}">
        <p14:creationId xmlns:p14="http://schemas.microsoft.com/office/powerpoint/2010/main" val="13344489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3FA7FD-306F-4F52-9B1F-4A461661C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614" y="533400"/>
            <a:ext cx="8825658" cy="682841"/>
          </a:xfrm>
        </p:spPr>
        <p:txBody>
          <a:bodyPr/>
          <a:lstStyle/>
          <a:p>
            <a:r>
              <a:rPr lang="en-US" sz="3600" b="1" u="sng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CART ALGORITHM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A963CF-D13D-4A7C-848B-14F3F652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D1623A2-F69A-4D50-A02A-89E22E2BF8CF}"/>
              </a:ext>
            </a:extLst>
          </p:cNvPr>
          <p:cNvSpPr txBox="1">
            <a:spLocks/>
          </p:cNvSpPr>
          <p:nvPr/>
        </p:nvSpPr>
        <p:spPr>
          <a:xfrm>
            <a:off x="994878" y="1521468"/>
            <a:ext cx="9931153" cy="480313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Works with categorical target variable “Success” or “Failure”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Performs only Binary splits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Uses Gini method to create binary splits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Higher the value of Gini, higher the homogeneity</a:t>
            </a:r>
          </a:p>
        </p:txBody>
      </p:sp>
    </p:spTree>
    <p:extLst>
      <p:ext uri="{BB962C8B-B14F-4D97-AF65-F5344CB8AC3E}">
        <p14:creationId xmlns:p14="http://schemas.microsoft.com/office/powerpoint/2010/main" val="36972472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3FA7FD-306F-4F52-9B1F-4A461661C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366" y="488381"/>
            <a:ext cx="8825658" cy="682841"/>
          </a:xfrm>
        </p:spPr>
        <p:txBody>
          <a:bodyPr/>
          <a:lstStyle/>
          <a:p>
            <a:r>
              <a:rPr lang="en-US" sz="3600" b="1" u="sng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CART ALGORITHM(CONTINUED)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A963CF-D13D-4A7C-848B-14F3F652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FD1623A2-F69A-4D50-A02A-89E22E2BF8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7719" y="1481289"/>
                <a:ext cx="9931153" cy="45720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u="sng" dirty="0">
                    <a:latin typeface="Cambria" panose="02040503050406030204" pitchFamily="18" charset="0"/>
                    <a:ea typeface="Cambria" panose="02040503050406030204" pitchFamily="18" charset="0"/>
                  </a:rPr>
                  <a:t>Equation: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  <a:p>
                <a:pPr marL="0" indent="0" algn="just">
                  <a:buNone/>
                </a:pP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						1 — P^2(Target=0) — P^2(Target=1)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3600" dirty="0">
                    <a:ea typeface="Cambria" panose="02040503050406030204" pitchFamily="18" charset="0"/>
                  </a:rPr>
                  <a:t>							   1-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36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𝑡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𝑡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=1</m:t>
                        </m:r>
                      </m:sup>
                      <m:e>
                        <m:sSubSup>
                          <m:sSubSupPr>
                            <m:ctrlPr>
                              <a:rPr lang="en-US" sz="360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US" u="sng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FD1623A2-F69A-4D50-A02A-89E22E2BF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719" y="1481289"/>
                <a:ext cx="9931153" cy="4572000"/>
              </a:xfrm>
              <a:prstGeom prst="rect">
                <a:avLst/>
              </a:prstGeom>
              <a:blipFill>
                <a:blip r:embed="rId2"/>
                <a:stretch>
                  <a:fillRect l="-614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6290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81B1D-70AF-4B63-BB8D-83955415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u="sng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FFF75-3EF4-43B6-9CB9-7A499BBEE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470" y="1421322"/>
            <a:ext cx="10889050" cy="44610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large number of individual decision trees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Uses 2 key concepts: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Random sampling of training data points when building trees.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Random subsets of features considered when splitting nodes.</a:t>
            </a:r>
          </a:p>
          <a:p>
            <a:pPr marL="857250" lvl="1" indent="-457200">
              <a:buFont typeface="+mj-lt"/>
              <a:buAutoNum type="arabicPeriod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Spits out a class prediction and the class with the most votes becomes our model’s prediction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Has nearly the same hyperparameters as a decision tree or a bagging classifier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1B527-0ADC-41DE-A41B-1D509F67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3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B051-5D33-4747-B4E1-C02261DE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u="sng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RANDOM FORESTS(CONTINUED)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B4E57-BDD3-4CEC-B6D4-7651EF5EC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056" y="1411896"/>
            <a:ext cx="10602833" cy="5299989"/>
          </a:xfrm>
        </p:spPr>
        <p:txBody>
          <a:bodyPr/>
          <a:lstStyle/>
          <a:p>
            <a:pPr marL="0" indent="0">
              <a:buNone/>
            </a:pP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Bagging: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Bagging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or </a:t>
            </a: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bootstrap aggregation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a technique for reducing the variance of an estimated prediction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For classification, a </a:t>
            </a: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committee</a:t>
            </a:r>
            <a:r>
              <a:rPr lang="en-US" altLang="en-US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of trees each cast a vote for the predicted class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Bootstrap: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Randomly draw datasets with replacement from the training data, each sample the same size as the original training set</a:t>
            </a:r>
            <a:endParaRPr lang="en-US" altLang="en-US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E33D9-6AF3-42EC-B1B6-D526EDA4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3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B051-5D33-4747-B4E1-C02261DE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u="sng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RANDOM FORESTS CLASSIFIER</a:t>
            </a:r>
            <a:endParaRPr lang="en-US" sz="3600" u="sng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E33D9-6AF3-42EC-B1B6-D526EDA4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0C3A359F-2B7F-4CF2-8F90-0775A48F8FF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443007" y="3436455"/>
            <a:ext cx="14893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examples</a:t>
            </a:r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340D1A18-3158-4881-AB9E-B1561F12A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8530" y="3168239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CE69CCE0-31A3-45B4-9E77-D57CB6DED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0872" y="2722541"/>
            <a:ext cx="13383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M features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84270152-BF09-42F5-9AAE-AE7D9465C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67" y="1433213"/>
            <a:ext cx="3661561" cy="395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Training Data:</a:t>
            </a:r>
          </a:p>
        </p:txBody>
      </p:sp>
    </p:spTree>
    <p:extLst>
      <p:ext uri="{BB962C8B-B14F-4D97-AF65-F5344CB8AC3E}">
        <p14:creationId xmlns:p14="http://schemas.microsoft.com/office/powerpoint/2010/main" val="324812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5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B051-5D33-4747-B4E1-C02261DE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96751" cy="1400530"/>
          </a:xfrm>
        </p:spPr>
        <p:txBody>
          <a:bodyPr/>
          <a:lstStyle/>
          <a:p>
            <a:r>
              <a:rPr lang="en-US" altLang="en-US" sz="3600" b="1" u="sng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RANDOM FORESTS CLASSIFIER(CONTINUED)</a:t>
            </a:r>
            <a:endParaRPr lang="en-US" sz="3600" u="sng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E33D9-6AF3-42EC-B1B6-D526EDA4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0C3A359F-2B7F-4CF2-8F90-0775A48F8FF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691784" y="3459776"/>
            <a:ext cx="14893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examples</a:t>
            </a:r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7486DD7A-C4D6-490F-81DD-377E321C0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4976" y="1719979"/>
            <a:ext cx="5638800" cy="64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Create bootstrap samples</a:t>
            </a:r>
          </a:p>
          <a:p>
            <a:pPr algn="ctr">
              <a:lnSpc>
                <a:spcPct val="80000"/>
              </a:lnSpc>
            </a:pP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from the training data 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539453C-56C8-4D11-8A33-17799FAEF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876" y="2551006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30BA1C54-98B9-4A6C-AD31-135883FFF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876" y="3770358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11" name="AutoShape 7">
            <a:extLst>
              <a:ext uri="{FF2B5EF4-FFF2-40B4-BE49-F238E27FC236}">
                <a16:creationId xmlns:a16="http://schemas.microsoft.com/office/drawing/2014/main" id="{90003881-F13C-466F-B420-52E9736B94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94722" y="3731817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8">
            <a:extLst>
              <a:ext uri="{FF2B5EF4-FFF2-40B4-BE49-F238E27FC236}">
                <a16:creationId xmlns:a16="http://schemas.microsoft.com/office/drawing/2014/main" id="{587D01B3-DB57-48DC-BF12-372BB080B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876" y="5459459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D6261154-822C-420E-93E5-EE7A99BD871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646738" y="4827634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600" b="1" dirty="0">
                <a:latin typeface="Calibri" panose="020F0502020204030204" pitchFamily="34" charset="0"/>
              </a:rPr>
              <a:t>....…</a:t>
            </a:r>
          </a:p>
        </p:txBody>
      </p:sp>
      <p:cxnSp>
        <p:nvCxnSpPr>
          <p:cNvPr id="14" name="AutoShape 10">
            <a:extLst>
              <a:ext uri="{FF2B5EF4-FFF2-40B4-BE49-F238E27FC236}">
                <a16:creationId xmlns:a16="http://schemas.microsoft.com/office/drawing/2014/main" id="{FDBB1A49-2AE3-46DA-B20B-CE5730D1BBD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94722" y="3579417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11">
            <a:extLst>
              <a:ext uri="{FF2B5EF4-FFF2-40B4-BE49-F238E27FC236}">
                <a16:creationId xmlns:a16="http://schemas.microsoft.com/office/drawing/2014/main" id="{340D1A18-3158-4881-AB9E-B1561F12A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1722" y="3198417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16" name="AutoShape 12">
            <a:extLst>
              <a:ext uri="{FF2B5EF4-FFF2-40B4-BE49-F238E27FC236}">
                <a16:creationId xmlns:a16="http://schemas.microsoft.com/office/drawing/2014/main" id="{3677302D-C53E-4D18-9EA5-F0E7002CB98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894722" y="2817417"/>
            <a:ext cx="657225" cy="6096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 Box 13">
            <a:extLst>
              <a:ext uri="{FF2B5EF4-FFF2-40B4-BE49-F238E27FC236}">
                <a16:creationId xmlns:a16="http://schemas.microsoft.com/office/drawing/2014/main" id="{CE69CCE0-31A3-45B4-9E77-D57CB6DED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4065" y="2767282"/>
            <a:ext cx="13383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M features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84270152-BF09-42F5-9AAE-AE7D9465C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10657" y="1212432"/>
            <a:ext cx="3661561" cy="395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Bagging:</a:t>
            </a:r>
          </a:p>
        </p:txBody>
      </p:sp>
    </p:spTree>
    <p:extLst>
      <p:ext uri="{BB962C8B-B14F-4D97-AF65-F5344CB8AC3E}">
        <p14:creationId xmlns:p14="http://schemas.microsoft.com/office/powerpoint/2010/main" val="55521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 animBg="1"/>
      <p:bldP spid="10" grpId="0" animBg="1"/>
      <p:bldP spid="12" grpId="0" animBg="1"/>
      <p:bldP spid="13" grpId="0"/>
      <p:bldP spid="15" grpId="0" animBg="1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8107" y="521973"/>
            <a:ext cx="318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MOTIVATION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107" y="1402782"/>
            <a:ext cx="1029353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Decision tree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: an important tool for machine learning</a:t>
            </a:r>
          </a:p>
          <a:p>
            <a:pPr lvl="1" algn="just"/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One of the fastest way to identify most significant variables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Can handle both numerical and categorical variables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Requires relatively little effort from users for data preparation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Very easy to understand the output</a:t>
            </a:r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AC9E30-F56A-4939-940F-36388CF5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2013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B051-5D33-4747-B4E1-C02261DE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06429" cy="1400530"/>
          </a:xfrm>
        </p:spPr>
        <p:txBody>
          <a:bodyPr/>
          <a:lstStyle/>
          <a:p>
            <a:r>
              <a:rPr lang="en-US" altLang="en-US" sz="3600" b="1" u="sng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RANDOM FORESTS CLASSIFIER(CONTINUED)</a:t>
            </a:r>
            <a:endParaRPr lang="en-US" sz="3600" u="sng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E33D9-6AF3-42EC-B1B6-D526EDA4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8" name="Picture 2" descr="Decision">
            <a:extLst>
              <a:ext uri="{FF2B5EF4-FFF2-40B4-BE49-F238E27FC236}">
                <a16:creationId xmlns:a16="http://schemas.microsoft.com/office/drawing/2014/main" id="{E65D70E6-74E7-4A36-8E70-541536658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42"/>
          <a:stretch>
            <a:fillRect/>
          </a:stretch>
        </p:blipFill>
        <p:spPr bwMode="auto">
          <a:xfrm>
            <a:off x="5348472" y="1994693"/>
            <a:ext cx="5842268" cy="341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Box 4">
            <a:extLst>
              <a:ext uri="{FF2B5EF4-FFF2-40B4-BE49-F238E27FC236}">
                <a16:creationId xmlns:a16="http://schemas.microsoft.com/office/drawing/2014/main" id="{867E16DC-095A-496A-9622-0ADBCD075BA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19313" y="3389622"/>
            <a:ext cx="13896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Calibri" panose="020F0502020204030204" pitchFamily="34" charset="0"/>
              </a:rPr>
              <a:t>N examples</a:t>
            </a: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2FF00A6C-D401-4338-B63F-9ACDA2912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3338" y="1555274"/>
            <a:ext cx="301148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200" dirty="0">
                <a:latin typeface="Calibri" panose="020F0502020204030204" pitchFamily="34" charset="0"/>
              </a:rPr>
              <a:t>Construct a decision tree</a:t>
            </a:r>
          </a:p>
          <a:p>
            <a:pPr algn="ctr">
              <a:lnSpc>
                <a:spcPct val="80000"/>
              </a:lnSpc>
            </a:pPr>
            <a:endParaRPr lang="en-US" altLang="en-US" sz="2200" dirty="0">
              <a:latin typeface="Calibri" panose="020F0502020204030204" pitchFamily="34" charset="0"/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2F79D3A7-5420-4314-8698-618D06FFE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8998" y="2074683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BB8DBC18-6F70-48AA-A7ED-91C406C79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8998" y="3370083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" name="AutoShape 8">
            <a:extLst>
              <a:ext uri="{FF2B5EF4-FFF2-40B4-BE49-F238E27FC236}">
                <a16:creationId xmlns:a16="http://schemas.microsoft.com/office/drawing/2014/main" id="{00586FC9-9734-4F14-8170-DE5153960E7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73198" y="3598683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9">
            <a:extLst>
              <a:ext uri="{FF2B5EF4-FFF2-40B4-BE49-F238E27FC236}">
                <a16:creationId xmlns:a16="http://schemas.microsoft.com/office/drawing/2014/main" id="{7D282FAB-8AE0-4651-AA3C-5B2C2871B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8998" y="5351283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4A40D758-0F91-4EBC-8D06-50D60202FFE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144723" y="4503558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600" b="1">
                <a:latin typeface="Calibri" panose="020F0502020204030204" pitchFamily="34" charset="0"/>
              </a:rPr>
              <a:t>....…</a:t>
            </a:r>
          </a:p>
        </p:txBody>
      </p:sp>
      <p:cxnSp>
        <p:nvCxnSpPr>
          <p:cNvPr id="26" name="AutoShape 11">
            <a:extLst>
              <a:ext uri="{FF2B5EF4-FFF2-40B4-BE49-F238E27FC236}">
                <a16:creationId xmlns:a16="http://schemas.microsoft.com/office/drawing/2014/main" id="{A503BB05-FD43-4E16-8D6A-DF97D254D5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73198" y="3446283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Line 12">
            <a:extLst>
              <a:ext uri="{FF2B5EF4-FFF2-40B4-BE49-F238E27FC236}">
                <a16:creationId xmlns:a16="http://schemas.microsoft.com/office/drawing/2014/main" id="{EF1C46E7-4FC8-4FE5-B7EE-2B742E9A57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8198" y="2455683"/>
            <a:ext cx="990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D87ED0F9-7ADC-4BEF-9A8B-BF443E7FE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198" y="3065283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" name="AutoShape 14">
            <a:extLst>
              <a:ext uri="{FF2B5EF4-FFF2-40B4-BE49-F238E27FC236}">
                <a16:creationId xmlns:a16="http://schemas.microsoft.com/office/drawing/2014/main" id="{7E30C630-C3D5-4937-9659-AD1825DD8A9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373198" y="2684283"/>
            <a:ext cx="657225" cy="6096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 Box 15">
            <a:extLst>
              <a:ext uri="{FF2B5EF4-FFF2-40B4-BE49-F238E27FC236}">
                <a16:creationId xmlns:a16="http://schemas.microsoft.com/office/drawing/2014/main" id="{4451BF55-7F1E-4BC0-9D6A-A501A4A59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845" y="2588973"/>
            <a:ext cx="13202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Calibri" panose="020F0502020204030204" pitchFamily="34" charset="0"/>
              </a:rPr>
              <a:t>M features</a:t>
            </a:r>
          </a:p>
        </p:txBody>
      </p:sp>
    </p:spTree>
    <p:extLst>
      <p:ext uri="{BB962C8B-B14F-4D97-AF65-F5344CB8AC3E}">
        <p14:creationId xmlns:p14="http://schemas.microsoft.com/office/powerpoint/2010/main" val="6730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0" grpId="0"/>
      <p:bldP spid="21" grpId="0" animBg="1"/>
      <p:bldP spid="22" grpId="0" animBg="1"/>
      <p:bldP spid="24" grpId="0" animBg="1"/>
      <p:bldP spid="25" grpId="0"/>
      <p:bldP spid="27" grpId="0" animBg="1"/>
      <p:bldP spid="28" grpId="0" animBg="1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B051-5D33-4747-B4E1-C02261DE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55349" cy="914400"/>
          </a:xfrm>
        </p:spPr>
        <p:txBody>
          <a:bodyPr/>
          <a:lstStyle/>
          <a:p>
            <a:r>
              <a:rPr lang="en-US" altLang="en-US" sz="3600" b="1" u="sng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RANDOM FORESTS CLASSIFIER(CONTINUED)</a:t>
            </a:r>
            <a:endParaRPr lang="en-US" sz="3600" u="sng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E33D9-6AF3-42EC-B1B6-D526EDA4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9" name="Text Box 3">
            <a:extLst>
              <a:ext uri="{FF2B5EF4-FFF2-40B4-BE49-F238E27FC236}">
                <a16:creationId xmlns:a16="http://schemas.microsoft.com/office/drawing/2014/main" id="{63F5FBB0-5CE3-4877-8FC3-CB4C91AD89A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11339" y="3208005"/>
            <a:ext cx="14428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N examples</a:t>
            </a:r>
          </a:p>
        </p:txBody>
      </p:sp>
      <p:sp>
        <p:nvSpPr>
          <p:cNvPr id="50" name="Rectangle 4">
            <a:extLst>
              <a:ext uri="{FF2B5EF4-FFF2-40B4-BE49-F238E27FC236}">
                <a16:creationId xmlns:a16="http://schemas.microsoft.com/office/drawing/2014/main" id="{CAD43601-B9ED-479D-8101-38CA40E46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100" y="1857866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5">
            <a:extLst>
              <a:ext uri="{FF2B5EF4-FFF2-40B4-BE49-F238E27FC236}">
                <a16:creationId xmlns:a16="http://schemas.microsoft.com/office/drawing/2014/main" id="{C18376AD-E1B2-4D9F-8068-613AB27BB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100" y="3153266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" name="AutoShape 6">
            <a:extLst>
              <a:ext uri="{FF2B5EF4-FFF2-40B4-BE49-F238E27FC236}">
                <a16:creationId xmlns:a16="http://schemas.microsoft.com/office/drawing/2014/main" id="{4658D625-9458-4D20-A3E0-4DDF21315A4D}"/>
              </a:ext>
            </a:extLst>
          </p:cNvPr>
          <p:cNvCxnSpPr>
            <a:cxnSpLocks noChangeShapeType="1"/>
            <a:endCxn id="50" idx="1"/>
          </p:cNvCxnSpPr>
          <p:nvPr/>
        </p:nvCxnSpPr>
        <p:spPr bwMode="auto">
          <a:xfrm flipV="1">
            <a:off x="2580587" y="2315066"/>
            <a:ext cx="657225" cy="9144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7">
            <a:extLst>
              <a:ext uri="{FF2B5EF4-FFF2-40B4-BE49-F238E27FC236}">
                <a16:creationId xmlns:a16="http://schemas.microsoft.com/office/drawing/2014/main" id="{18F7CAE3-A619-4A45-B57D-B51BA33C094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87264" y="3391421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Rectangle 8">
            <a:extLst>
              <a:ext uri="{FF2B5EF4-FFF2-40B4-BE49-F238E27FC236}">
                <a16:creationId xmlns:a16="http://schemas.microsoft.com/office/drawing/2014/main" id="{8AEEF6CF-6C0E-442E-B2D6-BA66A18A1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100" y="5134466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9">
            <a:extLst>
              <a:ext uri="{FF2B5EF4-FFF2-40B4-BE49-F238E27FC236}">
                <a16:creationId xmlns:a16="http://schemas.microsoft.com/office/drawing/2014/main" id="{E4F4BA3B-55BD-49E6-BD16-48FB5663EF2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337825" y="4286741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600" b="1">
                <a:latin typeface="Calibri" panose="020F0502020204030204" pitchFamily="34" charset="0"/>
              </a:rPr>
              <a:t>....…</a:t>
            </a:r>
          </a:p>
        </p:txBody>
      </p:sp>
      <p:cxnSp>
        <p:nvCxnSpPr>
          <p:cNvPr id="56" name="AutoShape 10">
            <a:extLst>
              <a:ext uri="{FF2B5EF4-FFF2-40B4-BE49-F238E27FC236}">
                <a16:creationId xmlns:a16="http://schemas.microsoft.com/office/drawing/2014/main" id="{544A2A47-F955-4C9F-B981-E7A67749063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87265" y="3229466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7" name="Picture 11" descr="Decision">
            <a:extLst>
              <a:ext uri="{FF2B5EF4-FFF2-40B4-BE49-F238E27FC236}">
                <a16:creationId xmlns:a16="http://schemas.microsoft.com/office/drawing/2014/main" id="{688FD98D-FB78-4555-B354-933F8B763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42"/>
          <a:stretch>
            <a:fillRect/>
          </a:stretch>
        </p:blipFill>
        <p:spPr bwMode="auto">
          <a:xfrm>
            <a:off x="5459355" y="1667366"/>
            <a:ext cx="2020888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2" descr="Decision2">
            <a:extLst>
              <a:ext uri="{FF2B5EF4-FFF2-40B4-BE49-F238E27FC236}">
                <a16:creationId xmlns:a16="http://schemas.microsoft.com/office/drawing/2014/main" id="{D77DAB54-394F-4706-B0E2-CFB7E5A59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11"/>
          <a:stretch>
            <a:fillRect/>
          </a:stretch>
        </p:blipFill>
        <p:spPr bwMode="auto">
          <a:xfrm>
            <a:off x="5459355" y="2945844"/>
            <a:ext cx="2035175" cy="111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3" descr="Decision2">
            <a:extLst>
              <a:ext uri="{FF2B5EF4-FFF2-40B4-BE49-F238E27FC236}">
                <a16:creationId xmlns:a16="http://schemas.microsoft.com/office/drawing/2014/main" id="{9CDFA218-F3B9-4665-BF51-79873FB32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11"/>
          <a:stretch>
            <a:fillRect/>
          </a:stretch>
        </p:blipFill>
        <p:spPr bwMode="auto">
          <a:xfrm>
            <a:off x="5492718" y="4798484"/>
            <a:ext cx="2022674" cy="125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Line 14">
            <a:extLst>
              <a:ext uri="{FF2B5EF4-FFF2-40B4-BE49-F238E27FC236}">
                <a16:creationId xmlns:a16="http://schemas.microsoft.com/office/drawing/2014/main" id="{5B6FCC34-4896-4AC4-B675-B47717B35E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9387" y="2238866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15">
            <a:extLst>
              <a:ext uri="{FF2B5EF4-FFF2-40B4-BE49-F238E27FC236}">
                <a16:creationId xmlns:a16="http://schemas.microsoft.com/office/drawing/2014/main" id="{E79FE1C5-E6A6-4CAC-9B85-DB246B9813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5100" y="3534266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16">
            <a:extLst>
              <a:ext uri="{FF2B5EF4-FFF2-40B4-BE49-F238E27FC236}">
                <a16:creationId xmlns:a16="http://schemas.microsoft.com/office/drawing/2014/main" id="{57BC3F12-4494-427E-B66D-03F0299DA5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9387" y="5591666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Text Box 17">
            <a:extLst>
              <a:ext uri="{FF2B5EF4-FFF2-40B4-BE49-F238E27FC236}">
                <a16:creationId xmlns:a16="http://schemas.microsoft.com/office/drawing/2014/main" id="{A79982A2-AFF0-4144-909B-E665294475F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953125" y="4210541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600" b="1" dirty="0">
                <a:latin typeface="Calibri" panose="020F0502020204030204" pitchFamily="34" charset="0"/>
              </a:rPr>
              <a:t>....…</a:t>
            </a:r>
          </a:p>
        </p:txBody>
      </p:sp>
      <p:sp>
        <p:nvSpPr>
          <p:cNvPr id="64" name="Text Box 18">
            <a:extLst>
              <a:ext uri="{FF2B5EF4-FFF2-40B4-BE49-F238E27FC236}">
                <a16:creationId xmlns:a16="http://schemas.microsoft.com/office/drawing/2014/main" id="{304322C5-705F-4B4F-9E4B-588A56775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5955" y="3606023"/>
            <a:ext cx="300984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Take the majority vote</a:t>
            </a:r>
          </a:p>
        </p:txBody>
      </p:sp>
      <p:sp>
        <p:nvSpPr>
          <p:cNvPr id="65" name="AutoShape 19">
            <a:extLst>
              <a:ext uri="{FF2B5EF4-FFF2-40B4-BE49-F238E27FC236}">
                <a16:creationId xmlns:a16="http://schemas.microsoft.com/office/drawing/2014/main" id="{D6982271-995F-4E01-8D22-D8C154E2298F}"/>
              </a:ext>
            </a:extLst>
          </p:cNvPr>
          <p:cNvSpPr>
            <a:spLocks/>
          </p:cNvSpPr>
          <p:nvPr/>
        </p:nvSpPr>
        <p:spPr bwMode="auto">
          <a:xfrm>
            <a:off x="7607243" y="1558498"/>
            <a:ext cx="533400" cy="4572000"/>
          </a:xfrm>
          <a:prstGeom prst="rightBrace">
            <a:avLst>
              <a:gd name="adj1" fmla="val 7142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Rectangle 20">
            <a:extLst>
              <a:ext uri="{FF2B5EF4-FFF2-40B4-BE49-F238E27FC236}">
                <a16:creationId xmlns:a16="http://schemas.microsoft.com/office/drawing/2014/main" id="{51448F80-20D6-4758-9E11-87F92CD1B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300" y="2848466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Text Box 21">
            <a:extLst>
              <a:ext uri="{FF2B5EF4-FFF2-40B4-BE49-F238E27FC236}">
                <a16:creationId xmlns:a16="http://schemas.microsoft.com/office/drawing/2014/main" id="{E6E83940-678C-477C-B7BA-23E3DA924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413" y="2438801"/>
            <a:ext cx="13383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M features</a:t>
            </a:r>
          </a:p>
        </p:txBody>
      </p:sp>
    </p:spTree>
    <p:extLst>
      <p:ext uri="{BB962C8B-B14F-4D97-AF65-F5344CB8AC3E}">
        <p14:creationId xmlns:p14="http://schemas.microsoft.com/office/powerpoint/2010/main" val="66524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animBg="1"/>
      <p:bldP spid="51" grpId="0" animBg="1"/>
      <p:bldP spid="54" grpId="0" animBg="1"/>
      <p:bldP spid="55" grpId="0"/>
      <p:bldP spid="60" grpId="0" animBg="1"/>
      <p:bldP spid="61" grpId="0" animBg="1"/>
      <p:bldP spid="62" grpId="0" animBg="1"/>
      <p:bldP spid="63" grpId="0"/>
      <p:bldP spid="64" grpId="0"/>
      <p:bldP spid="65" grpId="0" animBg="1"/>
      <p:bldP spid="66" grpId="0" animBg="1"/>
      <p:bldP spid="6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1615" y="356406"/>
            <a:ext cx="8268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Cambria" panose="02040503050406030204" pitchFamily="18" charset="0"/>
                <a:ea typeface="Cambria" panose="02040503050406030204" pitchFamily="18" charset="0"/>
              </a:rPr>
              <a:t>DATA COLLECTION &amp; PREPROCESSING</a:t>
            </a:r>
            <a:endParaRPr lang="en-US" sz="3600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1791" y="1300669"/>
            <a:ext cx="110381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Data is collected from different resources ( UCI , Kaggle).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Data preprocessing includes: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Importing the libraries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Importing the data-set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Checking out the missing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Handling the continuous attributes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Renaming the feature column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Splitting the data-set into Training Set and Test Set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2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1C6951-8AF2-4AD5-B392-FC1A91F2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9692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089" y="322652"/>
            <a:ext cx="630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072" y="1063416"/>
            <a:ext cx="1120793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In our dataset, there are 303 rows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Among them, 9 rows are given below: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42810-2867-4A27-9D85-44EB1765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16" y="2881861"/>
            <a:ext cx="10642987" cy="23625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11807" y="2574084"/>
            <a:ext cx="32320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Table 1: Top 9 rows of our dataset</a:t>
            </a:r>
          </a:p>
        </p:txBody>
      </p:sp>
    </p:spTree>
    <p:extLst>
      <p:ext uri="{BB962C8B-B14F-4D97-AF65-F5344CB8AC3E}">
        <p14:creationId xmlns:p14="http://schemas.microsoft.com/office/powerpoint/2010/main" val="3725411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1122" y="31277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Cambria" panose="02040503050406030204" pitchFamily="18" charset="0"/>
                <a:ea typeface="Cambria" panose="02040503050406030204" pitchFamily="18" charset="0"/>
              </a:rPr>
              <a:t>IMPLIMENTATION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122" y="1280233"/>
            <a:ext cx="1263052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ID3 - Built-in functions: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</a:p>
          <a:p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import DecisionTreeClassifier from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sklearn.tree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train_test_split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(X, Y,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test_size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=0.1,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random_state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=1)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clf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= DecisionTreeClassifier(criterion=“entropy”),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clf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clf.fit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X_train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Y_train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Y_pred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clf.predict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X_test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0C92E-56B7-4BF3-B599-F3A2D646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3568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1121" y="312770"/>
            <a:ext cx="855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Cambria" panose="02040503050406030204" pitchFamily="18" charset="0"/>
                <a:ea typeface="Cambria" panose="02040503050406030204" pitchFamily="18" charset="0"/>
              </a:rPr>
              <a:t>IMPLIMENTATION(CONTINUED)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147" y="1299086"/>
            <a:ext cx="1135162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ID3 - Scratch functions: </a:t>
            </a:r>
          </a:p>
          <a:p>
            <a:pPr lvl="1"/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train_test_split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df,test_size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check_purity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(data)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classify_data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(data)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get_potential_splits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(data)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split_data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data,split_column,split_value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calculate_entropy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(data)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calculate_overall_entropy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data_below,data_above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determine_best_split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data,potential_splits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decision_tree_algorithm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df,min_samples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=2,max_depth)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0C92E-56B7-4BF3-B599-F3A2D646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436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1121" y="312770"/>
            <a:ext cx="10010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Cambria" panose="02040503050406030204" pitchFamily="18" charset="0"/>
                <a:ea typeface="Cambria" panose="02040503050406030204" pitchFamily="18" charset="0"/>
              </a:rPr>
              <a:t>IMPLIMENTATION(CONTINUED)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0436" y="1299086"/>
            <a:ext cx="113516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CART functions: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 </a:t>
            </a: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import DecisionTreeClassifier from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sklearn.tree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train_test_split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(X, Y,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test_size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=0.1,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random_state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=1)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clf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= DecisionTreeClassifier(criterion = “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gini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”),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clf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clf.fit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X_train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Y_train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Y_pred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clf.predict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X_test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0C92E-56B7-4BF3-B599-F3A2D646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5450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1121" y="312770"/>
            <a:ext cx="10010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Cambria" panose="02040503050406030204" pitchFamily="18" charset="0"/>
                <a:ea typeface="Cambria" panose="02040503050406030204" pitchFamily="18" charset="0"/>
              </a:rPr>
              <a:t>IMPLIMENTATION(CONTINUED)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9867" y="1327366"/>
            <a:ext cx="1135162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Random Forest - Built-in functions: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import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RandomForestClassifier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from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sklearn.tree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clf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RandomForestClassifier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n_estimators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=100)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clf.fit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y_train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y_train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y_pred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clf.predict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x_test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0C92E-56B7-4BF3-B599-F3A2D646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552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1121" y="312770"/>
            <a:ext cx="10010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Cambria" panose="02040503050406030204" pitchFamily="18" charset="0"/>
                <a:ea typeface="Cambria" panose="02040503050406030204" pitchFamily="18" charset="0"/>
              </a:rPr>
              <a:t>IMPLIMENTATION(CONTINUED)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121" y="1327367"/>
            <a:ext cx="123299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Random Forest – Scratch functions: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bootstrapping(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train_df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n_bootstrap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random_forest_algorithm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train_df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n_trees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n_bootstrap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n_features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dt_max_depth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random_forest_predictions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test_df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forest)</a:t>
            </a:r>
          </a:p>
          <a:p>
            <a:pPr lvl="1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0C92E-56B7-4BF3-B599-F3A2D646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385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268" y="325698"/>
            <a:ext cx="941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Cambria" panose="02040503050406030204" pitchFamily="18" charset="0"/>
                <a:ea typeface="Cambria" panose="02040503050406030204" pitchFamily="18" charset="0"/>
              </a:rPr>
              <a:t>RESULT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0C92E-56B7-4BF3-B599-F3A2D646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57AD29-7F69-44D4-81C1-BCB8FE39E406}"/>
              </a:ext>
            </a:extLst>
          </p:cNvPr>
          <p:cNvSpPr/>
          <p:nvPr/>
        </p:nvSpPr>
        <p:spPr>
          <a:xfrm>
            <a:off x="5184906" y="5514339"/>
            <a:ext cx="2277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Figure 2: Tree factors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1D1241-F154-416D-904F-09E753A9F890}"/>
              </a:ext>
            </a:extLst>
          </p:cNvPr>
          <p:cNvSpPr txBox="1"/>
          <p:nvPr/>
        </p:nvSpPr>
        <p:spPr>
          <a:xfrm>
            <a:off x="-329938" y="1063416"/>
            <a:ext cx="113516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There are many factors related to Decision Tree when we generate a tree: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318F8-2A1D-401B-9751-C885D77AAE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37" t="4600" r="15305" b="23142"/>
          <a:stretch/>
        </p:blipFill>
        <p:spPr>
          <a:xfrm>
            <a:off x="4383464" y="2841742"/>
            <a:ext cx="3902697" cy="267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0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9806" y="480950"/>
            <a:ext cx="764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MOTIVATION(CONTINUED)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9806" y="991013"/>
            <a:ext cx="1029353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Heart Disease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: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one of the most fatal diseases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Causes many deaths annually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Can die people at anytime anywhere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Have may factors that can cause Heart Diseases like smoking, hyper tension, high blood pressure etc.</a:t>
            </a:r>
          </a:p>
          <a:p>
            <a:pPr lvl="1" algn="just"/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AC9E30-F56A-4939-940F-36388CF5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EA5E7B5-242E-4C92-B7FA-8F5793B5B21C}"/>
              </a:ext>
            </a:extLst>
          </p:cNvPr>
          <p:cNvSpPr txBox="1">
            <a:spLocks/>
          </p:cNvSpPr>
          <p:nvPr/>
        </p:nvSpPr>
        <p:spPr>
          <a:xfrm>
            <a:off x="965178" y="2900880"/>
            <a:ext cx="8825659" cy="96891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7381A-D377-4F93-9D17-1E90664BD33D}"/>
              </a:ext>
            </a:extLst>
          </p:cNvPr>
          <p:cNvSpPr txBox="1"/>
          <p:nvPr/>
        </p:nvSpPr>
        <p:spPr>
          <a:xfrm>
            <a:off x="1743775" y="6995912"/>
            <a:ext cx="6329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Fig 1: P</a:t>
            </a:r>
            <a:r>
              <a:rPr lang="en-US" sz="1400" dirty="0">
                <a:latin typeface="Cambria" panose="02040503050406030204" pitchFamily="18" charset="0"/>
                <a:ea typeface="Calibri" panose="020F0502020204030204" pitchFamily="34" charset="0"/>
                <a:cs typeface="CMR12"/>
              </a:rPr>
              <a:t>revalence of Heart Diseases by age for the years 2007-2018.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7471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268" y="325698"/>
            <a:ext cx="941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Cambria" panose="02040503050406030204" pitchFamily="18" charset="0"/>
                <a:ea typeface="Cambria" panose="02040503050406030204" pitchFamily="18" charset="0"/>
              </a:rPr>
              <a:t>RESULT ANALYSIS(CONTINUED)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015473"/>
            <a:ext cx="1135162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ID3 at max level 3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0C92E-56B7-4BF3-B599-F3A2D646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57AD29-7F69-44D4-81C1-BCB8FE39E406}"/>
              </a:ext>
            </a:extLst>
          </p:cNvPr>
          <p:cNvSpPr/>
          <p:nvPr/>
        </p:nvSpPr>
        <p:spPr>
          <a:xfrm>
            <a:off x="4943358" y="5688638"/>
            <a:ext cx="2776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Figure 3: ID3 at Max Level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C5791-4D42-4BC7-AA61-5D7BE16F04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07"/>
          <a:stretch/>
        </p:blipFill>
        <p:spPr>
          <a:xfrm>
            <a:off x="917304" y="1691773"/>
            <a:ext cx="10828958" cy="399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5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268" y="325698"/>
            <a:ext cx="941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Cambria" panose="02040503050406030204" pitchFamily="18" charset="0"/>
                <a:ea typeface="Cambria" panose="02040503050406030204" pitchFamily="18" charset="0"/>
              </a:rPr>
              <a:t>RESULT ANALYSIS(CONTINUED)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015473"/>
            <a:ext cx="1135162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CART at max level 3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0C92E-56B7-4BF3-B599-F3A2D646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57AD29-7F69-44D4-81C1-BCB8FE39E406}"/>
              </a:ext>
            </a:extLst>
          </p:cNvPr>
          <p:cNvSpPr/>
          <p:nvPr/>
        </p:nvSpPr>
        <p:spPr>
          <a:xfrm>
            <a:off x="4774166" y="5916500"/>
            <a:ext cx="29266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Figure 4: CART at Max Level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C9A5BD-3BCD-457E-86ED-43FAD0C67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68" y="1696888"/>
            <a:ext cx="11324301" cy="41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6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299" y="36739"/>
            <a:ext cx="941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Cambria" panose="02040503050406030204" pitchFamily="18" charset="0"/>
                <a:ea typeface="Cambria" panose="02040503050406030204" pitchFamily="18" charset="0"/>
              </a:rPr>
              <a:t>RESULT ANALYSIS(CONTINUED)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461914" y="633723"/>
            <a:ext cx="1135162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ID3 – Built-in classification result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0C92E-56B7-4BF3-B599-F3A2D646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57AD29-7F69-44D4-81C1-BCB8FE39E406}"/>
              </a:ext>
            </a:extLst>
          </p:cNvPr>
          <p:cNvSpPr/>
          <p:nvPr/>
        </p:nvSpPr>
        <p:spPr>
          <a:xfrm>
            <a:off x="4206043" y="1124973"/>
            <a:ext cx="3176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Table 2: ID3 – Built-in final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26502C-772A-43FA-BD25-66138CA91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136" y="1432750"/>
            <a:ext cx="4937835" cy="538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0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299" y="36739"/>
            <a:ext cx="941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Cambria" panose="02040503050406030204" pitchFamily="18" charset="0"/>
                <a:ea typeface="Cambria" panose="02040503050406030204" pitchFamily="18" charset="0"/>
              </a:rPr>
              <a:t>RESULT ANALYSIS(CONTINUED)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461914" y="633723"/>
            <a:ext cx="1135162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ID3 – Scratch classification result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0C92E-56B7-4BF3-B599-F3A2D646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57AD29-7F69-44D4-81C1-BCB8FE39E406}"/>
              </a:ext>
            </a:extLst>
          </p:cNvPr>
          <p:cNvSpPr/>
          <p:nvPr/>
        </p:nvSpPr>
        <p:spPr>
          <a:xfrm>
            <a:off x="4005142" y="1352623"/>
            <a:ext cx="3133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Table 3: ID3 - Scratch final 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21BC2C-2448-4A23-A6F1-F5D969E45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69" y="1660400"/>
            <a:ext cx="5494039" cy="516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6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299" y="36739"/>
            <a:ext cx="941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Cambria" panose="02040503050406030204" pitchFamily="18" charset="0"/>
                <a:ea typeface="Cambria" panose="02040503050406030204" pitchFamily="18" charset="0"/>
              </a:rPr>
              <a:t>RESULT ANALYSIS(CONTINUED)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461914" y="633723"/>
            <a:ext cx="1135162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CART – Built-in classification result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0C92E-56B7-4BF3-B599-F3A2D646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57AD29-7F69-44D4-81C1-BCB8FE39E406}"/>
              </a:ext>
            </a:extLst>
          </p:cNvPr>
          <p:cNvSpPr/>
          <p:nvPr/>
        </p:nvSpPr>
        <p:spPr>
          <a:xfrm>
            <a:off x="4012637" y="1335504"/>
            <a:ext cx="3326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Table 4: CART – Built-in final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0E7DA-07B8-4DB9-B3CE-B2B7AEA35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855" y="1641129"/>
            <a:ext cx="5288246" cy="521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6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299" y="36739"/>
            <a:ext cx="941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Cambria" panose="02040503050406030204" pitchFamily="18" charset="0"/>
                <a:ea typeface="Cambria" panose="02040503050406030204" pitchFamily="18" charset="0"/>
              </a:rPr>
              <a:t>RESULT ANALYSIS(CONTINUED)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461914" y="633723"/>
            <a:ext cx="1135162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CART – Scratch classification result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0C92E-56B7-4BF3-B599-F3A2D646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57AD29-7F69-44D4-81C1-BCB8FE39E406}"/>
              </a:ext>
            </a:extLst>
          </p:cNvPr>
          <p:cNvSpPr/>
          <p:nvPr/>
        </p:nvSpPr>
        <p:spPr>
          <a:xfrm>
            <a:off x="4150795" y="1287185"/>
            <a:ext cx="33139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Table 5: CART – Scratch final 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EE312A-49F1-40E7-8D41-D2944FB37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176" y="1594962"/>
            <a:ext cx="5902301" cy="522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8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299" y="36739"/>
            <a:ext cx="941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Cambria" panose="02040503050406030204" pitchFamily="18" charset="0"/>
                <a:ea typeface="Cambria" panose="02040503050406030204" pitchFamily="18" charset="0"/>
              </a:rPr>
              <a:t>RESULT ANALYSIS(CONTINUED)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461914" y="633723"/>
            <a:ext cx="1135162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Random Forest – Built-in classification result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0C92E-56B7-4BF3-B599-F3A2D646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57AD29-7F69-44D4-81C1-BCB8FE39E406}"/>
              </a:ext>
            </a:extLst>
          </p:cNvPr>
          <p:cNvSpPr/>
          <p:nvPr/>
        </p:nvSpPr>
        <p:spPr>
          <a:xfrm>
            <a:off x="4011844" y="1206001"/>
            <a:ext cx="39945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Table 6: Random Forest- Built-in final result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76C911-0184-4E2B-B09F-BB4C98442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035" y="1513778"/>
            <a:ext cx="4635295" cy="530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4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299" y="36739"/>
            <a:ext cx="941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Cambria" panose="02040503050406030204" pitchFamily="18" charset="0"/>
                <a:ea typeface="Cambria" panose="02040503050406030204" pitchFamily="18" charset="0"/>
              </a:rPr>
              <a:t>RESULT ANALYSIS(CONTINUED)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461914" y="633723"/>
            <a:ext cx="1135162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Random Forest – Scratch classification result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0C92E-56B7-4BF3-B599-F3A2D646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57AD29-7F69-44D4-81C1-BCB8FE39E406}"/>
              </a:ext>
            </a:extLst>
          </p:cNvPr>
          <p:cNvSpPr/>
          <p:nvPr/>
        </p:nvSpPr>
        <p:spPr>
          <a:xfrm>
            <a:off x="3963667" y="1295643"/>
            <a:ext cx="3981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Table 7: Random Forest- Scratch final result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F5D1B8-48CE-4F38-98D2-B5AD0827C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779" y="1567042"/>
            <a:ext cx="4510441" cy="525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5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299" y="36739"/>
            <a:ext cx="941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Cambria" panose="02040503050406030204" pitchFamily="18" charset="0"/>
                <a:ea typeface="Cambria" panose="02040503050406030204" pitchFamily="18" charset="0"/>
              </a:rPr>
              <a:t>RESULT ANALYSIS(CONTINUED)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461914" y="633723"/>
            <a:ext cx="1135162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Accuracy Comparison of different algorithms 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0C92E-56B7-4BF3-B599-F3A2D646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57AD29-7F69-44D4-81C1-BCB8FE39E406}"/>
              </a:ext>
            </a:extLst>
          </p:cNvPr>
          <p:cNvSpPr/>
          <p:nvPr/>
        </p:nvSpPr>
        <p:spPr>
          <a:xfrm>
            <a:off x="4733846" y="2325933"/>
            <a:ext cx="29505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Table 8: Accuracy 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7555F5-13B1-4018-B05F-1C89A804A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026" y="2639554"/>
            <a:ext cx="9206491" cy="192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1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299" y="36739"/>
            <a:ext cx="941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Cambria" panose="02040503050406030204" pitchFamily="18" charset="0"/>
                <a:ea typeface="Cambria" panose="02040503050406030204" pitchFamily="18" charset="0"/>
              </a:rPr>
              <a:t>RESULT ANALYSIS(CONTINUED)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461914" y="633723"/>
            <a:ext cx="1135162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Performance graph of different algorithms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0C92E-56B7-4BF3-B599-F3A2D646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57AD29-7F69-44D4-81C1-BCB8FE39E406}"/>
              </a:ext>
            </a:extLst>
          </p:cNvPr>
          <p:cNvSpPr/>
          <p:nvPr/>
        </p:nvSpPr>
        <p:spPr>
          <a:xfrm>
            <a:off x="3762674" y="6224277"/>
            <a:ext cx="46666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Figure 5: Performance Graph of Different Algorithms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773198-498E-4BD0-977C-6A0BEED36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89" y="1280054"/>
            <a:ext cx="5879594" cy="488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E6E0E1-4DD1-40E2-BD13-205656235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346" y="561680"/>
            <a:ext cx="8825659" cy="629575"/>
          </a:xfrm>
        </p:spPr>
        <p:txBody>
          <a:bodyPr/>
          <a:lstStyle/>
          <a:p>
            <a:r>
              <a:rPr lang="en-US" sz="3600" b="1" u="sng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561A7C-D813-4C12-8A03-B155200C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4F87F-5463-4B10-AC00-11EE96588210}"/>
              </a:ext>
            </a:extLst>
          </p:cNvPr>
          <p:cNvSpPr txBox="1"/>
          <p:nvPr/>
        </p:nvSpPr>
        <p:spPr>
          <a:xfrm>
            <a:off x="478106" y="1282449"/>
            <a:ext cx="113808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To study and understand Decision Tree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To study and understand Random Forest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To study heart disease dataset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To implement Decision Tree and Random Forest algorithm with Built-in function and </a:t>
            </a:r>
          </a:p>
          <a:p>
            <a:pPr lvl="1"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     from scratch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To analyze the results</a:t>
            </a:r>
          </a:p>
          <a:p>
            <a:pPr lvl="1"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9434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172732" y="295729"/>
            <a:ext cx="9108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             </a:t>
            </a:r>
            <a:r>
              <a:rPr lang="en-US" sz="3600" b="1" u="sng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0255" y="1671487"/>
            <a:ext cx="96231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Implemented Decision Tree for heart disease dataset by ID3 and CART algorithm using built-in library function and from scratch.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Implemented Random Forest algorithm using built-in library function and from scratch.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Compared and analyzed  results between them.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B6140-C44D-4A62-9746-D27701B0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0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172732" y="295729"/>
            <a:ext cx="9108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             </a:t>
            </a:r>
            <a:r>
              <a:rPr lang="en-US" sz="3600" b="1" u="sng" dirty="0">
                <a:latin typeface="Cambria" panose="02040503050406030204" pitchFamily="18" charset="0"/>
                <a:ea typeface="Cambria" panose="02040503050406030204" pitchFamily="18" charset="0"/>
              </a:rPr>
              <a:t>FUTURE 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0827" y="1482950"/>
            <a:ext cx="96231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Real scenario large dataset of heart disease.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Convert continuous attributes into categorical attributes.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Apply these algorithms on different domains.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Cross-Validation method to increase the accuracy.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B6140-C44D-4A62-9746-D27701B0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6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017693" y="356406"/>
            <a:ext cx="6740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             </a:t>
            </a:r>
            <a:r>
              <a:rPr lang="en-US" sz="3600" b="1" u="sng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2520" y="1261380"/>
            <a:ext cx="110192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[1] 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H. Sharma, S. Kumar: “A Survey on Decision Tree Algorithms of Classification in Data Mining”, International 	Journal of Science and Research(IJSR), 5(4): 2094-2097, April     </a:t>
            </a: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2016. </a:t>
            </a: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[2]   B. N. Patel, S. G. Prajapati and K. I.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Lakhtaria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"Efficient Classification of Data Using Decision Tree", </a:t>
            </a: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Bonfring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International Journal of Data Mining, 2(1): 6-12, March 2012.</a:t>
            </a: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[3]   J. Han, M.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Kamber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J. Pei, Data Mining: Concepts and Techniques, 3rd Edition, Morgan Kaufmann, 2011.</a:t>
            </a: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[4]  M. Last and O.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Maimon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“A Compact and Accurate Model for Classification”, IEEE Transactions on Knowledge 	and Data Engineering,16(2): 203-215, February 	2004. </a:t>
            </a: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[5]   C. S.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Dangare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S. S.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Apte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“Improved Study of Heart Disease Prediction System using Data        </a:t>
            </a: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	Mining Classification Techniques”, International Journal of Computer 	Applications, 47(10), June 2012</a:t>
            </a: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[6]  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Anbarasi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M,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Anupriya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E, Iyengar N, “Enhanced prediction of heart Disease with 	feature subset selection  	using genetic algorithm”, International Journal of Engineering Science and Technology, 2(10), 2010. </a:t>
            </a: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B6140-C44D-4A62-9746-D27701B0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632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979985" y="356406"/>
            <a:ext cx="826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             </a:t>
            </a:r>
            <a:r>
              <a:rPr lang="en-US" sz="3600" b="1" u="sng" dirty="0">
                <a:latin typeface="Cambria" panose="02040503050406030204" pitchFamily="18" charset="0"/>
                <a:ea typeface="Cambria" panose="02040503050406030204" pitchFamily="18" charset="0"/>
              </a:rPr>
              <a:t>REFERENCES(CONTINUED)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357" y="1063416"/>
            <a:ext cx="962319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[7]	https://medium.com/greyatom/decision-trees-a-simple-way-to-visualize-a-decision-           </a:t>
            </a: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dc506a403aeb (Accessed: 7 December 2019)</a:t>
            </a: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[8]	https://towardsdatascience.com/decision-trees-in-machine-learning-641b9c4e8052</a:t>
            </a: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(Accessed: 7 December 2019)</a:t>
            </a: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[9]	https://hackernoon.com/what-is-a-decision-tree-in-machine-learning-15ce51dc445d</a:t>
            </a: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(Accessed: 7 December 2019)</a:t>
            </a: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[10]	http://archive.ics.uci.edu/ml/datasets/Heart+Disease?fbclid=IwAR010</a:t>
            </a: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lnNu5IXtez05DPq1LN8rPTfZVMZ1uIsfwanhRZTakg (Accessed 7 August 2019)</a:t>
            </a: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[11]	https://towardsdatascience.com/decision-trees-in-machine-learning-	641b9c4e8052 	(Accessed: 7 December 2019)</a:t>
            </a: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[12] https://towardsdatascience.com/the-complete-guide-to-decision-trees-28a4e3c7be14 	(Accessed: 21 December 2019)</a:t>
            </a: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[13] https://towardsdatascience.com/the-complete-guide-to-decision-trees-28a4e3c7be14 	(Accessed: 24 December 2019)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B6140-C44D-4A62-9746-D27701B0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1459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979985" y="356406"/>
            <a:ext cx="826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             </a:t>
            </a:r>
            <a:r>
              <a:rPr lang="en-US" sz="3600" b="1" u="sng" dirty="0">
                <a:latin typeface="Cambria" panose="02040503050406030204" pitchFamily="18" charset="0"/>
                <a:ea typeface="Cambria" panose="02040503050406030204" pitchFamily="18" charset="0"/>
              </a:rPr>
              <a:t>REFERENCES(CONTINUED)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9343" y="1212433"/>
            <a:ext cx="96231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[14] https://sefiks.com/2018/08/27/a-step-by-step-cart-decision-tree-example/ </a:t>
            </a: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(Accessed: 26 December 2019)</a:t>
            </a: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[15] https://sefiks.com/2017/11/20/a-step-by-step-id3-decision-tree-example/</a:t>
            </a: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(Accessed: 26 December 2019)</a:t>
            </a: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[16] https://towardsdatascience.com/an-implementation-and-explanation-of-the-random-	forest-in-python-77bf308a9b76 (Accessed: 26 December 2019)</a:t>
            </a: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[17] https://dataaspirant.com/2017/05/22/random-forest-algorithm-machine-learning/ 	(Accessed: 21 December 2019)</a:t>
            </a: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[18] http://www.numpy.org/ (Accessed: 29 December 2019)</a:t>
            </a: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[19] http://pandas.pydata.org/ (Accessed: 29 February 2019)</a:t>
            </a: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[20] http://seaborn.pydata.org/introduction.html (Accessed: 29 December 2019)</a:t>
            </a: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B6140-C44D-4A62-9746-D27701B0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538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6925" y="2614433"/>
            <a:ext cx="8263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Cambria" panose="02040503050406030204" pitchFamily="18" charset="0"/>
                <a:ea typeface="Cambria" panose="02040503050406030204" pitchFamily="18" charset="0"/>
              </a:rPr>
              <a:t>Thank you!!!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B6140-C44D-4A62-9746-D27701B0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0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3185" y="486602"/>
            <a:ext cx="9371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Cambria" panose="02040503050406030204" pitchFamily="18" charset="0"/>
                <a:ea typeface="Cambria" panose="02040503050406030204" pitchFamily="18" charset="0"/>
              </a:rPr>
              <a:t>GENERAL APPROACH FOR CLASSIFICATION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94128950"/>
              </p:ext>
            </p:extLst>
          </p:nvPr>
        </p:nvGraphicFramePr>
        <p:xfrm>
          <a:off x="2032000" y="2011680"/>
          <a:ext cx="6902994" cy="4126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own Arrow 6"/>
          <p:cNvSpPr/>
          <p:nvPr/>
        </p:nvSpPr>
        <p:spPr>
          <a:xfrm>
            <a:off x="5149122" y="1771394"/>
            <a:ext cx="574766" cy="58782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5130270" y="2945321"/>
            <a:ext cx="574766" cy="69921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101987" y="4245429"/>
            <a:ext cx="603049" cy="69233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5065764" y="5551714"/>
            <a:ext cx="639272" cy="69233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38510" y="1309729"/>
            <a:ext cx="1541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Raw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33315" y="3122843"/>
            <a:ext cx="281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Preprocessed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87172" y="4389120"/>
            <a:ext cx="252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Subset of Features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50006" y="6125140"/>
            <a:ext cx="2586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Output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22F1B-A45A-4C8E-9FEF-F59D3797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8308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7" grpId="0" animBg="1"/>
      <p:bldP spid="9" grpId="0" animBg="1"/>
      <p:bldP spid="11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7621" y="417085"/>
            <a:ext cx="9371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Cambria" panose="02040503050406030204" pitchFamily="18" charset="0"/>
                <a:ea typeface="Cambria" panose="02040503050406030204" pitchFamily="18" charset="0"/>
              </a:rPr>
              <a:t>DECISION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22F1B-A45A-4C8E-9FEF-F59D3797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10864" y="1063893"/>
            <a:ext cx="106652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Decision support tool that uses a tree-like graph or model of decisions</a:t>
            </a: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Flowchart like structure in which each internal node represents a “test” on an attribute</a:t>
            </a: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Considered to be one of the best and mostly used supervised learning methods</a:t>
            </a: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Empowers predictive models with high accuracy and stability</a:t>
            </a: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308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279152-485D-49AB-8DD5-9D135F8E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u="sng" dirty="0">
                <a:latin typeface="Cambria" panose="02040503050406030204" pitchFamily="18" charset="0"/>
                <a:ea typeface="Cambria" panose="02040503050406030204" pitchFamily="18" charset="0"/>
              </a:rPr>
              <a:t>DECISION TREE(CONTINUED)</a:t>
            </a:r>
            <a:br>
              <a:rPr lang="en-US" sz="3600" b="1" u="sng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A5988D-30CD-409C-9044-9B56D669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61F393-F355-4CB5-8C4C-0FBBD0A72AB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921756" y="6032716"/>
            <a:ext cx="2555875" cy="557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Figure 1 : Decision Tree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1F3E2E-4DBE-4E9E-B681-0D3B8F455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55" y="1426129"/>
            <a:ext cx="8217279" cy="460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953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D9622E-246F-4923-9E97-BA455F92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92239FA-E218-4AF8-A6D7-15B98F840F1F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3600" b="1" u="sng" dirty="0">
                <a:latin typeface="Cambria" panose="02040503050406030204" pitchFamily="18" charset="0"/>
                <a:ea typeface="Cambria" panose="02040503050406030204" pitchFamily="18" charset="0"/>
              </a:rPr>
              <a:t>STRUCTURE OF A DECISION TREE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0B9F07F-DBD6-4EC8-9706-EBD4BC1F8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910" y="2876550"/>
            <a:ext cx="1106329" cy="4007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000" dirty="0">
                <a:latin typeface="Cambria" panose="02040503050406030204" pitchFamily="18" charset="0"/>
                <a:ea typeface="Cambria" panose="02040503050406030204" pitchFamily="18" charset="0"/>
              </a:rPr>
              <a:t>overcast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FD19367-F227-4D3F-BBC6-40DEC2B7F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786" y="4757738"/>
            <a:ext cx="663515" cy="4007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000" dirty="0">
                <a:latin typeface="Cambria" panose="02040503050406030204" pitchFamily="18" charset="0"/>
                <a:ea typeface="Cambria" panose="02040503050406030204" pitchFamily="18" charset="0"/>
              </a:rPr>
              <a:t>high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E03D7AA-C4AC-450A-B96D-4BD6D047D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6703" y="4757738"/>
            <a:ext cx="977832" cy="4007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000" dirty="0">
                <a:latin typeface="Cambria" panose="02040503050406030204" pitchFamily="18" charset="0"/>
                <a:ea typeface="Cambria" panose="02040503050406030204" pitchFamily="18" charset="0"/>
              </a:rPr>
              <a:t>normal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E5F6D09-D4F3-49A3-88E1-F9B6C57D6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0395" y="4772025"/>
            <a:ext cx="689484" cy="4007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000" dirty="0">
                <a:latin typeface="Cambria" panose="02040503050406030204" pitchFamily="18" charset="0"/>
                <a:ea typeface="Cambria" panose="02040503050406030204" pitchFamily="18" charset="0"/>
              </a:rPr>
              <a:t>false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D9C389D-5AF0-4238-A0C4-A8A7F308A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153" y="4786313"/>
            <a:ext cx="644408" cy="4007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000">
                <a:latin typeface="Cambria" panose="02040503050406030204" pitchFamily="18" charset="0"/>
                <a:ea typeface="Cambria" panose="02040503050406030204" pitchFamily="18" charset="0"/>
              </a:rPr>
              <a:t>true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5A5263F9-D1CA-4338-BDE1-61F71D92FD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2286000"/>
            <a:ext cx="968375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9EA8C67A-0A06-4448-9BE0-D83BB84570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2438400"/>
            <a:ext cx="1588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3C7615EC-4AD6-45EF-BD4E-BDBF2B2EB3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286000"/>
            <a:ext cx="13716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64FD2270-E640-45F8-A039-A38EB3F41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019" y="2473325"/>
            <a:ext cx="874713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000" dirty="0">
                <a:latin typeface="Cambria" panose="02040503050406030204" pitchFamily="18" charset="0"/>
                <a:ea typeface="Cambria" panose="02040503050406030204" pitchFamily="18" charset="0"/>
              </a:rPr>
              <a:t>sunny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99C604F9-0B54-4D82-8021-524B14C40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6990" y="2611222"/>
            <a:ext cx="625620" cy="4007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000" dirty="0">
                <a:latin typeface="Cambria" panose="02040503050406030204" pitchFamily="18" charset="0"/>
                <a:ea typeface="Cambria" panose="02040503050406030204" pitchFamily="18" charset="0"/>
              </a:rPr>
              <a:t>rain</a:t>
            </a:r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5205DC95-D031-474F-8FFC-B833B70DC6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79550" y="4344988"/>
            <a:ext cx="493713" cy="5159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97BF5FB1-7896-46D5-9019-860E141C5F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8263" y="4391025"/>
            <a:ext cx="420687" cy="4238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9C41ADD3-69FC-407D-917A-7677542D1E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4495800"/>
            <a:ext cx="304800" cy="379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93070908-AFB2-41A8-A934-7CB8950B83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7950" y="4406900"/>
            <a:ext cx="304800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F2CAA111-0C7D-4BB4-B2C0-7CA8840503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0337" y="5158490"/>
            <a:ext cx="1" cy="51047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EEF42D6F-2C35-43F3-9D1E-8DC79827B9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5138" y="5183188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4728E4EE-62F3-434C-B9AE-6DD2CE6D31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0686" y="5128328"/>
            <a:ext cx="15876" cy="51047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E7071167-F8A6-448C-A5BD-DAE6598D67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8950" y="5128329"/>
            <a:ext cx="15875" cy="51047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426DB3EB-D5E8-4C58-BC1B-BCAEE01891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02074" y="3294063"/>
            <a:ext cx="1" cy="5000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E340E559-20A6-4DA5-845A-72FFAC46F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651" y="5634038"/>
            <a:ext cx="506549" cy="40075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000" b="1">
                <a:latin typeface="Cambria" panose="02040503050406030204" pitchFamily="18" charset="0"/>
                <a:ea typeface="Cambria" panose="02040503050406030204" pitchFamily="18" charset="0"/>
              </a:rPr>
              <a:t>No</a:t>
            </a:r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62999334-4A1F-4B6E-97D3-37AB08F4B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3288" y="5634038"/>
            <a:ext cx="506549" cy="400752"/>
          </a:xfrm>
          <a:prstGeom prst="rect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000" b="1">
                <a:latin typeface="Cambria" panose="02040503050406030204" pitchFamily="18" charset="0"/>
                <a:ea typeface="Cambria" panose="02040503050406030204" pitchFamily="18" charset="0"/>
              </a:rPr>
              <a:t>No</a:t>
            </a:r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968AC6D9-83C1-481B-BE63-CB7E593EE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6372" y="5634038"/>
            <a:ext cx="572143" cy="400752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000" b="1">
                <a:latin typeface="Cambria" panose="02040503050406030204" pitchFamily="18" charset="0"/>
                <a:ea typeface="Cambria" panose="02040503050406030204" pitchFamily="18" charset="0"/>
              </a:rPr>
              <a:t>Yes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174E05E4-9F71-4186-A3D2-4AE4C11EA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8272" y="5634038"/>
            <a:ext cx="572143" cy="400752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000" b="1">
                <a:latin typeface="Cambria" panose="02040503050406030204" pitchFamily="18" charset="0"/>
                <a:ea typeface="Cambria" panose="02040503050406030204" pitchFamily="18" charset="0"/>
              </a:rPr>
              <a:t>Yes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230F28DD-F291-4277-B9CD-A8CF621B7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5209" y="3794125"/>
            <a:ext cx="572144" cy="400752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000" b="1" dirty="0">
                <a:latin typeface="Cambria" panose="02040503050406030204" pitchFamily="18" charset="0"/>
                <a:ea typeface="Cambria" panose="02040503050406030204" pitchFamily="18" charset="0"/>
              </a:rPr>
              <a:t>Yes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39290FE2-AA92-4DF2-8A5E-51FACBE25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"/>
            <a:ext cx="8305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zh-TW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AutoShape 28">
            <a:extLst>
              <a:ext uri="{FF2B5EF4-FFF2-40B4-BE49-F238E27FC236}">
                <a16:creationId xmlns:a16="http://schemas.microsoft.com/office/drawing/2014/main" id="{D1DEA48E-43DE-465B-9FB5-7D80F9643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5" y="1635125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F085C27A-E887-40C5-A98C-95B5714B1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0743" y="1818277"/>
            <a:ext cx="1058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Outlook</a:t>
            </a:r>
          </a:p>
        </p:txBody>
      </p:sp>
      <p:sp>
        <p:nvSpPr>
          <p:cNvPr id="32" name="AutoShape 30">
            <a:extLst>
              <a:ext uri="{FF2B5EF4-FFF2-40B4-BE49-F238E27FC236}">
                <a16:creationId xmlns:a16="http://schemas.microsoft.com/office/drawing/2014/main" id="{D214C746-E3E9-45E8-B1CE-BD7AAE4C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657600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3FA86D94-08E9-47CF-AF8F-116334051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856038"/>
            <a:ext cx="12153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Cambria" panose="02040503050406030204" pitchFamily="18" charset="0"/>
                <a:ea typeface="Cambria" panose="02040503050406030204" pitchFamily="18" charset="0"/>
              </a:rPr>
              <a:t>Humidity</a:t>
            </a:r>
          </a:p>
        </p:txBody>
      </p:sp>
      <p:sp>
        <p:nvSpPr>
          <p:cNvPr id="34" name="AutoShape 32">
            <a:extLst>
              <a:ext uri="{FF2B5EF4-FFF2-40B4-BE49-F238E27FC236}">
                <a16:creationId xmlns:a16="http://schemas.microsoft.com/office/drawing/2014/main" id="{A1A67169-C149-4266-B0C1-054A69363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810000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" name="Text Box 33">
            <a:extLst>
              <a:ext uri="{FF2B5EF4-FFF2-40B4-BE49-F238E27FC236}">
                <a16:creationId xmlns:a16="http://schemas.microsoft.com/office/drawing/2014/main" id="{35D0B796-63B2-4796-9F62-0139128F5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31" y="4021107"/>
            <a:ext cx="9008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Windy</a:t>
            </a:r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3C60A985-0FEB-423C-AF21-2422DA2CDE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4098" y="2882900"/>
            <a:ext cx="1" cy="771948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1F387F55-8460-4B8C-848D-9A8C41C372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4726" y="2984500"/>
            <a:ext cx="0" cy="825499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8" name="Line 37">
            <a:extLst>
              <a:ext uri="{FF2B5EF4-FFF2-40B4-BE49-F238E27FC236}">
                <a16:creationId xmlns:a16="http://schemas.microsoft.com/office/drawing/2014/main" id="{904B9A91-72D1-4C0C-93BC-1AD9F7F095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0563" y="1628775"/>
            <a:ext cx="649287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Text Box 38">
            <a:extLst>
              <a:ext uri="{FF2B5EF4-FFF2-40B4-BE49-F238E27FC236}">
                <a16:creationId xmlns:a16="http://schemas.microsoft.com/office/drawing/2014/main" id="{C370FF86-35FF-49FB-B698-3F09A3A77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850" y="1424543"/>
            <a:ext cx="43800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Each node is a test on one attribute</a:t>
            </a:r>
          </a:p>
        </p:txBody>
      </p:sp>
      <p:sp>
        <p:nvSpPr>
          <p:cNvPr id="40" name="Text Box 39">
            <a:extLst>
              <a:ext uri="{FF2B5EF4-FFF2-40B4-BE49-F238E27FC236}">
                <a16:creationId xmlns:a16="http://schemas.microsoft.com/office/drawing/2014/main" id="{1354B16F-038F-4C1F-B6F9-E286E4A7B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97" y="2414833"/>
            <a:ext cx="51479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Possible attribute values of the node</a:t>
            </a:r>
          </a:p>
        </p:txBody>
      </p:sp>
      <p:sp>
        <p:nvSpPr>
          <p:cNvPr id="41" name="Text Box 40">
            <a:extLst>
              <a:ext uri="{FF2B5EF4-FFF2-40B4-BE49-F238E27FC236}">
                <a16:creationId xmlns:a16="http://schemas.microsoft.com/office/drawing/2014/main" id="{2C75B629-CED9-4772-B9E5-F472E07EF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850" y="5403056"/>
            <a:ext cx="28430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Leaf is the decision</a:t>
            </a:r>
          </a:p>
        </p:txBody>
      </p:sp>
      <p:sp>
        <p:nvSpPr>
          <p:cNvPr id="42" name="Line 37">
            <a:extLst>
              <a:ext uri="{FF2B5EF4-FFF2-40B4-BE49-F238E27FC236}">
                <a16:creationId xmlns:a16="http://schemas.microsoft.com/office/drawing/2014/main" id="{78EE74DB-7E12-477D-A294-9638BB0819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94790" y="2611222"/>
            <a:ext cx="649287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3" name="Line 37">
            <a:extLst>
              <a:ext uri="{FF2B5EF4-FFF2-40B4-BE49-F238E27FC236}">
                <a16:creationId xmlns:a16="http://schemas.microsoft.com/office/drawing/2014/main" id="{31888732-2E99-4741-A5B0-45C57BB86C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91274" y="5634038"/>
            <a:ext cx="649287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8184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 animBg="1"/>
      <p:bldP spid="38" grpId="0" animBg="1"/>
      <p:bldP spid="39" grpId="0"/>
      <p:bldP spid="40" grpId="0"/>
      <p:bldP spid="41" grpId="0"/>
      <p:bldP spid="42" grpId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2868" y="2687389"/>
            <a:ext cx="5991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Categorical Variable Decision Trees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Continuous Variable Decision Trees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3345" y="450674"/>
            <a:ext cx="7909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Cambria" panose="02040503050406030204" pitchFamily="18" charset="0"/>
                <a:ea typeface="Cambria" panose="02040503050406030204" pitchFamily="18" charset="0"/>
              </a:rPr>
              <a:t>TYPES OF DECISION TREES</a:t>
            </a:r>
          </a:p>
          <a:p>
            <a:endParaRPr lang="en-US" sz="2800" b="1" dirty="0">
              <a:latin typeface="+mj-lt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1766</TotalTime>
  <Words>2073</Words>
  <Application>Microsoft Office PowerPoint</Application>
  <PresentationFormat>Widescreen</PresentationFormat>
  <Paragraphs>385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Cambria</vt:lpstr>
      <vt:lpstr>Cambria Math</vt:lpstr>
      <vt:lpstr>Century Gothic</vt:lpstr>
      <vt:lpstr>Wingdings</vt:lpstr>
      <vt:lpstr>Wingdings 3</vt:lpstr>
      <vt:lpstr>Ion</vt:lpstr>
      <vt:lpstr>Decision Tree Induction  for  Heart Disease Prediction</vt:lpstr>
      <vt:lpstr>PowerPoint Presentation</vt:lpstr>
      <vt:lpstr>PowerPoint Presentation</vt:lpstr>
      <vt:lpstr>OBJECTIVE</vt:lpstr>
      <vt:lpstr>PowerPoint Presentation</vt:lpstr>
      <vt:lpstr>PowerPoint Presentation</vt:lpstr>
      <vt:lpstr>DECISION TREE(CONTINUED) </vt:lpstr>
      <vt:lpstr>PowerPoint Presentation</vt:lpstr>
      <vt:lpstr>PowerPoint Presentation</vt:lpstr>
      <vt:lpstr>DECISION TREE ALGORITHMS</vt:lpstr>
      <vt:lpstr>ID3 ALGORITHM</vt:lpstr>
      <vt:lpstr>ID3 ALGORITHM(CONTINUED)</vt:lpstr>
      <vt:lpstr>ID3 ALGORITHM(CONTINUED)</vt:lpstr>
      <vt:lpstr>CART ALGORITHM</vt:lpstr>
      <vt:lpstr>CART ALGORITHM(CONTINUED)</vt:lpstr>
      <vt:lpstr>RANDOM FORESTS</vt:lpstr>
      <vt:lpstr>RANDOM FORESTS(CONTINUED)</vt:lpstr>
      <vt:lpstr>RANDOM FORESTS CLASSIFIER</vt:lpstr>
      <vt:lpstr>RANDOM FORESTS CLASSIFIER(CONTINUED)</vt:lpstr>
      <vt:lpstr>RANDOM FORESTS CLASSIFIER(CONTINUED)</vt:lpstr>
      <vt:lpstr>RANDOM FORESTS CLASSIFIER(CONTINUED)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 of  heart  disease</dc:title>
  <dc:creator>Fazlay Rabbi</dc:creator>
  <cp:lastModifiedBy>NiToL Das NeeL</cp:lastModifiedBy>
  <cp:revision>180</cp:revision>
  <dcterms:created xsi:type="dcterms:W3CDTF">2019-02-14T12:38:05Z</dcterms:created>
  <dcterms:modified xsi:type="dcterms:W3CDTF">2020-01-21T05:00:46Z</dcterms:modified>
</cp:coreProperties>
</file>