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Lst>
  <p:sldSz cx="9144000" cy="5143500" type="screen16x9"/>
  <p:notesSz cx="6858000" cy="9144000"/>
  <p:embeddedFontLst>
    <p:embeddedFont>
      <p:font typeface="Average" panose="020B0604020202020204" charset="0"/>
      <p:regular r:id="rId18"/>
    </p:embeddedFont>
    <p:embeddedFont>
      <p:font typeface="Merriweather" panose="00000500000000000000" pitchFamily="2" charset="0"/>
      <p:regular r:id="rId19"/>
      <p:bold r:id="rId20"/>
      <p:italic r:id="rId21"/>
      <p:boldItalic r:id="rId22"/>
    </p:embeddedFont>
    <p:embeddedFont>
      <p:font typeface="Oswald" panose="00000500000000000000" pitchFamily="2" charset="0"/>
      <p:regular r:id="rId23"/>
      <p:bold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AA449C-44AA-473E-BDC6-5DCF21CB4799}">
  <a:tblStyle styleId="{7FAA449C-44AA-473E-BDC6-5DCF21CB479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6f980f91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108db840aa_0_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108db840a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c6f980f91_0_8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6f980f9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6f980f9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c6f980f91_0_1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c6f980f9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108db840aa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108db840a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80f91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80f9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6f980f91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108db840a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108db840a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08db840aa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08db840a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6f980f91_0_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6f980f91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AgriConnect</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10th April,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trends</a:t>
            </a:r>
            <a:endParaRPr/>
          </a:p>
        </p:txBody>
      </p:sp>
      <p:sp>
        <p:nvSpPr>
          <p:cNvPr id="128" name="Google Shape;128;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Global Trend </a:t>
            </a:r>
            <a:endParaRPr sz="2100" b="1">
              <a:solidFill>
                <a:schemeClr val="dk1"/>
              </a:solidFill>
            </a:endParaRPr>
          </a:p>
          <a:p>
            <a:pPr marL="0" lvl="0" indent="0" algn="l" rtl="0">
              <a:spcBef>
                <a:spcPts val="1600"/>
              </a:spcBef>
              <a:spcAft>
                <a:spcPts val="0"/>
              </a:spcAft>
              <a:buNone/>
            </a:pPr>
            <a:r>
              <a:rPr lang="en" sz="1600"/>
              <a:t>The global smart agriculture market size is expected to reach a valuation of USD 54.75 billion by 2030, growing at a CAGR of 13.5% during the forecast period (2023-2030).</a:t>
            </a:r>
            <a:endParaRPr sz="1600"/>
          </a:p>
          <a:p>
            <a:pPr marL="457200" lvl="0" indent="0" algn="l" rtl="0">
              <a:spcBef>
                <a:spcPts val="1600"/>
              </a:spcBef>
              <a:spcAft>
                <a:spcPts val="1600"/>
              </a:spcAft>
              <a:buNone/>
            </a:pPr>
            <a:endParaRPr sz="1600"/>
          </a:p>
        </p:txBody>
      </p:sp>
      <p:sp>
        <p:nvSpPr>
          <p:cNvPr id="129" name="Google Shape;129;p22"/>
          <p:cNvSpPr txBox="1">
            <a:spLocks noGrp="1"/>
          </p:cNvSpPr>
          <p:nvPr>
            <p:ph type="body" idx="2"/>
          </p:nvPr>
        </p:nvSpPr>
        <p:spPr>
          <a:xfrm>
            <a:off x="5046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Local Trend</a:t>
            </a:r>
            <a:endParaRPr sz="2100" b="1">
              <a:solidFill>
                <a:schemeClr val="dk1"/>
              </a:solidFill>
            </a:endParaRPr>
          </a:p>
          <a:p>
            <a:pPr marL="0" lvl="0" indent="0" algn="l" rtl="0">
              <a:spcBef>
                <a:spcPts val="1600"/>
              </a:spcBef>
              <a:spcAft>
                <a:spcPts val="1600"/>
              </a:spcAft>
              <a:buNone/>
            </a:pPr>
            <a:r>
              <a:rPr lang="en" sz="1600"/>
              <a:t>India precision agriculture market was valued at over $ 57 million in 2019 and is anticipated to grow at CAGR of over 10% to reach $ 99 million on account of increasing awareness related to the applications of precision agriculture and surging need to ensure maximum yield from limited sized farms.</a:t>
            </a:r>
            <a:endParaRPr sz="1600"/>
          </a:p>
        </p:txBody>
      </p:sp>
      <p:pic>
        <p:nvPicPr>
          <p:cNvPr id="130" name="Google Shape;130;p22"/>
          <p:cNvPicPr preferRelativeResize="0"/>
          <p:nvPr/>
        </p:nvPicPr>
        <p:blipFill rotWithShape="1">
          <a:blip r:embed="rId3">
            <a:alphaModFix/>
          </a:blip>
          <a:srcRect l="5854" t="31362" r="28734" b="37250"/>
          <a:stretch/>
        </p:blipFill>
        <p:spPr>
          <a:xfrm>
            <a:off x="388450" y="2987775"/>
            <a:ext cx="4443950" cy="1928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 Audience </a:t>
            </a:r>
            <a:endParaRPr/>
          </a:p>
        </p:txBody>
      </p:sp>
      <p:sp>
        <p:nvSpPr>
          <p:cNvPr id="136" name="Google Shape;136;p23"/>
          <p:cNvSpPr txBox="1">
            <a:spLocks noGrp="1"/>
          </p:cNvSpPr>
          <p:nvPr>
            <p:ph type="body" idx="1"/>
          </p:nvPr>
        </p:nvSpPr>
        <p:spPr>
          <a:xfrm>
            <a:off x="311700" y="1017725"/>
            <a:ext cx="7693500" cy="340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b="1">
              <a:solidFill>
                <a:schemeClr val="lt2"/>
              </a:solidFill>
            </a:endParaRPr>
          </a:p>
          <a:p>
            <a:pPr marL="457200" lvl="0" indent="-330200" algn="just" rtl="0">
              <a:lnSpc>
                <a:spcPct val="200000"/>
              </a:lnSpc>
              <a:spcBef>
                <a:spcPts val="1600"/>
              </a:spcBef>
              <a:spcAft>
                <a:spcPts val="0"/>
              </a:spcAft>
              <a:buClr>
                <a:schemeClr val="lt2"/>
              </a:buClr>
              <a:buSzPts val="1600"/>
              <a:buFont typeface="Average"/>
              <a:buChar char="●"/>
            </a:pPr>
            <a:r>
              <a:rPr lang="en" sz="1600">
                <a:solidFill>
                  <a:schemeClr val="lt2"/>
                </a:solidFill>
              </a:rPr>
              <a:t>Electronic hardware equipment manufacturers</a:t>
            </a:r>
            <a:endParaRPr sz="1600">
              <a:solidFill>
                <a:schemeClr val="lt2"/>
              </a:solidFill>
            </a:endParaRPr>
          </a:p>
          <a:p>
            <a:pPr marL="457200" lvl="0" indent="-330200" algn="just" rtl="0">
              <a:lnSpc>
                <a:spcPct val="200000"/>
              </a:lnSpc>
              <a:spcBef>
                <a:spcPts val="0"/>
              </a:spcBef>
              <a:spcAft>
                <a:spcPts val="0"/>
              </a:spcAft>
              <a:buClr>
                <a:schemeClr val="lt2"/>
              </a:buClr>
              <a:buSzPts val="1600"/>
              <a:buFont typeface="Average"/>
              <a:buChar char="●"/>
            </a:pPr>
            <a:r>
              <a:rPr lang="en" sz="1600">
                <a:solidFill>
                  <a:schemeClr val="lt2"/>
                </a:solidFill>
              </a:rPr>
              <a:t>Precision agriculture service providers, vendors and other stakeholders</a:t>
            </a:r>
            <a:endParaRPr sz="1600">
              <a:solidFill>
                <a:schemeClr val="lt2"/>
              </a:solidFill>
            </a:endParaRPr>
          </a:p>
          <a:p>
            <a:pPr marL="457200" lvl="0" indent="-330200" algn="just" rtl="0">
              <a:lnSpc>
                <a:spcPct val="200000"/>
              </a:lnSpc>
              <a:spcBef>
                <a:spcPts val="0"/>
              </a:spcBef>
              <a:spcAft>
                <a:spcPts val="0"/>
              </a:spcAft>
              <a:buClr>
                <a:schemeClr val="lt2"/>
              </a:buClr>
              <a:buSzPts val="1600"/>
              <a:buFont typeface="Average"/>
              <a:buChar char="●"/>
            </a:pPr>
            <a:r>
              <a:rPr lang="en" sz="1600">
                <a:solidFill>
                  <a:schemeClr val="lt2"/>
                </a:solidFill>
              </a:rPr>
              <a:t>Agricultural equipment manufacturers</a:t>
            </a:r>
            <a:endParaRPr sz="1600">
              <a:solidFill>
                <a:schemeClr val="lt2"/>
              </a:solidFill>
            </a:endParaRPr>
          </a:p>
          <a:p>
            <a:pPr marL="457200" lvl="0" indent="-330200" algn="just" rtl="0">
              <a:lnSpc>
                <a:spcPct val="200000"/>
              </a:lnSpc>
              <a:spcBef>
                <a:spcPts val="0"/>
              </a:spcBef>
              <a:spcAft>
                <a:spcPts val="0"/>
              </a:spcAft>
              <a:buClr>
                <a:schemeClr val="lt2"/>
              </a:buClr>
              <a:buSzPts val="1600"/>
              <a:buFont typeface="Average"/>
              <a:buChar char="●"/>
            </a:pPr>
            <a:r>
              <a:rPr lang="en" sz="1600">
                <a:solidFill>
                  <a:schemeClr val="lt2"/>
                </a:solidFill>
              </a:rPr>
              <a:t>Government bodies such as regulating authorities and policy makers</a:t>
            </a:r>
            <a:endParaRPr sz="1600">
              <a:solidFill>
                <a:schemeClr val="lt2"/>
              </a:solidFill>
            </a:endParaRPr>
          </a:p>
          <a:p>
            <a:pPr marL="457200" lvl="0" indent="-330200" algn="just" rtl="0">
              <a:lnSpc>
                <a:spcPct val="200000"/>
              </a:lnSpc>
              <a:spcBef>
                <a:spcPts val="0"/>
              </a:spcBef>
              <a:spcAft>
                <a:spcPts val="0"/>
              </a:spcAft>
              <a:buClr>
                <a:schemeClr val="lt2"/>
              </a:buClr>
              <a:buSzPts val="1600"/>
              <a:buFont typeface="Average"/>
              <a:buChar char="●"/>
            </a:pPr>
            <a:r>
              <a:rPr lang="en" sz="1600">
                <a:solidFill>
                  <a:schemeClr val="lt2"/>
                </a:solidFill>
              </a:rPr>
              <a:t>Organizations, forums and alliances related to precision agriculture</a:t>
            </a:r>
            <a:endParaRPr sz="1600">
              <a:solidFill>
                <a:schemeClr val="lt2"/>
              </a:solidFill>
            </a:endParaRPr>
          </a:p>
          <a:p>
            <a:pPr marL="457200" lvl="0" indent="-330200" algn="just" rtl="0">
              <a:lnSpc>
                <a:spcPct val="200000"/>
              </a:lnSpc>
              <a:spcBef>
                <a:spcPts val="0"/>
              </a:spcBef>
              <a:spcAft>
                <a:spcPts val="0"/>
              </a:spcAft>
              <a:buClr>
                <a:schemeClr val="lt2"/>
              </a:buClr>
              <a:buSzPts val="1600"/>
              <a:buFont typeface="Average"/>
              <a:buChar char="●"/>
            </a:pPr>
            <a:r>
              <a:rPr lang="en" sz="1600">
                <a:solidFill>
                  <a:schemeClr val="lt2"/>
                </a:solidFill>
              </a:rPr>
              <a:t>Market research and consulting firms</a:t>
            </a:r>
            <a:endParaRPr sz="1600">
              <a:solidFill>
                <a:schemeClr val="lt2"/>
              </a:solidFill>
            </a:endParaRPr>
          </a:p>
          <a:p>
            <a:pPr marL="0" lvl="0" indent="0" algn="l" rtl="0">
              <a:spcBef>
                <a:spcPts val="1200"/>
              </a:spcBef>
              <a:spcAft>
                <a:spcPts val="1600"/>
              </a:spcAft>
              <a:buNone/>
            </a:pPr>
            <a:endParaRPr sz="1600" b="1">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a:t>
            </a:r>
            <a:endParaRPr/>
          </a:p>
        </p:txBody>
      </p:sp>
      <p:sp>
        <p:nvSpPr>
          <p:cNvPr id="142" name="Google Shape;142;p24"/>
          <p:cNvSpPr txBox="1">
            <a:spLocks noGrp="1"/>
          </p:cNvSpPr>
          <p:nvPr>
            <p:ph type="body" idx="4294967295"/>
          </p:nvPr>
        </p:nvSpPr>
        <p:spPr>
          <a:xfrm>
            <a:off x="311700" y="1152475"/>
            <a:ext cx="3571200" cy="23748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1400" b="1">
                <a:solidFill>
                  <a:schemeClr val="dk1"/>
                </a:solidFill>
              </a:rPr>
              <a:t>Objective of the Analysis:</a:t>
            </a:r>
            <a:endParaRPr sz="1400" b="1">
              <a:solidFill>
                <a:schemeClr val="dk1"/>
              </a:solidFill>
            </a:endParaRPr>
          </a:p>
          <a:p>
            <a:pPr marL="457200" lvl="0" indent="-317500" algn="l" rtl="0">
              <a:spcBef>
                <a:spcPts val="1600"/>
              </a:spcBef>
              <a:spcAft>
                <a:spcPts val="0"/>
              </a:spcAft>
              <a:buSzPts val="1400"/>
              <a:buChar char="●"/>
            </a:pPr>
            <a:r>
              <a:rPr lang="en" sz="1400">
                <a:solidFill>
                  <a:schemeClr val="dk1"/>
                </a:solidFill>
              </a:rPr>
              <a:t>To analyze and forecast the market size of India precision agriculture market.</a:t>
            </a:r>
            <a:endParaRPr sz="1400">
              <a:solidFill>
                <a:schemeClr val="dk1"/>
              </a:solidFill>
            </a:endParaRPr>
          </a:p>
          <a:p>
            <a:pPr marL="457200" lvl="0" indent="-317500" algn="l" rtl="0">
              <a:spcBef>
                <a:spcPts val="0"/>
              </a:spcBef>
              <a:spcAft>
                <a:spcPts val="0"/>
              </a:spcAft>
              <a:buSzPts val="1400"/>
              <a:buChar char="●"/>
            </a:pPr>
            <a:r>
              <a:rPr lang="en" sz="1400">
                <a:solidFill>
                  <a:schemeClr val="dk1"/>
                </a:solidFill>
              </a:rPr>
              <a:t>To classify and forecast India precision agriculture market based on technology, component, application and regional distribution.</a:t>
            </a:r>
            <a:endParaRPr sz="1400">
              <a:solidFill>
                <a:schemeClr val="dk1"/>
              </a:solidFill>
            </a:endParaRPr>
          </a:p>
          <a:p>
            <a:pPr marL="457200" lvl="0" indent="-317500" algn="l" rtl="0">
              <a:spcBef>
                <a:spcPts val="0"/>
              </a:spcBef>
              <a:spcAft>
                <a:spcPts val="0"/>
              </a:spcAft>
              <a:buSzPts val="1400"/>
              <a:buChar char="●"/>
            </a:pPr>
            <a:r>
              <a:rPr lang="en" sz="1400">
                <a:solidFill>
                  <a:schemeClr val="dk1"/>
                </a:solidFill>
              </a:rPr>
              <a:t>To identify drivers and challenges for India precision agriculture market.</a:t>
            </a:r>
            <a:endParaRPr sz="1400">
              <a:solidFill>
                <a:schemeClr val="dk1"/>
              </a:solidFill>
            </a:endParaRPr>
          </a:p>
          <a:p>
            <a:pPr marL="457200" lvl="0" indent="0" algn="l" rtl="0">
              <a:spcBef>
                <a:spcPts val="1600"/>
              </a:spcBef>
              <a:spcAft>
                <a:spcPts val="1600"/>
              </a:spcAft>
              <a:buNone/>
            </a:pPr>
            <a:endParaRPr sz="1400">
              <a:solidFill>
                <a:schemeClr val="dk1"/>
              </a:solidFill>
            </a:endParaRPr>
          </a:p>
        </p:txBody>
      </p:sp>
      <p:sp>
        <p:nvSpPr>
          <p:cNvPr id="143" name="Google Shape;143;p24"/>
          <p:cNvSpPr txBox="1">
            <a:spLocks noGrp="1"/>
          </p:cNvSpPr>
          <p:nvPr>
            <p:ph type="body" idx="4294967295"/>
          </p:nvPr>
        </p:nvSpPr>
        <p:spPr>
          <a:xfrm>
            <a:off x="5689050" y="3814038"/>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b="1">
                <a:solidFill>
                  <a:schemeClr val="lt1"/>
                </a:solidFill>
              </a:rPr>
              <a:t>15</a:t>
            </a:r>
            <a:endParaRPr sz="1400">
              <a:solidFill>
                <a:schemeClr val="lt1"/>
              </a:solidFill>
            </a:endParaRPr>
          </a:p>
        </p:txBody>
      </p:sp>
      <p:sp>
        <p:nvSpPr>
          <p:cNvPr id="144" name="Google Shape;144;p24"/>
          <p:cNvSpPr txBox="1">
            <a:spLocks noGrp="1"/>
          </p:cNvSpPr>
          <p:nvPr>
            <p:ph type="body" idx="4294967295"/>
          </p:nvPr>
        </p:nvSpPr>
        <p:spPr>
          <a:xfrm>
            <a:off x="6534850" y="3383350"/>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b="1">
                <a:solidFill>
                  <a:schemeClr val="lt1"/>
                </a:solidFill>
              </a:rPr>
              <a:t>25</a:t>
            </a:r>
            <a:endParaRPr sz="1400">
              <a:solidFill>
                <a:schemeClr val="lt1"/>
              </a:solidFill>
            </a:endParaRPr>
          </a:p>
        </p:txBody>
      </p:sp>
      <p:sp>
        <p:nvSpPr>
          <p:cNvPr id="145" name="Google Shape;145;p24"/>
          <p:cNvSpPr txBox="1">
            <a:spLocks noGrp="1"/>
          </p:cNvSpPr>
          <p:nvPr>
            <p:ph type="body" idx="4294967295"/>
          </p:nvPr>
        </p:nvSpPr>
        <p:spPr>
          <a:xfrm>
            <a:off x="7374913" y="2935800"/>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b="1">
                <a:solidFill>
                  <a:schemeClr val="lt1"/>
                </a:solidFill>
              </a:rPr>
              <a:t>35</a:t>
            </a:r>
            <a:endParaRPr sz="1400">
              <a:solidFill>
                <a:schemeClr val="lt1"/>
              </a:solidFill>
            </a:endParaRPr>
          </a:p>
        </p:txBody>
      </p:sp>
      <p:sp>
        <p:nvSpPr>
          <p:cNvPr id="146" name="Google Shape;146;p24"/>
          <p:cNvSpPr txBox="1">
            <a:spLocks noGrp="1"/>
          </p:cNvSpPr>
          <p:nvPr>
            <p:ph type="body" idx="4294967295"/>
          </p:nvPr>
        </p:nvSpPr>
        <p:spPr>
          <a:xfrm>
            <a:off x="8226525" y="3383000"/>
            <a:ext cx="6894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b="1">
                <a:solidFill>
                  <a:schemeClr val="lt1"/>
                </a:solidFill>
              </a:rPr>
              <a:t>22</a:t>
            </a:r>
            <a:endParaRPr sz="1400">
              <a:solidFill>
                <a:schemeClr val="lt1"/>
              </a:solidFill>
            </a:endParaRPr>
          </a:p>
        </p:txBody>
      </p:sp>
      <p:pic>
        <p:nvPicPr>
          <p:cNvPr id="147" name="Google Shape;147;p24"/>
          <p:cNvPicPr preferRelativeResize="0"/>
          <p:nvPr/>
        </p:nvPicPr>
        <p:blipFill>
          <a:blip r:embed="rId3">
            <a:alphaModFix/>
          </a:blip>
          <a:stretch>
            <a:fillRect/>
          </a:stretch>
        </p:blipFill>
        <p:spPr>
          <a:xfrm>
            <a:off x="4049050" y="516875"/>
            <a:ext cx="4866875" cy="3092700"/>
          </a:xfrm>
          <a:prstGeom prst="rect">
            <a:avLst/>
          </a:prstGeom>
          <a:noFill/>
          <a:ln>
            <a:noFill/>
          </a:ln>
        </p:spPr>
      </p:pic>
      <p:sp>
        <p:nvSpPr>
          <p:cNvPr id="148" name="Google Shape;148;p24"/>
          <p:cNvSpPr txBox="1"/>
          <p:nvPr/>
        </p:nvSpPr>
        <p:spPr>
          <a:xfrm>
            <a:off x="311700" y="3662025"/>
            <a:ext cx="7365900" cy="18444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accent3"/>
              </a:buClr>
              <a:buSzPts val="1400"/>
              <a:buFont typeface="Average"/>
              <a:buChar char="●"/>
            </a:pPr>
            <a:r>
              <a:rPr lang="en">
                <a:solidFill>
                  <a:schemeClr val="dk1"/>
                </a:solidFill>
                <a:latin typeface="Average"/>
                <a:ea typeface="Average"/>
                <a:cs typeface="Average"/>
                <a:sym typeface="Average"/>
              </a:rPr>
              <a:t>To examine competitive developments such as expansions, new product launches, mergers &amp; acquisitions, etc., in India precision agriculture market.</a:t>
            </a:r>
            <a:endParaRPr>
              <a:solidFill>
                <a:schemeClr val="dk1"/>
              </a:solidFill>
              <a:latin typeface="Average"/>
              <a:ea typeface="Average"/>
              <a:cs typeface="Average"/>
              <a:sym typeface="Average"/>
            </a:endParaRPr>
          </a:p>
          <a:p>
            <a:pPr marL="457200" lvl="0" indent="-317500" algn="l" rtl="0">
              <a:lnSpc>
                <a:spcPct val="115000"/>
              </a:lnSpc>
              <a:spcBef>
                <a:spcPts val="0"/>
              </a:spcBef>
              <a:spcAft>
                <a:spcPts val="0"/>
              </a:spcAft>
              <a:buClr>
                <a:schemeClr val="accent3"/>
              </a:buClr>
              <a:buSzPts val="1400"/>
              <a:buFont typeface="Average"/>
              <a:buChar char="●"/>
            </a:pPr>
            <a:r>
              <a:rPr lang="en">
                <a:solidFill>
                  <a:schemeClr val="dk1"/>
                </a:solidFill>
                <a:latin typeface="Average"/>
                <a:ea typeface="Average"/>
                <a:cs typeface="Average"/>
                <a:sym typeface="Average"/>
              </a:rPr>
              <a:t>To conduct pricing analysis for India precision agriculture market.</a:t>
            </a:r>
            <a:endParaRPr>
              <a:solidFill>
                <a:schemeClr val="dk1"/>
              </a:solidFill>
              <a:latin typeface="Average"/>
              <a:ea typeface="Average"/>
              <a:cs typeface="Average"/>
              <a:sym typeface="Average"/>
            </a:endParaRPr>
          </a:p>
          <a:p>
            <a:pPr marL="457200" lvl="0" indent="-317500" algn="l" rtl="0">
              <a:lnSpc>
                <a:spcPct val="115000"/>
              </a:lnSpc>
              <a:spcBef>
                <a:spcPts val="0"/>
              </a:spcBef>
              <a:spcAft>
                <a:spcPts val="0"/>
              </a:spcAft>
              <a:buClr>
                <a:schemeClr val="accent3"/>
              </a:buClr>
              <a:buSzPts val="1400"/>
              <a:buFont typeface="Average"/>
              <a:buChar char="●"/>
            </a:pPr>
            <a:r>
              <a:rPr lang="en">
                <a:solidFill>
                  <a:schemeClr val="dk1"/>
                </a:solidFill>
                <a:latin typeface="Average"/>
                <a:ea typeface="Average"/>
                <a:cs typeface="Average"/>
                <a:sym typeface="Average"/>
              </a:rPr>
              <a:t>To identify and analyze the profile of leading players operating in India precision agriculture market.</a:t>
            </a:r>
            <a:endParaRPr>
              <a:solidFill>
                <a:schemeClr val="dk1"/>
              </a:solidFill>
              <a:latin typeface="Average"/>
              <a:ea typeface="Average"/>
              <a:cs typeface="Average"/>
              <a:sym typeface="Average"/>
            </a:endParaRPr>
          </a:p>
          <a:p>
            <a:pPr marL="0" lvl="0" indent="0" algn="l" rtl="0">
              <a:spcBef>
                <a:spcPts val="1600"/>
              </a:spcBef>
              <a:spcAft>
                <a:spcPts val="0"/>
              </a:spcAft>
              <a:buNone/>
            </a:pPr>
            <a:endParaRPr>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deliverables</a:t>
            </a:r>
            <a:endParaRPr/>
          </a:p>
        </p:txBody>
      </p:sp>
      <p:grpSp>
        <p:nvGrpSpPr>
          <p:cNvPr id="169" name="Google Shape;169;p27"/>
          <p:cNvGrpSpPr/>
          <p:nvPr/>
        </p:nvGrpSpPr>
        <p:grpSpPr>
          <a:xfrm>
            <a:off x="424825" y="1253973"/>
            <a:ext cx="8294372" cy="799416"/>
            <a:chOff x="424813" y="1177875"/>
            <a:chExt cx="8294372" cy="849900"/>
          </a:xfrm>
        </p:grpSpPr>
        <p:sp>
          <p:nvSpPr>
            <p:cNvPr id="170" name="Google Shape;170;p27"/>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27"/>
          <p:cNvSpPr txBox="1">
            <a:spLocks noGrp="1"/>
          </p:cNvSpPr>
          <p:nvPr>
            <p:ph type="body" idx="4294967295"/>
          </p:nvPr>
        </p:nvSpPr>
        <p:spPr>
          <a:xfrm>
            <a:off x="539675" y="12542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Deliverable 1</a:t>
            </a:r>
            <a:endParaRPr>
              <a:solidFill>
                <a:schemeClr val="lt1"/>
              </a:solidFill>
            </a:endParaRPr>
          </a:p>
        </p:txBody>
      </p:sp>
      <p:sp>
        <p:nvSpPr>
          <p:cNvPr id="173" name="Google Shape;173;p27"/>
          <p:cNvSpPr txBox="1">
            <a:spLocks noGrp="1"/>
          </p:cNvSpPr>
          <p:nvPr>
            <p:ph type="body" idx="4294967295"/>
          </p:nvPr>
        </p:nvSpPr>
        <p:spPr>
          <a:xfrm>
            <a:off x="3480453" y="1254158"/>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a:solidFill>
                  <a:schemeClr val="lt1"/>
                </a:solidFill>
              </a:rPr>
              <a:t>Sensor and LoRaWAN Integration</a:t>
            </a:r>
            <a:endParaRPr>
              <a:solidFill>
                <a:schemeClr val="lt1"/>
              </a:solidFill>
            </a:endParaRPr>
          </a:p>
        </p:txBody>
      </p:sp>
      <p:grpSp>
        <p:nvGrpSpPr>
          <p:cNvPr id="174" name="Google Shape;174;p27"/>
          <p:cNvGrpSpPr/>
          <p:nvPr/>
        </p:nvGrpSpPr>
        <p:grpSpPr>
          <a:xfrm>
            <a:off x="424825" y="2127339"/>
            <a:ext cx="8294360" cy="799416"/>
            <a:chOff x="424813" y="2075689"/>
            <a:chExt cx="8294360" cy="849900"/>
          </a:xfrm>
        </p:grpSpPr>
        <p:sp>
          <p:nvSpPr>
            <p:cNvPr id="175" name="Google Shape;175;p27"/>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7"/>
          <p:cNvSpPr txBox="1">
            <a:spLocks noGrp="1"/>
          </p:cNvSpPr>
          <p:nvPr>
            <p:ph type="body" idx="4294967295"/>
          </p:nvPr>
        </p:nvSpPr>
        <p:spPr>
          <a:xfrm>
            <a:off x="539675" y="212745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Deliverable 2</a:t>
            </a:r>
            <a:endParaRPr>
              <a:solidFill>
                <a:schemeClr val="lt1"/>
              </a:solidFill>
            </a:endParaRPr>
          </a:p>
        </p:txBody>
      </p:sp>
      <p:sp>
        <p:nvSpPr>
          <p:cNvPr id="178" name="Google Shape;178;p27"/>
          <p:cNvSpPr txBox="1">
            <a:spLocks noGrp="1"/>
          </p:cNvSpPr>
          <p:nvPr>
            <p:ph type="body" idx="4294967295"/>
          </p:nvPr>
        </p:nvSpPr>
        <p:spPr>
          <a:xfrm>
            <a:off x="3480453" y="2127465"/>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a:solidFill>
                  <a:schemeClr val="lt1"/>
                </a:solidFill>
              </a:rPr>
              <a:t>ML-DS based modelling and cloud based technology integration</a:t>
            </a:r>
            <a:endParaRPr>
              <a:solidFill>
                <a:schemeClr val="lt1"/>
              </a:solidFill>
            </a:endParaRPr>
          </a:p>
        </p:txBody>
      </p:sp>
      <p:grpSp>
        <p:nvGrpSpPr>
          <p:cNvPr id="179" name="Google Shape;179;p27"/>
          <p:cNvGrpSpPr/>
          <p:nvPr/>
        </p:nvGrpSpPr>
        <p:grpSpPr>
          <a:xfrm>
            <a:off x="424825" y="3000705"/>
            <a:ext cx="8294360" cy="799447"/>
            <a:chOff x="424813" y="2974405"/>
            <a:chExt cx="8294360" cy="849933"/>
          </a:xfrm>
        </p:grpSpPr>
        <p:sp>
          <p:nvSpPr>
            <p:cNvPr id="180" name="Google Shape;180;p27"/>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7"/>
          <p:cNvSpPr txBox="1">
            <a:spLocks noGrp="1"/>
          </p:cNvSpPr>
          <p:nvPr>
            <p:ph type="body" idx="4294967295"/>
          </p:nvPr>
        </p:nvSpPr>
        <p:spPr>
          <a:xfrm>
            <a:off x="539675" y="3000775"/>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Deliverable 3</a:t>
            </a:r>
            <a:endParaRPr>
              <a:solidFill>
                <a:schemeClr val="lt1"/>
              </a:solidFill>
            </a:endParaRPr>
          </a:p>
        </p:txBody>
      </p:sp>
      <p:sp>
        <p:nvSpPr>
          <p:cNvPr id="183" name="Google Shape;183;p27"/>
          <p:cNvSpPr txBox="1">
            <a:spLocks noGrp="1"/>
          </p:cNvSpPr>
          <p:nvPr>
            <p:ph type="body" idx="4294967295"/>
          </p:nvPr>
        </p:nvSpPr>
        <p:spPr>
          <a:xfrm>
            <a:off x="3480453" y="3004317"/>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a:solidFill>
                  <a:schemeClr val="lt1"/>
                </a:solidFill>
              </a:rPr>
              <a:t>Predictive analysis and Website/App based monitoring..</a:t>
            </a:r>
            <a:endParaRPr>
              <a:solidFill>
                <a:schemeClr val="lt1"/>
              </a:solidFill>
            </a:endParaRPr>
          </a:p>
        </p:txBody>
      </p:sp>
      <p:grpSp>
        <p:nvGrpSpPr>
          <p:cNvPr id="184" name="Google Shape;184;p27"/>
          <p:cNvGrpSpPr/>
          <p:nvPr/>
        </p:nvGrpSpPr>
        <p:grpSpPr>
          <a:xfrm>
            <a:off x="424825" y="3874103"/>
            <a:ext cx="8294360" cy="799447"/>
            <a:chOff x="424813" y="3871259"/>
            <a:chExt cx="8294360" cy="849933"/>
          </a:xfrm>
        </p:grpSpPr>
        <p:sp>
          <p:nvSpPr>
            <p:cNvPr id="185" name="Google Shape;185;p27"/>
            <p:cNvSpPr/>
            <p:nvPr/>
          </p:nvSpPr>
          <p:spPr>
            <a:xfrm>
              <a:off x="2927672" y="3871292"/>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424813" y="387125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7"/>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Deliverable 4</a:t>
            </a:r>
            <a:endParaRPr>
              <a:solidFill>
                <a:schemeClr val="lt1"/>
              </a:solidFill>
            </a:endParaRPr>
          </a:p>
        </p:txBody>
      </p:sp>
      <p:sp>
        <p:nvSpPr>
          <p:cNvPr id="188" name="Google Shape;188;p27"/>
          <p:cNvSpPr txBox="1">
            <a:spLocks noGrp="1"/>
          </p:cNvSpPr>
          <p:nvPr>
            <p:ph type="body" idx="4294967295"/>
          </p:nvPr>
        </p:nvSpPr>
        <p:spPr>
          <a:xfrm>
            <a:off x="3480453" y="3876311"/>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a:solidFill>
                  <a:schemeClr val="lt1"/>
                </a:solidFill>
              </a:rPr>
              <a:t>Optimisations</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aphicFrame>
        <p:nvGraphicFramePr>
          <p:cNvPr id="193" name="Google Shape;193;p28"/>
          <p:cNvGraphicFramePr/>
          <p:nvPr/>
        </p:nvGraphicFramePr>
        <p:xfrm>
          <a:off x="484113" y="1215612"/>
          <a:ext cx="8035400" cy="3300410"/>
        </p:xfrm>
        <a:graphic>
          <a:graphicData uri="http://schemas.openxmlformats.org/drawingml/2006/table">
            <a:tbl>
              <a:tblPr>
                <a:noFill/>
                <a:tableStyleId>{7FAA449C-44AA-473E-BDC6-5DCF21CB4799}</a:tableStyleId>
              </a:tblPr>
              <a:tblGrid>
                <a:gridCol w="1004425">
                  <a:extLst>
                    <a:ext uri="{9D8B030D-6E8A-4147-A177-3AD203B41FA5}">
                      <a16:colId xmlns:a16="http://schemas.microsoft.com/office/drawing/2014/main" val="20000"/>
                    </a:ext>
                  </a:extLst>
                </a:gridCol>
                <a:gridCol w="1004425">
                  <a:extLst>
                    <a:ext uri="{9D8B030D-6E8A-4147-A177-3AD203B41FA5}">
                      <a16:colId xmlns:a16="http://schemas.microsoft.com/office/drawing/2014/main" val="20001"/>
                    </a:ext>
                  </a:extLst>
                </a:gridCol>
                <a:gridCol w="1004425">
                  <a:extLst>
                    <a:ext uri="{9D8B030D-6E8A-4147-A177-3AD203B41FA5}">
                      <a16:colId xmlns:a16="http://schemas.microsoft.com/office/drawing/2014/main" val="20002"/>
                    </a:ext>
                  </a:extLst>
                </a:gridCol>
                <a:gridCol w="1004425">
                  <a:extLst>
                    <a:ext uri="{9D8B030D-6E8A-4147-A177-3AD203B41FA5}">
                      <a16:colId xmlns:a16="http://schemas.microsoft.com/office/drawing/2014/main" val="20003"/>
                    </a:ext>
                  </a:extLst>
                </a:gridCol>
                <a:gridCol w="1004425">
                  <a:extLst>
                    <a:ext uri="{9D8B030D-6E8A-4147-A177-3AD203B41FA5}">
                      <a16:colId xmlns:a16="http://schemas.microsoft.com/office/drawing/2014/main" val="20004"/>
                    </a:ext>
                  </a:extLst>
                </a:gridCol>
                <a:gridCol w="1004425">
                  <a:extLst>
                    <a:ext uri="{9D8B030D-6E8A-4147-A177-3AD203B41FA5}">
                      <a16:colId xmlns:a16="http://schemas.microsoft.com/office/drawing/2014/main" val="20005"/>
                    </a:ext>
                  </a:extLst>
                </a:gridCol>
                <a:gridCol w="1004425">
                  <a:extLst>
                    <a:ext uri="{9D8B030D-6E8A-4147-A177-3AD203B41FA5}">
                      <a16:colId xmlns:a16="http://schemas.microsoft.com/office/drawing/2014/main" val="20006"/>
                    </a:ext>
                  </a:extLst>
                </a:gridCol>
                <a:gridCol w="1004425">
                  <a:extLst>
                    <a:ext uri="{9D8B030D-6E8A-4147-A177-3AD203B41FA5}">
                      <a16:colId xmlns:a16="http://schemas.microsoft.com/office/drawing/2014/main" val="20007"/>
                    </a:ext>
                  </a:extLst>
                </a:gridCol>
              </a:tblGrid>
              <a:tr h="369075">
                <a:tc>
                  <a:txBody>
                    <a:bodyPr/>
                    <a:lstStyle/>
                    <a:p>
                      <a:pPr marL="0" lvl="0" indent="0" algn="ctr" rtl="0">
                        <a:spcBef>
                          <a:spcPts val="0"/>
                        </a:spcBef>
                        <a:spcAft>
                          <a:spcPts val="0"/>
                        </a:spcAft>
                        <a:buNone/>
                      </a:pPr>
                      <a:r>
                        <a:rPr lang="en">
                          <a:solidFill>
                            <a:schemeClr val="lt1"/>
                          </a:solidFill>
                        </a:rPr>
                        <a:t>Jan</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Feb</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Mar</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Apr</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May</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Jun</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Jul</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rPr>
                        <a:t>Jul</a:t>
                      </a: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extLst>
                  <a:ext uri="{0D108BD9-81ED-4DB2-BD59-A6C34878D82A}">
                    <a16:rowId xmlns:a16="http://schemas.microsoft.com/office/drawing/2014/main" val="10000"/>
                  </a:ext>
                </a:extLst>
              </a:tr>
              <a:tr h="2904200">
                <a:tc>
                  <a:txBody>
                    <a:bodyPr/>
                    <a:lstStyle/>
                    <a:p>
                      <a:pPr marL="0" lvl="0" indent="0" algn="l" rtl="0">
                        <a:spcBef>
                          <a:spcPts val="0"/>
                        </a:spcBef>
                        <a:spcAft>
                          <a:spcPts val="0"/>
                        </a:spcAft>
                        <a:buNone/>
                      </a:pPr>
                      <a:endParaRPr sz="140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sz="140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sz="140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extLst>
                  <a:ext uri="{0D108BD9-81ED-4DB2-BD59-A6C34878D82A}">
                    <a16:rowId xmlns:a16="http://schemas.microsoft.com/office/drawing/2014/main" val="10001"/>
                  </a:ext>
                </a:extLst>
              </a:tr>
            </a:tbl>
          </a:graphicData>
        </a:graphic>
      </p:graphicFrame>
      <p:sp>
        <p:nvSpPr>
          <p:cNvPr id="194" name="Google Shape;19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a:t>
            </a:r>
            <a:endParaRPr/>
          </a:p>
        </p:txBody>
      </p:sp>
      <p:sp>
        <p:nvSpPr>
          <p:cNvPr id="195" name="Google Shape;195;p28" descr="Timeline background shape"/>
          <p:cNvSpPr/>
          <p:nvPr/>
        </p:nvSpPr>
        <p:spPr>
          <a:xfrm>
            <a:off x="489153" y="1744400"/>
            <a:ext cx="2871900" cy="4575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txBox="1">
            <a:spLocks noGrp="1"/>
          </p:cNvSpPr>
          <p:nvPr>
            <p:ph type="body" idx="4294967295"/>
          </p:nvPr>
        </p:nvSpPr>
        <p:spPr>
          <a:xfrm>
            <a:off x="565350" y="1744550"/>
            <a:ext cx="39318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In-Progress</a:t>
            </a:r>
            <a:endParaRPr>
              <a:solidFill>
                <a:schemeClr val="lt1"/>
              </a:solidFill>
            </a:endParaRPr>
          </a:p>
        </p:txBody>
      </p:sp>
      <p:sp>
        <p:nvSpPr>
          <p:cNvPr id="197" name="Google Shape;197;p28" descr="Timeline background shape"/>
          <p:cNvSpPr/>
          <p:nvPr/>
        </p:nvSpPr>
        <p:spPr>
          <a:xfrm>
            <a:off x="4501825" y="1744400"/>
            <a:ext cx="3859200" cy="4575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txBox="1">
            <a:spLocks noGrp="1"/>
          </p:cNvSpPr>
          <p:nvPr>
            <p:ph type="body" idx="4294967295"/>
          </p:nvPr>
        </p:nvSpPr>
        <p:spPr>
          <a:xfrm>
            <a:off x="4501825" y="1736200"/>
            <a:ext cx="36057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In-production services</a:t>
            </a:r>
            <a:endParaRPr>
              <a:solidFill>
                <a:schemeClr val="lt1"/>
              </a:solidFill>
            </a:endParaRPr>
          </a:p>
        </p:txBody>
      </p:sp>
      <p:sp>
        <p:nvSpPr>
          <p:cNvPr id="199" name="Google Shape;199;p28"/>
          <p:cNvSpPr txBox="1">
            <a:spLocks noGrp="1"/>
          </p:cNvSpPr>
          <p:nvPr>
            <p:ph type="body" idx="4294967295"/>
          </p:nvPr>
        </p:nvSpPr>
        <p:spPr>
          <a:xfrm>
            <a:off x="2700075" y="2332375"/>
            <a:ext cx="20103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Testing Phases</a:t>
            </a:r>
            <a:endParaRPr>
              <a:solidFill>
                <a:schemeClr val="dk1"/>
              </a:solidFill>
            </a:endParaRPr>
          </a:p>
        </p:txBody>
      </p:sp>
      <p:grpSp>
        <p:nvGrpSpPr>
          <p:cNvPr id="200" name="Google Shape;200;p28"/>
          <p:cNvGrpSpPr/>
          <p:nvPr/>
        </p:nvGrpSpPr>
        <p:grpSpPr>
          <a:xfrm>
            <a:off x="4497078" y="2920213"/>
            <a:ext cx="3432244" cy="441657"/>
            <a:chOff x="6448870" y="3733723"/>
            <a:chExt cx="2453355" cy="351302"/>
          </a:xfrm>
        </p:grpSpPr>
        <p:sp>
          <p:nvSpPr>
            <p:cNvPr id="201" name="Google Shape;201;p28"/>
            <p:cNvSpPr/>
            <p:nvPr/>
          </p:nvSpPr>
          <p:spPr>
            <a:xfrm>
              <a:off x="6448870" y="3733723"/>
              <a:ext cx="1768500" cy="3513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80985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83271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85557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28"/>
          <p:cNvSpPr txBox="1">
            <a:spLocks noGrp="1"/>
          </p:cNvSpPr>
          <p:nvPr>
            <p:ph type="body" idx="4294967295"/>
          </p:nvPr>
        </p:nvSpPr>
        <p:spPr>
          <a:xfrm>
            <a:off x="4573325" y="2912300"/>
            <a:ext cx="25686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Advanced projects</a:t>
            </a:r>
            <a:endParaRPr>
              <a:solidFill>
                <a:schemeClr val="lt1"/>
              </a:solidFill>
            </a:endParaRPr>
          </a:p>
        </p:txBody>
      </p:sp>
      <p:sp>
        <p:nvSpPr>
          <p:cNvPr id="206" name="Google Shape;206;p28"/>
          <p:cNvSpPr txBox="1">
            <a:spLocks noGrp="1"/>
          </p:cNvSpPr>
          <p:nvPr>
            <p:ph type="body" idx="4294967295"/>
          </p:nvPr>
        </p:nvSpPr>
        <p:spPr>
          <a:xfrm>
            <a:off x="4497125" y="3369950"/>
            <a:ext cx="3432300" cy="1007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Versions For Every Field</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Feature-Rich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Customisable by User</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title" idx="4294967295"/>
          </p:nvPr>
        </p:nvSpPr>
        <p:spPr>
          <a:xfrm>
            <a:off x="311700" y="372500"/>
            <a:ext cx="8196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The Team</a:t>
            </a:r>
            <a:endParaRPr>
              <a:solidFill>
                <a:schemeClr val="lt1"/>
              </a:solidFill>
            </a:endParaRPr>
          </a:p>
        </p:txBody>
      </p:sp>
      <p:cxnSp>
        <p:nvCxnSpPr>
          <p:cNvPr id="212" name="Google Shape;212;p29"/>
          <p:cNvCxnSpPr/>
          <p:nvPr/>
        </p:nvCxnSpPr>
        <p:spPr>
          <a:xfrm>
            <a:off x="2257804" y="2571746"/>
            <a:ext cx="1033800" cy="9888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213" name="Google Shape;213;p29"/>
          <p:cNvCxnSpPr>
            <a:stCxn id="214" idx="2"/>
            <a:endCxn id="215" idx="1"/>
          </p:cNvCxnSpPr>
          <p:nvPr/>
        </p:nvCxnSpPr>
        <p:spPr>
          <a:xfrm rot="10800000" flipH="1">
            <a:off x="2242650" y="1387650"/>
            <a:ext cx="1064100" cy="1184100"/>
          </a:xfrm>
          <a:prstGeom prst="bentConnector3">
            <a:avLst>
              <a:gd name="adj1" fmla="val 50003"/>
            </a:avLst>
          </a:prstGeom>
          <a:noFill/>
          <a:ln w="9525" cap="flat" cmpd="sng">
            <a:solidFill>
              <a:srgbClr val="C2C2C2"/>
            </a:solidFill>
            <a:prstDash val="solid"/>
            <a:round/>
            <a:headEnd type="none" w="sm" len="sm"/>
            <a:tailEnd type="none" w="sm" len="sm"/>
          </a:ln>
        </p:spPr>
      </p:cxnSp>
      <p:sp>
        <p:nvSpPr>
          <p:cNvPr id="214" name="Google Shape;214;p29"/>
          <p:cNvSpPr/>
          <p:nvPr/>
        </p:nvSpPr>
        <p:spPr>
          <a:xfrm rot="-5400000">
            <a:off x="359400" y="2309100"/>
            <a:ext cx="3241200" cy="525300"/>
          </a:xfrm>
          <a:prstGeom prst="roundRect">
            <a:avLst>
              <a:gd name="adj" fmla="val 16667"/>
            </a:avLst>
          </a:prstGeom>
          <a:solidFill>
            <a:schemeClr val="dk1"/>
          </a:solidFill>
          <a:ln w="9525" cap="flat" cmpd="sng">
            <a:solidFill>
              <a:srgbClr val="840D3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Roboto"/>
                <a:ea typeface="Roboto"/>
                <a:cs typeface="Roboto"/>
                <a:sym typeface="Roboto"/>
              </a:rPr>
              <a:t>AgriConnect</a:t>
            </a:r>
            <a:endParaRPr sz="1100">
              <a:solidFill>
                <a:schemeClr val="lt1"/>
              </a:solidFill>
              <a:latin typeface="Roboto"/>
              <a:ea typeface="Roboto"/>
              <a:cs typeface="Roboto"/>
              <a:sym typeface="Roboto"/>
            </a:endParaRPr>
          </a:p>
        </p:txBody>
      </p:sp>
      <p:sp>
        <p:nvSpPr>
          <p:cNvPr id="216" name="Google Shape;216;p29"/>
          <p:cNvSpPr/>
          <p:nvPr/>
        </p:nvSpPr>
        <p:spPr>
          <a:xfrm>
            <a:off x="3276379" y="3309946"/>
            <a:ext cx="1833300" cy="501300"/>
          </a:xfrm>
          <a:prstGeom prst="roundRect">
            <a:avLst>
              <a:gd name="adj" fmla="val 16667"/>
            </a:avLst>
          </a:prstGeom>
          <a:solidFill>
            <a:schemeClr val="dk1"/>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Roboto"/>
                <a:ea typeface="Roboto"/>
                <a:cs typeface="Roboto"/>
                <a:sym typeface="Roboto"/>
              </a:rPr>
              <a:t>CS and Mechanical</a:t>
            </a:r>
            <a:endParaRPr sz="1100">
              <a:solidFill>
                <a:schemeClr val="lt1"/>
              </a:solidFill>
              <a:latin typeface="Roboto"/>
              <a:ea typeface="Roboto"/>
              <a:cs typeface="Roboto"/>
              <a:sym typeface="Roboto"/>
            </a:endParaRPr>
          </a:p>
        </p:txBody>
      </p:sp>
      <p:sp>
        <p:nvSpPr>
          <p:cNvPr id="217" name="Google Shape;217;p29"/>
          <p:cNvSpPr/>
          <p:nvPr/>
        </p:nvSpPr>
        <p:spPr>
          <a:xfrm>
            <a:off x="5593487" y="2860330"/>
            <a:ext cx="1833300" cy="501300"/>
          </a:xfrm>
          <a:prstGeom prst="roundRect">
            <a:avLst>
              <a:gd name="adj" fmla="val 16667"/>
            </a:avLst>
          </a:prstGeom>
          <a:solidFill>
            <a:schemeClr val="dk1"/>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Roboto"/>
                <a:ea typeface="Roboto"/>
                <a:cs typeface="Roboto"/>
                <a:sym typeface="Roboto"/>
              </a:rPr>
              <a:t>Ashutosh Singh</a:t>
            </a:r>
            <a:endParaRPr sz="1100">
              <a:solidFill>
                <a:schemeClr val="lt1"/>
              </a:solidFill>
              <a:latin typeface="Roboto"/>
              <a:ea typeface="Roboto"/>
              <a:cs typeface="Roboto"/>
              <a:sym typeface="Roboto"/>
            </a:endParaRPr>
          </a:p>
        </p:txBody>
      </p:sp>
      <p:cxnSp>
        <p:nvCxnSpPr>
          <p:cNvPr id="218" name="Google Shape;218;p29"/>
          <p:cNvCxnSpPr>
            <a:stCxn id="217" idx="1"/>
            <a:endCxn id="216" idx="3"/>
          </p:cNvCxnSpPr>
          <p:nvPr/>
        </p:nvCxnSpPr>
        <p:spPr>
          <a:xfrm flipH="1">
            <a:off x="5109587" y="3110980"/>
            <a:ext cx="483900" cy="4497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219" name="Google Shape;219;p29"/>
          <p:cNvCxnSpPr>
            <a:stCxn id="220" idx="1"/>
            <a:endCxn id="216" idx="3"/>
          </p:cNvCxnSpPr>
          <p:nvPr/>
        </p:nvCxnSpPr>
        <p:spPr>
          <a:xfrm rot="10800000">
            <a:off x="5109587" y="3560623"/>
            <a:ext cx="483900" cy="332400"/>
          </a:xfrm>
          <a:prstGeom prst="bentConnector3">
            <a:avLst>
              <a:gd name="adj1" fmla="val 49990"/>
            </a:avLst>
          </a:prstGeom>
          <a:noFill/>
          <a:ln w="9525" cap="flat" cmpd="sng">
            <a:solidFill>
              <a:srgbClr val="C2C2C2"/>
            </a:solidFill>
            <a:prstDash val="solid"/>
            <a:round/>
            <a:headEnd type="none" w="sm" len="sm"/>
            <a:tailEnd type="none" w="sm" len="sm"/>
          </a:ln>
        </p:spPr>
      </p:cxnSp>
      <p:cxnSp>
        <p:nvCxnSpPr>
          <p:cNvPr id="221" name="Google Shape;221;p29"/>
          <p:cNvCxnSpPr>
            <a:endCxn id="220" idx="1"/>
          </p:cNvCxnSpPr>
          <p:nvPr/>
        </p:nvCxnSpPr>
        <p:spPr>
          <a:xfrm>
            <a:off x="5336987" y="3892123"/>
            <a:ext cx="256500" cy="900"/>
          </a:xfrm>
          <a:prstGeom prst="straightConnector1">
            <a:avLst/>
          </a:prstGeom>
          <a:noFill/>
          <a:ln w="9525" cap="flat" cmpd="sng">
            <a:solidFill>
              <a:srgbClr val="C2C2C2"/>
            </a:solidFill>
            <a:prstDash val="solid"/>
            <a:round/>
            <a:headEnd type="none" w="med" len="med"/>
            <a:tailEnd type="none" w="med" len="med"/>
          </a:ln>
        </p:spPr>
      </p:cxnSp>
      <p:sp>
        <p:nvSpPr>
          <p:cNvPr id="220" name="Google Shape;220;p29"/>
          <p:cNvSpPr/>
          <p:nvPr/>
        </p:nvSpPr>
        <p:spPr>
          <a:xfrm>
            <a:off x="5593487" y="3642373"/>
            <a:ext cx="1833300" cy="501300"/>
          </a:xfrm>
          <a:prstGeom prst="roundRect">
            <a:avLst>
              <a:gd name="adj" fmla="val 16667"/>
            </a:avLst>
          </a:prstGeom>
          <a:solidFill>
            <a:schemeClr val="dk1"/>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Roboto"/>
                <a:ea typeface="Roboto"/>
                <a:cs typeface="Roboto"/>
                <a:sym typeface="Roboto"/>
              </a:rPr>
              <a:t>Aneesh Bendale</a:t>
            </a:r>
            <a:endParaRPr sz="1100">
              <a:solidFill>
                <a:schemeClr val="lt1"/>
              </a:solidFill>
              <a:latin typeface="Roboto"/>
              <a:ea typeface="Roboto"/>
              <a:cs typeface="Roboto"/>
              <a:sym typeface="Roboto"/>
            </a:endParaRPr>
          </a:p>
        </p:txBody>
      </p:sp>
      <p:sp>
        <p:nvSpPr>
          <p:cNvPr id="215" name="Google Shape;215;p29"/>
          <p:cNvSpPr/>
          <p:nvPr/>
        </p:nvSpPr>
        <p:spPr>
          <a:xfrm>
            <a:off x="3306647" y="1172084"/>
            <a:ext cx="1826100" cy="431100"/>
          </a:xfrm>
          <a:prstGeom prst="roundRect">
            <a:avLst>
              <a:gd name="adj" fmla="val 16667"/>
            </a:avLst>
          </a:prstGeom>
          <a:solidFill>
            <a:schemeClr val="dk1"/>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Roboto"/>
                <a:ea typeface="Roboto"/>
                <a:cs typeface="Roboto"/>
                <a:sym typeface="Roboto"/>
              </a:rPr>
              <a:t>Electrical Team</a:t>
            </a:r>
            <a:endParaRPr sz="1100">
              <a:solidFill>
                <a:schemeClr val="lt1"/>
              </a:solidFill>
              <a:latin typeface="Roboto"/>
              <a:ea typeface="Roboto"/>
              <a:cs typeface="Roboto"/>
              <a:sym typeface="Roboto"/>
            </a:endParaRPr>
          </a:p>
        </p:txBody>
      </p:sp>
      <p:sp>
        <p:nvSpPr>
          <p:cNvPr id="222" name="Google Shape;222;p29"/>
          <p:cNvSpPr/>
          <p:nvPr/>
        </p:nvSpPr>
        <p:spPr>
          <a:xfrm>
            <a:off x="5614996" y="785335"/>
            <a:ext cx="1826100" cy="431100"/>
          </a:xfrm>
          <a:prstGeom prst="roundRect">
            <a:avLst>
              <a:gd name="adj" fmla="val 16667"/>
            </a:avLst>
          </a:prstGeom>
          <a:solidFill>
            <a:schemeClr val="dk1"/>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Roboto"/>
                <a:ea typeface="Roboto"/>
                <a:cs typeface="Roboto"/>
                <a:sym typeface="Roboto"/>
              </a:rPr>
              <a:t>Jigishu Bhadviya</a:t>
            </a:r>
            <a:endParaRPr sz="1100">
              <a:solidFill>
                <a:schemeClr val="lt1"/>
              </a:solidFill>
              <a:latin typeface="Roboto"/>
              <a:ea typeface="Roboto"/>
              <a:cs typeface="Roboto"/>
              <a:sym typeface="Roboto"/>
            </a:endParaRPr>
          </a:p>
        </p:txBody>
      </p:sp>
      <p:sp>
        <p:nvSpPr>
          <p:cNvPr id="223" name="Google Shape;223;p29"/>
          <p:cNvSpPr/>
          <p:nvPr/>
        </p:nvSpPr>
        <p:spPr>
          <a:xfrm>
            <a:off x="5614996" y="2130724"/>
            <a:ext cx="1826100" cy="431100"/>
          </a:xfrm>
          <a:prstGeom prst="roundRect">
            <a:avLst>
              <a:gd name="adj" fmla="val 16667"/>
            </a:avLst>
          </a:prstGeom>
          <a:solidFill>
            <a:schemeClr val="dk1"/>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Roboto"/>
                <a:ea typeface="Roboto"/>
                <a:cs typeface="Roboto"/>
                <a:sym typeface="Roboto"/>
              </a:rPr>
              <a:t>Adithya Narayan</a:t>
            </a:r>
            <a:endParaRPr sz="1100">
              <a:solidFill>
                <a:schemeClr val="lt1"/>
              </a:solidFill>
              <a:latin typeface="Roboto"/>
              <a:ea typeface="Roboto"/>
              <a:cs typeface="Roboto"/>
              <a:sym typeface="Roboto"/>
            </a:endParaRPr>
          </a:p>
        </p:txBody>
      </p:sp>
      <p:cxnSp>
        <p:nvCxnSpPr>
          <p:cNvPr id="224" name="Google Shape;224;p29"/>
          <p:cNvCxnSpPr>
            <a:stCxn id="222" idx="1"/>
            <a:endCxn id="215" idx="3"/>
          </p:cNvCxnSpPr>
          <p:nvPr/>
        </p:nvCxnSpPr>
        <p:spPr>
          <a:xfrm flipH="1">
            <a:off x="5132896" y="1000885"/>
            <a:ext cx="482100" cy="3867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225" name="Google Shape;225;p29"/>
          <p:cNvCxnSpPr>
            <a:stCxn id="223" idx="1"/>
            <a:endCxn id="215" idx="3"/>
          </p:cNvCxnSpPr>
          <p:nvPr/>
        </p:nvCxnSpPr>
        <p:spPr>
          <a:xfrm rot="10800000">
            <a:off x="5132896" y="1387774"/>
            <a:ext cx="482100" cy="9585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226" name="Google Shape;226;p29"/>
          <p:cNvCxnSpPr>
            <a:endCxn id="227" idx="1"/>
          </p:cNvCxnSpPr>
          <p:nvPr/>
        </p:nvCxnSpPr>
        <p:spPr>
          <a:xfrm>
            <a:off x="5359696" y="1672680"/>
            <a:ext cx="255300" cy="900"/>
          </a:xfrm>
          <a:prstGeom prst="straightConnector1">
            <a:avLst/>
          </a:prstGeom>
          <a:noFill/>
          <a:ln w="9525" cap="flat" cmpd="sng">
            <a:solidFill>
              <a:srgbClr val="C2C2C2"/>
            </a:solidFill>
            <a:prstDash val="solid"/>
            <a:round/>
            <a:headEnd type="none" w="med" len="med"/>
            <a:tailEnd type="none" w="med" len="med"/>
          </a:ln>
        </p:spPr>
      </p:cxnSp>
      <p:sp>
        <p:nvSpPr>
          <p:cNvPr id="227" name="Google Shape;227;p29"/>
          <p:cNvSpPr/>
          <p:nvPr/>
        </p:nvSpPr>
        <p:spPr>
          <a:xfrm>
            <a:off x="5614996" y="1458030"/>
            <a:ext cx="1826100" cy="431100"/>
          </a:xfrm>
          <a:prstGeom prst="roundRect">
            <a:avLst>
              <a:gd name="adj" fmla="val 16667"/>
            </a:avLst>
          </a:prstGeom>
          <a:solidFill>
            <a:schemeClr val="dk1"/>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Roboto"/>
                <a:ea typeface="Roboto"/>
                <a:cs typeface="Roboto"/>
                <a:sym typeface="Roboto"/>
              </a:rPr>
              <a:t>S. Hari 	Rithanyaa</a:t>
            </a:r>
            <a:endParaRPr sz="11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32300" y="1046350"/>
            <a:ext cx="8233500" cy="37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b="1"/>
              <a:t>               Project objective: </a:t>
            </a:r>
            <a:endParaRPr sz="4200" b="1"/>
          </a:p>
          <a:p>
            <a:pPr marL="1371600" lvl="0" indent="0" algn="l" rtl="0">
              <a:spcBef>
                <a:spcPts val="0"/>
              </a:spcBef>
              <a:spcAft>
                <a:spcPts val="0"/>
              </a:spcAft>
              <a:buNone/>
            </a:pPr>
            <a:r>
              <a:rPr lang="en" sz="4200"/>
              <a:t>     Precision Agriculture</a:t>
            </a:r>
            <a:endParaRPr sz="4200"/>
          </a:p>
          <a:p>
            <a:pPr marL="1371600" lvl="0" indent="0" algn="l" rtl="0">
              <a:spcBef>
                <a:spcPts val="0"/>
              </a:spcBef>
              <a:spcAft>
                <a:spcPts val="0"/>
              </a:spcAft>
              <a:buNone/>
            </a:pPr>
            <a:endParaRPr sz="4200"/>
          </a:p>
          <a:p>
            <a:pPr marL="0" lvl="0" indent="0" algn="l" rtl="0">
              <a:spcBef>
                <a:spcPts val="0"/>
              </a:spcBef>
              <a:spcAft>
                <a:spcPts val="0"/>
              </a:spcAft>
              <a:buNone/>
            </a:pPr>
            <a:r>
              <a:rPr lang="en" sz="1800">
                <a:solidFill>
                  <a:schemeClr val="lt2"/>
                </a:solidFill>
                <a:latin typeface="Arial"/>
                <a:ea typeface="Arial"/>
                <a:cs typeface="Arial"/>
                <a:sym typeface="Arial"/>
              </a:rPr>
              <a:t>Precision agriculture is about managing variations in the field to increase crop yield, raise productivity and reduce consumption of agricultural inputs.</a:t>
            </a:r>
            <a:endParaRPr sz="18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t="12998"/>
          <a:stretch/>
        </p:blipFill>
        <p:spPr>
          <a:xfrm>
            <a:off x="0" y="0"/>
            <a:ext cx="9143999"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is a hardware based implementation which allows the user to track all the changes happening in field over internet.</a:t>
            </a:r>
            <a:endParaRPr/>
          </a:p>
          <a:p>
            <a:pPr marL="0" lvl="0" indent="0" algn="l" rtl="0">
              <a:spcBef>
                <a:spcPts val="1600"/>
              </a:spcBef>
              <a:spcAft>
                <a:spcPts val="0"/>
              </a:spcAft>
              <a:buNone/>
            </a:pPr>
            <a:r>
              <a:rPr lang="en"/>
              <a:t>This includes various sensors like Soil-Moisture,Humidity, Temperature,etc.</a:t>
            </a:r>
            <a:endParaRPr/>
          </a:p>
          <a:p>
            <a:pPr marL="0" lvl="0" indent="0" algn="l" rtl="0">
              <a:spcBef>
                <a:spcPts val="1600"/>
              </a:spcBef>
              <a:spcAft>
                <a:spcPts val="0"/>
              </a:spcAft>
              <a:buNone/>
            </a:pPr>
            <a:r>
              <a:rPr lang="en"/>
              <a:t>This also includes farmer-friendly interface that will tell all-from weather forecasts to tips on current production. These all work on advanced AI-ML Based Design Layout which are currently being upgraded.</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Understanding the problem</a:t>
            </a:r>
            <a:endParaRPr sz="2900"/>
          </a:p>
        </p:txBody>
      </p:sp>
      <p:grpSp>
        <p:nvGrpSpPr>
          <p:cNvPr id="82" name="Google Shape;82;p17"/>
          <p:cNvGrpSpPr/>
          <p:nvPr/>
        </p:nvGrpSpPr>
        <p:grpSpPr>
          <a:xfrm>
            <a:off x="431925" y="1304875"/>
            <a:ext cx="2628925" cy="3416400"/>
            <a:chOff x="431925" y="1304875"/>
            <a:chExt cx="2628925" cy="3416400"/>
          </a:xfrm>
        </p:grpSpPr>
        <p:sp>
          <p:nvSpPr>
            <p:cNvPr id="83" name="Google Shape;83;p17"/>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84" name="Google Shape;84;p17"/>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grpSp>
      <p:sp>
        <p:nvSpPr>
          <p:cNvPr id="85" name="Google Shape;85;p17"/>
          <p:cNvSpPr txBox="1">
            <a:spLocks noGrp="1"/>
          </p:cNvSpPr>
          <p:nvPr>
            <p:ph type="body" idx="4294967295"/>
          </p:nvPr>
        </p:nvSpPr>
        <p:spPr>
          <a:xfrm>
            <a:off x="431925" y="1320025"/>
            <a:ext cx="2632500" cy="41550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sz="1500">
                <a:solidFill>
                  <a:schemeClr val="lt1"/>
                </a:solidFill>
              </a:rPr>
              <a:t>Crop Production Management</a:t>
            </a:r>
            <a:endParaRPr sz="1700">
              <a:solidFill>
                <a:schemeClr val="lt1"/>
              </a:solidFill>
            </a:endParaRPr>
          </a:p>
        </p:txBody>
      </p:sp>
      <p:sp>
        <p:nvSpPr>
          <p:cNvPr id="86" name="Google Shape;86;p17"/>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Irrigation</a:t>
            </a:r>
            <a:endParaRPr sz="1500"/>
          </a:p>
          <a:p>
            <a:pPr marL="457200" lvl="0" indent="-323850" algn="l" rtl="0">
              <a:spcBef>
                <a:spcPts val="0"/>
              </a:spcBef>
              <a:spcAft>
                <a:spcPts val="0"/>
              </a:spcAft>
              <a:buSzPts val="1500"/>
              <a:buChar char="●"/>
            </a:pPr>
            <a:r>
              <a:rPr lang="en" sz="1500"/>
              <a:t>Targeted crop management</a:t>
            </a:r>
            <a:endParaRPr sz="1500"/>
          </a:p>
          <a:p>
            <a:pPr marL="457200" lvl="0" indent="-323850" algn="l" rtl="0">
              <a:spcBef>
                <a:spcPts val="0"/>
              </a:spcBef>
              <a:spcAft>
                <a:spcPts val="0"/>
              </a:spcAft>
              <a:buSzPts val="1500"/>
              <a:buChar char="●"/>
            </a:pPr>
            <a:r>
              <a:rPr lang="en" sz="1500"/>
              <a:t>Efficiency</a:t>
            </a:r>
            <a:endParaRPr sz="1500"/>
          </a:p>
          <a:p>
            <a:pPr marL="457200" lvl="0" indent="-323850" algn="l" rtl="0">
              <a:spcBef>
                <a:spcPts val="0"/>
              </a:spcBef>
              <a:spcAft>
                <a:spcPts val="0"/>
              </a:spcAft>
              <a:buSzPts val="1500"/>
              <a:buChar char="●"/>
            </a:pPr>
            <a:r>
              <a:rPr lang="en" sz="1500"/>
              <a:t>Profitability</a:t>
            </a:r>
            <a:endParaRPr sz="1500"/>
          </a:p>
          <a:p>
            <a:pPr marL="457200" lvl="0" indent="-323850" algn="l" rtl="0">
              <a:spcBef>
                <a:spcPts val="0"/>
              </a:spcBef>
              <a:spcAft>
                <a:spcPts val="0"/>
              </a:spcAft>
              <a:buSzPts val="1500"/>
              <a:buChar char="●"/>
            </a:pPr>
            <a:r>
              <a:rPr lang="en" sz="1500"/>
              <a:t>Environmental Effects</a:t>
            </a:r>
            <a:endParaRPr sz="1500"/>
          </a:p>
        </p:txBody>
      </p:sp>
      <p:grpSp>
        <p:nvGrpSpPr>
          <p:cNvPr id="87" name="Google Shape;87;p17"/>
          <p:cNvGrpSpPr/>
          <p:nvPr/>
        </p:nvGrpSpPr>
        <p:grpSpPr>
          <a:xfrm>
            <a:off x="3320450" y="1304875"/>
            <a:ext cx="2632500" cy="3416400"/>
            <a:chOff x="3320450" y="1304875"/>
            <a:chExt cx="2632500" cy="3416400"/>
          </a:xfrm>
        </p:grpSpPr>
        <p:sp>
          <p:nvSpPr>
            <p:cNvPr id="88" name="Google Shape;88;p17"/>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89" name="Google Shape;89;p17"/>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grpSp>
      <p:sp>
        <p:nvSpPr>
          <p:cNvPr id="90" name="Google Shape;90;p17"/>
          <p:cNvSpPr txBox="1">
            <a:spLocks noGrp="1"/>
          </p:cNvSpPr>
          <p:nvPr>
            <p:ph type="body" idx="4294967295"/>
          </p:nvPr>
        </p:nvSpPr>
        <p:spPr>
          <a:xfrm>
            <a:off x="3202750" y="1304875"/>
            <a:ext cx="2949600" cy="4614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r>
              <a:rPr lang="en" sz="1500">
                <a:solidFill>
                  <a:schemeClr val="lt1"/>
                </a:solidFill>
              </a:rPr>
              <a:t>Accurate data collection: </a:t>
            </a:r>
            <a:endParaRPr sz="1700">
              <a:solidFill>
                <a:schemeClr val="lt1"/>
              </a:solidFill>
            </a:endParaRPr>
          </a:p>
        </p:txBody>
      </p:sp>
      <p:sp>
        <p:nvSpPr>
          <p:cNvPr id="91" name="Google Shape;91;p17"/>
          <p:cNvSpPr txBox="1">
            <a:spLocks noGrp="1"/>
          </p:cNvSpPr>
          <p:nvPr>
            <p:ph type="body" idx="4294967295"/>
          </p:nvPr>
        </p:nvSpPr>
        <p:spPr>
          <a:xfrm>
            <a:off x="3396775" y="1850300"/>
            <a:ext cx="26325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Precision agriculture involves the use of various technologies, such as sensors and drones, to collect data on soil moisture, temperature, nutrient levels, and other environmental factors. This data can help farmers make informed decisions about crop management practices.</a:t>
            </a:r>
            <a:endParaRPr sz="1500"/>
          </a:p>
          <a:p>
            <a:pPr marL="457200" lvl="0" indent="-323850" algn="l" rtl="0">
              <a:spcBef>
                <a:spcPts val="1600"/>
              </a:spcBef>
              <a:spcAft>
                <a:spcPts val="0"/>
              </a:spcAft>
              <a:buSzPts val="1500"/>
              <a:buChar char="●"/>
            </a:pPr>
            <a:endParaRPr sz="1500"/>
          </a:p>
          <a:p>
            <a:pPr marL="457200" lvl="0" indent="-323850" algn="l" rtl="0">
              <a:spcBef>
                <a:spcPts val="0"/>
              </a:spcBef>
              <a:spcAft>
                <a:spcPts val="0"/>
              </a:spcAft>
              <a:buSzPts val="1500"/>
              <a:buChar char="●"/>
            </a:pPr>
            <a:endParaRPr sz="1500"/>
          </a:p>
        </p:txBody>
      </p:sp>
      <p:sp>
        <p:nvSpPr>
          <p:cNvPr id="92" name="Google Shape;92;p17"/>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lt1"/>
                </a:solidFill>
              </a:rPr>
              <a:t>Item 3</a:t>
            </a:r>
            <a:endParaRPr sz="1700">
              <a:solidFill>
                <a:schemeClr val="lt1"/>
              </a:solidFill>
            </a:endParaRPr>
          </a:p>
        </p:txBody>
      </p:sp>
      <p:grpSp>
        <p:nvGrpSpPr>
          <p:cNvPr id="93" name="Google Shape;93;p17"/>
          <p:cNvGrpSpPr/>
          <p:nvPr/>
        </p:nvGrpSpPr>
        <p:grpSpPr>
          <a:xfrm>
            <a:off x="6212550" y="1304875"/>
            <a:ext cx="2632500" cy="3416400"/>
            <a:chOff x="6212550" y="1304875"/>
            <a:chExt cx="2632500" cy="3416400"/>
          </a:xfrm>
        </p:grpSpPr>
        <p:sp>
          <p:nvSpPr>
            <p:cNvPr id="94" name="Google Shape;94;p17"/>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95" name="Google Shape;95;p17"/>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grpSp>
      <p:sp>
        <p:nvSpPr>
          <p:cNvPr id="96" name="Google Shape;96;p17"/>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t>Labor shortages: Agriculture is a labor-intensive industry, and farmers may struggle to find enough workers, particularly during peak seasons.</a:t>
            </a:r>
            <a:endParaRPr sz="1500"/>
          </a:p>
        </p:txBody>
      </p:sp>
      <p:sp>
        <p:nvSpPr>
          <p:cNvPr id="97" name="Google Shape;97;p17"/>
          <p:cNvSpPr txBox="1"/>
          <p:nvPr/>
        </p:nvSpPr>
        <p:spPr>
          <a:xfrm>
            <a:off x="6212550" y="1304725"/>
            <a:ext cx="26289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500">
                <a:solidFill>
                  <a:schemeClr val="lt1"/>
                </a:solidFill>
                <a:latin typeface="Average"/>
                <a:ea typeface="Average"/>
                <a:cs typeface="Average"/>
                <a:sym typeface="Average"/>
              </a:rPr>
              <a:t>Labor shortages: </a:t>
            </a:r>
            <a:endParaRPr sz="1700">
              <a:solidFill>
                <a:schemeClr val="lt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218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Applications of IoT Technology for Agriculture</a:t>
            </a:r>
            <a:endParaRPr/>
          </a:p>
          <a:p>
            <a:pPr marL="0" lvl="0" indent="0" algn="l" rtl="0">
              <a:spcBef>
                <a:spcPts val="2300"/>
              </a:spcBef>
              <a:spcAft>
                <a:spcPts val="0"/>
              </a:spcAft>
              <a:buNone/>
            </a:pPr>
            <a:endParaRPr/>
          </a:p>
        </p:txBody>
      </p:sp>
      <p:sp>
        <p:nvSpPr>
          <p:cNvPr id="103" name="Google Shape;103;p18"/>
          <p:cNvSpPr txBox="1"/>
          <p:nvPr/>
        </p:nvSpPr>
        <p:spPr>
          <a:xfrm>
            <a:off x="153450" y="970700"/>
            <a:ext cx="8837100" cy="4248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Average"/>
              <a:buChar char="●"/>
            </a:pPr>
            <a:r>
              <a:rPr lang="en" sz="1600" b="1">
                <a:solidFill>
                  <a:schemeClr val="dk1"/>
                </a:solidFill>
                <a:latin typeface="Average"/>
                <a:ea typeface="Average"/>
                <a:cs typeface="Average"/>
                <a:sym typeface="Average"/>
              </a:rPr>
              <a:t>Product Quality Enhancing :</a:t>
            </a:r>
            <a:endParaRPr sz="1600" b="1">
              <a:solidFill>
                <a:schemeClr val="dk1"/>
              </a:solidFill>
              <a:latin typeface="Average"/>
              <a:ea typeface="Average"/>
              <a:cs typeface="Average"/>
              <a:sym typeface="Average"/>
            </a:endParaRPr>
          </a:p>
          <a:p>
            <a:pPr marL="457200" lvl="0" indent="0" algn="l" rtl="0">
              <a:spcBef>
                <a:spcPts val="0"/>
              </a:spcBef>
              <a:spcAft>
                <a:spcPts val="0"/>
              </a:spcAft>
              <a:buNone/>
            </a:pPr>
            <a:r>
              <a:rPr lang="en" sz="1500">
                <a:solidFill>
                  <a:schemeClr val="lt2"/>
                </a:solidFill>
                <a:latin typeface="Average"/>
                <a:ea typeface="Average"/>
                <a:cs typeface="Average"/>
                <a:sym typeface="Average"/>
              </a:rPr>
              <a:t>Monitoring soil moisture and trunk diameter in vineyards to control the amount of sugar in grapes and grapevine health.</a:t>
            </a:r>
            <a:endParaRPr sz="1500">
              <a:solidFill>
                <a:schemeClr val="lt2"/>
              </a:solidFill>
              <a:latin typeface="Average"/>
              <a:ea typeface="Average"/>
              <a:cs typeface="Average"/>
              <a:sym typeface="Average"/>
            </a:endParaRPr>
          </a:p>
          <a:p>
            <a:pPr marL="457200" lvl="0" indent="0" algn="l" rtl="0">
              <a:spcBef>
                <a:spcPts val="0"/>
              </a:spcBef>
              <a:spcAft>
                <a:spcPts val="0"/>
              </a:spcAft>
              <a:buNone/>
            </a:pPr>
            <a:endParaRPr sz="1600">
              <a:solidFill>
                <a:schemeClr val="lt2"/>
              </a:solidFill>
              <a:latin typeface="Average"/>
              <a:ea typeface="Average"/>
              <a:cs typeface="Average"/>
              <a:sym typeface="Average"/>
            </a:endParaRPr>
          </a:p>
          <a:p>
            <a:pPr marL="457200" lvl="0" indent="-330200" algn="l" rtl="0">
              <a:spcBef>
                <a:spcPts val="0"/>
              </a:spcBef>
              <a:spcAft>
                <a:spcPts val="0"/>
              </a:spcAft>
              <a:buClr>
                <a:schemeClr val="dk1"/>
              </a:buClr>
              <a:buSzPts val="1600"/>
              <a:buFont typeface="Average"/>
              <a:buChar char="●"/>
            </a:pPr>
            <a:r>
              <a:rPr lang="en" sz="1600" b="1">
                <a:solidFill>
                  <a:schemeClr val="dk1"/>
                </a:solidFill>
                <a:latin typeface="Average"/>
                <a:ea typeface="Average"/>
                <a:cs typeface="Average"/>
                <a:sym typeface="Average"/>
              </a:rPr>
              <a:t>Green Houses :</a:t>
            </a:r>
            <a:endParaRPr sz="1600" b="1">
              <a:solidFill>
                <a:schemeClr val="dk1"/>
              </a:solidFill>
              <a:latin typeface="Average"/>
              <a:ea typeface="Average"/>
              <a:cs typeface="Average"/>
              <a:sym typeface="Average"/>
            </a:endParaRPr>
          </a:p>
          <a:p>
            <a:pPr marL="457200" lvl="0" indent="0" algn="l" rtl="0">
              <a:spcBef>
                <a:spcPts val="0"/>
              </a:spcBef>
              <a:spcAft>
                <a:spcPts val="0"/>
              </a:spcAft>
              <a:buNone/>
            </a:pPr>
            <a:r>
              <a:rPr lang="en" sz="1500">
                <a:solidFill>
                  <a:schemeClr val="lt2"/>
                </a:solidFill>
                <a:latin typeface="Average"/>
                <a:ea typeface="Average"/>
                <a:cs typeface="Average"/>
                <a:sym typeface="Average"/>
              </a:rPr>
              <a:t>Control micro-climate conditions to maximize the production of fruits and vegetables and its quality.</a:t>
            </a:r>
            <a:endParaRPr sz="1500">
              <a:solidFill>
                <a:schemeClr val="lt2"/>
              </a:solidFill>
              <a:latin typeface="Average"/>
              <a:ea typeface="Average"/>
              <a:cs typeface="Average"/>
              <a:sym typeface="Average"/>
            </a:endParaRPr>
          </a:p>
          <a:p>
            <a:pPr marL="457200" lvl="0" indent="0" algn="l" rtl="0">
              <a:spcBef>
                <a:spcPts val="0"/>
              </a:spcBef>
              <a:spcAft>
                <a:spcPts val="0"/>
              </a:spcAft>
              <a:buNone/>
            </a:pPr>
            <a:endParaRPr sz="1600">
              <a:solidFill>
                <a:schemeClr val="lt2"/>
              </a:solidFill>
              <a:latin typeface="Average"/>
              <a:ea typeface="Average"/>
              <a:cs typeface="Average"/>
              <a:sym typeface="Average"/>
            </a:endParaRPr>
          </a:p>
          <a:p>
            <a:pPr marL="457200" lvl="0" indent="-330200" algn="l" rtl="0">
              <a:spcBef>
                <a:spcPts val="0"/>
              </a:spcBef>
              <a:spcAft>
                <a:spcPts val="0"/>
              </a:spcAft>
              <a:buClr>
                <a:schemeClr val="dk1"/>
              </a:buClr>
              <a:buSzPts val="1600"/>
              <a:buFont typeface="Average"/>
              <a:buChar char="●"/>
            </a:pPr>
            <a:r>
              <a:rPr lang="en" sz="1600" b="1">
                <a:solidFill>
                  <a:schemeClr val="dk1"/>
                </a:solidFill>
                <a:latin typeface="Average"/>
                <a:ea typeface="Average"/>
                <a:cs typeface="Average"/>
                <a:sym typeface="Average"/>
              </a:rPr>
              <a:t>Irrigation :</a:t>
            </a:r>
            <a:endParaRPr sz="1600" b="1">
              <a:solidFill>
                <a:schemeClr val="dk1"/>
              </a:solidFill>
              <a:latin typeface="Average"/>
              <a:ea typeface="Average"/>
              <a:cs typeface="Average"/>
              <a:sym typeface="Average"/>
            </a:endParaRPr>
          </a:p>
          <a:p>
            <a:pPr marL="457200" lvl="0" indent="0" algn="l" rtl="0">
              <a:spcBef>
                <a:spcPts val="0"/>
              </a:spcBef>
              <a:spcAft>
                <a:spcPts val="0"/>
              </a:spcAft>
              <a:buNone/>
            </a:pPr>
            <a:r>
              <a:rPr lang="en" sz="1500">
                <a:solidFill>
                  <a:schemeClr val="lt2"/>
                </a:solidFill>
                <a:latin typeface="Average"/>
                <a:ea typeface="Average"/>
                <a:cs typeface="Average"/>
                <a:sym typeface="Average"/>
              </a:rPr>
              <a:t>Selective irrigation in dry zones to reduce the water resources required.</a:t>
            </a:r>
            <a:endParaRPr sz="1500">
              <a:solidFill>
                <a:schemeClr val="lt2"/>
              </a:solidFill>
              <a:latin typeface="Average"/>
              <a:ea typeface="Average"/>
              <a:cs typeface="Average"/>
              <a:sym typeface="Average"/>
            </a:endParaRPr>
          </a:p>
          <a:p>
            <a:pPr marL="457200" lvl="0" indent="0" algn="l" rtl="0">
              <a:spcBef>
                <a:spcPts val="0"/>
              </a:spcBef>
              <a:spcAft>
                <a:spcPts val="0"/>
              </a:spcAft>
              <a:buNone/>
            </a:pPr>
            <a:endParaRPr sz="1600">
              <a:solidFill>
                <a:schemeClr val="lt2"/>
              </a:solidFill>
              <a:latin typeface="Average"/>
              <a:ea typeface="Average"/>
              <a:cs typeface="Average"/>
              <a:sym typeface="Average"/>
            </a:endParaRPr>
          </a:p>
          <a:p>
            <a:pPr marL="457200" lvl="0" indent="-330200" algn="l" rtl="0">
              <a:spcBef>
                <a:spcPts val="0"/>
              </a:spcBef>
              <a:spcAft>
                <a:spcPts val="0"/>
              </a:spcAft>
              <a:buClr>
                <a:schemeClr val="dk1"/>
              </a:buClr>
              <a:buSzPts val="1600"/>
              <a:buFont typeface="Average"/>
              <a:buChar char="●"/>
            </a:pPr>
            <a:r>
              <a:rPr lang="en" sz="1600" b="1">
                <a:solidFill>
                  <a:schemeClr val="dk1"/>
                </a:solidFill>
                <a:latin typeface="Average"/>
                <a:ea typeface="Average"/>
                <a:cs typeface="Average"/>
                <a:sym typeface="Average"/>
              </a:rPr>
              <a:t>Weather Forecast :</a:t>
            </a:r>
            <a:endParaRPr sz="1600" b="1">
              <a:solidFill>
                <a:schemeClr val="dk1"/>
              </a:solidFill>
              <a:latin typeface="Average"/>
              <a:ea typeface="Average"/>
              <a:cs typeface="Average"/>
              <a:sym typeface="Average"/>
            </a:endParaRPr>
          </a:p>
          <a:p>
            <a:pPr marL="457200" lvl="0" indent="0" algn="l" rtl="0">
              <a:spcBef>
                <a:spcPts val="0"/>
              </a:spcBef>
              <a:spcAft>
                <a:spcPts val="0"/>
              </a:spcAft>
              <a:buNone/>
            </a:pPr>
            <a:r>
              <a:rPr lang="en" sz="1500">
                <a:solidFill>
                  <a:schemeClr val="lt2"/>
                </a:solidFill>
                <a:latin typeface="Average"/>
                <a:ea typeface="Average"/>
                <a:cs typeface="Average"/>
                <a:sym typeface="Average"/>
              </a:rPr>
              <a:t>Analysis of weather conditions changes in fields to </a:t>
            </a:r>
            <a:r>
              <a:rPr lang="en" sz="1500" b="1">
                <a:solidFill>
                  <a:schemeClr val="lt2"/>
                </a:solidFill>
                <a:latin typeface="Average"/>
                <a:ea typeface="Average"/>
                <a:cs typeface="Average"/>
                <a:sym typeface="Average"/>
              </a:rPr>
              <a:t>predict</a:t>
            </a:r>
            <a:r>
              <a:rPr lang="en" sz="1500">
                <a:solidFill>
                  <a:schemeClr val="lt2"/>
                </a:solidFill>
                <a:latin typeface="Average"/>
                <a:ea typeface="Average"/>
                <a:cs typeface="Average"/>
                <a:sym typeface="Average"/>
              </a:rPr>
              <a:t> frost formation, rain, drought, snow or wind.</a:t>
            </a:r>
            <a:endParaRPr sz="1500">
              <a:solidFill>
                <a:schemeClr val="lt2"/>
              </a:solidFill>
              <a:latin typeface="Average"/>
              <a:ea typeface="Average"/>
              <a:cs typeface="Average"/>
              <a:sym typeface="Average"/>
            </a:endParaRPr>
          </a:p>
          <a:p>
            <a:pPr marL="457200" lvl="0" indent="0" algn="l" rtl="0">
              <a:spcBef>
                <a:spcPts val="0"/>
              </a:spcBef>
              <a:spcAft>
                <a:spcPts val="0"/>
              </a:spcAft>
              <a:buNone/>
            </a:pPr>
            <a:endParaRPr sz="1600">
              <a:solidFill>
                <a:schemeClr val="lt2"/>
              </a:solidFill>
              <a:latin typeface="Average"/>
              <a:ea typeface="Average"/>
              <a:cs typeface="Average"/>
              <a:sym typeface="Average"/>
            </a:endParaRPr>
          </a:p>
          <a:p>
            <a:pPr marL="457200" lvl="0" indent="-330200" algn="l" rtl="0">
              <a:spcBef>
                <a:spcPts val="0"/>
              </a:spcBef>
              <a:spcAft>
                <a:spcPts val="0"/>
              </a:spcAft>
              <a:buClr>
                <a:schemeClr val="dk1"/>
              </a:buClr>
              <a:buSzPts val="1600"/>
              <a:buFont typeface="Average"/>
              <a:buChar char="●"/>
            </a:pPr>
            <a:r>
              <a:rPr lang="en" sz="1600" b="1">
                <a:solidFill>
                  <a:schemeClr val="dk1"/>
                </a:solidFill>
                <a:latin typeface="Average"/>
                <a:ea typeface="Average"/>
                <a:cs typeface="Average"/>
                <a:sym typeface="Average"/>
              </a:rPr>
              <a:t>Compost :</a:t>
            </a:r>
            <a:endParaRPr sz="1600" b="1">
              <a:solidFill>
                <a:schemeClr val="dk1"/>
              </a:solidFill>
              <a:latin typeface="Average"/>
              <a:ea typeface="Average"/>
              <a:cs typeface="Average"/>
              <a:sym typeface="Average"/>
            </a:endParaRPr>
          </a:p>
          <a:p>
            <a:pPr marL="457200" lvl="0" indent="0" algn="l" rtl="0">
              <a:spcBef>
                <a:spcPts val="0"/>
              </a:spcBef>
              <a:spcAft>
                <a:spcPts val="0"/>
              </a:spcAft>
              <a:buNone/>
            </a:pPr>
            <a:r>
              <a:rPr lang="en" sz="1500">
                <a:solidFill>
                  <a:schemeClr val="lt2"/>
                </a:solidFill>
                <a:latin typeface="Average"/>
                <a:ea typeface="Average"/>
                <a:cs typeface="Average"/>
                <a:sym typeface="Average"/>
              </a:rPr>
              <a:t>Control of moisture levels and temperature in alfalfa, hay, straw, etc. to prevent fungi and other microbial contaminants.</a:t>
            </a:r>
            <a:endParaRPr sz="1500" b="1">
              <a:solidFill>
                <a:schemeClr val="lt2"/>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Benefits of Smart Agriculture solution</a:t>
            </a:r>
            <a:endParaRPr b="1"/>
          </a:p>
          <a:p>
            <a:pPr marL="0" lvl="0" indent="0" algn="l" rtl="0">
              <a:spcBef>
                <a:spcPts val="2300"/>
              </a:spcBef>
              <a:spcAft>
                <a:spcPts val="0"/>
              </a:spcAft>
              <a:buNone/>
            </a:pPr>
            <a:endParaRPr b="1"/>
          </a:p>
        </p:txBody>
      </p:sp>
      <p:sp>
        <p:nvSpPr>
          <p:cNvPr id="109" name="Google Shape;109;p19"/>
          <p:cNvSpPr txBox="1"/>
          <p:nvPr/>
        </p:nvSpPr>
        <p:spPr>
          <a:xfrm>
            <a:off x="668150" y="1311100"/>
            <a:ext cx="3504600" cy="2348700"/>
          </a:xfrm>
          <a:prstGeom prst="rect">
            <a:avLst/>
          </a:prstGeom>
          <a:noFill/>
          <a:ln>
            <a:noFill/>
          </a:ln>
        </p:spPr>
        <p:txBody>
          <a:bodyPr spcFirstLastPara="1" wrap="square" lIns="91425" tIns="91425" rIns="91425" bIns="91425" anchor="t" anchorCtr="0">
            <a:spAutoFit/>
          </a:bodyPr>
          <a:lstStyle/>
          <a:p>
            <a:pPr marL="0" lvl="0" indent="0" algn="l" rtl="0">
              <a:lnSpc>
                <a:spcPct val="103125"/>
              </a:lnSpc>
              <a:spcBef>
                <a:spcPts val="0"/>
              </a:spcBef>
              <a:spcAft>
                <a:spcPts val="0"/>
              </a:spcAft>
              <a:buNone/>
            </a:pPr>
            <a:r>
              <a:rPr lang="en" sz="1800" b="1">
                <a:solidFill>
                  <a:schemeClr val="lt2"/>
                </a:solidFill>
                <a:latin typeface="Average"/>
                <a:ea typeface="Average"/>
                <a:cs typeface="Average"/>
                <a:sym typeface="Average"/>
              </a:rPr>
              <a:t>Increases</a:t>
            </a:r>
            <a:endParaRPr sz="1800" b="1">
              <a:solidFill>
                <a:schemeClr val="lt2"/>
              </a:solidFill>
              <a:latin typeface="Average"/>
              <a:ea typeface="Average"/>
              <a:cs typeface="Average"/>
              <a:sym typeface="Average"/>
            </a:endParaRPr>
          </a:p>
          <a:p>
            <a:pPr marL="457200" lvl="0" indent="-330200" algn="l" rtl="0">
              <a:lnSpc>
                <a:spcPct val="135714"/>
              </a:lnSpc>
              <a:spcBef>
                <a:spcPts val="2300"/>
              </a:spcBef>
              <a:spcAft>
                <a:spcPts val="0"/>
              </a:spcAft>
              <a:buClr>
                <a:schemeClr val="lt2"/>
              </a:buClr>
              <a:buSzPts val="1600"/>
              <a:buFont typeface="Average"/>
              <a:buChar char="●"/>
            </a:pPr>
            <a:r>
              <a:rPr lang="en" sz="1600">
                <a:solidFill>
                  <a:schemeClr val="lt2"/>
                </a:solidFill>
                <a:latin typeface="Average"/>
                <a:ea typeface="Average"/>
                <a:cs typeface="Average"/>
                <a:sym typeface="Average"/>
              </a:rPr>
              <a:t>Higher crop yield</a:t>
            </a:r>
            <a:endParaRPr sz="1600">
              <a:solidFill>
                <a:schemeClr val="lt2"/>
              </a:solidFill>
              <a:latin typeface="Average"/>
              <a:ea typeface="Average"/>
              <a:cs typeface="Average"/>
              <a:sym typeface="Average"/>
            </a:endParaRPr>
          </a:p>
          <a:p>
            <a:pPr marL="457200" lvl="0" indent="-330200" algn="l" rtl="0">
              <a:lnSpc>
                <a:spcPct val="135714"/>
              </a:lnSpc>
              <a:spcBef>
                <a:spcPts val="0"/>
              </a:spcBef>
              <a:spcAft>
                <a:spcPts val="0"/>
              </a:spcAft>
              <a:buClr>
                <a:schemeClr val="lt2"/>
              </a:buClr>
              <a:buSzPts val="1600"/>
              <a:buFont typeface="Average"/>
              <a:buChar char="●"/>
            </a:pPr>
            <a:r>
              <a:rPr lang="en" sz="1600">
                <a:solidFill>
                  <a:schemeClr val="lt2"/>
                </a:solidFill>
                <a:latin typeface="Average"/>
                <a:ea typeface="Average"/>
                <a:cs typeface="Average"/>
                <a:sym typeface="Average"/>
              </a:rPr>
              <a:t>Better quality</a:t>
            </a:r>
            <a:endParaRPr sz="1600">
              <a:solidFill>
                <a:schemeClr val="lt2"/>
              </a:solidFill>
              <a:latin typeface="Average"/>
              <a:ea typeface="Average"/>
              <a:cs typeface="Average"/>
              <a:sym typeface="Average"/>
            </a:endParaRPr>
          </a:p>
          <a:p>
            <a:pPr marL="457200" lvl="0" indent="-330200" algn="l" rtl="0">
              <a:lnSpc>
                <a:spcPct val="135714"/>
              </a:lnSpc>
              <a:spcBef>
                <a:spcPts val="0"/>
              </a:spcBef>
              <a:spcAft>
                <a:spcPts val="0"/>
              </a:spcAft>
              <a:buClr>
                <a:schemeClr val="lt2"/>
              </a:buClr>
              <a:buSzPts val="1600"/>
              <a:buFont typeface="Average"/>
              <a:buChar char="●"/>
            </a:pPr>
            <a:r>
              <a:rPr lang="en" sz="1600">
                <a:solidFill>
                  <a:schemeClr val="lt2"/>
                </a:solidFill>
                <a:latin typeface="Average"/>
                <a:ea typeface="Average"/>
                <a:cs typeface="Average"/>
                <a:sym typeface="Average"/>
              </a:rPr>
              <a:t>Understand which factors govern crop growth and yields</a:t>
            </a:r>
            <a:endParaRPr sz="1600">
              <a:solidFill>
                <a:schemeClr val="lt2"/>
              </a:solidFill>
              <a:latin typeface="Average"/>
              <a:ea typeface="Average"/>
              <a:cs typeface="Average"/>
              <a:sym typeface="Average"/>
            </a:endParaRPr>
          </a:p>
          <a:p>
            <a:pPr marL="457200" lvl="0" indent="-330200" algn="l" rtl="0">
              <a:lnSpc>
                <a:spcPct val="135714"/>
              </a:lnSpc>
              <a:spcBef>
                <a:spcPts val="0"/>
              </a:spcBef>
              <a:spcAft>
                <a:spcPts val="0"/>
              </a:spcAft>
              <a:buClr>
                <a:schemeClr val="lt2"/>
              </a:buClr>
              <a:buSzPts val="1600"/>
              <a:buFont typeface="Average"/>
              <a:buChar char="●"/>
            </a:pPr>
            <a:r>
              <a:rPr lang="en" sz="1600">
                <a:solidFill>
                  <a:schemeClr val="lt2"/>
                </a:solidFill>
                <a:latin typeface="Average"/>
                <a:ea typeface="Average"/>
                <a:cs typeface="Average"/>
                <a:sym typeface="Average"/>
              </a:rPr>
              <a:t>Guaranteeing food security</a:t>
            </a:r>
            <a:endParaRPr sz="1600">
              <a:solidFill>
                <a:schemeClr val="lt2"/>
              </a:solidFill>
              <a:latin typeface="Average"/>
              <a:ea typeface="Average"/>
              <a:cs typeface="Average"/>
              <a:sym typeface="Average"/>
            </a:endParaRPr>
          </a:p>
        </p:txBody>
      </p:sp>
      <p:sp>
        <p:nvSpPr>
          <p:cNvPr id="110" name="Google Shape;110;p19"/>
          <p:cNvSpPr txBox="1"/>
          <p:nvPr/>
        </p:nvSpPr>
        <p:spPr>
          <a:xfrm>
            <a:off x="4740100" y="1311100"/>
            <a:ext cx="3958500" cy="38151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800" b="1">
                <a:solidFill>
                  <a:schemeClr val="lt2"/>
                </a:solidFill>
                <a:latin typeface="Average"/>
                <a:ea typeface="Average"/>
                <a:cs typeface="Average"/>
                <a:sym typeface="Average"/>
              </a:rPr>
              <a:t>Reduces</a:t>
            </a:r>
            <a:endParaRPr sz="1800">
              <a:solidFill>
                <a:schemeClr val="lt2"/>
              </a:solidFill>
              <a:latin typeface="Average"/>
              <a:ea typeface="Average"/>
              <a:cs typeface="Average"/>
              <a:sym typeface="Average"/>
            </a:endParaRPr>
          </a:p>
          <a:p>
            <a:pPr marL="457200" lvl="0" indent="-330200" algn="l" rtl="0">
              <a:lnSpc>
                <a:spcPct val="135714"/>
              </a:lnSpc>
              <a:spcBef>
                <a:spcPts val="0"/>
              </a:spcBef>
              <a:spcAft>
                <a:spcPts val="0"/>
              </a:spcAft>
              <a:buClr>
                <a:schemeClr val="lt2"/>
              </a:buClr>
              <a:buSzPts val="1600"/>
              <a:buFont typeface="Average"/>
              <a:buChar char="●"/>
            </a:pPr>
            <a:r>
              <a:rPr lang="en" sz="1600">
                <a:solidFill>
                  <a:schemeClr val="lt2"/>
                </a:solidFill>
                <a:latin typeface="Average"/>
                <a:ea typeface="Average"/>
                <a:cs typeface="Average"/>
                <a:sym typeface="Average"/>
              </a:rPr>
              <a:t>Less transport costs: human interventions only when needed.</a:t>
            </a:r>
            <a:endParaRPr sz="1600">
              <a:solidFill>
                <a:schemeClr val="lt2"/>
              </a:solidFill>
              <a:latin typeface="Average"/>
              <a:ea typeface="Average"/>
              <a:cs typeface="Average"/>
              <a:sym typeface="Average"/>
            </a:endParaRPr>
          </a:p>
          <a:p>
            <a:pPr marL="457200" lvl="0" indent="-330200" algn="l" rtl="0">
              <a:lnSpc>
                <a:spcPct val="135714"/>
              </a:lnSpc>
              <a:spcBef>
                <a:spcPts val="0"/>
              </a:spcBef>
              <a:spcAft>
                <a:spcPts val="0"/>
              </a:spcAft>
              <a:buClr>
                <a:schemeClr val="lt2"/>
              </a:buClr>
              <a:buSzPts val="1600"/>
              <a:buFont typeface="Average"/>
              <a:buChar char="●"/>
            </a:pPr>
            <a:r>
              <a:rPr lang="en" sz="1600">
                <a:solidFill>
                  <a:schemeClr val="lt2"/>
                </a:solidFill>
                <a:latin typeface="Average"/>
                <a:ea typeface="Average"/>
                <a:cs typeface="Average"/>
                <a:sym typeface="Average"/>
              </a:rPr>
              <a:t>Less time spent</a:t>
            </a:r>
            <a:endParaRPr sz="1600">
              <a:solidFill>
                <a:schemeClr val="lt2"/>
              </a:solidFill>
              <a:latin typeface="Average"/>
              <a:ea typeface="Average"/>
              <a:cs typeface="Average"/>
              <a:sym typeface="Average"/>
            </a:endParaRPr>
          </a:p>
          <a:p>
            <a:pPr marL="457200" lvl="0" indent="-330200" algn="l" rtl="0">
              <a:lnSpc>
                <a:spcPct val="135714"/>
              </a:lnSpc>
              <a:spcBef>
                <a:spcPts val="0"/>
              </a:spcBef>
              <a:spcAft>
                <a:spcPts val="0"/>
              </a:spcAft>
              <a:buClr>
                <a:schemeClr val="lt2"/>
              </a:buClr>
              <a:buSzPts val="1600"/>
              <a:buFont typeface="Average"/>
              <a:buChar char="●"/>
            </a:pPr>
            <a:r>
              <a:rPr lang="en" sz="1600">
                <a:solidFill>
                  <a:schemeClr val="lt2"/>
                </a:solidFill>
                <a:latin typeface="Average"/>
                <a:ea typeface="Average"/>
                <a:cs typeface="Average"/>
                <a:sym typeface="Average"/>
              </a:rPr>
              <a:t>Reduce crop losses through disease or adverse weather</a:t>
            </a:r>
            <a:endParaRPr sz="1600">
              <a:solidFill>
                <a:schemeClr val="lt2"/>
              </a:solidFill>
              <a:latin typeface="Average"/>
              <a:ea typeface="Average"/>
              <a:cs typeface="Average"/>
              <a:sym typeface="Average"/>
            </a:endParaRPr>
          </a:p>
          <a:p>
            <a:pPr marL="457200" lvl="0" indent="-330200" algn="l" rtl="0">
              <a:lnSpc>
                <a:spcPct val="135714"/>
              </a:lnSpc>
              <a:spcBef>
                <a:spcPts val="0"/>
              </a:spcBef>
              <a:spcAft>
                <a:spcPts val="0"/>
              </a:spcAft>
              <a:buClr>
                <a:schemeClr val="lt2"/>
              </a:buClr>
              <a:buSzPts val="1600"/>
              <a:buFont typeface="Average"/>
              <a:buChar char="●"/>
            </a:pPr>
            <a:r>
              <a:rPr lang="en" sz="1600">
                <a:solidFill>
                  <a:schemeClr val="lt2"/>
                </a:solidFill>
                <a:latin typeface="Average"/>
                <a:ea typeface="Average"/>
                <a:cs typeface="Average"/>
                <a:sym typeface="Average"/>
              </a:rPr>
              <a:t>Cost savings reducing use of fertilizers, pesticides and consumables</a:t>
            </a:r>
            <a:endParaRPr sz="1600">
              <a:solidFill>
                <a:schemeClr val="lt2"/>
              </a:solidFill>
              <a:latin typeface="Average"/>
              <a:ea typeface="Average"/>
              <a:cs typeface="Average"/>
              <a:sym typeface="Average"/>
            </a:endParaRPr>
          </a:p>
          <a:p>
            <a:pPr marL="457200" lvl="0" indent="-330200" algn="l" rtl="0">
              <a:lnSpc>
                <a:spcPct val="135714"/>
              </a:lnSpc>
              <a:spcBef>
                <a:spcPts val="0"/>
              </a:spcBef>
              <a:spcAft>
                <a:spcPts val="0"/>
              </a:spcAft>
              <a:buClr>
                <a:schemeClr val="lt2"/>
              </a:buClr>
              <a:buSzPts val="1600"/>
              <a:buFont typeface="Average"/>
              <a:buChar char="●"/>
            </a:pPr>
            <a:r>
              <a:rPr lang="en" sz="1600">
                <a:solidFill>
                  <a:schemeClr val="lt2"/>
                </a:solidFill>
                <a:latin typeface="Average"/>
                <a:ea typeface="Average"/>
                <a:cs typeface="Average"/>
                <a:sym typeface="Average"/>
              </a:rPr>
              <a:t>Fight against droughts, scarcity and famine</a:t>
            </a:r>
            <a:endParaRPr sz="1600">
              <a:solidFill>
                <a:schemeClr val="lt2"/>
              </a:solidFill>
              <a:latin typeface="Average"/>
              <a:ea typeface="Average"/>
              <a:cs typeface="Average"/>
              <a:sym typeface="Average"/>
            </a:endParaRPr>
          </a:p>
          <a:p>
            <a:pPr marL="0" lvl="0" indent="0" algn="l" rtl="0">
              <a:spcBef>
                <a:spcPts val="0"/>
              </a:spcBef>
              <a:spcAft>
                <a:spcPts val="0"/>
              </a:spcAft>
              <a:buNone/>
            </a:pPr>
            <a:endParaRPr sz="1600">
              <a:solidFill>
                <a:schemeClr val="lt2"/>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285750" y="977388"/>
            <a:ext cx="8572500" cy="4048125"/>
          </a:xfrm>
          <a:prstGeom prst="rect">
            <a:avLst/>
          </a:prstGeom>
          <a:noFill/>
          <a:ln>
            <a:noFill/>
          </a:ln>
        </p:spPr>
      </p:pic>
      <p:sp>
        <p:nvSpPr>
          <p:cNvPr id="116" name="Google Shape;116;p20"/>
          <p:cNvSpPr txBox="1"/>
          <p:nvPr/>
        </p:nvSpPr>
        <p:spPr>
          <a:xfrm>
            <a:off x="2651100" y="283075"/>
            <a:ext cx="3841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Average"/>
                <a:ea typeface="Average"/>
                <a:cs typeface="Average"/>
                <a:sym typeface="Average"/>
              </a:rPr>
              <a:t>HOW THIS ALL WORKS</a:t>
            </a:r>
            <a:endParaRPr sz="2500" b="1">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Benefits of LoRa</a:t>
            </a:r>
            <a:endParaRPr/>
          </a:p>
        </p:txBody>
      </p:sp>
      <p:sp>
        <p:nvSpPr>
          <p:cNvPr id="122" name="Google Shape;122;p21"/>
          <p:cNvSpPr txBox="1">
            <a:spLocks noGrp="1"/>
          </p:cNvSpPr>
          <p:nvPr>
            <p:ph type="body" idx="2"/>
          </p:nvPr>
        </p:nvSpPr>
        <p:spPr>
          <a:xfrm>
            <a:off x="4310700" y="877050"/>
            <a:ext cx="4755300" cy="3542400"/>
          </a:xfrm>
          <a:prstGeom prst="rect">
            <a:avLst/>
          </a:prstGeom>
        </p:spPr>
        <p:txBody>
          <a:bodyPr spcFirstLastPara="1" wrap="square" lIns="91425" tIns="91425" rIns="91425" bIns="91425" anchor="ctr" anchorCtr="0">
            <a:noAutofit/>
          </a:bodyPr>
          <a:lstStyle/>
          <a:p>
            <a:pPr marL="457200" lvl="0" indent="-304800" algn="l" rtl="0">
              <a:lnSpc>
                <a:spcPct val="161538"/>
              </a:lnSpc>
              <a:spcBef>
                <a:spcPts val="0"/>
              </a:spcBef>
              <a:spcAft>
                <a:spcPts val="0"/>
              </a:spcAft>
              <a:buClr>
                <a:srgbClr val="626266"/>
              </a:buClr>
              <a:buSzPts val="1200"/>
              <a:buFont typeface="Merriweather"/>
              <a:buChar char="●"/>
            </a:pPr>
            <a:r>
              <a:rPr lang="en" sz="1200" b="1">
                <a:solidFill>
                  <a:srgbClr val="626266"/>
                </a:solidFill>
                <a:highlight>
                  <a:srgbClr val="FFFFFF"/>
                </a:highlight>
                <a:latin typeface="Merriweather"/>
                <a:ea typeface="Merriweather"/>
                <a:cs typeface="Merriweather"/>
                <a:sym typeface="Merriweather"/>
              </a:rPr>
              <a:t>Long Range:</a:t>
            </a:r>
            <a:r>
              <a:rPr lang="en" sz="1200">
                <a:solidFill>
                  <a:srgbClr val="626266"/>
                </a:solidFill>
                <a:highlight>
                  <a:srgbClr val="FFFFFF"/>
                </a:highlight>
                <a:latin typeface="Merriweather"/>
                <a:ea typeface="Merriweather"/>
                <a:cs typeface="Merriweather"/>
                <a:sym typeface="Merriweather"/>
              </a:rPr>
              <a:t> A single LoRa base station enables deep penetration capability for dense urban environments and indoor coverage, while also providing the ability to connect to sensors more than 15-30 miles away in rural areas.</a:t>
            </a:r>
            <a:endParaRPr sz="1200">
              <a:solidFill>
                <a:srgbClr val="626266"/>
              </a:solidFill>
              <a:highlight>
                <a:srgbClr val="FFFFFF"/>
              </a:highlight>
              <a:latin typeface="Merriweather"/>
              <a:ea typeface="Merriweather"/>
              <a:cs typeface="Merriweather"/>
              <a:sym typeface="Merriweather"/>
            </a:endParaRPr>
          </a:p>
          <a:p>
            <a:pPr marL="457200" lvl="0" indent="-304800" algn="l" rtl="0">
              <a:lnSpc>
                <a:spcPct val="161538"/>
              </a:lnSpc>
              <a:spcBef>
                <a:spcPts val="0"/>
              </a:spcBef>
              <a:spcAft>
                <a:spcPts val="0"/>
              </a:spcAft>
              <a:buClr>
                <a:srgbClr val="626266"/>
              </a:buClr>
              <a:buSzPts val="1200"/>
              <a:buFont typeface="Merriweather"/>
              <a:buChar char="●"/>
            </a:pPr>
            <a:r>
              <a:rPr lang="en" sz="1200" b="1">
                <a:solidFill>
                  <a:srgbClr val="626266"/>
                </a:solidFill>
                <a:highlight>
                  <a:srgbClr val="FFFFFF"/>
                </a:highlight>
                <a:latin typeface="Merriweather"/>
                <a:ea typeface="Merriweather"/>
                <a:cs typeface="Merriweather"/>
                <a:sym typeface="Merriweather"/>
              </a:rPr>
              <a:t>Low Cost:</a:t>
            </a:r>
            <a:r>
              <a:rPr lang="en" sz="1200">
                <a:solidFill>
                  <a:srgbClr val="626266"/>
                </a:solidFill>
                <a:highlight>
                  <a:srgbClr val="FFFFFF"/>
                </a:highlight>
                <a:latin typeface="Merriweather"/>
                <a:ea typeface="Merriweather"/>
                <a:cs typeface="Merriweather"/>
                <a:sym typeface="Merriweather"/>
              </a:rPr>
              <a:t> LoRa reduces upfront infrastructure investments and operating costs, as well as end-node sensor costs.</a:t>
            </a:r>
            <a:endParaRPr sz="1200">
              <a:solidFill>
                <a:srgbClr val="626266"/>
              </a:solidFill>
              <a:highlight>
                <a:srgbClr val="FFFFFF"/>
              </a:highlight>
              <a:latin typeface="Merriweather"/>
              <a:ea typeface="Merriweather"/>
              <a:cs typeface="Merriweather"/>
              <a:sym typeface="Merriweather"/>
            </a:endParaRPr>
          </a:p>
          <a:p>
            <a:pPr marL="457200" lvl="0" indent="-304800" algn="l" rtl="0">
              <a:lnSpc>
                <a:spcPct val="161538"/>
              </a:lnSpc>
              <a:spcBef>
                <a:spcPts val="0"/>
              </a:spcBef>
              <a:spcAft>
                <a:spcPts val="0"/>
              </a:spcAft>
              <a:buClr>
                <a:srgbClr val="626266"/>
              </a:buClr>
              <a:buSzPts val="1200"/>
              <a:buFont typeface="Merriweather"/>
              <a:buChar char="●"/>
            </a:pPr>
            <a:r>
              <a:rPr lang="en" sz="1200" b="1">
                <a:solidFill>
                  <a:srgbClr val="626266"/>
                </a:solidFill>
                <a:highlight>
                  <a:srgbClr val="FFFFFF"/>
                </a:highlight>
                <a:latin typeface="Merriweather"/>
                <a:ea typeface="Merriweather"/>
                <a:cs typeface="Merriweather"/>
                <a:sym typeface="Merriweather"/>
              </a:rPr>
              <a:t>Standardized:</a:t>
            </a:r>
            <a:r>
              <a:rPr lang="en" sz="1200">
                <a:solidFill>
                  <a:srgbClr val="626266"/>
                </a:solidFill>
                <a:highlight>
                  <a:srgbClr val="FFFFFF"/>
                </a:highlight>
                <a:latin typeface="Merriweather"/>
                <a:ea typeface="Merriweather"/>
                <a:cs typeface="Merriweather"/>
                <a:sym typeface="Merriweather"/>
              </a:rPr>
              <a:t> LoRaWAN ensures interoperability among applications, IoT solution providers and telecom operators to speed adoption and deployment.</a:t>
            </a:r>
            <a:endParaRPr sz="1200">
              <a:solidFill>
                <a:srgbClr val="626266"/>
              </a:solidFill>
              <a:highlight>
                <a:srgbClr val="FFFFFF"/>
              </a:highlight>
              <a:latin typeface="Merriweather"/>
              <a:ea typeface="Merriweather"/>
              <a:cs typeface="Merriweather"/>
              <a:sym typeface="Merriweather"/>
            </a:endParaRPr>
          </a:p>
          <a:p>
            <a:pPr marL="457200" lvl="0" indent="-304800" algn="l" rtl="0">
              <a:lnSpc>
                <a:spcPct val="161538"/>
              </a:lnSpc>
              <a:spcBef>
                <a:spcPts val="0"/>
              </a:spcBef>
              <a:spcAft>
                <a:spcPts val="0"/>
              </a:spcAft>
              <a:buClr>
                <a:srgbClr val="626266"/>
              </a:buClr>
              <a:buSzPts val="1200"/>
              <a:buFont typeface="Merriweather"/>
              <a:buChar char="●"/>
            </a:pPr>
            <a:r>
              <a:rPr lang="en" sz="1200" b="1">
                <a:solidFill>
                  <a:srgbClr val="626266"/>
                </a:solidFill>
                <a:highlight>
                  <a:srgbClr val="FFFFFF"/>
                </a:highlight>
                <a:latin typeface="Merriweather"/>
                <a:ea typeface="Merriweather"/>
                <a:cs typeface="Merriweather"/>
                <a:sym typeface="Merriweather"/>
              </a:rPr>
              <a:t>Low Power:</a:t>
            </a:r>
            <a:r>
              <a:rPr lang="en" sz="1200">
                <a:solidFill>
                  <a:srgbClr val="626266"/>
                </a:solidFill>
                <a:highlight>
                  <a:srgbClr val="FFFFFF"/>
                </a:highlight>
                <a:latin typeface="Merriweather"/>
                <a:ea typeface="Merriweather"/>
                <a:cs typeface="Merriweather"/>
                <a:sym typeface="Merriweather"/>
              </a:rPr>
              <a:t> The LoRaWAN protocol was developed specifically for low power and enables unprecedented multi-year battery lifetime.</a:t>
            </a:r>
            <a:endParaRPr sz="1200">
              <a:solidFill>
                <a:srgbClr val="626266"/>
              </a:solidFill>
              <a:highlight>
                <a:srgbClr val="FFFFFF"/>
              </a:highlight>
              <a:latin typeface="Merriweather"/>
              <a:ea typeface="Merriweather"/>
              <a:cs typeface="Merriweather"/>
              <a:sym typeface="Merriweather"/>
            </a:endParaRPr>
          </a:p>
          <a:p>
            <a:pPr marL="457200" lvl="0" indent="-336550" algn="l" rtl="0">
              <a:spcBef>
                <a:spcPts val="0"/>
              </a:spcBef>
              <a:spcAft>
                <a:spcPts val="0"/>
              </a:spcAft>
              <a:buSzPts val="1700"/>
              <a:buChar char="●"/>
            </a:pPr>
            <a:endParaRPr sz="170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780</Words>
  <Application>Microsoft Office PowerPoint</Application>
  <PresentationFormat>On-screen Show (16:9)</PresentationFormat>
  <Paragraphs>114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Roboto</vt:lpstr>
      <vt:lpstr>Merriweather</vt:lpstr>
      <vt:lpstr>Oswald</vt:lpstr>
      <vt:lpstr>Average</vt:lpstr>
      <vt:lpstr>Slate</vt:lpstr>
      <vt:lpstr>AgriConnect</vt:lpstr>
      <vt:lpstr>               Project objective:       Precision Agriculture  Precision agriculture is about managing variations in the field to increase crop yield, raise productivity and reduce consumption of agricultural inputs.</vt:lpstr>
      <vt:lpstr>PowerPoint Presentation</vt:lpstr>
      <vt:lpstr>Overview</vt:lpstr>
      <vt:lpstr>Understanding the problem</vt:lpstr>
      <vt:lpstr>Applications of IoT Technology for Agriculture </vt:lpstr>
      <vt:lpstr>Benefits of Smart Agriculture solution </vt:lpstr>
      <vt:lpstr>PowerPoint Presentation</vt:lpstr>
      <vt:lpstr>Benefits of LoRa</vt:lpstr>
      <vt:lpstr>Market trends</vt:lpstr>
      <vt:lpstr>Target Audience </vt:lpstr>
      <vt:lpstr>Analysis</vt:lpstr>
      <vt:lpstr>Proposed deliverables</vt:lpstr>
      <vt:lpstr>Timeline</vt:lpstr>
      <vt:lpstr>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AgriConnect</dc:title>
  <cp:lastModifiedBy>Adithya R Narayan</cp:lastModifiedBy>
  <cp:revision>1</cp:revision>
  <dcterms:modified xsi:type="dcterms:W3CDTF">2023-04-27T15:02:51Z</dcterms:modified>
</cp:coreProperties>
</file>