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1.xml" ContentType="application/vnd.openxmlformats-officedocument.drawingml.diagramColors+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1"/>
  </p:notesMasterIdLst>
  <p:sldIdLst>
    <p:sldId id="256" r:id="rId2"/>
    <p:sldId id="1146" r:id="rId3"/>
    <p:sldId id="1147" r:id="rId4"/>
    <p:sldId id="1123" r:id="rId5"/>
    <p:sldId id="261" r:id="rId6"/>
    <p:sldId id="1122" r:id="rId7"/>
    <p:sldId id="269" r:id="rId8"/>
    <p:sldId id="1124"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E8FFD1"/>
    <a:srgbClr val="FFFFCC"/>
    <a:srgbClr val="FFFFFF"/>
    <a:srgbClr val="161A1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27" autoAdjust="0"/>
  </p:normalViewPr>
  <p:slideViewPr>
    <p:cSldViewPr snapToGrid="0">
      <p:cViewPr>
        <p:scale>
          <a:sx n="66" d="100"/>
          <a:sy n="66" d="100"/>
        </p:scale>
        <p:origin x="-792" y="-60"/>
      </p:cViewPr>
      <p:guideLst>
        <p:guide orient="horz" pos="2160"/>
        <p:guide pos="3840"/>
      </p:guideLst>
    </p:cSldViewPr>
  </p:slideViewPr>
  <p:outlineViewPr>
    <p:cViewPr>
      <p:scale>
        <a:sx n="33" d="100"/>
        <a:sy n="33" d="100"/>
      </p:scale>
      <p:origin x="42" y="228"/>
    </p:cViewPr>
  </p:outlin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D31AC-3423-4A2A-AC5E-261FCE8442B4}"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IN"/>
        </a:p>
      </dgm:t>
    </dgm:pt>
    <dgm:pt modelId="{8F57535C-06AE-449A-9431-19BFBE4E44CA}">
      <dgm:prSet phldrT="[Text]"/>
      <dgm:spPr/>
      <dgm:t>
        <a:bodyPr/>
        <a:lstStyle/>
        <a:p>
          <a:r>
            <a:rPr lang="en-US" dirty="0" smtClean="0"/>
            <a:t>Personalized Assessments: AI-driven tools to evaluate skills, interests, and personality.</a:t>
          </a:r>
        </a:p>
        <a:p>
          <a:endParaRPr lang="en-IN" dirty="0"/>
        </a:p>
      </dgm:t>
    </dgm:pt>
    <dgm:pt modelId="{D57B100B-3A52-47E0-835C-13B83CFEA3E9}" type="parTrans" cxnId="{F6AAD5DA-25F9-4A3D-B8BA-67E10C9EFDDD}">
      <dgm:prSet/>
      <dgm:spPr/>
      <dgm:t>
        <a:bodyPr/>
        <a:lstStyle/>
        <a:p>
          <a:endParaRPr lang="en-IN"/>
        </a:p>
      </dgm:t>
    </dgm:pt>
    <dgm:pt modelId="{16B9F9FD-F3B3-4FFD-B163-23A4F09CBCB9}" type="sibTrans" cxnId="{F6AAD5DA-25F9-4A3D-B8BA-67E10C9EFDDD}">
      <dgm:prSet/>
      <dgm:spPr/>
      <dgm:t>
        <a:bodyPr/>
        <a:lstStyle/>
        <a:p>
          <a:endParaRPr lang="en-IN"/>
        </a:p>
      </dgm:t>
    </dgm:pt>
    <dgm:pt modelId="{23C566B1-C076-4859-8DBD-A5EA28A6008C}">
      <dgm:prSet phldrT="[Text]"/>
      <dgm:spPr/>
      <dgm:t>
        <a:bodyPr/>
        <a:lstStyle/>
        <a:p>
          <a:r>
            <a:rPr lang="en-US" dirty="0" smtClean="0"/>
            <a:t>Career Path Recommendations: Data-driven suggestions for suitable career paths.</a:t>
          </a:r>
        </a:p>
        <a:p>
          <a:endParaRPr lang="en-IN" dirty="0"/>
        </a:p>
      </dgm:t>
    </dgm:pt>
    <dgm:pt modelId="{ED669FD1-9953-4F1B-A2ED-E08139E22127}" type="parTrans" cxnId="{F0FF45C1-42D7-43C1-83A8-2C42DED3C8FE}">
      <dgm:prSet/>
      <dgm:spPr/>
      <dgm:t>
        <a:bodyPr/>
        <a:lstStyle/>
        <a:p>
          <a:endParaRPr lang="en-IN"/>
        </a:p>
      </dgm:t>
    </dgm:pt>
    <dgm:pt modelId="{29888489-0695-4083-ACC1-B386D6D7BABE}" type="sibTrans" cxnId="{F0FF45C1-42D7-43C1-83A8-2C42DED3C8FE}">
      <dgm:prSet/>
      <dgm:spPr/>
      <dgm:t>
        <a:bodyPr/>
        <a:lstStyle/>
        <a:p>
          <a:endParaRPr lang="en-IN"/>
        </a:p>
      </dgm:t>
    </dgm:pt>
    <dgm:pt modelId="{D2DBF28A-5E8B-41FB-8053-8504BA39049E}">
      <dgm:prSet phldrT="[Text]"/>
      <dgm:spPr/>
      <dgm:t>
        <a:bodyPr/>
        <a:lstStyle/>
        <a:p>
          <a:r>
            <a:rPr lang="en-US" dirty="0" smtClean="0"/>
            <a:t>Skill Development Guidance: Resources and recommendations for acquiring necessary skills.</a:t>
          </a:r>
        </a:p>
        <a:p>
          <a:endParaRPr lang="en-IN" dirty="0"/>
        </a:p>
      </dgm:t>
    </dgm:pt>
    <dgm:pt modelId="{CF9FCACE-8B64-4D2F-BEE4-5FB57FB8A1B0}" type="parTrans" cxnId="{E6111540-9AA3-4802-8935-677039FA0126}">
      <dgm:prSet/>
      <dgm:spPr/>
      <dgm:t>
        <a:bodyPr/>
        <a:lstStyle/>
        <a:p>
          <a:endParaRPr lang="en-IN"/>
        </a:p>
      </dgm:t>
    </dgm:pt>
    <dgm:pt modelId="{AD923002-9128-486A-BFEB-1249AF58A9B5}" type="sibTrans" cxnId="{E6111540-9AA3-4802-8935-677039FA0126}">
      <dgm:prSet/>
      <dgm:spPr/>
      <dgm:t>
        <a:bodyPr/>
        <a:lstStyle/>
        <a:p>
          <a:endParaRPr lang="en-IN"/>
        </a:p>
      </dgm:t>
    </dgm:pt>
    <dgm:pt modelId="{DB1278BD-ABF3-41AA-AEB9-A7336907C856}">
      <dgm:prSet phldrT="[Text]"/>
      <dgm:spPr/>
      <dgm:t>
        <a:bodyPr/>
        <a:lstStyle/>
        <a:p>
          <a:r>
            <a:rPr lang="en-US" dirty="0" smtClean="0"/>
            <a:t>Real-Time Information: Access to up-to-date information on job opportunities and industry trends.</a:t>
          </a:r>
        </a:p>
        <a:p>
          <a:endParaRPr lang="en-IN" dirty="0"/>
        </a:p>
      </dgm:t>
    </dgm:pt>
    <dgm:pt modelId="{64ECCEDD-417C-4ADC-ABEF-E2C3019C7C0B}" type="parTrans" cxnId="{6DE191D9-7274-43FC-A7B5-CA3EED109B63}">
      <dgm:prSet/>
      <dgm:spPr/>
      <dgm:t>
        <a:bodyPr/>
        <a:lstStyle/>
        <a:p>
          <a:endParaRPr lang="en-IN"/>
        </a:p>
      </dgm:t>
    </dgm:pt>
    <dgm:pt modelId="{9EF11D07-7DBE-4B05-A9D0-9994DEB88E00}" type="sibTrans" cxnId="{6DE191D9-7274-43FC-A7B5-CA3EED109B63}">
      <dgm:prSet/>
      <dgm:spPr/>
      <dgm:t>
        <a:bodyPr/>
        <a:lstStyle/>
        <a:p>
          <a:endParaRPr lang="en-IN"/>
        </a:p>
      </dgm:t>
    </dgm:pt>
    <dgm:pt modelId="{539B4C06-D379-42A5-8CC4-3ACE0078AC8A}" type="pres">
      <dgm:prSet presAssocID="{51FD31AC-3423-4A2A-AC5E-261FCE8442B4}" presName="matrix" presStyleCnt="0">
        <dgm:presLayoutVars>
          <dgm:chMax val="1"/>
          <dgm:dir/>
          <dgm:resizeHandles val="exact"/>
        </dgm:presLayoutVars>
      </dgm:prSet>
      <dgm:spPr/>
      <dgm:t>
        <a:bodyPr/>
        <a:lstStyle/>
        <a:p>
          <a:endParaRPr lang="en-US"/>
        </a:p>
      </dgm:t>
    </dgm:pt>
    <dgm:pt modelId="{3A490B3A-00B0-4629-9D29-70B384BD3BB1}" type="pres">
      <dgm:prSet presAssocID="{51FD31AC-3423-4A2A-AC5E-261FCE8442B4}" presName="diamond" presStyleLbl="bgShp" presStyleIdx="0" presStyleCnt="1"/>
      <dgm:spPr/>
    </dgm:pt>
    <dgm:pt modelId="{C98F63E1-DC7C-4646-BED2-27D347347D6C}" type="pres">
      <dgm:prSet presAssocID="{51FD31AC-3423-4A2A-AC5E-261FCE8442B4}" presName="quad1" presStyleLbl="node1" presStyleIdx="0" presStyleCnt="4" custLinFactNeighborY="2061">
        <dgm:presLayoutVars>
          <dgm:chMax val="0"/>
          <dgm:chPref val="0"/>
          <dgm:bulletEnabled val="1"/>
        </dgm:presLayoutVars>
      </dgm:prSet>
      <dgm:spPr/>
      <dgm:t>
        <a:bodyPr/>
        <a:lstStyle/>
        <a:p>
          <a:endParaRPr lang="en-US"/>
        </a:p>
      </dgm:t>
    </dgm:pt>
    <dgm:pt modelId="{8C8BB7D5-6DBB-4C2C-914D-2988FC163410}" type="pres">
      <dgm:prSet presAssocID="{51FD31AC-3423-4A2A-AC5E-261FCE8442B4}" presName="quad2" presStyleLbl="node1" presStyleIdx="1" presStyleCnt="4" custLinFactNeighborX="18544" custLinFactNeighborY="2060">
        <dgm:presLayoutVars>
          <dgm:chMax val="0"/>
          <dgm:chPref val="0"/>
          <dgm:bulletEnabled val="1"/>
        </dgm:presLayoutVars>
      </dgm:prSet>
      <dgm:spPr/>
      <dgm:t>
        <a:bodyPr/>
        <a:lstStyle/>
        <a:p>
          <a:endParaRPr lang="en-US"/>
        </a:p>
      </dgm:t>
    </dgm:pt>
    <dgm:pt modelId="{99A14D15-8136-4ADD-B508-32567C0E5E86}" type="pres">
      <dgm:prSet presAssocID="{51FD31AC-3423-4A2A-AC5E-261FCE8442B4}" presName="quad3" presStyleLbl="node1" presStyleIdx="2" presStyleCnt="4">
        <dgm:presLayoutVars>
          <dgm:chMax val="0"/>
          <dgm:chPref val="0"/>
          <dgm:bulletEnabled val="1"/>
        </dgm:presLayoutVars>
      </dgm:prSet>
      <dgm:spPr/>
      <dgm:t>
        <a:bodyPr/>
        <a:lstStyle/>
        <a:p>
          <a:endParaRPr lang="en-US"/>
        </a:p>
      </dgm:t>
    </dgm:pt>
    <dgm:pt modelId="{8AB146A3-843E-4EB5-92B4-728C6B4B7EBD}" type="pres">
      <dgm:prSet presAssocID="{51FD31AC-3423-4A2A-AC5E-261FCE8442B4}" presName="quad4" presStyleLbl="node1" presStyleIdx="3" presStyleCnt="4" custLinFactNeighborX="17858" custLinFactNeighborY="2747">
        <dgm:presLayoutVars>
          <dgm:chMax val="0"/>
          <dgm:chPref val="0"/>
          <dgm:bulletEnabled val="1"/>
        </dgm:presLayoutVars>
      </dgm:prSet>
      <dgm:spPr/>
      <dgm:t>
        <a:bodyPr/>
        <a:lstStyle/>
        <a:p>
          <a:endParaRPr lang="en-US"/>
        </a:p>
      </dgm:t>
    </dgm:pt>
  </dgm:ptLst>
  <dgm:cxnLst>
    <dgm:cxn modelId="{E6111540-9AA3-4802-8935-677039FA0126}" srcId="{51FD31AC-3423-4A2A-AC5E-261FCE8442B4}" destId="{D2DBF28A-5E8B-41FB-8053-8504BA39049E}" srcOrd="2" destOrd="0" parTransId="{CF9FCACE-8B64-4D2F-BEE4-5FB57FB8A1B0}" sibTransId="{AD923002-9128-486A-BFEB-1249AF58A9B5}"/>
    <dgm:cxn modelId="{6DE191D9-7274-43FC-A7B5-CA3EED109B63}" srcId="{51FD31AC-3423-4A2A-AC5E-261FCE8442B4}" destId="{DB1278BD-ABF3-41AA-AEB9-A7336907C856}" srcOrd="3" destOrd="0" parTransId="{64ECCEDD-417C-4ADC-ABEF-E2C3019C7C0B}" sibTransId="{9EF11D07-7DBE-4B05-A9D0-9994DEB88E00}"/>
    <dgm:cxn modelId="{F16C29E5-1C4D-437E-909F-2F55A096FC7F}" type="presOf" srcId="{8F57535C-06AE-449A-9431-19BFBE4E44CA}" destId="{C98F63E1-DC7C-4646-BED2-27D347347D6C}" srcOrd="0" destOrd="0" presId="urn:microsoft.com/office/officeart/2005/8/layout/matrix3"/>
    <dgm:cxn modelId="{F6AAD5DA-25F9-4A3D-B8BA-67E10C9EFDDD}" srcId="{51FD31AC-3423-4A2A-AC5E-261FCE8442B4}" destId="{8F57535C-06AE-449A-9431-19BFBE4E44CA}" srcOrd="0" destOrd="0" parTransId="{D57B100B-3A52-47E0-835C-13B83CFEA3E9}" sibTransId="{16B9F9FD-F3B3-4FFD-B163-23A4F09CBCB9}"/>
    <dgm:cxn modelId="{BB47C4A0-F7D9-4539-9E89-139329C12545}" type="presOf" srcId="{23C566B1-C076-4859-8DBD-A5EA28A6008C}" destId="{8C8BB7D5-6DBB-4C2C-914D-2988FC163410}" srcOrd="0" destOrd="0" presId="urn:microsoft.com/office/officeart/2005/8/layout/matrix3"/>
    <dgm:cxn modelId="{730065B1-AB36-47E7-97D3-3C305C1ECB0C}" type="presOf" srcId="{D2DBF28A-5E8B-41FB-8053-8504BA39049E}" destId="{99A14D15-8136-4ADD-B508-32567C0E5E86}" srcOrd="0" destOrd="0" presId="urn:microsoft.com/office/officeart/2005/8/layout/matrix3"/>
    <dgm:cxn modelId="{1AB946E2-014E-46A4-B103-53B476A900DB}" type="presOf" srcId="{DB1278BD-ABF3-41AA-AEB9-A7336907C856}" destId="{8AB146A3-843E-4EB5-92B4-728C6B4B7EBD}" srcOrd="0" destOrd="0" presId="urn:microsoft.com/office/officeart/2005/8/layout/matrix3"/>
    <dgm:cxn modelId="{F0FF45C1-42D7-43C1-83A8-2C42DED3C8FE}" srcId="{51FD31AC-3423-4A2A-AC5E-261FCE8442B4}" destId="{23C566B1-C076-4859-8DBD-A5EA28A6008C}" srcOrd="1" destOrd="0" parTransId="{ED669FD1-9953-4F1B-A2ED-E08139E22127}" sibTransId="{29888489-0695-4083-ACC1-B386D6D7BABE}"/>
    <dgm:cxn modelId="{00B8BB0D-F8AA-4DD9-8FFE-F5E7A82664E2}" type="presOf" srcId="{51FD31AC-3423-4A2A-AC5E-261FCE8442B4}" destId="{539B4C06-D379-42A5-8CC4-3ACE0078AC8A}" srcOrd="0" destOrd="0" presId="urn:microsoft.com/office/officeart/2005/8/layout/matrix3"/>
    <dgm:cxn modelId="{1393B908-9561-416D-BF2A-E86D2D81B5E7}" type="presParOf" srcId="{539B4C06-D379-42A5-8CC4-3ACE0078AC8A}" destId="{3A490B3A-00B0-4629-9D29-70B384BD3BB1}" srcOrd="0" destOrd="0" presId="urn:microsoft.com/office/officeart/2005/8/layout/matrix3"/>
    <dgm:cxn modelId="{8AA6EBA3-C861-4898-9415-4C6B74AC6C2D}" type="presParOf" srcId="{539B4C06-D379-42A5-8CC4-3ACE0078AC8A}" destId="{C98F63E1-DC7C-4646-BED2-27D347347D6C}" srcOrd="1" destOrd="0" presId="urn:microsoft.com/office/officeart/2005/8/layout/matrix3"/>
    <dgm:cxn modelId="{2B09B4F5-6D3B-41C4-92A8-EADC98D82907}" type="presParOf" srcId="{539B4C06-D379-42A5-8CC4-3ACE0078AC8A}" destId="{8C8BB7D5-6DBB-4C2C-914D-2988FC163410}" srcOrd="2" destOrd="0" presId="urn:microsoft.com/office/officeart/2005/8/layout/matrix3"/>
    <dgm:cxn modelId="{4692BF21-5827-47C7-B81E-CA7A9375AE7C}" type="presParOf" srcId="{539B4C06-D379-42A5-8CC4-3ACE0078AC8A}" destId="{99A14D15-8136-4ADD-B508-32567C0E5E86}" srcOrd="3" destOrd="0" presId="urn:microsoft.com/office/officeart/2005/8/layout/matrix3"/>
    <dgm:cxn modelId="{2CD4ACCC-D286-425D-9B64-E1346DABCA7D}" type="presParOf" srcId="{539B4C06-D379-42A5-8CC4-3ACE0078AC8A}" destId="{8AB146A3-843E-4EB5-92B4-728C6B4B7EBD}" srcOrd="4" destOrd="0" presId="urn:microsoft.com/office/officeart/2005/8/layout/matrix3"/>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490B3A-00B0-4629-9D29-70B384BD3BB1}">
      <dsp:nvSpPr>
        <dsp:cNvPr id="0" name=""/>
        <dsp:cNvSpPr/>
      </dsp:nvSpPr>
      <dsp:spPr>
        <a:xfrm>
          <a:off x="1354666" y="0"/>
          <a:ext cx="5418667" cy="5418667"/>
        </a:xfrm>
        <a:prstGeom prst="diamond">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98F63E1-DC7C-4646-BED2-27D347347D6C}">
      <dsp:nvSpPr>
        <dsp:cNvPr id="0" name=""/>
        <dsp:cNvSpPr/>
      </dsp:nvSpPr>
      <dsp:spPr>
        <a:xfrm>
          <a:off x="1869439"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Engineering or Medicine</a:t>
          </a:r>
        </a:p>
      </dsp:txBody>
      <dsp:txXfrm>
        <a:off x="1972601" y="617935"/>
        <a:ext cx="1906956" cy="1906956"/>
      </dsp:txXfrm>
    </dsp:sp>
    <dsp:sp modelId="{8C8BB7D5-6DBB-4C2C-914D-2988FC163410}">
      <dsp:nvSpPr>
        <dsp:cNvPr id="0" name=""/>
        <dsp:cNvSpPr/>
      </dsp:nvSpPr>
      <dsp:spPr>
        <a:xfrm>
          <a:off x="4145280" y="51477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Arts and Sciences </a:t>
          </a:r>
        </a:p>
      </dsp:txBody>
      <dsp:txXfrm>
        <a:off x="4248442" y="617935"/>
        <a:ext cx="1906956" cy="1906956"/>
      </dsp:txXfrm>
    </dsp:sp>
    <dsp:sp modelId="{99A14D15-8136-4ADD-B508-32567C0E5E86}">
      <dsp:nvSpPr>
        <dsp:cNvPr id="0" name=""/>
        <dsp:cNvSpPr/>
      </dsp:nvSpPr>
      <dsp:spPr>
        <a:xfrm>
          <a:off x="1869439"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Law and Others </a:t>
          </a:r>
        </a:p>
      </dsp:txBody>
      <dsp:txXfrm>
        <a:off x="1972601" y="2893775"/>
        <a:ext cx="1906956" cy="1906956"/>
      </dsp:txXfrm>
    </dsp:sp>
    <dsp:sp modelId="{8AB146A3-843E-4EB5-92B4-728C6B4B7EBD}">
      <dsp:nvSpPr>
        <dsp:cNvPr id="0" name=""/>
        <dsp:cNvSpPr/>
      </dsp:nvSpPr>
      <dsp:spPr>
        <a:xfrm>
          <a:off x="4145280" y="2790613"/>
          <a:ext cx="2113280" cy="211328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Chartered Accountancy</a:t>
          </a:r>
        </a:p>
      </dsp:txBody>
      <dsp:txXfrm>
        <a:off x="4248442" y="2893775"/>
        <a:ext cx="1906956" cy="1906956"/>
      </dsp:txXfrm>
    </dsp:sp>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802E11-6565-4256-A8FD-907DB3C3C89D}" type="datetimeFigureOut">
              <a:rPr lang="en-US" smtClean="0"/>
              <a:pPr/>
              <a:t>5/26/2025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5B9EC1-BF76-41EA-931C-D1C382049B67}" type="slidenum">
              <a:rPr lang="en-US" smtClean="0"/>
              <a:pPr/>
              <a:t>‹#›</a:t>
            </a:fld>
            <a:endParaRPr lang="en-US"/>
          </a:p>
        </p:txBody>
      </p:sp>
    </p:spTree>
    <p:extLst>
      <p:ext uri="{BB962C8B-B14F-4D97-AF65-F5344CB8AC3E}">
        <p14:creationId xmlns:p14="http://schemas.microsoft.com/office/powerpoint/2010/main" xmlns="" val="312205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5</a:t>
            </a:fld>
            <a:endParaRPr lang="en-US" dirty="0"/>
          </a:p>
        </p:txBody>
      </p:sp>
    </p:spTree>
    <p:extLst>
      <p:ext uri="{BB962C8B-B14F-4D97-AF65-F5344CB8AC3E}">
        <p14:creationId xmlns:p14="http://schemas.microsoft.com/office/powerpoint/2010/main" xmlns="" val="8673954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7</a:t>
            </a:fld>
            <a:endParaRPr lang="en-US" dirty="0"/>
          </a:p>
        </p:txBody>
      </p:sp>
    </p:spTree>
    <p:extLst>
      <p:ext uri="{BB962C8B-B14F-4D97-AF65-F5344CB8AC3E}">
        <p14:creationId xmlns:p14="http://schemas.microsoft.com/office/powerpoint/2010/main" xmlns="" val="30949326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Creating financial awareness by conducting the investor awareness programs for general public.. encouraging people to explore investment opportunities that offer tax benefits and safety; enable the public to</a:t>
            </a:r>
            <a:r>
              <a:rPr lang="en-US" baseline="0" dirty="0"/>
              <a:t> understand the economic policies, budgets placed in the state assemblies and </a:t>
            </a:r>
            <a:r>
              <a:rPr lang="en-US" baseline="0" dirty="0" err="1"/>
              <a:t>Lok</a:t>
            </a:r>
            <a:r>
              <a:rPr lang="en-US" baseline="0" dirty="0"/>
              <a:t> Sabha and </a:t>
            </a:r>
            <a:r>
              <a:rPr lang="en-US" baseline="0" dirty="0" err="1"/>
              <a:t>Rajya</a:t>
            </a:r>
            <a:r>
              <a:rPr lang="en-US" baseline="0" dirty="0"/>
              <a:t> </a:t>
            </a:r>
            <a:r>
              <a:rPr lang="en-US" baseline="0" dirty="0" err="1"/>
              <a:t>Sabhas</a:t>
            </a:r>
            <a:r>
              <a:rPr lang="en-US" baseline="0" dirty="0"/>
              <a:t>, explain the new schemes that are launched by the government in the various sectors, Offering suggestions and also representing the views, grievances of public clients and fraternity to the government. Ensuring compliances so that revenue of government is not eroded etc.</a:t>
            </a:r>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9</a:t>
            </a:fld>
            <a:endParaRPr lang="en-US" dirty="0"/>
          </a:p>
        </p:txBody>
      </p:sp>
    </p:spTree>
    <p:extLst>
      <p:ext uri="{BB962C8B-B14F-4D97-AF65-F5344CB8AC3E}">
        <p14:creationId xmlns:p14="http://schemas.microsoft.com/office/powerpoint/2010/main" xmlns="" val="1417186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1703070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2184143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8A1BF6-4C1B-4AD5-9559-618C6583E86F}" type="slidenum">
              <a:rPr lang="en-US" smtClean="0"/>
              <a:pPr/>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3132245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23955463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8A1BF6-4C1B-4AD5-9559-618C6583E86F}" type="slidenum">
              <a:rPr lang="en-US" smtClean="0"/>
              <a:pPr/>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xmlns="" val="1446768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307104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22460881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1276416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1995897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38670418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3763301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6510909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3979429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1127886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2013609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47943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398A1BF6-4C1B-4AD5-9559-618C6583E86F}" type="slidenum">
              <a:rPr lang="en-US" smtClean="0"/>
              <a:pPr/>
              <a:t>‹#›</a:t>
            </a:fld>
            <a:endParaRPr lang="en-US"/>
          </a:p>
        </p:txBody>
      </p:sp>
    </p:spTree>
    <p:extLst>
      <p:ext uri="{BB962C8B-B14F-4D97-AF65-F5344CB8AC3E}">
        <p14:creationId xmlns:p14="http://schemas.microsoft.com/office/powerpoint/2010/main" xmlns="" val="61052419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hf hdr="0" ftr="0" dt="0"/>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14659" y="2877457"/>
            <a:ext cx="8705657" cy="2934548"/>
          </a:xfrm>
          <a:solidFill>
            <a:schemeClr val="accent5">
              <a:lumMod val="20000"/>
              <a:lumOff val="80000"/>
            </a:schemeClr>
          </a:solidFill>
        </p:spPr>
        <p:txBody>
          <a:bodyPr>
            <a:normAutofit fontScale="90000"/>
          </a:bodyPr>
          <a:lstStyle/>
          <a:p>
            <a:pPr algn="ctr"/>
            <a:r>
              <a:rPr lang="en-US" dirty="0"/>
              <a:t/>
            </a:r>
            <a:br>
              <a:rPr lang="en-US" dirty="0"/>
            </a:br>
            <a:r>
              <a:rPr lang="en-US" dirty="0"/>
              <a:t/>
            </a:r>
            <a:br>
              <a:rPr lang="en-US" dirty="0"/>
            </a:br>
            <a:r>
              <a:rPr lang="en-US" dirty="0"/>
              <a:t/>
            </a:r>
            <a:br>
              <a:rPr lang="en-US" dirty="0"/>
            </a:br>
            <a:r>
              <a:rPr lang="en-US" dirty="0"/>
              <a:t/>
            </a:r>
            <a:br>
              <a:rPr lang="en-US" dirty="0"/>
            </a:br>
            <a:r>
              <a:rPr lang="en-US" sz="4000" b="1" dirty="0" smtClean="0"/>
              <a:t> Career </a:t>
            </a:r>
            <a:r>
              <a:rPr lang="en-US" sz="4000" b="1" dirty="0" smtClean="0"/>
              <a:t>Counseling</a:t>
            </a:r>
            <a:r>
              <a:rPr lang="en-US" sz="4000" b="1" dirty="0" smtClean="0"/>
              <a:t/>
            </a:r>
            <a:br>
              <a:rPr lang="en-US" sz="4000" b="1" dirty="0" smtClean="0"/>
            </a:br>
            <a:r>
              <a:rPr lang="en-US" sz="4000" b="1" dirty="0"/>
              <a:t/>
            </a:r>
            <a:br>
              <a:rPr lang="en-US" sz="4000" b="1" dirty="0"/>
            </a:br>
            <a:endParaRPr lang="en-US" sz="4000" b="1" dirty="0"/>
          </a:p>
        </p:txBody>
      </p:sp>
      <p:sp>
        <p:nvSpPr>
          <p:cNvPr id="6" name="AutoShape 2">
            <a:extLst>
              <a:ext uri="{FF2B5EF4-FFF2-40B4-BE49-F238E27FC236}">
                <a16:creationId xmlns:a16="http://schemas.microsoft.com/office/drawing/2014/main" xmlns="" id="{FCE9D5B8-7ED9-AF98-A891-0F3DB287334B}"/>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descr="Screenshot 2025-05-26 201009.png"/>
          <p:cNvPicPr>
            <a:picLocks noChangeAspect="1"/>
          </p:cNvPicPr>
          <p:nvPr/>
        </p:nvPicPr>
        <p:blipFill>
          <a:blip r:embed="rId2"/>
          <a:stretch>
            <a:fillRect/>
          </a:stretch>
        </p:blipFill>
        <p:spPr>
          <a:xfrm>
            <a:off x="9528480" y="379973"/>
            <a:ext cx="2133898" cy="1714739"/>
          </a:xfrm>
          <a:prstGeom prst="rect">
            <a:avLst/>
          </a:prstGeom>
        </p:spPr>
      </p:pic>
    </p:spTree>
    <p:extLst>
      <p:ext uri="{BB962C8B-B14F-4D97-AF65-F5344CB8AC3E}">
        <p14:creationId xmlns:p14="http://schemas.microsoft.com/office/powerpoint/2010/main" xmlns="" val="301570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491E00-ABA7-7909-DEE5-56BA24406B88}"/>
              </a:ext>
            </a:extLst>
          </p:cNvPr>
          <p:cNvSpPr>
            <a:spLocks noGrp="1"/>
          </p:cNvSpPr>
          <p:nvPr>
            <p:ph type="title"/>
          </p:nvPr>
        </p:nvSpPr>
        <p:spPr>
          <a:xfrm>
            <a:off x="1828800" y="624110"/>
            <a:ext cx="9675811" cy="1280890"/>
          </a:xfrm>
        </p:spPr>
        <p:txBody>
          <a:bodyPr>
            <a:normAutofit/>
          </a:bodyPr>
          <a:lstStyle/>
          <a:p>
            <a:r>
              <a:rPr lang="en-US" b="1" dirty="0" smtClean="0">
                <a:effectLst>
                  <a:outerShdw blurRad="38100" dist="38100" dir="2700000" algn="tl">
                    <a:srgbClr val="000000">
                      <a:alpha val="43137"/>
                    </a:srgbClr>
                  </a:outerShdw>
                </a:effectLst>
              </a:rPr>
              <a:t>Title</a:t>
            </a:r>
            <a:r>
              <a:rPr lang="en-US" b="1" dirty="0" smtClean="0">
                <a:effectLst>
                  <a:outerShdw blurRad="38100" dist="38100" dir="2700000" algn="tl">
                    <a:srgbClr val="000000">
                      <a:alpha val="43137"/>
                    </a:srgbClr>
                  </a:outerShdw>
                </a:effectLst>
              </a:rPr>
              <a:t>: </a:t>
            </a:r>
            <a:r>
              <a:rPr lang="en-US" b="1" dirty="0" smtClean="0">
                <a:effectLst>
                  <a:outerShdw blurRad="38100" dist="38100" dir="2700000" algn="tl">
                    <a:srgbClr val="000000">
                      <a:alpha val="43137"/>
                    </a:srgbClr>
                  </a:outerShdw>
                </a:effectLst>
              </a:rPr>
              <a:t>Career </a:t>
            </a:r>
            <a:r>
              <a:rPr lang="en-US" b="1" dirty="0" smtClean="0">
                <a:effectLst>
                  <a:outerShdw blurRad="38100" dist="38100" dir="2700000" algn="tl">
                    <a:srgbClr val="000000">
                      <a:alpha val="43137"/>
                    </a:srgbClr>
                  </a:outerShdw>
                </a:effectLst>
              </a:rPr>
              <a:t>Counseling </a:t>
            </a:r>
            <a:r>
              <a:rPr lang="en-US" b="1" dirty="0" smtClean="0">
                <a:effectLst>
                  <a:outerShdw blurRad="38100" dist="38100" dir="2700000" algn="tl">
                    <a:srgbClr val="000000">
                      <a:alpha val="43137"/>
                    </a:srgbClr>
                  </a:outerShdw>
                </a:effectLst>
              </a:rPr>
              <a:t>System</a:t>
            </a:r>
          </a:p>
        </p:txBody>
      </p:sp>
      <p:sp>
        <p:nvSpPr>
          <p:cNvPr id="4" name="TextBox 3">
            <a:extLst>
              <a:ext uri="{FF2B5EF4-FFF2-40B4-BE49-F238E27FC236}">
                <a16:creationId xmlns:a16="http://schemas.microsoft.com/office/drawing/2014/main" xmlns="" id="{1EC2D830-817A-D7F4-D5EE-60581160DD51}"/>
              </a:ext>
            </a:extLst>
          </p:cNvPr>
          <p:cNvSpPr txBox="1"/>
          <p:nvPr/>
        </p:nvSpPr>
        <p:spPr>
          <a:xfrm>
            <a:off x="1166586" y="1542143"/>
            <a:ext cx="10666771" cy="4516621"/>
          </a:xfrm>
          <a:prstGeom prst="rect">
            <a:avLst/>
          </a:prstGeom>
          <a:noFill/>
        </p:spPr>
        <p:txBody>
          <a:bodyPr wrap="square" rtlCol="0">
            <a:spAutoFit/>
          </a:bodyPr>
          <a:lstStyle/>
          <a:p>
            <a:pPr marL="533400" indent="-533400">
              <a:spcBef>
                <a:spcPts val="110"/>
              </a:spcBef>
              <a:buFont typeface="Wingdings" pitchFamily="2" charset="2"/>
              <a:buChar char="Ø"/>
            </a:pPr>
            <a:r>
              <a:rPr lang="en-US" sz="2800" dirty="0" smtClean="0"/>
              <a:t>Subtitle:  Initial Project Concept and Feasibility</a:t>
            </a:r>
          </a:p>
          <a:p>
            <a:pPr marL="533400" indent="-533400">
              <a:spcBef>
                <a:spcPts val="110"/>
              </a:spcBef>
              <a:buFont typeface="Wingdings" pitchFamily="2" charset="2"/>
              <a:buChar char="Ø"/>
            </a:pPr>
            <a:r>
              <a:rPr lang="en-US" sz="2800" dirty="0" smtClean="0"/>
              <a:t>Client Name &amp; Address: </a:t>
            </a:r>
            <a:r>
              <a:rPr lang="en-US" sz="2800" dirty="0" err="1" smtClean="0"/>
              <a:t>Bhuleshwar</a:t>
            </a:r>
            <a:r>
              <a:rPr lang="en-US" sz="2800" dirty="0" smtClean="0"/>
              <a:t> Patel and </a:t>
            </a:r>
            <a:r>
              <a:rPr lang="en-US" sz="2800" dirty="0" err="1" smtClean="0"/>
              <a:t>Silvassa</a:t>
            </a:r>
            <a:endParaRPr lang="en-US" sz="2800" dirty="0" smtClean="0"/>
          </a:p>
          <a:p>
            <a:pPr marL="533400" indent="-533400">
              <a:spcBef>
                <a:spcPts val="110"/>
              </a:spcBef>
              <a:buFont typeface="Wingdings" pitchFamily="2" charset="2"/>
              <a:buChar char="Ø"/>
            </a:pPr>
            <a:r>
              <a:rPr lang="en-US" sz="2800" dirty="0" smtClean="0"/>
              <a:t>Group Leader &amp; Members</a:t>
            </a:r>
            <a:r>
              <a:rPr lang="en-US" sz="2800" dirty="0" smtClean="0"/>
              <a:t>: </a:t>
            </a:r>
          </a:p>
          <a:p>
            <a:pPr marL="3403600">
              <a:spcBef>
                <a:spcPts val="110"/>
              </a:spcBef>
            </a:pPr>
            <a:r>
              <a:rPr lang="en-US" sz="2800" dirty="0" err="1" smtClean="0"/>
              <a:t>Bhakti</a:t>
            </a:r>
            <a:r>
              <a:rPr lang="en-US" sz="2800" dirty="0" smtClean="0"/>
              <a:t> Belen </a:t>
            </a:r>
          </a:p>
          <a:p>
            <a:pPr marL="3403600">
              <a:spcBef>
                <a:spcPts val="110"/>
              </a:spcBef>
            </a:pPr>
            <a:r>
              <a:rPr lang="en-US" sz="2800" dirty="0" err="1" smtClean="0"/>
              <a:t>Aqsa</a:t>
            </a:r>
            <a:r>
              <a:rPr lang="en-US" sz="2800" dirty="0" smtClean="0"/>
              <a:t> </a:t>
            </a:r>
            <a:r>
              <a:rPr lang="en-US" sz="2800" dirty="0" err="1" smtClean="0"/>
              <a:t>Gaus</a:t>
            </a:r>
            <a:r>
              <a:rPr lang="en-US" sz="2800" dirty="0" smtClean="0"/>
              <a:t> </a:t>
            </a:r>
          </a:p>
          <a:p>
            <a:pPr marL="3403600">
              <a:spcBef>
                <a:spcPts val="110"/>
              </a:spcBef>
            </a:pPr>
            <a:r>
              <a:rPr lang="en-US" sz="2800" dirty="0" err="1" smtClean="0"/>
              <a:t>Rohit</a:t>
            </a:r>
            <a:r>
              <a:rPr lang="en-US" sz="2800" dirty="0" smtClean="0"/>
              <a:t>  </a:t>
            </a:r>
            <a:r>
              <a:rPr lang="en-US" sz="2800" dirty="0" err="1" smtClean="0"/>
              <a:t>Thete</a:t>
            </a:r>
            <a:r>
              <a:rPr lang="en-US" sz="2800" dirty="0" smtClean="0"/>
              <a:t> </a:t>
            </a:r>
          </a:p>
          <a:p>
            <a:pPr marL="3403600">
              <a:spcBef>
                <a:spcPts val="110"/>
              </a:spcBef>
            </a:pPr>
            <a:r>
              <a:rPr lang="en-US" sz="2800" dirty="0" err="1" smtClean="0"/>
              <a:t>Narayan</a:t>
            </a:r>
            <a:r>
              <a:rPr lang="en-US" sz="2800" dirty="0" smtClean="0"/>
              <a:t> </a:t>
            </a:r>
            <a:r>
              <a:rPr lang="en-US" sz="2800" dirty="0" err="1" smtClean="0"/>
              <a:t>Patil</a:t>
            </a:r>
            <a:endParaRPr lang="en-US" sz="2800" dirty="0" smtClean="0"/>
          </a:p>
          <a:p>
            <a:pPr marL="533400" indent="-533400">
              <a:spcBef>
                <a:spcPts val="110"/>
              </a:spcBef>
              <a:buFont typeface="Wingdings" pitchFamily="2" charset="2"/>
              <a:buChar char="Ø"/>
            </a:pPr>
            <a:endParaRPr lang="en-US" sz="2800" dirty="0" smtClean="0"/>
          </a:p>
          <a:p>
            <a:pPr marL="533400" indent="-533400">
              <a:spcBef>
                <a:spcPts val="110"/>
              </a:spcBef>
              <a:buFont typeface="Wingdings" pitchFamily="2" charset="2"/>
              <a:buChar char="Ø"/>
            </a:pPr>
            <a:r>
              <a:rPr lang="en-US" sz="2800" dirty="0" smtClean="0"/>
              <a:t>Batch: Feb  PG DAC 2025</a:t>
            </a:r>
          </a:p>
          <a:p>
            <a:pPr marL="533400" indent="-533400">
              <a:spcBef>
                <a:spcPts val="110"/>
              </a:spcBef>
              <a:buFont typeface="Wingdings" pitchFamily="2" charset="2"/>
              <a:buChar char="Ø"/>
            </a:pPr>
            <a:r>
              <a:rPr lang="en-US" sz="2800" dirty="0" smtClean="0"/>
              <a:t>Date: 27-05-2025</a:t>
            </a:r>
          </a:p>
        </p:txBody>
      </p:sp>
    </p:spTree>
    <p:extLst>
      <p:ext uri="{BB962C8B-B14F-4D97-AF65-F5344CB8AC3E}">
        <p14:creationId xmlns:p14="http://schemas.microsoft.com/office/powerpoint/2010/main" xmlns="" val="403447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85037" y="274483"/>
            <a:ext cx="8596668" cy="1320800"/>
          </a:xfrm>
        </p:spPr>
        <p:txBody>
          <a:bodyPr>
            <a:noAutofit/>
          </a:bodyPr>
          <a:lstStyle/>
          <a:p>
            <a:pPr algn="ctr"/>
            <a:r>
              <a:rPr lang="en-US" sz="2800" b="1" dirty="0" smtClean="0">
                <a:solidFill>
                  <a:schemeClr val="accent2">
                    <a:lumMod val="75000"/>
                  </a:schemeClr>
                </a:solidFill>
              </a:rPr>
              <a:t>Over 80% of students will change their major more than once while in college. And most of them will change more than two to three times.</a:t>
            </a:r>
            <a:endParaRPr lang="en-US" sz="2800" b="1" dirty="0">
              <a:solidFill>
                <a:schemeClr val="accent2">
                  <a:lumMod val="75000"/>
                </a:schemeClr>
              </a:solidFill>
            </a:endParaRPr>
          </a:p>
        </p:txBody>
      </p:sp>
      <p:sp>
        <p:nvSpPr>
          <p:cNvPr id="3" name="Content Placeholder 2"/>
          <p:cNvSpPr>
            <a:spLocks noGrp="1"/>
          </p:cNvSpPr>
          <p:nvPr>
            <p:ph idx="1"/>
          </p:nvPr>
        </p:nvSpPr>
        <p:spPr>
          <a:xfrm>
            <a:off x="1895922" y="1940105"/>
            <a:ext cx="8596668" cy="4671152"/>
          </a:xfrm>
        </p:spPr>
        <p:txBody>
          <a:bodyPr>
            <a:normAutofit fontScale="92500" lnSpcReduction="20000"/>
          </a:bodyPr>
          <a:lstStyle/>
          <a:p>
            <a:pPr marL="0" indent="0" algn="ctr">
              <a:buNone/>
            </a:pPr>
            <a:r>
              <a:rPr lang="en-US" sz="4800" b="1" dirty="0" smtClean="0">
                <a:solidFill>
                  <a:srgbClr val="0070C0"/>
                </a:solidFill>
              </a:rPr>
              <a:t>Why?</a:t>
            </a:r>
          </a:p>
          <a:p>
            <a:pPr>
              <a:buFont typeface="Wingdings" panose="05000000000000000000" pitchFamily="2" charset="2"/>
              <a:buChar char="q"/>
            </a:pPr>
            <a:r>
              <a:rPr lang="en-US" sz="3100" dirty="0" smtClean="0"/>
              <a:t>Students find a new or different major which supports their interests, values, passion, or personality.</a:t>
            </a:r>
          </a:p>
          <a:p>
            <a:pPr>
              <a:buFont typeface="Wingdings" panose="05000000000000000000" pitchFamily="2" charset="2"/>
              <a:buChar char="q"/>
            </a:pPr>
            <a:r>
              <a:rPr lang="en-US" sz="3100" dirty="0" smtClean="0"/>
              <a:t>Students choose a career that is practical – something that will pay the bills.</a:t>
            </a:r>
          </a:p>
          <a:p>
            <a:pPr>
              <a:buFont typeface="Wingdings" panose="05000000000000000000" pitchFamily="2" charset="2"/>
              <a:buChar char="q"/>
            </a:pPr>
            <a:r>
              <a:rPr lang="en-US" sz="3100" dirty="0"/>
              <a:t>No one asked the right questions at the initial admissions intake process</a:t>
            </a:r>
            <a:r>
              <a:rPr lang="en-US" sz="3100" dirty="0" smtClean="0"/>
              <a:t>.</a:t>
            </a:r>
          </a:p>
          <a:p>
            <a:pPr>
              <a:buFont typeface="Wingdings" panose="05000000000000000000" pitchFamily="2" charset="2"/>
              <a:buChar char="q"/>
            </a:pPr>
            <a:r>
              <a:rPr lang="en-US" sz="3100" dirty="0" smtClean="0"/>
              <a:t>Students may listen to outside influences on what career they should go into.</a:t>
            </a:r>
          </a:p>
          <a:p>
            <a:pPr>
              <a:buFont typeface="Wingdings" panose="05000000000000000000" pitchFamily="2" charset="2"/>
              <a:buChar char="q"/>
            </a:pPr>
            <a:endParaRPr lang="en-US" sz="2400" dirty="0">
              <a:solidFill>
                <a:srgbClr val="0070C0"/>
              </a:solidFill>
            </a:endParaRPr>
          </a:p>
          <a:p>
            <a:pPr>
              <a:buFont typeface="Wingdings" panose="05000000000000000000" pitchFamily="2" charset="2"/>
              <a:buChar char="q"/>
            </a:pPr>
            <a:endParaRPr lang="en-US" sz="2400" dirty="0" smtClean="0"/>
          </a:p>
          <a:p>
            <a:pPr marL="400050" lvl="1" indent="0">
              <a:buNone/>
            </a:pPr>
            <a:endParaRPr lang="en-US" dirty="0" smtClean="0"/>
          </a:p>
          <a:p>
            <a:pPr lvl="1">
              <a:buFont typeface="Wingdings" panose="05000000000000000000" pitchFamily="2" charset="2"/>
              <a:buChar char="q"/>
            </a:pPr>
            <a:endParaRPr lang="en-US" sz="2200" dirty="0"/>
          </a:p>
        </p:txBody>
      </p:sp>
    </p:spTree>
    <p:extLst>
      <p:ext uri="{BB962C8B-B14F-4D97-AF65-F5344CB8AC3E}">
        <p14:creationId xmlns:p14="http://schemas.microsoft.com/office/powerpoint/2010/main" xmlns="" val="4998775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8A4A5-E971-4CCC-FC99-D90D3AABB452}"/>
              </a:ext>
            </a:extLst>
          </p:cNvPr>
          <p:cNvSpPr>
            <a:spLocks noGrp="1"/>
          </p:cNvSpPr>
          <p:nvPr>
            <p:ph type="title"/>
          </p:nvPr>
        </p:nvSpPr>
        <p:spPr>
          <a:xfrm>
            <a:off x="1471611" y="232229"/>
            <a:ext cx="8915399" cy="873714"/>
          </a:xfrm>
        </p:spPr>
        <p:txBody>
          <a:bodyPr/>
          <a:lstStyle/>
          <a:p>
            <a:pPr algn="ctr"/>
            <a:r>
              <a:rPr lang="en-IN" b="1" dirty="0" smtClean="0">
                <a:effectLst>
                  <a:outerShdw blurRad="38100" dist="38100" dir="2700000" algn="tl">
                    <a:srgbClr val="000000">
                      <a:alpha val="43137"/>
                    </a:srgbClr>
                  </a:outerShdw>
                </a:effectLst>
              </a:rPr>
              <a:t>Project Overview</a:t>
            </a:r>
            <a:endParaRPr lang="en-IN" b="1" dirty="0">
              <a:effectLst>
                <a:outerShdw blurRad="38100" dist="38100" dir="2700000" algn="tl">
                  <a:srgbClr val="000000">
                    <a:alpha val="43137"/>
                  </a:srgbClr>
                </a:outerShdw>
              </a:effectLst>
            </a:endParaRPr>
          </a:p>
        </p:txBody>
      </p:sp>
      <p:sp>
        <p:nvSpPr>
          <p:cNvPr id="5" name="Text Placeholder 2">
            <a:extLst>
              <a:ext uri="{FF2B5EF4-FFF2-40B4-BE49-F238E27FC236}">
                <a16:creationId xmlns:a16="http://schemas.microsoft.com/office/drawing/2014/main" xmlns="" id="{12643DE7-EB1B-3B12-EFF4-FFF09ABB2221}"/>
              </a:ext>
            </a:extLst>
          </p:cNvPr>
          <p:cNvSpPr>
            <a:spLocks noGrp="1"/>
          </p:cNvSpPr>
          <p:nvPr>
            <p:ph type="body" idx="1"/>
          </p:nvPr>
        </p:nvSpPr>
        <p:spPr>
          <a:xfrm>
            <a:off x="1799770" y="1088571"/>
            <a:ext cx="9675813" cy="4920343"/>
          </a:xfrm>
        </p:spPr>
        <p:txBody>
          <a:bodyPr>
            <a:noAutofit/>
          </a:bodyPr>
          <a:lstStyle/>
          <a:p>
            <a:pPr algn="ctr">
              <a:spcBef>
                <a:spcPts val="0"/>
              </a:spcBef>
            </a:pPr>
            <a:r>
              <a:rPr lang="en-US" b="1" dirty="0" smtClean="0">
                <a:solidFill>
                  <a:schemeClr val="tx1"/>
                </a:solidFill>
                <a:latin typeface="Times New Roman" pitchFamily="18" charset="0"/>
                <a:cs typeface="Times New Roman" pitchFamily="18" charset="0"/>
              </a:rPr>
              <a:t>Goal</a:t>
            </a:r>
            <a:r>
              <a:rPr lang="en-US" dirty="0" smtClean="0">
                <a:solidFill>
                  <a:schemeClr val="tx1"/>
                </a:solidFill>
                <a:latin typeface="Times New Roman" pitchFamily="18" charset="0"/>
                <a:cs typeface="Times New Roman" pitchFamily="18" charset="0"/>
              </a:rPr>
              <a:t>:</a:t>
            </a:r>
          </a:p>
          <a:p>
            <a:pPr>
              <a:spcBef>
                <a:spcPts val="0"/>
              </a:spcBef>
            </a:pPr>
            <a:r>
              <a:rPr lang="en-US" dirty="0" smtClean="0">
                <a:solidFill>
                  <a:schemeClr val="tx1"/>
                </a:solidFill>
                <a:latin typeface="Times New Roman" pitchFamily="18" charset="0"/>
                <a:cs typeface="Times New Roman" pitchFamily="18" charset="0"/>
              </a:rPr>
              <a:t>Develop </a:t>
            </a:r>
            <a:r>
              <a:rPr lang="en-US" dirty="0" smtClean="0">
                <a:solidFill>
                  <a:schemeClr val="tx1"/>
                </a:solidFill>
                <a:latin typeface="Times New Roman" pitchFamily="18" charset="0"/>
                <a:cs typeface="Times New Roman" pitchFamily="18" charset="0"/>
              </a:rPr>
              <a:t>an AI-driven career </a:t>
            </a:r>
            <a:r>
              <a:rPr lang="en-US" dirty="0" smtClean="0">
                <a:solidFill>
                  <a:schemeClr val="tx1"/>
                </a:solidFill>
                <a:latin typeface="Times New Roman" pitchFamily="18" charset="0"/>
                <a:cs typeface="Times New Roman" pitchFamily="18" charset="0"/>
              </a:rPr>
              <a:t>counseling </a:t>
            </a:r>
            <a:r>
              <a:rPr lang="en-US" dirty="0" smtClean="0">
                <a:solidFill>
                  <a:schemeClr val="tx1"/>
                </a:solidFill>
                <a:latin typeface="Times New Roman" pitchFamily="18" charset="0"/>
                <a:cs typeface="Times New Roman" pitchFamily="18" charset="0"/>
              </a:rPr>
              <a:t>platform to assist students and professionals in making informed career decisions</a:t>
            </a:r>
            <a:r>
              <a:rPr lang="en-US" dirty="0" smtClean="0">
                <a:solidFill>
                  <a:schemeClr val="tx1"/>
                </a:solidFill>
                <a:latin typeface="Times New Roman" pitchFamily="18" charset="0"/>
                <a:cs typeface="Times New Roman" pitchFamily="18" charset="0"/>
              </a:rPr>
              <a:t>.</a:t>
            </a:r>
          </a:p>
          <a:p>
            <a:pPr algn="ctr">
              <a:spcBef>
                <a:spcPts val="0"/>
              </a:spcBef>
            </a:pPr>
            <a:r>
              <a:rPr lang="en-US" b="1" dirty="0" smtClean="0">
                <a:solidFill>
                  <a:schemeClr val="tx1"/>
                </a:solidFill>
                <a:latin typeface="Times New Roman" pitchFamily="18" charset="0"/>
                <a:cs typeface="Times New Roman" pitchFamily="18" charset="0"/>
              </a:rPr>
              <a:t>Problem Statement</a:t>
            </a:r>
          </a:p>
          <a:p>
            <a:pPr>
              <a:spcBef>
                <a:spcPts val="0"/>
              </a:spcBef>
            </a:pPr>
            <a:r>
              <a:rPr lang="en-US" dirty="0" smtClean="0">
                <a:solidFill>
                  <a:schemeClr val="tx1"/>
                </a:solidFill>
                <a:latin typeface="Times New Roman" pitchFamily="18" charset="0"/>
                <a:cs typeface="Times New Roman" pitchFamily="18" charset="0"/>
              </a:rPr>
              <a:t>Challenges</a:t>
            </a:r>
            <a:endParaRPr lang="en-US" dirty="0" smtClean="0">
              <a:solidFill>
                <a:schemeClr val="tx1"/>
              </a:solidFill>
              <a:latin typeface="Times New Roman" pitchFamily="18" charset="0"/>
              <a:cs typeface="Times New Roman" pitchFamily="18" charset="0"/>
            </a:endParaRPr>
          </a:p>
          <a:p>
            <a:pPr>
              <a:spcBef>
                <a:spcPts val="0"/>
              </a:spcBef>
            </a:pPr>
            <a:r>
              <a:rPr lang="en-US" dirty="0" smtClean="0">
                <a:solidFill>
                  <a:schemeClr val="tx1"/>
                </a:solidFill>
                <a:latin typeface="Times New Roman" pitchFamily="18" charset="0"/>
                <a:cs typeface="Times New Roman" pitchFamily="18" charset="0"/>
              </a:rPr>
              <a:t>  * Lack of personalized guidance.</a:t>
            </a:r>
          </a:p>
          <a:p>
            <a:pPr>
              <a:spcBef>
                <a:spcPts val="0"/>
              </a:spcBef>
            </a:pPr>
            <a:r>
              <a:rPr lang="en-US" dirty="0" smtClean="0">
                <a:solidFill>
                  <a:schemeClr val="tx1"/>
                </a:solidFill>
                <a:latin typeface="Times New Roman" pitchFamily="18" charset="0"/>
                <a:cs typeface="Times New Roman" pitchFamily="18" charset="0"/>
              </a:rPr>
              <a:t>  * Limited awareness of diverse career options.</a:t>
            </a:r>
          </a:p>
          <a:p>
            <a:pPr>
              <a:spcBef>
                <a:spcPts val="0"/>
              </a:spcBef>
            </a:pPr>
            <a:r>
              <a:rPr lang="en-US" dirty="0" smtClean="0">
                <a:solidFill>
                  <a:schemeClr val="tx1"/>
                </a:solidFill>
                <a:latin typeface="Times New Roman" pitchFamily="18" charset="0"/>
                <a:cs typeface="Times New Roman" pitchFamily="18" charset="0"/>
              </a:rPr>
              <a:t>  * Inadequate access to resources, especially in rural areas.</a:t>
            </a:r>
          </a:p>
          <a:p>
            <a:pPr>
              <a:spcBef>
                <a:spcPts val="0"/>
              </a:spcBef>
            </a:pPr>
            <a:r>
              <a:rPr lang="en-US" dirty="0" smtClean="0">
                <a:solidFill>
                  <a:schemeClr val="tx1"/>
                </a:solidFill>
                <a:latin typeface="Times New Roman" pitchFamily="18" charset="0"/>
                <a:cs typeface="Times New Roman" pitchFamily="18" charset="0"/>
              </a:rPr>
              <a:t>  * Mismatch between skills and job market demands.</a:t>
            </a:r>
          </a:p>
          <a:p>
            <a:pPr>
              <a:spcBef>
                <a:spcPts val="0"/>
              </a:spcBef>
            </a:pPr>
            <a:endParaRPr lang="en-US" dirty="0" smtClean="0">
              <a:solidFill>
                <a:schemeClr val="tx1"/>
              </a:solidFill>
              <a:latin typeface="Times New Roman" pitchFamily="18" charset="0"/>
              <a:cs typeface="Times New Roman" pitchFamily="18" charset="0"/>
            </a:endParaRPr>
          </a:p>
          <a:p>
            <a:pPr algn="ctr">
              <a:spcBef>
                <a:spcPts val="0"/>
              </a:spcBef>
            </a:pPr>
            <a:r>
              <a:rPr lang="en-US" b="1" dirty="0" smtClean="0">
                <a:solidFill>
                  <a:schemeClr val="tx1"/>
                </a:solidFill>
                <a:latin typeface="Times New Roman" pitchFamily="18" charset="0"/>
                <a:cs typeface="Times New Roman" pitchFamily="18" charset="0"/>
              </a:rPr>
              <a:t>Importance</a:t>
            </a:r>
            <a:endParaRPr lang="en-US" b="1" dirty="0" smtClean="0">
              <a:solidFill>
                <a:schemeClr val="tx1"/>
              </a:solidFill>
              <a:latin typeface="Times New Roman" pitchFamily="18" charset="0"/>
              <a:cs typeface="Times New Roman" pitchFamily="18" charset="0"/>
            </a:endParaRPr>
          </a:p>
          <a:p>
            <a:pPr>
              <a:spcBef>
                <a:spcPts val="0"/>
              </a:spcBef>
            </a:pPr>
            <a:r>
              <a:rPr lang="en-US" dirty="0" smtClean="0">
                <a:solidFill>
                  <a:schemeClr val="tx1"/>
                </a:solidFill>
                <a:latin typeface="Times New Roman" pitchFamily="18" charset="0"/>
                <a:cs typeface="Times New Roman" pitchFamily="18" charset="0"/>
              </a:rPr>
              <a:t>Impact: Addressing </a:t>
            </a:r>
            <a:r>
              <a:rPr lang="en-US" dirty="0" smtClean="0">
                <a:solidFill>
                  <a:schemeClr val="tx1"/>
                </a:solidFill>
                <a:latin typeface="Times New Roman" pitchFamily="18" charset="0"/>
                <a:cs typeface="Times New Roman" pitchFamily="18" charset="0"/>
              </a:rPr>
              <a:t>these challenges can lead to better career satisfaction and productivity.</a:t>
            </a:r>
          </a:p>
          <a:p>
            <a:pPr>
              <a:spcBef>
                <a:spcPts val="0"/>
              </a:spcBef>
            </a:pPr>
            <a:endParaRPr lang="en-US" dirty="0" smtClean="0">
              <a:solidFill>
                <a:schemeClr val="tx1"/>
              </a:solidFill>
              <a:latin typeface="Times New Roman" pitchFamily="18" charset="0"/>
              <a:cs typeface="Times New Roman" pitchFamily="18" charset="0"/>
            </a:endParaRPr>
          </a:p>
          <a:p>
            <a:pPr>
              <a:spcBef>
                <a:spcPts val="0"/>
              </a:spcBef>
            </a:pPr>
            <a:r>
              <a:rPr lang="en-US" dirty="0" smtClean="0">
                <a:solidFill>
                  <a:schemeClr val="tx1"/>
                </a:solidFill>
                <a:latin typeface="Times New Roman" pitchFamily="18" charset="0"/>
                <a:cs typeface="Times New Roman" pitchFamily="18" charset="0"/>
              </a:rPr>
              <a:t>Market Gap</a:t>
            </a:r>
            <a:endParaRPr lang="en-US" dirty="0" smtClean="0">
              <a:solidFill>
                <a:schemeClr val="tx1"/>
              </a:solidFill>
              <a:latin typeface="Times New Roman" pitchFamily="18" charset="0"/>
              <a:cs typeface="Times New Roman" pitchFamily="18" charset="0"/>
            </a:endParaRPr>
          </a:p>
          <a:p>
            <a:pPr>
              <a:spcBef>
                <a:spcPts val="0"/>
              </a:spcBef>
            </a:pPr>
            <a:r>
              <a:rPr lang="en-US" dirty="0" smtClean="0">
                <a:solidFill>
                  <a:schemeClr val="tx1"/>
                </a:solidFill>
                <a:latin typeface="Times New Roman" pitchFamily="18" charset="0"/>
                <a:cs typeface="Times New Roman" pitchFamily="18" charset="0"/>
              </a:rPr>
              <a:t>Existing </a:t>
            </a:r>
            <a:r>
              <a:rPr lang="en-US" dirty="0" smtClean="0">
                <a:solidFill>
                  <a:schemeClr val="tx1"/>
                </a:solidFill>
                <a:latin typeface="Times New Roman" pitchFamily="18" charset="0"/>
                <a:cs typeface="Times New Roman" pitchFamily="18" charset="0"/>
              </a:rPr>
              <a:t>Solutions</a:t>
            </a:r>
            <a:r>
              <a:rPr lang="en-US" dirty="0" smtClean="0">
                <a:solidFill>
                  <a:schemeClr val="tx1"/>
                </a:solidFill>
                <a:latin typeface="Times New Roman" pitchFamily="18" charset="0"/>
                <a:cs typeface="Times New Roman" pitchFamily="18" charset="0"/>
              </a:rPr>
              <a:t>: </a:t>
            </a:r>
            <a:r>
              <a:rPr lang="en-US" dirty="0" smtClean="0">
                <a:solidFill>
                  <a:schemeClr val="tx1"/>
                </a:solidFill>
                <a:latin typeface="Times New Roman" pitchFamily="18" charset="0"/>
                <a:cs typeface="Times New Roman" pitchFamily="18" charset="0"/>
              </a:rPr>
              <a:t>Often lack personalized, data-driven insights and real-time information.</a:t>
            </a:r>
          </a:p>
          <a:p>
            <a:pPr>
              <a:spcBef>
                <a:spcPts val="0"/>
              </a:spcBef>
            </a:pPr>
            <a:endParaRPr lang="en-US" dirty="0" smtClean="0">
              <a:solidFill>
                <a:schemeClr val="tx1"/>
              </a:solidFill>
              <a:latin typeface="Times New Roman" pitchFamily="18" charset="0"/>
              <a:cs typeface="Times New Roman" pitchFamily="18" charset="0"/>
            </a:endParaRPr>
          </a:p>
          <a:p>
            <a:pPr>
              <a:spcBef>
                <a:spcPts val="0"/>
              </a:spcBef>
            </a:pPr>
            <a:endParaRPr lang="en-US" dirty="0" smtClean="0">
              <a:solidFill>
                <a:schemeClr val="tx1"/>
              </a:solidFill>
              <a:latin typeface="Times New Roman" pitchFamily="18" charset="0"/>
              <a:cs typeface="Times New Roman" pitchFamily="18" charset="0"/>
            </a:endParaRPr>
          </a:p>
          <a:p>
            <a:pPr>
              <a:spcBef>
                <a:spcPts val="0"/>
              </a:spcBef>
            </a:pPr>
            <a:endParaRPr lang="en-IN"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587034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bwMode="gray">
          <a:xfrm>
            <a:off x="1642745" y="595085"/>
            <a:ext cx="10549255" cy="682171"/>
          </a:xfrm>
          <a:prstGeom prst="rect">
            <a:avLst/>
          </a:prstGeom>
          <a:solidFill>
            <a:schemeClr val="accent4">
              <a:lumMod val="75000"/>
            </a:schemeClr>
          </a:solidFill>
          <a:ln w="19050" algn="ctr">
            <a:noFill/>
            <a:miter lim="800000"/>
            <a:headEnd/>
            <a:tailEnd/>
          </a:ln>
        </p:spPr>
        <p:txBody>
          <a:bodyPr wrap="square" lIns="195869" tIns="80615" rIns="80615" bIns="80615" rtlCol="0" anchor="ctr"/>
          <a:lstStyle/>
          <a:p>
            <a:pPr algn="ctr">
              <a:lnSpc>
                <a:spcPct val="106000"/>
              </a:lnSpc>
            </a:pPr>
            <a:r>
              <a:rPr lang="en-US" sz="2800" b="1" dirty="0" smtClean="0">
                <a:solidFill>
                  <a:schemeClr val="bg1"/>
                </a:solidFill>
                <a:latin typeface="Arial Black" panose="020B0A04020102020204" pitchFamily="34" charset="0"/>
              </a:rPr>
              <a:t>PRELIMINARY RESEARCH</a:t>
            </a:r>
            <a:endParaRPr lang="hi-IN" sz="2800" b="1" dirty="0">
              <a:solidFill>
                <a:schemeClr val="bg1"/>
              </a:solidFill>
              <a:latin typeface="Arial Black" panose="020B0A04020102020204" pitchFamily="34" charset="0"/>
            </a:endParaRPr>
          </a:p>
        </p:txBody>
      </p:sp>
      <p:grpSp>
        <p:nvGrpSpPr>
          <p:cNvPr id="4" name="Group 3196"/>
          <p:cNvGrpSpPr/>
          <p:nvPr/>
        </p:nvGrpSpPr>
        <p:grpSpPr>
          <a:xfrm>
            <a:off x="10810994" y="5499921"/>
            <a:ext cx="984507" cy="984507"/>
            <a:chOff x="6146521" y="5537751"/>
            <a:chExt cx="1085692" cy="1085692"/>
          </a:xfrm>
        </p:grpSpPr>
        <p:sp>
          <p:nvSpPr>
            <p:cNvPr id="3144" name="Oval 3143"/>
            <p:cNvSpPr/>
            <p:nvPr/>
          </p:nvSpPr>
          <p:spPr bwMode="gray">
            <a:xfrm>
              <a:off x="6146521" y="5537751"/>
              <a:ext cx="1085692" cy="1085692"/>
            </a:xfrm>
            <a:prstGeom prst="ellipse">
              <a:avLst/>
            </a:prstGeom>
            <a:solidFill>
              <a:schemeClr val="accent4"/>
            </a:solidFill>
            <a:ln w="28575" algn="ctr">
              <a:solidFill>
                <a:schemeClr val="bg1"/>
              </a:solid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grpSp>
          <p:nvGrpSpPr>
            <p:cNvPr id="5" name="Group 3187"/>
            <p:cNvGrpSpPr/>
            <p:nvPr/>
          </p:nvGrpSpPr>
          <p:grpSpPr>
            <a:xfrm>
              <a:off x="6422646" y="5775961"/>
              <a:ext cx="533442" cy="609274"/>
              <a:chOff x="5600700" y="203201"/>
              <a:chExt cx="1295401" cy="1479550"/>
            </a:xfrm>
            <a:solidFill>
              <a:schemeClr val="bg1"/>
            </a:solidFill>
          </p:grpSpPr>
          <p:sp>
            <p:nvSpPr>
              <p:cNvPr id="3169" name="Freeform 3145"/>
              <p:cNvSpPr>
                <a:spLocks noEditPoints="1"/>
              </p:cNvSpPr>
              <p:nvPr/>
            </p:nvSpPr>
            <p:spPr bwMode="auto">
              <a:xfrm>
                <a:off x="5600700" y="203201"/>
                <a:ext cx="1295401" cy="1479550"/>
              </a:xfrm>
              <a:custGeom>
                <a:avLst/>
                <a:gdLst>
                  <a:gd name="T0" fmla="*/ 747 w 748"/>
                  <a:gd name="T1" fmla="*/ 482 h 856"/>
                  <a:gd name="T2" fmla="*/ 747 w 748"/>
                  <a:gd name="T3" fmla="*/ 800 h 856"/>
                  <a:gd name="T4" fmla="*/ 719 w 748"/>
                  <a:gd name="T5" fmla="*/ 828 h 856"/>
                  <a:gd name="T6" fmla="*/ 423 w 748"/>
                  <a:gd name="T7" fmla="*/ 828 h 856"/>
                  <a:gd name="T8" fmla="*/ 400 w 748"/>
                  <a:gd name="T9" fmla="*/ 843 h 856"/>
                  <a:gd name="T10" fmla="*/ 376 w 748"/>
                  <a:gd name="T11" fmla="*/ 855 h 856"/>
                  <a:gd name="T12" fmla="*/ 178 w 748"/>
                  <a:gd name="T13" fmla="*/ 855 h 856"/>
                  <a:gd name="T14" fmla="*/ 26 w 748"/>
                  <a:gd name="T15" fmla="*/ 856 h 856"/>
                  <a:gd name="T16" fmla="*/ 0 w 748"/>
                  <a:gd name="T17" fmla="*/ 830 h 856"/>
                  <a:gd name="T18" fmla="*/ 0 w 748"/>
                  <a:gd name="T19" fmla="*/ 292 h 856"/>
                  <a:gd name="T20" fmla="*/ 25 w 748"/>
                  <a:gd name="T21" fmla="*/ 267 h 856"/>
                  <a:gd name="T22" fmla="*/ 89 w 748"/>
                  <a:gd name="T23" fmla="*/ 268 h 856"/>
                  <a:gd name="T24" fmla="*/ 107 w 748"/>
                  <a:gd name="T25" fmla="*/ 250 h 856"/>
                  <a:gd name="T26" fmla="*/ 107 w 748"/>
                  <a:gd name="T27" fmla="*/ 32 h 856"/>
                  <a:gd name="T28" fmla="*/ 139 w 748"/>
                  <a:gd name="T29" fmla="*/ 1 h 856"/>
                  <a:gd name="T30" fmla="*/ 584 w 748"/>
                  <a:gd name="T31" fmla="*/ 0 h 856"/>
                  <a:gd name="T32" fmla="*/ 621 w 748"/>
                  <a:gd name="T33" fmla="*/ 16 h 856"/>
                  <a:gd name="T34" fmla="*/ 733 w 748"/>
                  <a:gd name="T35" fmla="*/ 127 h 856"/>
                  <a:gd name="T36" fmla="*/ 748 w 748"/>
                  <a:gd name="T37" fmla="*/ 162 h 856"/>
                  <a:gd name="T38" fmla="*/ 747 w 748"/>
                  <a:gd name="T39" fmla="*/ 482 h 856"/>
                  <a:gd name="T40" fmla="*/ 721 w 748"/>
                  <a:gd name="T41" fmla="*/ 482 h 856"/>
                  <a:gd name="T42" fmla="*/ 721 w 748"/>
                  <a:gd name="T43" fmla="*/ 184 h 856"/>
                  <a:gd name="T44" fmla="*/ 697 w 748"/>
                  <a:gd name="T45" fmla="*/ 161 h 856"/>
                  <a:gd name="T46" fmla="*/ 609 w 748"/>
                  <a:gd name="T47" fmla="*/ 161 h 856"/>
                  <a:gd name="T48" fmla="*/ 586 w 748"/>
                  <a:gd name="T49" fmla="*/ 139 h 856"/>
                  <a:gd name="T50" fmla="*/ 587 w 748"/>
                  <a:gd name="T51" fmla="*/ 47 h 856"/>
                  <a:gd name="T52" fmla="*/ 568 w 748"/>
                  <a:gd name="T53" fmla="*/ 28 h 856"/>
                  <a:gd name="T54" fmla="*/ 154 w 748"/>
                  <a:gd name="T55" fmla="*/ 28 h 856"/>
                  <a:gd name="T56" fmla="*/ 134 w 748"/>
                  <a:gd name="T57" fmla="*/ 49 h 856"/>
                  <a:gd name="T58" fmla="*/ 134 w 748"/>
                  <a:gd name="T59" fmla="*/ 247 h 856"/>
                  <a:gd name="T60" fmla="*/ 155 w 748"/>
                  <a:gd name="T61" fmla="*/ 268 h 856"/>
                  <a:gd name="T62" fmla="*/ 377 w 748"/>
                  <a:gd name="T63" fmla="*/ 267 h 856"/>
                  <a:gd name="T64" fmla="*/ 402 w 748"/>
                  <a:gd name="T65" fmla="*/ 292 h 856"/>
                  <a:gd name="T66" fmla="*/ 401 w 748"/>
                  <a:gd name="T67" fmla="*/ 442 h 856"/>
                  <a:gd name="T68" fmla="*/ 401 w 748"/>
                  <a:gd name="T69" fmla="*/ 778 h 856"/>
                  <a:gd name="T70" fmla="*/ 425 w 748"/>
                  <a:gd name="T71" fmla="*/ 801 h 856"/>
                  <a:gd name="T72" fmla="*/ 699 w 748"/>
                  <a:gd name="T73" fmla="*/ 801 h 856"/>
                  <a:gd name="T74" fmla="*/ 721 w 748"/>
                  <a:gd name="T75" fmla="*/ 778 h 856"/>
                  <a:gd name="T76" fmla="*/ 721 w 748"/>
                  <a:gd name="T77" fmla="*/ 482 h 856"/>
                  <a:gd name="T78" fmla="*/ 374 w 748"/>
                  <a:gd name="T79" fmla="*/ 563 h 856"/>
                  <a:gd name="T80" fmla="*/ 374 w 748"/>
                  <a:gd name="T81" fmla="*/ 313 h 856"/>
                  <a:gd name="T82" fmla="*/ 356 w 748"/>
                  <a:gd name="T83" fmla="*/ 295 h 856"/>
                  <a:gd name="T84" fmla="*/ 44 w 748"/>
                  <a:gd name="T85" fmla="*/ 295 h 856"/>
                  <a:gd name="T86" fmla="*/ 27 w 748"/>
                  <a:gd name="T87" fmla="*/ 312 h 856"/>
                  <a:gd name="T88" fmla="*/ 27 w 748"/>
                  <a:gd name="T89" fmla="*/ 810 h 856"/>
                  <a:gd name="T90" fmla="*/ 45 w 748"/>
                  <a:gd name="T91" fmla="*/ 828 h 856"/>
                  <a:gd name="T92" fmla="*/ 355 w 748"/>
                  <a:gd name="T93" fmla="*/ 828 h 856"/>
                  <a:gd name="T94" fmla="*/ 374 w 748"/>
                  <a:gd name="T95" fmla="*/ 809 h 856"/>
                  <a:gd name="T96" fmla="*/ 374 w 748"/>
                  <a:gd name="T97" fmla="*/ 563 h 856"/>
                  <a:gd name="T98" fmla="*/ 614 w 748"/>
                  <a:gd name="T99" fmla="*/ 52 h 856"/>
                  <a:gd name="T100" fmla="*/ 614 w 748"/>
                  <a:gd name="T101" fmla="*/ 122 h 856"/>
                  <a:gd name="T102" fmla="*/ 623 w 748"/>
                  <a:gd name="T103" fmla="*/ 134 h 856"/>
                  <a:gd name="T104" fmla="*/ 697 w 748"/>
                  <a:gd name="T105" fmla="*/ 134 h 856"/>
                  <a:gd name="T106" fmla="*/ 614 w 748"/>
                  <a:gd name="T107" fmla="*/ 52 h 8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48" h="856">
                    <a:moveTo>
                      <a:pt x="747" y="482"/>
                    </a:moveTo>
                    <a:cubicBezTo>
                      <a:pt x="747" y="588"/>
                      <a:pt x="747" y="694"/>
                      <a:pt x="747" y="800"/>
                    </a:cubicBezTo>
                    <a:cubicBezTo>
                      <a:pt x="747" y="827"/>
                      <a:pt x="746" y="828"/>
                      <a:pt x="719" y="828"/>
                    </a:cubicBezTo>
                    <a:cubicBezTo>
                      <a:pt x="621" y="828"/>
                      <a:pt x="522" y="828"/>
                      <a:pt x="423" y="828"/>
                    </a:cubicBezTo>
                    <a:cubicBezTo>
                      <a:pt x="413" y="828"/>
                      <a:pt x="401" y="825"/>
                      <a:pt x="400" y="843"/>
                    </a:cubicBezTo>
                    <a:cubicBezTo>
                      <a:pt x="399" y="856"/>
                      <a:pt x="386" y="855"/>
                      <a:pt x="376" y="855"/>
                    </a:cubicBezTo>
                    <a:cubicBezTo>
                      <a:pt x="310" y="855"/>
                      <a:pt x="244" y="855"/>
                      <a:pt x="178" y="855"/>
                    </a:cubicBezTo>
                    <a:cubicBezTo>
                      <a:pt x="127" y="855"/>
                      <a:pt x="77" y="855"/>
                      <a:pt x="26" y="856"/>
                    </a:cubicBezTo>
                    <a:cubicBezTo>
                      <a:pt x="7" y="856"/>
                      <a:pt x="0" y="849"/>
                      <a:pt x="0" y="830"/>
                    </a:cubicBezTo>
                    <a:cubicBezTo>
                      <a:pt x="1" y="651"/>
                      <a:pt x="1" y="471"/>
                      <a:pt x="0" y="292"/>
                    </a:cubicBezTo>
                    <a:cubicBezTo>
                      <a:pt x="0" y="274"/>
                      <a:pt x="6" y="267"/>
                      <a:pt x="25" y="267"/>
                    </a:cubicBezTo>
                    <a:cubicBezTo>
                      <a:pt x="46" y="268"/>
                      <a:pt x="67" y="267"/>
                      <a:pt x="89" y="268"/>
                    </a:cubicBezTo>
                    <a:cubicBezTo>
                      <a:pt x="103" y="269"/>
                      <a:pt x="107" y="264"/>
                      <a:pt x="107" y="250"/>
                    </a:cubicBezTo>
                    <a:cubicBezTo>
                      <a:pt x="106" y="177"/>
                      <a:pt x="107" y="105"/>
                      <a:pt x="107" y="32"/>
                    </a:cubicBezTo>
                    <a:cubicBezTo>
                      <a:pt x="107" y="2"/>
                      <a:pt x="108" y="1"/>
                      <a:pt x="139" y="1"/>
                    </a:cubicBezTo>
                    <a:cubicBezTo>
                      <a:pt x="287" y="1"/>
                      <a:pt x="436" y="1"/>
                      <a:pt x="584" y="0"/>
                    </a:cubicBezTo>
                    <a:cubicBezTo>
                      <a:pt x="600" y="0"/>
                      <a:pt x="611" y="5"/>
                      <a:pt x="621" y="16"/>
                    </a:cubicBezTo>
                    <a:cubicBezTo>
                      <a:pt x="658" y="53"/>
                      <a:pt x="695" y="90"/>
                      <a:pt x="733" y="127"/>
                    </a:cubicBezTo>
                    <a:cubicBezTo>
                      <a:pt x="743" y="137"/>
                      <a:pt x="748" y="148"/>
                      <a:pt x="748" y="162"/>
                    </a:cubicBezTo>
                    <a:cubicBezTo>
                      <a:pt x="747" y="269"/>
                      <a:pt x="747" y="375"/>
                      <a:pt x="747" y="482"/>
                    </a:cubicBezTo>
                    <a:close/>
                    <a:moveTo>
                      <a:pt x="721" y="482"/>
                    </a:moveTo>
                    <a:cubicBezTo>
                      <a:pt x="721" y="383"/>
                      <a:pt x="720" y="283"/>
                      <a:pt x="721" y="184"/>
                    </a:cubicBezTo>
                    <a:cubicBezTo>
                      <a:pt x="721" y="165"/>
                      <a:pt x="715" y="160"/>
                      <a:pt x="697" y="161"/>
                    </a:cubicBezTo>
                    <a:cubicBezTo>
                      <a:pt x="668" y="162"/>
                      <a:pt x="639" y="161"/>
                      <a:pt x="609" y="161"/>
                    </a:cubicBezTo>
                    <a:cubicBezTo>
                      <a:pt x="593" y="162"/>
                      <a:pt x="586" y="155"/>
                      <a:pt x="586" y="139"/>
                    </a:cubicBezTo>
                    <a:cubicBezTo>
                      <a:pt x="587" y="108"/>
                      <a:pt x="586" y="78"/>
                      <a:pt x="587" y="47"/>
                    </a:cubicBezTo>
                    <a:cubicBezTo>
                      <a:pt x="587" y="32"/>
                      <a:pt x="582" y="28"/>
                      <a:pt x="568" y="28"/>
                    </a:cubicBezTo>
                    <a:cubicBezTo>
                      <a:pt x="430" y="28"/>
                      <a:pt x="292" y="29"/>
                      <a:pt x="154" y="28"/>
                    </a:cubicBezTo>
                    <a:cubicBezTo>
                      <a:pt x="137" y="28"/>
                      <a:pt x="134" y="34"/>
                      <a:pt x="134" y="49"/>
                    </a:cubicBezTo>
                    <a:cubicBezTo>
                      <a:pt x="135" y="115"/>
                      <a:pt x="135" y="181"/>
                      <a:pt x="134" y="247"/>
                    </a:cubicBezTo>
                    <a:cubicBezTo>
                      <a:pt x="134" y="263"/>
                      <a:pt x="138" y="268"/>
                      <a:pt x="155" y="268"/>
                    </a:cubicBezTo>
                    <a:cubicBezTo>
                      <a:pt x="229" y="267"/>
                      <a:pt x="303" y="268"/>
                      <a:pt x="377" y="267"/>
                    </a:cubicBezTo>
                    <a:cubicBezTo>
                      <a:pt x="395" y="267"/>
                      <a:pt x="402" y="274"/>
                      <a:pt x="402" y="292"/>
                    </a:cubicBezTo>
                    <a:cubicBezTo>
                      <a:pt x="401" y="342"/>
                      <a:pt x="401" y="392"/>
                      <a:pt x="401" y="442"/>
                    </a:cubicBezTo>
                    <a:cubicBezTo>
                      <a:pt x="401" y="554"/>
                      <a:pt x="402" y="666"/>
                      <a:pt x="401" y="778"/>
                    </a:cubicBezTo>
                    <a:cubicBezTo>
                      <a:pt x="401" y="797"/>
                      <a:pt x="408" y="801"/>
                      <a:pt x="425" y="801"/>
                    </a:cubicBezTo>
                    <a:cubicBezTo>
                      <a:pt x="516" y="800"/>
                      <a:pt x="608" y="800"/>
                      <a:pt x="699" y="801"/>
                    </a:cubicBezTo>
                    <a:cubicBezTo>
                      <a:pt x="717" y="801"/>
                      <a:pt x="721" y="795"/>
                      <a:pt x="721" y="778"/>
                    </a:cubicBezTo>
                    <a:cubicBezTo>
                      <a:pt x="720" y="679"/>
                      <a:pt x="721" y="581"/>
                      <a:pt x="721" y="482"/>
                    </a:cubicBezTo>
                    <a:close/>
                    <a:moveTo>
                      <a:pt x="374" y="563"/>
                    </a:moveTo>
                    <a:cubicBezTo>
                      <a:pt x="374" y="480"/>
                      <a:pt x="373" y="397"/>
                      <a:pt x="374" y="313"/>
                    </a:cubicBezTo>
                    <a:cubicBezTo>
                      <a:pt x="374" y="300"/>
                      <a:pt x="370" y="295"/>
                      <a:pt x="356" y="295"/>
                    </a:cubicBezTo>
                    <a:cubicBezTo>
                      <a:pt x="252" y="296"/>
                      <a:pt x="148" y="296"/>
                      <a:pt x="44" y="295"/>
                    </a:cubicBezTo>
                    <a:cubicBezTo>
                      <a:pt x="31" y="295"/>
                      <a:pt x="27" y="300"/>
                      <a:pt x="27" y="312"/>
                    </a:cubicBezTo>
                    <a:cubicBezTo>
                      <a:pt x="27" y="478"/>
                      <a:pt x="27" y="644"/>
                      <a:pt x="27" y="810"/>
                    </a:cubicBezTo>
                    <a:cubicBezTo>
                      <a:pt x="27" y="824"/>
                      <a:pt x="32" y="828"/>
                      <a:pt x="45" y="828"/>
                    </a:cubicBezTo>
                    <a:cubicBezTo>
                      <a:pt x="149" y="828"/>
                      <a:pt x="252" y="827"/>
                      <a:pt x="355" y="828"/>
                    </a:cubicBezTo>
                    <a:cubicBezTo>
                      <a:pt x="370" y="828"/>
                      <a:pt x="374" y="824"/>
                      <a:pt x="374" y="809"/>
                    </a:cubicBezTo>
                    <a:cubicBezTo>
                      <a:pt x="373" y="727"/>
                      <a:pt x="374" y="645"/>
                      <a:pt x="374" y="563"/>
                    </a:cubicBezTo>
                    <a:close/>
                    <a:moveTo>
                      <a:pt x="614" y="52"/>
                    </a:moveTo>
                    <a:cubicBezTo>
                      <a:pt x="614" y="76"/>
                      <a:pt x="614" y="99"/>
                      <a:pt x="614" y="122"/>
                    </a:cubicBezTo>
                    <a:cubicBezTo>
                      <a:pt x="614" y="128"/>
                      <a:pt x="614" y="134"/>
                      <a:pt x="623" y="134"/>
                    </a:cubicBezTo>
                    <a:cubicBezTo>
                      <a:pt x="647" y="135"/>
                      <a:pt x="671" y="134"/>
                      <a:pt x="697" y="134"/>
                    </a:cubicBezTo>
                    <a:cubicBezTo>
                      <a:pt x="669" y="106"/>
                      <a:pt x="643" y="80"/>
                      <a:pt x="614" y="5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0" name="Freeform 3146"/>
              <p:cNvSpPr>
                <a:spLocks/>
              </p:cNvSpPr>
              <p:nvPr/>
            </p:nvSpPr>
            <p:spPr bwMode="auto">
              <a:xfrm>
                <a:off x="5880100" y="525463"/>
                <a:ext cx="830263" cy="50800"/>
              </a:xfrm>
              <a:custGeom>
                <a:avLst/>
                <a:gdLst>
                  <a:gd name="T0" fmla="*/ 241 w 480"/>
                  <a:gd name="T1" fmla="*/ 2 h 30"/>
                  <a:gd name="T2" fmla="*/ 451 w 480"/>
                  <a:gd name="T3" fmla="*/ 2 h 30"/>
                  <a:gd name="T4" fmla="*/ 469 w 480"/>
                  <a:gd name="T5" fmla="*/ 2 h 30"/>
                  <a:gd name="T6" fmla="*/ 479 w 480"/>
                  <a:gd name="T7" fmla="*/ 15 h 30"/>
                  <a:gd name="T8" fmla="*/ 469 w 480"/>
                  <a:gd name="T9" fmla="*/ 28 h 30"/>
                  <a:gd name="T10" fmla="*/ 453 w 480"/>
                  <a:gd name="T11" fmla="*/ 29 h 30"/>
                  <a:gd name="T12" fmla="*/ 26 w 480"/>
                  <a:gd name="T13" fmla="*/ 29 h 30"/>
                  <a:gd name="T14" fmla="*/ 24 w 480"/>
                  <a:gd name="T15" fmla="*/ 29 h 30"/>
                  <a:gd name="T16" fmla="*/ 1 w 480"/>
                  <a:gd name="T17" fmla="*/ 15 h 30"/>
                  <a:gd name="T18" fmla="*/ 23 w 480"/>
                  <a:gd name="T19" fmla="*/ 2 h 30"/>
                  <a:gd name="T20" fmla="*/ 241 w 480"/>
                  <a:gd name="T21" fmla="*/ 2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80" h="30">
                    <a:moveTo>
                      <a:pt x="241" y="2"/>
                    </a:moveTo>
                    <a:cubicBezTo>
                      <a:pt x="311" y="2"/>
                      <a:pt x="381" y="2"/>
                      <a:pt x="451" y="2"/>
                    </a:cubicBezTo>
                    <a:cubicBezTo>
                      <a:pt x="457" y="2"/>
                      <a:pt x="463" y="2"/>
                      <a:pt x="469" y="2"/>
                    </a:cubicBezTo>
                    <a:cubicBezTo>
                      <a:pt x="475" y="4"/>
                      <a:pt x="479" y="9"/>
                      <a:pt x="479" y="15"/>
                    </a:cubicBezTo>
                    <a:cubicBezTo>
                      <a:pt x="480" y="22"/>
                      <a:pt x="476" y="27"/>
                      <a:pt x="469" y="28"/>
                    </a:cubicBezTo>
                    <a:cubicBezTo>
                      <a:pt x="464" y="29"/>
                      <a:pt x="459" y="29"/>
                      <a:pt x="453" y="29"/>
                    </a:cubicBezTo>
                    <a:cubicBezTo>
                      <a:pt x="311" y="29"/>
                      <a:pt x="168" y="29"/>
                      <a:pt x="26" y="29"/>
                    </a:cubicBezTo>
                    <a:cubicBezTo>
                      <a:pt x="25" y="29"/>
                      <a:pt x="24" y="29"/>
                      <a:pt x="24" y="29"/>
                    </a:cubicBezTo>
                    <a:cubicBezTo>
                      <a:pt x="13" y="29"/>
                      <a:pt x="0" y="30"/>
                      <a:pt x="1" y="15"/>
                    </a:cubicBezTo>
                    <a:cubicBezTo>
                      <a:pt x="1" y="0"/>
                      <a:pt x="13" y="2"/>
                      <a:pt x="23" y="2"/>
                    </a:cubicBezTo>
                    <a:cubicBezTo>
                      <a:pt x="96" y="2"/>
                      <a:pt x="168" y="2"/>
                      <a:pt x="241" y="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1" name="Freeform 3147"/>
              <p:cNvSpPr>
                <a:spLocks/>
              </p:cNvSpPr>
              <p:nvPr/>
            </p:nvSpPr>
            <p:spPr bwMode="auto">
              <a:xfrm>
                <a:off x="6386513" y="941388"/>
                <a:ext cx="323850" cy="49213"/>
              </a:xfrm>
              <a:custGeom>
                <a:avLst/>
                <a:gdLst>
                  <a:gd name="T0" fmla="*/ 94 w 187"/>
                  <a:gd name="T1" fmla="*/ 0 h 29"/>
                  <a:gd name="T2" fmla="*/ 170 w 187"/>
                  <a:gd name="T3" fmla="*/ 0 h 29"/>
                  <a:gd name="T4" fmla="*/ 187 w 187"/>
                  <a:gd name="T5" fmla="*/ 15 h 29"/>
                  <a:gd name="T6" fmla="*/ 170 w 187"/>
                  <a:gd name="T7" fmla="*/ 29 h 29"/>
                  <a:gd name="T8" fmla="*/ 15 w 187"/>
                  <a:gd name="T9" fmla="*/ 28 h 29"/>
                  <a:gd name="T10" fmla="*/ 0 w 187"/>
                  <a:gd name="T11" fmla="*/ 14 h 29"/>
                  <a:gd name="T12" fmla="*/ 17 w 187"/>
                  <a:gd name="T13" fmla="*/ 1 h 29"/>
                  <a:gd name="T14" fmla="*/ 94 w 187"/>
                  <a:gd name="T15" fmla="*/ 1 h 29"/>
                  <a:gd name="T16" fmla="*/ 94 w 187"/>
                  <a:gd name="T1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29">
                    <a:moveTo>
                      <a:pt x="94" y="0"/>
                    </a:moveTo>
                    <a:cubicBezTo>
                      <a:pt x="119" y="0"/>
                      <a:pt x="145" y="0"/>
                      <a:pt x="170" y="0"/>
                    </a:cubicBezTo>
                    <a:cubicBezTo>
                      <a:pt x="180" y="0"/>
                      <a:pt x="187" y="5"/>
                      <a:pt x="187" y="15"/>
                    </a:cubicBezTo>
                    <a:cubicBezTo>
                      <a:pt x="187" y="24"/>
                      <a:pt x="179" y="29"/>
                      <a:pt x="170" y="29"/>
                    </a:cubicBezTo>
                    <a:cubicBezTo>
                      <a:pt x="119" y="29"/>
                      <a:pt x="67" y="29"/>
                      <a:pt x="15" y="28"/>
                    </a:cubicBezTo>
                    <a:cubicBezTo>
                      <a:pt x="6" y="28"/>
                      <a:pt x="0" y="23"/>
                      <a:pt x="0" y="14"/>
                    </a:cubicBezTo>
                    <a:cubicBezTo>
                      <a:pt x="0" y="4"/>
                      <a:pt x="7" y="1"/>
                      <a:pt x="17" y="1"/>
                    </a:cubicBezTo>
                    <a:cubicBezTo>
                      <a:pt x="42" y="1"/>
                      <a:pt x="68" y="1"/>
                      <a:pt x="94" y="1"/>
                    </a:cubicBezTo>
                    <a:cubicBezTo>
                      <a:pt x="94" y="0"/>
                      <a:pt x="94" y="0"/>
                      <a:pt x="94"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2" name="Freeform 3148"/>
              <p:cNvSpPr>
                <a:spLocks/>
              </p:cNvSpPr>
              <p:nvPr/>
            </p:nvSpPr>
            <p:spPr bwMode="auto">
              <a:xfrm>
                <a:off x="6386513" y="804863"/>
                <a:ext cx="322263" cy="47625"/>
              </a:xfrm>
              <a:custGeom>
                <a:avLst/>
                <a:gdLst>
                  <a:gd name="T0" fmla="*/ 95 w 186"/>
                  <a:gd name="T1" fmla="*/ 27 h 28"/>
                  <a:gd name="T2" fmla="*/ 21 w 186"/>
                  <a:gd name="T3" fmla="*/ 27 h 28"/>
                  <a:gd name="T4" fmla="*/ 0 w 186"/>
                  <a:gd name="T5" fmla="*/ 14 h 28"/>
                  <a:gd name="T6" fmla="*/ 20 w 186"/>
                  <a:gd name="T7" fmla="*/ 0 h 28"/>
                  <a:gd name="T8" fmla="*/ 166 w 186"/>
                  <a:gd name="T9" fmla="*/ 0 h 28"/>
                  <a:gd name="T10" fmla="*/ 186 w 186"/>
                  <a:gd name="T11" fmla="*/ 13 h 28"/>
                  <a:gd name="T12" fmla="*/ 166 w 186"/>
                  <a:gd name="T13" fmla="*/ 27 h 28"/>
                  <a:gd name="T14" fmla="*/ 95 w 186"/>
                  <a:gd name="T15" fmla="*/ 27 h 28"/>
                  <a:gd name="T16" fmla="*/ 95 w 186"/>
                  <a:gd name="T1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6" h="28">
                    <a:moveTo>
                      <a:pt x="95" y="27"/>
                    </a:moveTo>
                    <a:cubicBezTo>
                      <a:pt x="70" y="27"/>
                      <a:pt x="45" y="28"/>
                      <a:pt x="21" y="27"/>
                    </a:cubicBezTo>
                    <a:cubicBezTo>
                      <a:pt x="11" y="27"/>
                      <a:pt x="0" y="26"/>
                      <a:pt x="0" y="14"/>
                    </a:cubicBezTo>
                    <a:cubicBezTo>
                      <a:pt x="0" y="1"/>
                      <a:pt x="10" y="0"/>
                      <a:pt x="20" y="0"/>
                    </a:cubicBezTo>
                    <a:cubicBezTo>
                      <a:pt x="69" y="0"/>
                      <a:pt x="118" y="0"/>
                      <a:pt x="166" y="0"/>
                    </a:cubicBezTo>
                    <a:cubicBezTo>
                      <a:pt x="176" y="0"/>
                      <a:pt x="186" y="1"/>
                      <a:pt x="186" y="13"/>
                    </a:cubicBezTo>
                    <a:cubicBezTo>
                      <a:pt x="186" y="25"/>
                      <a:pt x="177" y="27"/>
                      <a:pt x="166" y="27"/>
                    </a:cubicBezTo>
                    <a:cubicBezTo>
                      <a:pt x="142" y="27"/>
                      <a:pt x="118" y="27"/>
                      <a:pt x="95" y="27"/>
                    </a:cubicBezTo>
                    <a:cubicBezTo>
                      <a:pt x="95" y="27"/>
                      <a:pt x="95" y="27"/>
                      <a:pt x="95"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3" name="Freeform 3149"/>
              <p:cNvSpPr>
                <a:spLocks/>
              </p:cNvSpPr>
              <p:nvPr/>
            </p:nvSpPr>
            <p:spPr bwMode="auto">
              <a:xfrm>
                <a:off x="6386513" y="1081088"/>
                <a:ext cx="322263" cy="46038"/>
              </a:xfrm>
              <a:custGeom>
                <a:avLst/>
                <a:gdLst>
                  <a:gd name="T0" fmla="*/ 94 w 186"/>
                  <a:gd name="T1" fmla="*/ 27 h 27"/>
                  <a:gd name="T2" fmla="*/ 20 w 186"/>
                  <a:gd name="T3" fmla="*/ 27 h 27"/>
                  <a:gd name="T4" fmla="*/ 0 w 186"/>
                  <a:gd name="T5" fmla="*/ 13 h 27"/>
                  <a:gd name="T6" fmla="*/ 21 w 186"/>
                  <a:gd name="T7" fmla="*/ 0 h 27"/>
                  <a:gd name="T8" fmla="*/ 166 w 186"/>
                  <a:gd name="T9" fmla="*/ 0 h 27"/>
                  <a:gd name="T10" fmla="*/ 186 w 186"/>
                  <a:gd name="T11" fmla="*/ 14 h 27"/>
                  <a:gd name="T12" fmla="*/ 166 w 186"/>
                  <a:gd name="T13" fmla="*/ 27 h 27"/>
                  <a:gd name="T14" fmla="*/ 94 w 18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94" y="27"/>
                    </a:moveTo>
                    <a:cubicBezTo>
                      <a:pt x="70" y="27"/>
                      <a:pt x="45" y="27"/>
                      <a:pt x="20" y="27"/>
                    </a:cubicBezTo>
                    <a:cubicBezTo>
                      <a:pt x="10" y="27"/>
                      <a:pt x="0" y="26"/>
                      <a:pt x="0" y="13"/>
                    </a:cubicBezTo>
                    <a:cubicBezTo>
                      <a:pt x="1" y="1"/>
                      <a:pt x="11" y="0"/>
                      <a:pt x="21" y="0"/>
                    </a:cubicBezTo>
                    <a:cubicBezTo>
                      <a:pt x="69" y="0"/>
                      <a:pt x="118" y="0"/>
                      <a:pt x="166" y="0"/>
                    </a:cubicBezTo>
                    <a:cubicBezTo>
                      <a:pt x="177" y="0"/>
                      <a:pt x="186" y="1"/>
                      <a:pt x="186" y="14"/>
                    </a:cubicBezTo>
                    <a:cubicBezTo>
                      <a:pt x="186" y="26"/>
                      <a:pt x="176" y="27"/>
                      <a:pt x="166" y="27"/>
                    </a:cubicBezTo>
                    <a:cubicBezTo>
                      <a:pt x="142" y="27"/>
                      <a:pt x="118" y="27"/>
                      <a:pt x="9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4" name="Freeform 3150"/>
              <p:cNvSpPr>
                <a:spLocks/>
              </p:cNvSpPr>
              <p:nvPr/>
            </p:nvSpPr>
            <p:spPr bwMode="auto">
              <a:xfrm>
                <a:off x="6386513" y="1357313"/>
                <a:ext cx="322263" cy="47625"/>
              </a:xfrm>
              <a:custGeom>
                <a:avLst/>
                <a:gdLst>
                  <a:gd name="T0" fmla="*/ 94 w 186"/>
                  <a:gd name="T1" fmla="*/ 27 h 27"/>
                  <a:gd name="T2" fmla="*/ 20 w 186"/>
                  <a:gd name="T3" fmla="*/ 27 h 27"/>
                  <a:gd name="T4" fmla="*/ 0 w 186"/>
                  <a:gd name="T5" fmla="*/ 13 h 27"/>
                  <a:gd name="T6" fmla="*/ 21 w 186"/>
                  <a:gd name="T7" fmla="*/ 0 h 27"/>
                  <a:gd name="T8" fmla="*/ 166 w 186"/>
                  <a:gd name="T9" fmla="*/ 0 h 27"/>
                  <a:gd name="T10" fmla="*/ 186 w 186"/>
                  <a:gd name="T11" fmla="*/ 13 h 27"/>
                  <a:gd name="T12" fmla="*/ 166 w 186"/>
                  <a:gd name="T13" fmla="*/ 27 h 27"/>
                  <a:gd name="T14" fmla="*/ 94 w 186"/>
                  <a:gd name="T15" fmla="*/ 27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94" y="27"/>
                    </a:moveTo>
                    <a:cubicBezTo>
                      <a:pt x="70" y="27"/>
                      <a:pt x="45" y="27"/>
                      <a:pt x="20" y="27"/>
                    </a:cubicBezTo>
                    <a:cubicBezTo>
                      <a:pt x="11" y="27"/>
                      <a:pt x="0" y="26"/>
                      <a:pt x="0" y="13"/>
                    </a:cubicBezTo>
                    <a:cubicBezTo>
                      <a:pt x="1" y="1"/>
                      <a:pt x="11" y="0"/>
                      <a:pt x="21" y="0"/>
                    </a:cubicBezTo>
                    <a:cubicBezTo>
                      <a:pt x="69" y="0"/>
                      <a:pt x="118" y="0"/>
                      <a:pt x="166" y="0"/>
                    </a:cubicBezTo>
                    <a:cubicBezTo>
                      <a:pt x="176" y="0"/>
                      <a:pt x="186" y="1"/>
                      <a:pt x="186" y="13"/>
                    </a:cubicBezTo>
                    <a:cubicBezTo>
                      <a:pt x="186" y="26"/>
                      <a:pt x="176" y="27"/>
                      <a:pt x="166" y="27"/>
                    </a:cubicBezTo>
                    <a:cubicBezTo>
                      <a:pt x="142" y="27"/>
                      <a:pt x="118" y="27"/>
                      <a:pt x="94" y="2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5" name="Freeform 3151"/>
              <p:cNvSpPr>
                <a:spLocks/>
              </p:cNvSpPr>
              <p:nvPr/>
            </p:nvSpPr>
            <p:spPr bwMode="auto">
              <a:xfrm>
                <a:off x="5880100" y="390526"/>
                <a:ext cx="322263" cy="46038"/>
              </a:xfrm>
              <a:custGeom>
                <a:avLst/>
                <a:gdLst>
                  <a:gd name="T0" fmla="*/ 95 w 186"/>
                  <a:gd name="T1" fmla="*/ 0 h 27"/>
                  <a:gd name="T2" fmla="*/ 165 w 186"/>
                  <a:gd name="T3" fmla="*/ 0 h 27"/>
                  <a:gd name="T4" fmla="*/ 186 w 186"/>
                  <a:gd name="T5" fmla="*/ 13 h 27"/>
                  <a:gd name="T6" fmla="*/ 166 w 186"/>
                  <a:gd name="T7" fmla="*/ 27 h 27"/>
                  <a:gd name="T8" fmla="*/ 20 w 186"/>
                  <a:gd name="T9" fmla="*/ 27 h 27"/>
                  <a:gd name="T10" fmla="*/ 1 w 186"/>
                  <a:gd name="T11" fmla="*/ 13 h 27"/>
                  <a:gd name="T12" fmla="*/ 21 w 186"/>
                  <a:gd name="T13" fmla="*/ 0 h 27"/>
                  <a:gd name="T14" fmla="*/ 95 w 186"/>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95" y="0"/>
                    </a:moveTo>
                    <a:cubicBezTo>
                      <a:pt x="118" y="0"/>
                      <a:pt x="142" y="0"/>
                      <a:pt x="165" y="0"/>
                    </a:cubicBezTo>
                    <a:cubicBezTo>
                      <a:pt x="175" y="0"/>
                      <a:pt x="185" y="0"/>
                      <a:pt x="186" y="13"/>
                    </a:cubicBezTo>
                    <a:cubicBezTo>
                      <a:pt x="186" y="26"/>
                      <a:pt x="176" y="27"/>
                      <a:pt x="166" y="27"/>
                    </a:cubicBezTo>
                    <a:cubicBezTo>
                      <a:pt x="117" y="27"/>
                      <a:pt x="69" y="27"/>
                      <a:pt x="20" y="27"/>
                    </a:cubicBezTo>
                    <a:cubicBezTo>
                      <a:pt x="10" y="27"/>
                      <a:pt x="0" y="26"/>
                      <a:pt x="1" y="13"/>
                    </a:cubicBezTo>
                    <a:cubicBezTo>
                      <a:pt x="1" y="0"/>
                      <a:pt x="11" y="0"/>
                      <a:pt x="21" y="0"/>
                    </a:cubicBezTo>
                    <a:cubicBezTo>
                      <a:pt x="46" y="0"/>
                      <a:pt x="70" y="0"/>
                      <a:pt x="9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6" name="Freeform 3152"/>
              <p:cNvSpPr>
                <a:spLocks/>
              </p:cNvSpPr>
              <p:nvPr/>
            </p:nvSpPr>
            <p:spPr bwMode="auto">
              <a:xfrm>
                <a:off x="6386513" y="666751"/>
                <a:ext cx="323850" cy="46038"/>
              </a:xfrm>
              <a:custGeom>
                <a:avLst/>
                <a:gdLst>
                  <a:gd name="T0" fmla="*/ 93 w 187"/>
                  <a:gd name="T1" fmla="*/ 0 h 27"/>
                  <a:gd name="T2" fmla="*/ 167 w 187"/>
                  <a:gd name="T3" fmla="*/ 0 h 27"/>
                  <a:gd name="T4" fmla="*/ 186 w 187"/>
                  <a:gd name="T5" fmla="*/ 13 h 27"/>
                  <a:gd name="T6" fmla="*/ 167 w 187"/>
                  <a:gd name="T7" fmla="*/ 27 h 27"/>
                  <a:gd name="T8" fmla="*/ 19 w 187"/>
                  <a:gd name="T9" fmla="*/ 27 h 27"/>
                  <a:gd name="T10" fmla="*/ 0 w 187"/>
                  <a:gd name="T11" fmla="*/ 14 h 27"/>
                  <a:gd name="T12" fmla="*/ 20 w 187"/>
                  <a:gd name="T13" fmla="*/ 0 h 27"/>
                  <a:gd name="T14" fmla="*/ 93 w 187"/>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7" h="27">
                    <a:moveTo>
                      <a:pt x="93" y="0"/>
                    </a:moveTo>
                    <a:cubicBezTo>
                      <a:pt x="118" y="0"/>
                      <a:pt x="143" y="0"/>
                      <a:pt x="167" y="0"/>
                    </a:cubicBezTo>
                    <a:cubicBezTo>
                      <a:pt x="177" y="0"/>
                      <a:pt x="186" y="1"/>
                      <a:pt x="186" y="13"/>
                    </a:cubicBezTo>
                    <a:cubicBezTo>
                      <a:pt x="187" y="25"/>
                      <a:pt x="177" y="27"/>
                      <a:pt x="167" y="27"/>
                    </a:cubicBezTo>
                    <a:cubicBezTo>
                      <a:pt x="118" y="27"/>
                      <a:pt x="69" y="27"/>
                      <a:pt x="19" y="27"/>
                    </a:cubicBezTo>
                    <a:cubicBezTo>
                      <a:pt x="10" y="27"/>
                      <a:pt x="1" y="25"/>
                      <a:pt x="0" y="14"/>
                    </a:cubicBezTo>
                    <a:cubicBezTo>
                      <a:pt x="0" y="2"/>
                      <a:pt x="10" y="0"/>
                      <a:pt x="20" y="0"/>
                    </a:cubicBezTo>
                    <a:cubicBezTo>
                      <a:pt x="44" y="0"/>
                      <a:pt x="69" y="0"/>
                      <a:pt x="93"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7" name="Freeform 3153"/>
              <p:cNvSpPr>
                <a:spLocks/>
              </p:cNvSpPr>
              <p:nvPr/>
            </p:nvSpPr>
            <p:spPr bwMode="auto">
              <a:xfrm>
                <a:off x="6386513" y="1219201"/>
                <a:ext cx="322263" cy="47625"/>
              </a:xfrm>
              <a:custGeom>
                <a:avLst/>
                <a:gdLst>
                  <a:gd name="T0" fmla="*/ 95 w 186"/>
                  <a:gd name="T1" fmla="*/ 0 h 27"/>
                  <a:gd name="T2" fmla="*/ 164 w 186"/>
                  <a:gd name="T3" fmla="*/ 0 h 27"/>
                  <a:gd name="T4" fmla="*/ 186 w 186"/>
                  <a:gd name="T5" fmla="*/ 14 h 27"/>
                  <a:gd name="T6" fmla="*/ 166 w 186"/>
                  <a:gd name="T7" fmla="*/ 27 h 27"/>
                  <a:gd name="T8" fmla="*/ 20 w 186"/>
                  <a:gd name="T9" fmla="*/ 27 h 27"/>
                  <a:gd name="T10" fmla="*/ 0 w 186"/>
                  <a:gd name="T11" fmla="*/ 13 h 27"/>
                  <a:gd name="T12" fmla="*/ 21 w 186"/>
                  <a:gd name="T13" fmla="*/ 0 h 27"/>
                  <a:gd name="T14" fmla="*/ 95 w 186"/>
                  <a:gd name="T15" fmla="*/ 0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86" h="27">
                    <a:moveTo>
                      <a:pt x="95" y="0"/>
                    </a:moveTo>
                    <a:cubicBezTo>
                      <a:pt x="118" y="0"/>
                      <a:pt x="141" y="0"/>
                      <a:pt x="164" y="0"/>
                    </a:cubicBezTo>
                    <a:cubicBezTo>
                      <a:pt x="175" y="0"/>
                      <a:pt x="186" y="0"/>
                      <a:pt x="186" y="14"/>
                    </a:cubicBezTo>
                    <a:cubicBezTo>
                      <a:pt x="186" y="26"/>
                      <a:pt x="176" y="27"/>
                      <a:pt x="166" y="27"/>
                    </a:cubicBezTo>
                    <a:cubicBezTo>
                      <a:pt x="117" y="27"/>
                      <a:pt x="69" y="27"/>
                      <a:pt x="20" y="27"/>
                    </a:cubicBezTo>
                    <a:cubicBezTo>
                      <a:pt x="10" y="27"/>
                      <a:pt x="0" y="26"/>
                      <a:pt x="0" y="13"/>
                    </a:cubicBezTo>
                    <a:cubicBezTo>
                      <a:pt x="1" y="1"/>
                      <a:pt x="11" y="0"/>
                      <a:pt x="21" y="0"/>
                    </a:cubicBezTo>
                    <a:cubicBezTo>
                      <a:pt x="45" y="0"/>
                      <a:pt x="70" y="0"/>
                      <a:pt x="95"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8" name="Freeform 3154"/>
              <p:cNvSpPr>
                <a:spLocks noEditPoints="1"/>
              </p:cNvSpPr>
              <p:nvPr/>
            </p:nvSpPr>
            <p:spPr bwMode="auto">
              <a:xfrm>
                <a:off x="5691188" y="755651"/>
                <a:ext cx="512763" cy="234950"/>
              </a:xfrm>
              <a:custGeom>
                <a:avLst/>
                <a:gdLst>
                  <a:gd name="T0" fmla="*/ 150 w 296"/>
                  <a:gd name="T1" fmla="*/ 1 h 136"/>
                  <a:gd name="T2" fmla="*/ 272 w 296"/>
                  <a:gd name="T3" fmla="*/ 0 h 136"/>
                  <a:gd name="T4" fmla="*/ 295 w 296"/>
                  <a:gd name="T5" fmla="*/ 24 h 136"/>
                  <a:gd name="T6" fmla="*/ 295 w 296"/>
                  <a:gd name="T7" fmla="*/ 114 h 136"/>
                  <a:gd name="T8" fmla="*/ 273 w 296"/>
                  <a:gd name="T9" fmla="*/ 136 h 136"/>
                  <a:gd name="T10" fmla="*/ 129 w 296"/>
                  <a:gd name="T11" fmla="*/ 135 h 136"/>
                  <a:gd name="T12" fmla="*/ 24 w 296"/>
                  <a:gd name="T13" fmla="*/ 135 h 136"/>
                  <a:gd name="T14" fmla="*/ 1 w 296"/>
                  <a:gd name="T15" fmla="*/ 111 h 136"/>
                  <a:gd name="T16" fmla="*/ 1 w 296"/>
                  <a:gd name="T17" fmla="*/ 23 h 136"/>
                  <a:gd name="T18" fmla="*/ 24 w 296"/>
                  <a:gd name="T19" fmla="*/ 0 h 136"/>
                  <a:gd name="T20" fmla="*/ 150 w 296"/>
                  <a:gd name="T21" fmla="*/ 1 h 136"/>
                  <a:gd name="T22" fmla="*/ 149 w 296"/>
                  <a:gd name="T23" fmla="*/ 28 h 136"/>
                  <a:gd name="T24" fmla="*/ 149 w 296"/>
                  <a:gd name="T25" fmla="*/ 28 h 136"/>
                  <a:gd name="T26" fmla="*/ 73 w 296"/>
                  <a:gd name="T27" fmla="*/ 28 h 136"/>
                  <a:gd name="T28" fmla="*/ 30 w 296"/>
                  <a:gd name="T29" fmla="*/ 70 h 136"/>
                  <a:gd name="T30" fmla="*/ 29 w 296"/>
                  <a:gd name="T31" fmla="*/ 88 h 136"/>
                  <a:gd name="T32" fmla="*/ 46 w 296"/>
                  <a:gd name="T33" fmla="*/ 107 h 136"/>
                  <a:gd name="T34" fmla="*/ 88 w 296"/>
                  <a:gd name="T35" fmla="*/ 107 h 136"/>
                  <a:gd name="T36" fmla="*/ 252 w 296"/>
                  <a:gd name="T37" fmla="*/ 108 h 136"/>
                  <a:gd name="T38" fmla="*/ 269 w 296"/>
                  <a:gd name="T39" fmla="*/ 91 h 136"/>
                  <a:gd name="T40" fmla="*/ 269 w 296"/>
                  <a:gd name="T41" fmla="*/ 45 h 136"/>
                  <a:gd name="T42" fmla="*/ 251 w 296"/>
                  <a:gd name="T43" fmla="*/ 28 h 136"/>
                  <a:gd name="T44" fmla="*/ 149 w 296"/>
                  <a:gd name="T45" fmla="*/ 28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296" h="136">
                    <a:moveTo>
                      <a:pt x="150" y="1"/>
                    </a:moveTo>
                    <a:cubicBezTo>
                      <a:pt x="191" y="1"/>
                      <a:pt x="231" y="1"/>
                      <a:pt x="272" y="0"/>
                    </a:cubicBezTo>
                    <a:cubicBezTo>
                      <a:pt x="289" y="0"/>
                      <a:pt x="296" y="7"/>
                      <a:pt x="295" y="24"/>
                    </a:cubicBezTo>
                    <a:cubicBezTo>
                      <a:pt x="294" y="54"/>
                      <a:pt x="294" y="84"/>
                      <a:pt x="295" y="114"/>
                    </a:cubicBezTo>
                    <a:cubicBezTo>
                      <a:pt x="295" y="130"/>
                      <a:pt x="287" y="136"/>
                      <a:pt x="273" y="136"/>
                    </a:cubicBezTo>
                    <a:cubicBezTo>
                      <a:pt x="225" y="136"/>
                      <a:pt x="177" y="135"/>
                      <a:pt x="129" y="135"/>
                    </a:cubicBezTo>
                    <a:cubicBezTo>
                      <a:pt x="94" y="135"/>
                      <a:pt x="59" y="136"/>
                      <a:pt x="24" y="135"/>
                    </a:cubicBezTo>
                    <a:cubicBezTo>
                      <a:pt x="7" y="134"/>
                      <a:pt x="0" y="128"/>
                      <a:pt x="1" y="111"/>
                    </a:cubicBezTo>
                    <a:cubicBezTo>
                      <a:pt x="2" y="82"/>
                      <a:pt x="2" y="52"/>
                      <a:pt x="1" y="23"/>
                    </a:cubicBezTo>
                    <a:cubicBezTo>
                      <a:pt x="1" y="6"/>
                      <a:pt x="8" y="0"/>
                      <a:pt x="24" y="0"/>
                    </a:cubicBezTo>
                    <a:cubicBezTo>
                      <a:pt x="66" y="1"/>
                      <a:pt x="108" y="1"/>
                      <a:pt x="150" y="1"/>
                    </a:cubicBezTo>
                    <a:close/>
                    <a:moveTo>
                      <a:pt x="149" y="28"/>
                    </a:moveTo>
                    <a:cubicBezTo>
                      <a:pt x="149" y="28"/>
                      <a:pt x="149" y="28"/>
                      <a:pt x="149" y="28"/>
                    </a:cubicBezTo>
                    <a:cubicBezTo>
                      <a:pt x="124" y="28"/>
                      <a:pt x="99" y="28"/>
                      <a:pt x="73" y="28"/>
                    </a:cubicBezTo>
                    <a:cubicBezTo>
                      <a:pt x="32" y="28"/>
                      <a:pt x="32" y="28"/>
                      <a:pt x="30" y="70"/>
                    </a:cubicBezTo>
                    <a:cubicBezTo>
                      <a:pt x="29" y="76"/>
                      <a:pt x="29" y="82"/>
                      <a:pt x="29" y="88"/>
                    </a:cubicBezTo>
                    <a:cubicBezTo>
                      <a:pt x="28" y="100"/>
                      <a:pt x="31" y="109"/>
                      <a:pt x="46" y="107"/>
                    </a:cubicBezTo>
                    <a:cubicBezTo>
                      <a:pt x="60" y="106"/>
                      <a:pt x="74" y="107"/>
                      <a:pt x="88" y="107"/>
                    </a:cubicBezTo>
                    <a:cubicBezTo>
                      <a:pt x="143" y="107"/>
                      <a:pt x="197" y="107"/>
                      <a:pt x="252" y="108"/>
                    </a:cubicBezTo>
                    <a:cubicBezTo>
                      <a:pt x="264" y="108"/>
                      <a:pt x="269" y="102"/>
                      <a:pt x="269" y="91"/>
                    </a:cubicBezTo>
                    <a:cubicBezTo>
                      <a:pt x="269" y="76"/>
                      <a:pt x="269" y="61"/>
                      <a:pt x="269" y="45"/>
                    </a:cubicBezTo>
                    <a:cubicBezTo>
                      <a:pt x="269" y="33"/>
                      <a:pt x="265" y="28"/>
                      <a:pt x="251" y="28"/>
                    </a:cubicBezTo>
                    <a:cubicBezTo>
                      <a:pt x="217" y="29"/>
                      <a:pt x="183" y="28"/>
                      <a:pt x="149" y="2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79" name="Freeform 3155"/>
              <p:cNvSpPr>
                <a:spLocks/>
              </p:cNvSpPr>
              <p:nvPr/>
            </p:nvSpPr>
            <p:spPr bwMode="auto">
              <a:xfrm>
                <a:off x="5876925" y="1216026"/>
                <a:ext cx="142875" cy="141288"/>
              </a:xfrm>
              <a:custGeom>
                <a:avLst/>
                <a:gdLst>
                  <a:gd name="T0" fmla="*/ 42 w 83"/>
                  <a:gd name="T1" fmla="*/ 82 h 82"/>
                  <a:gd name="T2" fmla="*/ 2 w 83"/>
                  <a:gd name="T3" fmla="*/ 41 h 82"/>
                  <a:gd name="T4" fmla="*/ 2 w 83"/>
                  <a:gd name="T5" fmla="*/ 25 h 82"/>
                  <a:gd name="T6" fmla="*/ 25 w 83"/>
                  <a:gd name="T7" fmla="*/ 2 h 82"/>
                  <a:gd name="T8" fmla="*/ 61 w 83"/>
                  <a:gd name="T9" fmla="*/ 2 h 82"/>
                  <a:gd name="T10" fmla="*/ 82 w 83"/>
                  <a:gd name="T11" fmla="*/ 23 h 82"/>
                  <a:gd name="T12" fmla="*/ 82 w 83"/>
                  <a:gd name="T13" fmla="*/ 43 h 82"/>
                  <a:gd name="T14" fmla="*/ 42 w 83"/>
                  <a:gd name="T15" fmla="*/ 82 h 8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3" h="82">
                    <a:moveTo>
                      <a:pt x="42" y="82"/>
                    </a:moveTo>
                    <a:cubicBezTo>
                      <a:pt x="2" y="82"/>
                      <a:pt x="2" y="82"/>
                      <a:pt x="2" y="41"/>
                    </a:cubicBezTo>
                    <a:cubicBezTo>
                      <a:pt x="2" y="35"/>
                      <a:pt x="2" y="30"/>
                      <a:pt x="2" y="25"/>
                    </a:cubicBezTo>
                    <a:cubicBezTo>
                      <a:pt x="0" y="7"/>
                      <a:pt x="8" y="0"/>
                      <a:pt x="25" y="2"/>
                    </a:cubicBezTo>
                    <a:cubicBezTo>
                      <a:pt x="37" y="2"/>
                      <a:pt x="49" y="2"/>
                      <a:pt x="61" y="2"/>
                    </a:cubicBezTo>
                    <a:cubicBezTo>
                      <a:pt x="77" y="1"/>
                      <a:pt x="83" y="8"/>
                      <a:pt x="82" y="23"/>
                    </a:cubicBezTo>
                    <a:cubicBezTo>
                      <a:pt x="82" y="30"/>
                      <a:pt x="82" y="37"/>
                      <a:pt x="82" y="43"/>
                    </a:cubicBezTo>
                    <a:cubicBezTo>
                      <a:pt x="82" y="82"/>
                      <a:pt x="82" y="82"/>
                      <a:pt x="42" y="8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0" name="Freeform 3156"/>
              <p:cNvSpPr>
                <a:spLocks/>
              </p:cNvSpPr>
              <p:nvPr/>
            </p:nvSpPr>
            <p:spPr bwMode="auto">
              <a:xfrm>
                <a:off x="6061075" y="1201738"/>
                <a:ext cx="158750" cy="158750"/>
              </a:xfrm>
              <a:custGeom>
                <a:avLst/>
                <a:gdLst>
                  <a:gd name="T0" fmla="*/ 41 w 91"/>
                  <a:gd name="T1" fmla="*/ 90 h 92"/>
                  <a:gd name="T2" fmla="*/ 1 w 91"/>
                  <a:gd name="T3" fmla="*/ 50 h 92"/>
                  <a:gd name="T4" fmla="*/ 1 w 91"/>
                  <a:gd name="T5" fmla="*/ 30 h 92"/>
                  <a:gd name="T6" fmla="*/ 21 w 91"/>
                  <a:gd name="T7" fmla="*/ 10 h 92"/>
                  <a:gd name="T8" fmla="*/ 81 w 91"/>
                  <a:gd name="T9" fmla="*/ 68 h 92"/>
                  <a:gd name="T10" fmla="*/ 59 w 91"/>
                  <a:gd name="T11" fmla="*/ 90 h 92"/>
                  <a:gd name="T12" fmla="*/ 41 w 91"/>
                  <a:gd name="T13" fmla="*/ 90 h 92"/>
                </a:gdLst>
                <a:ahLst/>
                <a:cxnLst>
                  <a:cxn ang="0">
                    <a:pos x="T0" y="T1"/>
                  </a:cxn>
                  <a:cxn ang="0">
                    <a:pos x="T2" y="T3"/>
                  </a:cxn>
                  <a:cxn ang="0">
                    <a:pos x="T4" y="T5"/>
                  </a:cxn>
                  <a:cxn ang="0">
                    <a:pos x="T6" y="T7"/>
                  </a:cxn>
                  <a:cxn ang="0">
                    <a:pos x="T8" y="T9"/>
                  </a:cxn>
                  <a:cxn ang="0">
                    <a:pos x="T10" y="T11"/>
                  </a:cxn>
                  <a:cxn ang="0">
                    <a:pos x="T12" y="T13"/>
                  </a:cxn>
                </a:cxnLst>
                <a:rect l="0" t="0" r="r" b="b"/>
                <a:pathLst>
                  <a:path w="91" h="92">
                    <a:moveTo>
                      <a:pt x="41" y="90"/>
                    </a:moveTo>
                    <a:cubicBezTo>
                      <a:pt x="1" y="90"/>
                      <a:pt x="1" y="90"/>
                      <a:pt x="1" y="50"/>
                    </a:cubicBezTo>
                    <a:cubicBezTo>
                      <a:pt x="1" y="44"/>
                      <a:pt x="1" y="37"/>
                      <a:pt x="1" y="30"/>
                    </a:cubicBezTo>
                    <a:cubicBezTo>
                      <a:pt x="0" y="16"/>
                      <a:pt x="6" y="9"/>
                      <a:pt x="21" y="10"/>
                    </a:cubicBezTo>
                    <a:cubicBezTo>
                      <a:pt x="91" y="11"/>
                      <a:pt x="80" y="0"/>
                      <a:pt x="81" y="68"/>
                    </a:cubicBezTo>
                    <a:cubicBezTo>
                      <a:pt x="82" y="84"/>
                      <a:pt x="76" y="92"/>
                      <a:pt x="59" y="90"/>
                    </a:cubicBezTo>
                    <a:cubicBezTo>
                      <a:pt x="53" y="90"/>
                      <a:pt x="47" y="90"/>
                      <a:pt x="41" y="9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1" name="Freeform 3157"/>
              <p:cNvSpPr>
                <a:spLocks/>
              </p:cNvSpPr>
              <p:nvPr/>
            </p:nvSpPr>
            <p:spPr bwMode="auto">
              <a:xfrm>
                <a:off x="5694363" y="1404938"/>
                <a:ext cx="138113" cy="139700"/>
              </a:xfrm>
              <a:custGeom>
                <a:avLst/>
                <a:gdLst>
                  <a:gd name="T0" fmla="*/ 41 w 80"/>
                  <a:gd name="T1" fmla="*/ 0 h 81"/>
                  <a:gd name="T2" fmla="*/ 80 w 80"/>
                  <a:gd name="T3" fmla="*/ 40 h 81"/>
                  <a:gd name="T4" fmla="*/ 39 w 80"/>
                  <a:gd name="T5" fmla="*/ 80 h 81"/>
                  <a:gd name="T6" fmla="*/ 0 w 80"/>
                  <a:gd name="T7" fmla="*/ 41 h 81"/>
                  <a:gd name="T8" fmla="*/ 41 w 80"/>
                  <a:gd name="T9" fmla="*/ 0 h 81"/>
                </a:gdLst>
                <a:ahLst/>
                <a:cxnLst>
                  <a:cxn ang="0">
                    <a:pos x="T0" y="T1"/>
                  </a:cxn>
                  <a:cxn ang="0">
                    <a:pos x="T2" y="T3"/>
                  </a:cxn>
                  <a:cxn ang="0">
                    <a:pos x="T4" y="T5"/>
                  </a:cxn>
                  <a:cxn ang="0">
                    <a:pos x="T6" y="T7"/>
                  </a:cxn>
                  <a:cxn ang="0">
                    <a:pos x="T8" y="T9"/>
                  </a:cxn>
                </a:cxnLst>
                <a:rect l="0" t="0" r="r" b="b"/>
                <a:pathLst>
                  <a:path w="80" h="81">
                    <a:moveTo>
                      <a:pt x="41" y="0"/>
                    </a:moveTo>
                    <a:cubicBezTo>
                      <a:pt x="80" y="0"/>
                      <a:pt x="80" y="0"/>
                      <a:pt x="80" y="40"/>
                    </a:cubicBezTo>
                    <a:cubicBezTo>
                      <a:pt x="80" y="81"/>
                      <a:pt x="80" y="81"/>
                      <a:pt x="39" y="80"/>
                    </a:cubicBezTo>
                    <a:cubicBezTo>
                      <a:pt x="0" y="80"/>
                      <a:pt x="0" y="80"/>
                      <a:pt x="0" y="41"/>
                    </a:cubicBezTo>
                    <a:cubicBezTo>
                      <a:pt x="0" y="0"/>
                      <a:pt x="0" y="0"/>
                      <a:pt x="41"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2" name="Freeform 3158"/>
              <p:cNvSpPr>
                <a:spLocks/>
              </p:cNvSpPr>
              <p:nvPr/>
            </p:nvSpPr>
            <p:spPr bwMode="auto">
              <a:xfrm>
                <a:off x="5691188" y="1033463"/>
                <a:ext cx="150813" cy="142875"/>
              </a:xfrm>
              <a:custGeom>
                <a:avLst/>
                <a:gdLst>
                  <a:gd name="T0" fmla="*/ 82 w 87"/>
                  <a:gd name="T1" fmla="*/ 40 h 83"/>
                  <a:gd name="T2" fmla="*/ 41 w 87"/>
                  <a:gd name="T3" fmla="*/ 81 h 83"/>
                  <a:gd name="T4" fmla="*/ 25 w 87"/>
                  <a:gd name="T5" fmla="*/ 81 h 83"/>
                  <a:gd name="T6" fmla="*/ 2 w 87"/>
                  <a:gd name="T7" fmla="*/ 58 h 83"/>
                  <a:gd name="T8" fmla="*/ 2 w 87"/>
                  <a:gd name="T9" fmla="*/ 20 h 83"/>
                  <a:gd name="T10" fmla="*/ 21 w 87"/>
                  <a:gd name="T11" fmla="*/ 0 h 83"/>
                  <a:gd name="T12" fmla="*/ 45 w 87"/>
                  <a:gd name="T13" fmla="*/ 1 h 83"/>
                  <a:gd name="T14" fmla="*/ 82 w 87"/>
                  <a:gd name="T15" fmla="*/ 40 h 8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7" h="83">
                    <a:moveTo>
                      <a:pt x="82" y="40"/>
                    </a:moveTo>
                    <a:cubicBezTo>
                      <a:pt x="82" y="81"/>
                      <a:pt x="82" y="81"/>
                      <a:pt x="41" y="81"/>
                    </a:cubicBezTo>
                    <a:cubicBezTo>
                      <a:pt x="35" y="81"/>
                      <a:pt x="30" y="81"/>
                      <a:pt x="25" y="81"/>
                    </a:cubicBezTo>
                    <a:cubicBezTo>
                      <a:pt x="7" y="83"/>
                      <a:pt x="0" y="75"/>
                      <a:pt x="2" y="58"/>
                    </a:cubicBezTo>
                    <a:cubicBezTo>
                      <a:pt x="2" y="45"/>
                      <a:pt x="2" y="32"/>
                      <a:pt x="2" y="20"/>
                    </a:cubicBezTo>
                    <a:cubicBezTo>
                      <a:pt x="1" y="6"/>
                      <a:pt x="8" y="0"/>
                      <a:pt x="21" y="0"/>
                    </a:cubicBezTo>
                    <a:cubicBezTo>
                      <a:pt x="29" y="0"/>
                      <a:pt x="37" y="1"/>
                      <a:pt x="45" y="1"/>
                    </a:cubicBezTo>
                    <a:cubicBezTo>
                      <a:pt x="87" y="2"/>
                      <a:pt x="82" y="1"/>
                      <a:pt x="82" y="4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3" name="Freeform 3159"/>
              <p:cNvSpPr>
                <a:spLocks/>
              </p:cNvSpPr>
              <p:nvPr/>
            </p:nvSpPr>
            <p:spPr bwMode="auto">
              <a:xfrm>
                <a:off x="5876925" y="1027113"/>
                <a:ext cx="142875" cy="146050"/>
              </a:xfrm>
              <a:custGeom>
                <a:avLst/>
                <a:gdLst>
                  <a:gd name="T0" fmla="*/ 39 w 83"/>
                  <a:gd name="T1" fmla="*/ 84 h 84"/>
                  <a:gd name="T2" fmla="*/ 2 w 83"/>
                  <a:gd name="T3" fmla="*/ 46 h 84"/>
                  <a:gd name="T4" fmla="*/ 40 w 83"/>
                  <a:gd name="T5" fmla="*/ 4 h 84"/>
                  <a:gd name="T6" fmla="*/ 58 w 83"/>
                  <a:gd name="T7" fmla="*/ 3 h 84"/>
                  <a:gd name="T8" fmla="*/ 82 w 83"/>
                  <a:gd name="T9" fmla="*/ 27 h 84"/>
                  <a:gd name="T10" fmla="*/ 82 w 83"/>
                  <a:gd name="T11" fmla="*/ 41 h 84"/>
                  <a:gd name="T12" fmla="*/ 39 w 83"/>
                  <a:gd name="T13" fmla="*/ 84 h 84"/>
                </a:gdLst>
                <a:ahLst/>
                <a:cxnLst>
                  <a:cxn ang="0">
                    <a:pos x="T0" y="T1"/>
                  </a:cxn>
                  <a:cxn ang="0">
                    <a:pos x="T2" y="T3"/>
                  </a:cxn>
                  <a:cxn ang="0">
                    <a:pos x="T4" y="T5"/>
                  </a:cxn>
                  <a:cxn ang="0">
                    <a:pos x="T6" y="T7"/>
                  </a:cxn>
                  <a:cxn ang="0">
                    <a:pos x="T8" y="T9"/>
                  </a:cxn>
                  <a:cxn ang="0">
                    <a:pos x="T10" y="T11"/>
                  </a:cxn>
                  <a:cxn ang="0">
                    <a:pos x="T12" y="T13"/>
                  </a:cxn>
                </a:cxnLst>
                <a:rect l="0" t="0" r="r" b="b"/>
                <a:pathLst>
                  <a:path w="83" h="84">
                    <a:moveTo>
                      <a:pt x="39" y="84"/>
                    </a:moveTo>
                    <a:cubicBezTo>
                      <a:pt x="2" y="84"/>
                      <a:pt x="2" y="84"/>
                      <a:pt x="2" y="46"/>
                    </a:cubicBezTo>
                    <a:cubicBezTo>
                      <a:pt x="1" y="0"/>
                      <a:pt x="0" y="6"/>
                      <a:pt x="40" y="4"/>
                    </a:cubicBezTo>
                    <a:cubicBezTo>
                      <a:pt x="46" y="4"/>
                      <a:pt x="52" y="3"/>
                      <a:pt x="58" y="3"/>
                    </a:cubicBezTo>
                    <a:cubicBezTo>
                      <a:pt x="75" y="2"/>
                      <a:pt x="83" y="9"/>
                      <a:pt x="82" y="27"/>
                    </a:cubicBezTo>
                    <a:cubicBezTo>
                      <a:pt x="82" y="31"/>
                      <a:pt x="82" y="36"/>
                      <a:pt x="82" y="41"/>
                    </a:cubicBezTo>
                    <a:cubicBezTo>
                      <a:pt x="83" y="84"/>
                      <a:pt x="83" y="84"/>
                      <a:pt x="39"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4" name="Freeform 3160"/>
              <p:cNvSpPr>
                <a:spLocks/>
              </p:cNvSpPr>
              <p:nvPr/>
            </p:nvSpPr>
            <p:spPr bwMode="auto">
              <a:xfrm>
                <a:off x="6061075" y="1033463"/>
                <a:ext cx="141288" cy="139700"/>
              </a:xfrm>
              <a:custGeom>
                <a:avLst/>
                <a:gdLst>
                  <a:gd name="T0" fmla="*/ 81 w 81"/>
                  <a:gd name="T1" fmla="*/ 42 h 81"/>
                  <a:gd name="T2" fmla="*/ 42 w 81"/>
                  <a:gd name="T3" fmla="*/ 81 h 81"/>
                  <a:gd name="T4" fmla="*/ 1 w 81"/>
                  <a:gd name="T5" fmla="*/ 40 h 81"/>
                  <a:gd name="T6" fmla="*/ 1 w 81"/>
                  <a:gd name="T7" fmla="*/ 22 h 81"/>
                  <a:gd name="T8" fmla="*/ 22 w 81"/>
                  <a:gd name="T9" fmla="*/ 1 h 81"/>
                  <a:gd name="T10" fmla="*/ 54 w 81"/>
                  <a:gd name="T11" fmla="*/ 0 h 81"/>
                  <a:gd name="T12" fmla="*/ 81 w 81"/>
                  <a:gd name="T13" fmla="*/ 28 h 81"/>
                  <a:gd name="T14" fmla="*/ 81 w 81"/>
                  <a:gd name="T15" fmla="*/ 42 h 8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81">
                    <a:moveTo>
                      <a:pt x="81" y="42"/>
                    </a:moveTo>
                    <a:cubicBezTo>
                      <a:pt x="81" y="81"/>
                      <a:pt x="81" y="81"/>
                      <a:pt x="42" y="81"/>
                    </a:cubicBezTo>
                    <a:cubicBezTo>
                      <a:pt x="1" y="81"/>
                      <a:pt x="1" y="81"/>
                      <a:pt x="1" y="40"/>
                    </a:cubicBezTo>
                    <a:cubicBezTo>
                      <a:pt x="1" y="34"/>
                      <a:pt x="1" y="28"/>
                      <a:pt x="1" y="22"/>
                    </a:cubicBezTo>
                    <a:cubicBezTo>
                      <a:pt x="0" y="7"/>
                      <a:pt x="7" y="0"/>
                      <a:pt x="22" y="1"/>
                    </a:cubicBezTo>
                    <a:cubicBezTo>
                      <a:pt x="33" y="2"/>
                      <a:pt x="44" y="0"/>
                      <a:pt x="54" y="0"/>
                    </a:cubicBezTo>
                    <a:cubicBezTo>
                      <a:pt x="79" y="1"/>
                      <a:pt x="81" y="2"/>
                      <a:pt x="81" y="28"/>
                    </a:cubicBezTo>
                    <a:cubicBezTo>
                      <a:pt x="81" y="33"/>
                      <a:pt x="81" y="37"/>
                      <a:pt x="81" y="4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5" name="Freeform 3161"/>
              <p:cNvSpPr>
                <a:spLocks/>
              </p:cNvSpPr>
              <p:nvPr/>
            </p:nvSpPr>
            <p:spPr bwMode="auto">
              <a:xfrm>
                <a:off x="5691188" y="1217613"/>
                <a:ext cx="142875" cy="139700"/>
              </a:xfrm>
              <a:custGeom>
                <a:avLst/>
                <a:gdLst>
                  <a:gd name="T0" fmla="*/ 42 w 83"/>
                  <a:gd name="T1" fmla="*/ 81 h 81"/>
                  <a:gd name="T2" fmla="*/ 2 w 83"/>
                  <a:gd name="T3" fmla="*/ 39 h 81"/>
                  <a:gd name="T4" fmla="*/ 2 w 83"/>
                  <a:gd name="T5" fmla="*/ 24 h 81"/>
                  <a:gd name="T6" fmla="*/ 24 w 83"/>
                  <a:gd name="T7" fmla="*/ 1 h 81"/>
                  <a:gd name="T8" fmla="*/ 62 w 83"/>
                  <a:gd name="T9" fmla="*/ 1 h 81"/>
                  <a:gd name="T10" fmla="*/ 82 w 83"/>
                  <a:gd name="T11" fmla="*/ 23 h 81"/>
                  <a:gd name="T12" fmla="*/ 82 w 83"/>
                  <a:gd name="T13" fmla="*/ 51 h 81"/>
                  <a:gd name="T14" fmla="*/ 52 w 83"/>
                  <a:gd name="T15" fmla="*/ 81 h 81"/>
                  <a:gd name="T16" fmla="*/ 42 w 83"/>
                  <a:gd name="T17" fmla="*/ 8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 h="81">
                    <a:moveTo>
                      <a:pt x="42" y="81"/>
                    </a:moveTo>
                    <a:cubicBezTo>
                      <a:pt x="2" y="81"/>
                      <a:pt x="2" y="81"/>
                      <a:pt x="2" y="39"/>
                    </a:cubicBezTo>
                    <a:cubicBezTo>
                      <a:pt x="2" y="34"/>
                      <a:pt x="2" y="29"/>
                      <a:pt x="2" y="24"/>
                    </a:cubicBezTo>
                    <a:cubicBezTo>
                      <a:pt x="0" y="8"/>
                      <a:pt x="7" y="0"/>
                      <a:pt x="24" y="1"/>
                    </a:cubicBezTo>
                    <a:cubicBezTo>
                      <a:pt x="36" y="1"/>
                      <a:pt x="49" y="1"/>
                      <a:pt x="62" y="1"/>
                    </a:cubicBezTo>
                    <a:cubicBezTo>
                      <a:pt x="77" y="0"/>
                      <a:pt x="83" y="8"/>
                      <a:pt x="82" y="23"/>
                    </a:cubicBezTo>
                    <a:cubicBezTo>
                      <a:pt x="82" y="32"/>
                      <a:pt x="82" y="41"/>
                      <a:pt x="82" y="51"/>
                    </a:cubicBezTo>
                    <a:cubicBezTo>
                      <a:pt x="82" y="81"/>
                      <a:pt x="82" y="81"/>
                      <a:pt x="52" y="81"/>
                    </a:cubicBezTo>
                    <a:cubicBezTo>
                      <a:pt x="49" y="81"/>
                      <a:pt x="46" y="81"/>
                      <a:pt x="42" y="8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6" name="Freeform 3162"/>
              <p:cNvSpPr>
                <a:spLocks/>
              </p:cNvSpPr>
              <p:nvPr/>
            </p:nvSpPr>
            <p:spPr bwMode="auto">
              <a:xfrm>
                <a:off x="5878513" y="1403351"/>
                <a:ext cx="141288" cy="141288"/>
              </a:xfrm>
              <a:custGeom>
                <a:avLst/>
                <a:gdLst>
                  <a:gd name="T0" fmla="*/ 1 w 82"/>
                  <a:gd name="T1" fmla="*/ 39 h 82"/>
                  <a:gd name="T2" fmla="*/ 1 w 82"/>
                  <a:gd name="T3" fmla="*/ 21 h 82"/>
                  <a:gd name="T4" fmla="*/ 21 w 82"/>
                  <a:gd name="T5" fmla="*/ 1 h 82"/>
                  <a:gd name="T6" fmla="*/ 60 w 82"/>
                  <a:gd name="T7" fmla="*/ 1 h 82"/>
                  <a:gd name="T8" fmla="*/ 81 w 82"/>
                  <a:gd name="T9" fmla="*/ 21 h 82"/>
                  <a:gd name="T10" fmla="*/ 81 w 82"/>
                  <a:gd name="T11" fmla="*/ 60 h 82"/>
                  <a:gd name="T12" fmla="*/ 61 w 82"/>
                  <a:gd name="T13" fmla="*/ 81 h 82"/>
                  <a:gd name="T14" fmla="*/ 43 w 82"/>
                  <a:gd name="T15" fmla="*/ 81 h 82"/>
                  <a:gd name="T16" fmla="*/ 1 w 82"/>
                  <a:gd name="T17" fmla="*/ 39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82">
                    <a:moveTo>
                      <a:pt x="1" y="39"/>
                    </a:moveTo>
                    <a:cubicBezTo>
                      <a:pt x="1" y="33"/>
                      <a:pt x="1" y="27"/>
                      <a:pt x="1" y="21"/>
                    </a:cubicBezTo>
                    <a:cubicBezTo>
                      <a:pt x="0" y="7"/>
                      <a:pt x="6" y="0"/>
                      <a:pt x="21" y="1"/>
                    </a:cubicBezTo>
                    <a:cubicBezTo>
                      <a:pt x="34" y="1"/>
                      <a:pt x="47" y="1"/>
                      <a:pt x="60" y="1"/>
                    </a:cubicBezTo>
                    <a:cubicBezTo>
                      <a:pt x="75" y="0"/>
                      <a:pt x="82" y="6"/>
                      <a:pt x="81" y="21"/>
                    </a:cubicBezTo>
                    <a:cubicBezTo>
                      <a:pt x="81" y="34"/>
                      <a:pt x="81" y="47"/>
                      <a:pt x="81" y="60"/>
                    </a:cubicBezTo>
                    <a:cubicBezTo>
                      <a:pt x="82" y="74"/>
                      <a:pt x="75" y="82"/>
                      <a:pt x="61" y="81"/>
                    </a:cubicBezTo>
                    <a:cubicBezTo>
                      <a:pt x="55" y="81"/>
                      <a:pt x="49" y="81"/>
                      <a:pt x="43" y="81"/>
                    </a:cubicBezTo>
                    <a:cubicBezTo>
                      <a:pt x="1" y="81"/>
                      <a:pt x="1" y="81"/>
                      <a:pt x="1" y="3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87" name="Freeform 3163"/>
              <p:cNvSpPr>
                <a:spLocks/>
              </p:cNvSpPr>
              <p:nvPr/>
            </p:nvSpPr>
            <p:spPr bwMode="auto">
              <a:xfrm>
                <a:off x="6051550" y="1389063"/>
                <a:ext cx="150813" cy="155575"/>
              </a:xfrm>
              <a:custGeom>
                <a:avLst/>
                <a:gdLst>
                  <a:gd name="T0" fmla="*/ 87 w 87"/>
                  <a:gd name="T1" fmla="*/ 49 h 90"/>
                  <a:gd name="T2" fmla="*/ 47 w 87"/>
                  <a:gd name="T3" fmla="*/ 89 h 90"/>
                  <a:gd name="T4" fmla="*/ 27 w 87"/>
                  <a:gd name="T5" fmla="*/ 89 h 90"/>
                  <a:gd name="T6" fmla="*/ 7 w 87"/>
                  <a:gd name="T7" fmla="*/ 69 h 90"/>
                  <a:gd name="T8" fmla="*/ 59 w 87"/>
                  <a:gd name="T9" fmla="*/ 9 h 90"/>
                  <a:gd name="T10" fmla="*/ 87 w 87"/>
                  <a:gd name="T11" fmla="*/ 37 h 90"/>
                  <a:gd name="T12" fmla="*/ 87 w 87"/>
                  <a:gd name="T13" fmla="*/ 49 h 90"/>
                </a:gdLst>
                <a:ahLst/>
                <a:cxnLst>
                  <a:cxn ang="0">
                    <a:pos x="T0" y="T1"/>
                  </a:cxn>
                  <a:cxn ang="0">
                    <a:pos x="T2" y="T3"/>
                  </a:cxn>
                  <a:cxn ang="0">
                    <a:pos x="T4" y="T5"/>
                  </a:cxn>
                  <a:cxn ang="0">
                    <a:pos x="T6" y="T7"/>
                  </a:cxn>
                  <a:cxn ang="0">
                    <a:pos x="T8" y="T9"/>
                  </a:cxn>
                  <a:cxn ang="0">
                    <a:pos x="T10" y="T11"/>
                  </a:cxn>
                  <a:cxn ang="0">
                    <a:pos x="T12" y="T13"/>
                  </a:cxn>
                </a:cxnLst>
                <a:rect l="0" t="0" r="r" b="b"/>
                <a:pathLst>
                  <a:path w="87" h="90">
                    <a:moveTo>
                      <a:pt x="87" y="49"/>
                    </a:moveTo>
                    <a:cubicBezTo>
                      <a:pt x="87" y="90"/>
                      <a:pt x="87" y="90"/>
                      <a:pt x="47" y="89"/>
                    </a:cubicBezTo>
                    <a:cubicBezTo>
                      <a:pt x="40" y="89"/>
                      <a:pt x="34" y="89"/>
                      <a:pt x="27" y="89"/>
                    </a:cubicBezTo>
                    <a:cubicBezTo>
                      <a:pt x="13" y="90"/>
                      <a:pt x="7" y="83"/>
                      <a:pt x="7" y="69"/>
                    </a:cubicBezTo>
                    <a:cubicBezTo>
                      <a:pt x="7" y="0"/>
                      <a:pt x="0" y="9"/>
                      <a:pt x="59" y="9"/>
                    </a:cubicBezTo>
                    <a:cubicBezTo>
                      <a:pt x="86" y="8"/>
                      <a:pt x="87" y="10"/>
                      <a:pt x="87" y="37"/>
                    </a:cubicBezTo>
                    <a:cubicBezTo>
                      <a:pt x="87" y="41"/>
                      <a:pt x="87" y="45"/>
                      <a:pt x="87" y="4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grpSp>
      </p:grpSp>
      <p:sp>
        <p:nvSpPr>
          <p:cNvPr id="3199" name="Chevron 3198"/>
          <p:cNvSpPr/>
          <p:nvPr/>
        </p:nvSpPr>
        <p:spPr bwMode="gray">
          <a:xfrm>
            <a:off x="9976508" y="5160871"/>
            <a:ext cx="604406" cy="978672"/>
          </a:xfrm>
          <a:prstGeom prst="chevron">
            <a:avLst>
              <a:gd name="adj" fmla="val 72843"/>
            </a:avLst>
          </a:prstGeom>
          <a:solidFill>
            <a:schemeClr val="accent4"/>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cxnSp>
        <p:nvCxnSpPr>
          <p:cNvPr id="39" name="Straight Connector 38"/>
          <p:cNvCxnSpPr/>
          <p:nvPr/>
        </p:nvCxnSpPr>
        <p:spPr>
          <a:xfrm>
            <a:off x="1609254" y="1644419"/>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1639017" y="622645"/>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xmlns="" id="{928EBC13-D829-5696-03CC-66F2FC326977}"/>
              </a:ext>
            </a:extLst>
          </p:cNvPr>
          <p:cNvSpPr txBox="1"/>
          <p:nvPr/>
        </p:nvSpPr>
        <p:spPr>
          <a:xfrm>
            <a:off x="1683074" y="1623259"/>
            <a:ext cx="8962452" cy="4524315"/>
          </a:xfrm>
          <a:prstGeom prst="rect">
            <a:avLst/>
          </a:prstGeom>
          <a:noFill/>
        </p:spPr>
        <p:txBody>
          <a:bodyPr wrap="square" rtlCol="0">
            <a:spAutoFit/>
          </a:bodyPr>
          <a:lstStyle/>
          <a:p>
            <a:r>
              <a:rPr lang="en-US" sz="1600" b="1" dirty="0" smtClean="0"/>
              <a:t>Existing </a:t>
            </a:r>
            <a:r>
              <a:rPr lang="en-US" sz="1600" b="1" dirty="0" smtClean="0"/>
              <a:t>Solutions</a:t>
            </a:r>
          </a:p>
          <a:p>
            <a:endParaRPr lang="en-US" sz="1600" b="1" dirty="0" smtClean="0"/>
          </a:p>
          <a:p>
            <a:r>
              <a:rPr lang="en-US" sz="1600" b="1" dirty="0" smtClean="0"/>
              <a:t>Overview: Current </a:t>
            </a:r>
            <a:r>
              <a:rPr lang="en-US" sz="1600" b="1" dirty="0" smtClean="0"/>
              <a:t>platforms offer generic advice without personalized assessments.</a:t>
            </a:r>
          </a:p>
          <a:p>
            <a:endParaRPr lang="en-US" sz="1600" b="1" dirty="0" smtClean="0"/>
          </a:p>
          <a:p>
            <a:r>
              <a:rPr lang="en-US" sz="1600" b="1" dirty="0" smtClean="0"/>
              <a:t> </a:t>
            </a:r>
            <a:r>
              <a:rPr lang="en-US" sz="1600" b="1" dirty="0" smtClean="0"/>
              <a:t>Key Findings</a:t>
            </a:r>
          </a:p>
          <a:p>
            <a:endParaRPr lang="en-US" sz="1600" b="1" dirty="0" smtClean="0"/>
          </a:p>
          <a:p>
            <a:r>
              <a:rPr lang="en-US" sz="1600" b="1" dirty="0" smtClean="0"/>
              <a:t>Insights: </a:t>
            </a:r>
            <a:r>
              <a:rPr lang="en-US" sz="1600" b="1" dirty="0" smtClean="0"/>
              <a:t>Users require tailored guidance based on their unique skills, interests, and goals.</a:t>
            </a:r>
          </a:p>
          <a:p>
            <a:endParaRPr lang="en-US" sz="1600" b="1" dirty="0" smtClean="0"/>
          </a:p>
          <a:p>
            <a:r>
              <a:rPr lang="en-US" sz="1600" b="1" dirty="0" smtClean="0"/>
              <a:t>Target </a:t>
            </a:r>
            <a:r>
              <a:rPr lang="en-US" sz="1600" b="1" dirty="0" smtClean="0"/>
              <a:t>Audience</a:t>
            </a:r>
          </a:p>
          <a:p>
            <a:endParaRPr lang="en-US" sz="1600" b="1" dirty="0" smtClean="0"/>
          </a:p>
          <a:p>
            <a:r>
              <a:rPr lang="en-US" sz="1600" b="1" dirty="0" smtClean="0"/>
              <a:t>Who Benefits</a:t>
            </a:r>
            <a:r>
              <a:rPr lang="en-US" sz="1600" b="1" dirty="0" smtClean="0"/>
              <a:t>:</a:t>
            </a:r>
            <a:r>
              <a:rPr lang="en-US" sz="1600" b="1" dirty="0" smtClean="0"/>
              <a:t> </a:t>
            </a:r>
            <a:r>
              <a:rPr lang="en-US" sz="1600" b="1" dirty="0" smtClean="0"/>
              <a:t>Students, professionals, and career changers seeking personalized career advice.</a:t>
            </a:r>
          </a:p>
          <a:p>
            <a:endParaRPr lang="en-US" sz="1600" b="1" dirty="0" smtClean="0"/>
          </a:p>
          <a:p>
            <a:r>
              <a:rPr lang="en-US" sz="1600" b="1" dirty="0" smtClean="0"/>
              <a:t>User </a:t>
            </a:r>
            <a:r>
              <a:rPr lang="en-US" sz="1600" b="1" dirty="0" smtClean="0"/>
              <a:t>Needs</a:t>
            </a:r>
          </a:p>
          <a:p>
            <a:endParaRPr lang="en-US" sz="1600" b="1" dirty="0" smtClean="0"/>
          </a:p>
          <a:p>
            <a:r>
              <a:rPr lang="en-US" sz="1600" b="1" dirty="0" smtClean="0"/>
              <a:t>Requirements: Access to personalized assessments, real-time information on career opportunities</a:t>
            </a:r>
            <a:r>
              <a:rPr lang="en-US" sz="1600" b="1" dirty="0" smtClean="0"/>
              <a:t>, and guidance on skill development.</a:t>
            </a:r>
          </a:p>
          <a:p>
            <a:endParaRPr lang="en-US" sz="1600" b="1" dirty="0"/>
          </a:p>
        </p:txBody>
      </p:sp>
    </p:spTree>
    <p:extLst>
      <p:ext uri="{BB962C8B-B14F-4D97-AF65-F5344CB8AC3E}">
        <p14:creationId xmlns:p14="http://schemas.microsoft.com/office/powerpoint/2010/main" xmlns="" val="1819307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76533-21F7-6791-7461-FFEA5519A0CB}"/>
              </a:ext>
            </a:extLst>
          </p:cNvPr>
          <p:cNvSpPr>
            <a:spLocks noGrp="1"/>
          </p:cNvSpPr>
          <p:nvPr>
            <p:ph type="title"/>
          </p:nvPr>
        </p:nvSpPr>
        <p:spPr/>
        <p:txBody>
          <a:bodyPr/>
          <a:lstStyle/>
          <a:p>
            <a:r>
              <a:rPr lang="en-IN" dirty="0" smtClean="0"/>
              <a:t>Proposed Solution</a:t>
            </a:r>
            <a:endParaRPr lang="en-IN" dirty="0"/>
          </a:p>
        </p:txBody>
      </p:sp>
      <p:graphicFrame>
        <p:nvGraphicFramePr>
          <p:cNvPr id="4" name="Diagram 3">
            <a:extLst>
              <a:ext uri="{FF2B5EF4-FFF2-40B4-BE49-F238E27FC236}">
                <a16:creationId xmlns:a16="http://schemas.microsoft.com/office/drawing/2014/main" xmlns="" id="{48F1A5E4-7BA1-144E-E2E3-34D31ABB4743}"/>
              </a:ext>
            </a:extLst>
          </p:cNvPr>
          <p:cNvGraphicFramePr/>
          <p:nvPr>
            <p:extLst>
              <p:ext uri="{D42A27DB-BD31-4B8C-83A1-F6EECF244321}">
                <p14:modId xmlns:p14="http://schemas.microsoft.com/office/powerpoint/2010/main" xmlns="" val="292779288"/>
              </p:ext>
            </p:extLst>
          </p:nvPr>
        </p:nvGraphicFramePr>
        <p:xfrm>
          <a:off x="3093884" y="1264555"/>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xmlns="" val="1939041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Round Diagonal Corner Rectangle 239"/>
          <p:cNvSpPr/>
          <p:nvPr/>
        </p:nvSpPr>
        <p:spPr bwMode="gray">
          <a:xfrm>
            <a:off x="6246419" y="1995449"/>
            <a:ext cx="2432506" cy="682555"/>
          </a:xfrm>
          <a:prstGeom prst="round2DiagRect">
            <a:avLst>
              <a:gd name="adj1" fmla="val 29753"/>
              <a:gd name="adj2" fmla="val 0"/>
            </a:avLst>
          </a:prstGeom>
          <a:solidFill>
            <a:srgbClr val="CCD3E1"/>
          </a:solidFill>
          <a:ln w="19050" algn="ctr">
            <a:noFill/>
            <a:miter lim="800000"/>
            <a:headEnd/>
            <a:tailEnd/>
          </a:ln>
        </p:spPr>
        <p:txBody>
          <a:bodyPr wrap="square" lIns="80615" tIns="80615" rIns="652897" bIns="80615" rtlCol="0" anchor="ctr"/>
          <a:lstStyle/>
          <a:p>
            <a:pPr algn="r">
              <a:lnSpc>
                <a:spcPct val="106000"/>
              </a:lnSpc>
              <a:buFont typeface="Wingdings 2" pitchFamily="18" charset="2"/>
              <a:buNone/>
            </a:pPr>
            <a:r>
              <a:rPr lang="en-US" sz="1270" b="1" dirty="0" smtClean="0">
                <a:latin typeface="Sans Serif Collection" pitchFamily="34" charset="0"/>
                <a:ea typeface="Sans Serif Collection" pitchFamily="34" charset="0"/>
                <a:cs typeface="Sans Serif Collection" pitchFamily="34" charset="0"/>
              </a:rPr>
              <a:t> Node.js with Express for server-side logic.</a:t>
            </a:r>
            <a:endParaRPr lang="en-US" sz="1270" b="1" dirty="0">
              <a:latin typeface="Sans Serif Collection" pitchFamily="34" charset="0"/>
              <a:ea typeface="Sans Serif Collection" pitchFamily="34" charset="0"/>
              <a:cs typeface="Sans Serif Collection" pitchFamily="34" charset="0"/>
            </a:endParaRPr>
          </a:p>
        </p:txBody>
      </p:sp>
      <p:sp>
        <p:nvSpPr>
          <p:cNvPr id="247" name="Rectangle 246"/>
          <p:cNvSpPr/>
          <p:nvPr/>
        </p:nvSpPr>
        <p:spPr bwMode="gray">
          <a:xfrm>
            <a:off x="6246419" y="2232891"/>
            <a:ext cx="64202" cy="2071756"/>
          </a:xfrm>
          <a:prstGeom prst="rect">
            <a:avLst/>
          </a:prstGeom>
          <a:solidFill>
            <a:srgbClr val="CCD3E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p>
        </p:txBody>
      </p:sp>
      <p:sp>
        <p:nvSpPr>
          <p:cNvPr id="246" name="Round Diagonal Corner Rectangle 245"/>
          <p:cNvSpPr/>
          <p:nvPr/>
        </p:nvSpPr>
        <p:spPr bwMode="gray">
          <a:xfrm>
            <a:off x="6399666" y="2759137"/>
            <a:ext cx="2640978" cy="682555"/>
          </a:xfrm>
          <a:prstGeom prst="round2DiagRect">
            <a:avLst>
              <a:gd name="adj1" fmla="val 29753"/>
              <a:gd name="adj2" fmla="val 0"/>
            </a:avLst>
          </a:prstGeom>
          <a:solidFill>
            <a:srgbClr val="B2E0E5"/>
          </a:solidFill>
          <a:ln w="19050" algn="ctr">
            <a:noFill/>
            <a:miter lim="800000"/>
            <a:headEnd/>
            <a:tailEnd/>
          </a:ln>
        </p:spPr>
        <p:txBody>
          <a:bodyPr wrap="square" lIns="80615" tIns="80615" rIns="652897" bIns="80615" rtlCol="0" anchor="ctr"/>
          <a:lstStyle/>
          <a:p>
            <a:pPr>
              <a:lnSpc>
                <a:spcPct val="106000"/>
              </a:lnSpc>
            </a:pPr>
            <a:r>
              <a:rPr lang="en-US" sz="1270" b="1" dirty="0" smtClean="0">
                <a:latin typeface="Sans Serif Collection" pitchFamily="34" charset="0"/>
                <a:ea typeface="Sans Serif Collection" pitchFamily="34" charset="0"/>
                <a:cs typeface="Sans Serif Collection" pitchFamily="34" charset="0"/>
              </a:rPr>
              <a:t>Tensor Flow for machine learning models.</a:t>
            </a:r>
            <a:endParaRPr lang="en-US" sz="1270" b="1" dirty="0" err="1" smtClean="0">
              <a:latin typeface="Sans Serif Collection" pitchFamily="34" charset="0"/>
              <a:ea typeface="Sans Serif Collection" pitchFamily="34" charset="0"/>
              <a:cs typeface="Sans Serif Collection" pitchFamily="34" charset="0"/>
            </a:endParaRPr>
          </a:p>
        </p:txBody>
      </p:sp>
      <p:sp>
        <p:nvSpPr>
          <p:cNvPr id="254" name="Rectangle 253"/>
          <p:cNvSpPr/>
          <p:nvPr/>
        </p:nvSpPr>
        <p:spPr bwMode="gray">
          <a:xfrm>
            <a:off x="6399666" y="3070815"/>
            <a:ext cx="64202" cy="1233832"/>
          </a:xfrm>
          <a:prstGeom prst="rect">
            <a:avLst/>
          </a:prstGeom>
          <a:solidFill>
            <a:srgbClr val="B2E0E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solidFill>
                <a:schemeClr val="bg1"/>
              </a:solidFill>
            </a:endParaRPr>
          </a:p>
        </p:txBody>
      </p:sp>
      <p:sp>
        <p:nvSpPr>
          <p:cNvPr id="249" name="Round Diagonal Corner Rectangle 248"/>
          <p:cNvSpPr/>
          <p:nvPr/>
        </p:nvSpPr>
        <p:spPr bwMode="gray">
          <a:xfrm flipH="1">
            <a:off x="3915158" y="1781748"/>
            <a:ext cx="2242218" cy="682555"/>
          </a:xfrm>
          <a:prstGeom prst="round2DiagRect">
            <a:avLst>
              <a:gd name="adj1" fmla="val 29753"/>
              <a:gd name="adj2" fmla="val 0"/>
            </a:avLst>
          </a:prstGeom>
          <a:solidFill>
            <a:srgbClr val="B2E0E5"/>
          </a:solidFill>
          <a:ln w="19050" algn="ctr">
            <a:noFill/>
            <a:miter lim="800000"/>
            <a:headEnd/>
            <a:tailEnd/>
          </a:ln>
        </p:spPr>
        <p:txBody>
          <a:bodyPr wrap="square" lIns="652897" tIns="80615" rIns="80615" bIns="80615" rtlCol="0" anchor="ctr"/>
          <a:lstStyle/>
          <a:p>
            <a:pPr>
              <a:lnSpc>
                <a:spcPct val="106000"/>
              </a:lnSpc>
              <a:buFont typeface="Wingdings 2" pitchFamily="18" charset="2"/>
              <a:buNone/>
            </a:pPr>
            <a:r>
              <a:rPr lang="en-US" sz="1270" b="1" dirty="0" smtClean="0">
                <a:latin typeface="Sans Serif Collection" pitchFamily="34" charset="0"/>
                <a:ea typeface="Sans Serif Collection" pitchFamily="34" charset="0"/>
                <a:cs typeface="Sans Serif Collection" pitchFamily="34" charset="0"/>
              </a:rPr>
              <a:t>React.js for dynamic user interfaces</a:t>
            </a:r>
            <a:r>
              <a:rPr lang="en-US" sz="1270" b="1" dirty="0" smtClean="0"/>
              <a:t>.</a:t>
            </a:r>
            <a:endParaRPr lang="en-US" sz="1270" b="1" dirty="0"/>
          </a:p>
        </p:txBody>
      </p:sp>
      <p:sp>
        <p:nvSpPr>
          <p:cNvPr id="255" name="Rectangle 254"/>
          <p:cNvSpPr/>
          <p:nvPr/>
        </p:nvSpPr>
        <p:spPr bwMode="gray">
          <a:xfrm>
            <a:off x="6093174" y="2232891"/>
            <a:ext cx="64202" cy="2071756"/>
          </a:xfrm>
          <a:prstGeom prst="rect">
            <a:avLst/>
          </a:prstGeom>
          <a:solidFill>
            <a:srgbClr val="B2E0E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p>
        </p:txBody>
      </p:sp>
      <p:sp>
        <p:nvSpPr>
          <p:cNvPr id="250" name="Round Diagonal Corner Rectangle 249"/>
          <p:cNvSpPr/>
          <p:nvPr/>
        </p:nvSpPr>
        <p:spPr bwMode="gray">
          <a:xfrm flipH="1">
            <a:off x="2500150" y="2568447"/>
            <a:ext cx="3503982" cy="682555"/>
          </a:xfrm>
          <a:prstGeom prst="round2DiagRect">
            <a:avLst>
              <a:gd name="adj1" fmla="val 29753"/>
              <a:gd name="adj2" fmla="val 0"/>
            </a:avLst>
          </a:prstGeom>
          <a:solidFill>
            <a:srgbClr val="CCD3E1"/>
          </a:solidFill>
          <a:ln w="19050" algn="ctr">
            <a:noFill/>
            <a:miter lim="800000"/>
            <a:headEnd/>
            <a:tailEnd/>
          </a:ln>
        </p:spPr>
        <p:txBody>
          <a:bodyPr wrap="square" lIns="652897" tIns="80615" rIns="80615" bIns="80615" rtlCol="0" anchor="ctr"/>
          <a:lstStyle/>
          <a:p>
            <a:pPr>
              <a:lnSpc>
                <a:spcPct val="106000"/>
              </a:lnSpc>
              <a:buFont typeface="Wingdings 2" pitchFamily="18" charset="2"/>
              <a:buNone/>
            </a:pPr>
            <a:r>
              <a:rPr lang="en-US" sz="1270" b="1" dirty="0" smtClean="0">
                <a:latin typeface="Sans Serif Collection" pitchFamily="34" charset="0"/>
                <a:ea typeface="Sans Serif Collection" pitchFamily="34" charset="0"/>
                <a:cs typeface="Sans Serif Collection" pitchFamily="34" charset="0"/>
              </a:rPr>
              <a:t>Mongo DB </a:t>
            </a:r>
            <a:r>
              <a:rPr lang="en-US" sz="1270" b="1" dirty="0" smtClean="0">
                <a:latin typeface="Sans Serif Collection" pitchFamily="34" charset="0"/>
                <a:ea typeface="Sans Serif Collection" pitchFamily="34" charset="0"/>
                <a:cs typeface="Sans Serif Collection" pitchFamily="34" charset="0"/>
              </a:rPr>
              <a:t>for scalable data storage.</a:t>
            </a:r>
            <a:endParaRPr lang="en-US" sz="1270" b="1" dirty="0" smtClean="0">
              <a:latin typeface="Sans Serif Collection" pitchFamily="34" charset="0"/>
              <a:ea typeface="Sans Serif Collection" pitchFamily="34" charset="0"/>
              <a:cs typeface="Sans Serif Collection" pitchFamily="34" charset="0"/>
            </a:endParaRPr>
          </a:p>
        </p:txBody>
      </p:sp>
      <p:sp>
        <p:nvSpPr>
          <p:cNvPr id="258" name="Rectangle 257"/>
          <p:cNvSpPr/>
          <p:nvPr/>
        </p:nvSpPr>
        <p:spPr bwMode="gray">
          <a:xfrm>
            <a:off x="5939929" y="2862568"/>
            <a:ext cx="64202" cy="1442079"/>
          </a:xfrm>
          <a:prstGeom prst="rect">
            <a:avLst/>
          </a:prstGeom>
          <a:solidFill>
            <a:srgbClr val="CCD3E1"/>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p>
        </p:txBody>
      </p:sp>
      <p:sp>
        <p:nvSpPr>
          <p:cNvPr id="260" name="Rectangle 259"/>
          <p:cNvSpPr/>
          <p:nvPr/>
        </p:nvSpPr>
        <p:spPr bwMode="gray">
          <a:xfrm>
            <a:off x="5786684" y="3600055"/>
            <a:ext cx="64202" cy="704593"/>
          </a:xfrm>
          <a:prstGeom prst="rect">
            <a:avLst/>
          </a:prstGeom>
          <a:solidFill>
            <a:srgbClr val="B2E0E5"/>
          </a:solidFill>
          <a:ln w="19050" algn="ctr">
            <a:noFill/>
            <a:miter lim="800000"/>
            <a:headEnd/>
            <a:tailEnd/>
          </a:ln>
        </p:spPr>
        <p:txBody>
          <a:bodyPr wrap="square" lIns="80615" tIns="80615" rIns="80615" bIns="80615" rtlCol="0" anchor="ctr"/>
          <a:lstStyle/>
          <a:p>
            <a:pPr algn="ctr">
              <a:lnSpc>
                <a:spcPct val="106000"/>
              </a:lnSpc>
              <a:buFont typeface="Wingdings 2" pitchFamily="18" charset="2"/>
              <a:buNone/>
            </a:pPr>
            <a:endParaRPr lang="en-IN" sz="1451" b="1" dirty="0"/>
          </a:p>
        </p:txBody>
      </p:sp>
      <p:grpSp>
        <p:nvGrpSpPr>
          <p:cNvPr id="2" name="Group 144"/>
          <p:cNvGrpSpPr>
            <a:grpSpLocks noChangeAspect="1"/>
          </p:cNvGrpSpPr>
          <p:nvPr/>
        </p:nvGrpSpPr>
        <p:grpSpPr bwMode="auto">
          <a:xfrm>
            <a:off x="4047742" y="1910833"/>
            <a:ext cx="424383" cy="424383"/>
            <a:chOff x="2963" y="1300"/>
            <a:chExt cx="340" cy="340"/>
          </a:xfrm>
          <a:solidFill>
            <a:schemeClr val="tx1"/>
          </a:solidFill>
        </p:grpSpPr>
        <p:sp>
          <p:nvSpPr>
            <p:cNvPr id="277" name="Freeform 145"/>
            <p:cNvSpPr>
              <a:spLocks noEditPoints="1"/>
            </p:cNvSpPr>
            <p:nvPr/>
          </p:nvSpPr>
          <p:spPr bwMode="auto">
            <a:xfrm>
              <a:off x="2963" y="1300"/>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78" name="Freeform 146"/>
            <p:cNvSpPr>
              <a:spLocks noEditPoints="1"/>
            </p:cNvSpPr>
            <p:nvPr/>
          </p:nvSpPr>
          <p:spPr bwMode="auto">
            <a:xfrm>
              <a:off x="3041" y="1406"/>
              <a:ext cx="191" cy="128"/>
            </a:xfrm>
            <a:custGeom>
              <a:avLst/>
              <a:gdLst>
                <a:gd name="T0" fmla="*/ 53 w 288"/>
                <a:gd name="T1" fmla="*/ 0 h 192"/>
                <a:gd name="T2" fmla="*/ 43 w 288"/>
                <a:gd name="T3" fmla="*/ 42 h 192"/>
                <a:gd name="T4" fmla="*/ 0 w 288"/>
                <a:gd name="T5" fmla="*/ 53 h 192"/>
                <a:gd name="T6" fmla="*/ 11 w 288"/>
                <a:gd name="T7" fmla="*/ 192 h 192"/>
                <a:gd name="T8" fmla="*/ 245 w 288"/>
                <a:gd name="T9" fmla="*/ 181 h 192"/>
                <a:gd name="T10" fmla="*/ 277 w 288"/>
                <a:gd name="T11" fmla="*/ 149 h 192"/>
                <a:gd name="T12" fmla="*/ 288 w 288"/>
                <a:gd name="T13" fmla="*/ 10 h 192"/>
                <a:gd name="T14" fmla="*/ 224 w 288"/>
                <a:gd name="T15" fmla="*/ 170 h 192"/>
                <a:gd name="T16" fmla="*/ 21 w 288"/>
                <a:gd name="T17" fmla="*/ 64 h 192"/>
                <a:gd name="T18" fmla="*/ 224 w 288"/>
                <a:gd name="T19" fmla="*/ 170 h 192"/>
                <a:gd name="T20" fmla="*/ 245 w 288"/>
                <a:gd name="T21" fmla="*/ 128 h 192"/>
                <a:gd name="T22" fmla="*/ 235 w 288"/>
                <a:gd name="T23" fmla="*/ 42 h 192"/>
                <a:gd name="T24" fmla="*/ 64 w 288"/>
                <a:gd name="T25" fmla="*/ 21 h 192"/>
                <a:gd name="T26" fmla="*/ 267 w 288"/>
                <a:gd name="T27" fmla="*/ 128 h 192"/>
                <a:gd name="T28" fmla="*/ 101 w 288"/>
                <a:gd name="T29" fmla="*/ 100 h 192"/>
                <a:gd name="T30" fmla="*/ 123 w 288"/>
                <a:gd name="T31" fmla="*/ 82 h 192"/>
                <a:gd name="T32" fmla="*/ 130 w 288"/>
                <a:gd name="T33" fmla="*/ 74 h 192"/>
                <a:gd name="T34" fmla="*/ 151 w 288"/>
                <a:gd name="T35" fmla="*/ 87 h 192"/>
                <a:gd name="T36" fmla="*/ 130 w 288"/>
                <a:gd name="T37" fmla="*/ 95 h 192"/>
                <a:gd name="T38" fmla="*/ 123 w 288"/>
                <a:gd name="T39" fmla="*/ 95 h 192"/>
                <a:gd name="T40" fmla="*/ 118 w 288"/>
                <a:gd name="T41" fmla="*/ 104 h 192"/>
                <a:gd name="T42" fmla="*/ 130 w 288"/>
                <a:gd name="T43" fmla="*/ 110 h 192"/>
                <a:gd name="T44" fmla="*/ 151 w 288"/>
                <a:gd name="T45" fmla="*/ 122 h 192"/>
                <a:gd name="T46" fmla="*/ 147 w 288"/>
                <a:gd name="T47" fmla="*/ 143 h 192"/>
                <a:gd name="T48" fmla="*/ 130 w 288"/>
                <a:gd name="T49" fmla="*/ 160 h 192"/>
                <a:gd name="T50" fmla="*/ 123 w 288"/>
                <a:gd name="T51" fmla="*/ 149 h 192"/>
                <a:gd name="T52" fmla="*/ 101 w 288"/>
                <a:gd name="T53" fmla="*/ 132 h 192"/>
                <a:gd name="T54" fmla="*/ 123 w 288"/>
                <a:gd name="T55" fmla="*/ 137 h 192"/>
                <a:gd name="T56" fmla="*/ 130 w 288"/>
                <a:gd name="T57" fmla="*/ 137 h 192"/>
                <a:gd name="T58" fmla="*/ 135 w 288"/>
                <a:gd name="T59" fmla="*/ 127 h 192"/>
                <a:gd name="T60" fmla="*/ 123 w 288"/>
                <a:gd name="T61" fmla="*/ 122 h 192"/>
                <a:gd name="T62" fmla="*/ 105 w 288"/>
                <a:gd name="T63" fmla="*/ 112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8" h="192">
                  <a:moveTo>
                    <a:pt x="277" y="0"/>
                  </a:moveTo>
                  <a:cubicBezTo>
                    <a:pt x="53" y="0"/>
                    <a:pt x="53" y="0"/>
                    <a:pt x="53" y="0"/>
                  </a:cubicBezTo>
                  <a:cubicBezTo>
                    <a:pt x="47" y="0"/>
                    <a:pt x="43" y="4"/>
                    <a:pt x="43" y="10"/>
                  </a:cubicBezTo>
                  <a:cubicBezTo>
                    <a:pt x="43" y="42"/>
                    <a:pt x="43" y="42"/>
                    <a:pt x="43" y="42"/>
                  </a:cubicBezTo>
                  <a:cubicBezTo>
                    <a:pt x="11" y="42"/>
                    <a:pt x="11" y="42"/>
                    <a:pt x="11" y="42"/>
                  </a:cubicBezTo>
                  <a:cubicBezTo>
                    <a:pt x="5" y="42"/>
                    <a:pt x="0" y="47"/>
                    <a:pt x="0" y="53"/>
                  </a:cubicBezTo>
                  <a:cubicBezTo>
                    <a:pt x="0" y="181"/>
                    <a:pt x="0" y="181"/>
                    <a:pt x="0" y="181"/>
                  </a:cubicBezTo>
                  <a:cubicBezTo>
                    <a:pt x="0" y="187"/>
                    <a:pt x="5" y="192"/>
                    <a:pt x="11" y="192"/>
                  </a:cubicBezTo>
                  <a:cubicBezTo>
                    <a:pt x="235" y="192"/>
                    <a:pt x="235" y="192"/>
                    <a:pt x="235" y="192"/>
                  </a:cubicBezTo>
                  <a:cubicBezTo>
                    <a:pt x="241" y="192"/>
                    <a:pt x="245" y="187"/>
                    <a:pt x="245" y="181"/>
                  </a:cubicBezTo>
                  <a:cubicBezTo>
                    <a:pt x="245" y="149"/>
                    <a:pt x="245" y="149"/>
                    <a:pt x="245" y="149"/>
                  </a:cubicBezTo>
                  <a:cubicBezTo>
                    <a:pt x="277" y="149"/>
                    <a:pt x="277" y="149"/>
                    <a:pt x="277" y="149"/>
                  </a:cubicBezTo>
                  <a:cubicBezTo>
                    <a:pt x="283" y="149"/>
                    <a:pt x="288" y="144"/>
                    <a:pt x="288" y="138"/>
                  </a:cubicBezTo>
                  <a:cubicBezTo>
                    <a:pt x="288" y="10"/>
                    <a:pt x="288" y="10"/>
                    <a:pt x="288" y="10"/>
                  </a:cubicBezTo>
                  <a:cubicBezTo>
                    <a:pt x="288" y="4"/>
                    <a:pt x="283" y="0"/>
                    <a:pt x="277" y="0"/>
                  </a:cubicBezTo>
                  <a:close/>
                  <a:moveTo>
                    <a:pt x="224" y="170"/>
                  </a:moveTo>
                  <a:cubicBezTo>
                    <a:pt x="21" y="170"/>
                    <a:pt x="21" y="170"/>
                    <a:pt x="21" y="170"/>
                  </a:cubicBezTo>
                  <a:cubicBezTo>
                    <a:pt x="21" y="64"/>
                    <a:pt x="21" y="64"/>
                    <a:pt x="21" y="64"/>
                  </a:cubicBezTo>
                  <a:cubicBezTo>
                    <a:pt x="224" y="64"/>
                    <a:pt x="224" y="64"/>
                    <a:pt x="224" y="64"/>
                  </a:cubicBezTo>
                  <a:lnTo>
                    <a:pt x="224" y="170"/>
                  </a:lnTo>
                  <a:close/>
                  <a:moveTo>
                    <a:pt x="267" y="128"/>
                  </a:moveTo>
                  <a:cubicBezTo>
                    <a:pt x="245" y="128"/>
                    <a:pt x="245" y="128"/>
                    <a:pt x="245" y="128"/>
                  </a:cubicBezTo>
                  <a:cubicBezTo>
                    <a:pt x="245" y="53"/>
                    <a:pt x="245" y="53"/>
                    <a:pt x="245" y="53"/>
                  </a:cubicBezTo>
                  <a:cubicBezTo>
                    <a:pt x="245" y="47"/>
                    <a:pt x="241" y="42"/>
                    <a:pt x="235" y="42"/>
                  </a:cubicBezTo>
                  <a:cubicBezTo>
                    <a:pt x="64" y="42"/>
                    <a:pt x="64" y="42"/>
                    <a:pt x="64" y="42"/>
                  </a:cubicBezTo>
                  <a:cubicBezTo>
                    <a:pt x="64" y="21"/>
                    <a:pt x="64" y="21"/>
                    <a:pt x="64" y="21"/>
                  </a:cubicBezTo>
                  <a:cubicBezTo>
                    <a:pt x="267" y="21"/>
                    <a:pt x="267" y="21"/>
                    <a:pt x="267" y="21"/>
                  </a:cubicBezTo>
                  <a:lnTo>
                    <a:pt x="267" y="128"/>
                  </a:lnTo>
                  <a:close/>
                  <a:moveTo>
                    <a:pt x="105" y="112"/>
                  </a:moveTo>
                  <a:cubicBezTo>
                    <a:pt x="103" y="109"/>
                    <a:pt x="101" y="105"/>
                    <a:pt x="101" y="100"/>
                  </a:cubicBezTo>
                  <a:cubicBezTo>
                    <a:pt x="101" y="95"/>
                    <a:pt x="103" y="91"/>
                    <a:pt x="107" y="88"/>
                  </a:cubicBezTo>
                  <a:cubicBezTo>
                    <a:pt x="111" y="85"/>
                    <a:pt x="116" y="83"/>
                    <a:pt x="123" y="82"/>
                  </a:cubicBezTo>
                  <a:cubicBezTo>
                    <a:pt x="123" y="74"/>
                    <a:pt x="123" y="74"/>
                    <a:pt x="123" y="74"/>
                  </a:cubicBezTo>
                  <a:cubicBezTo>
                    <a:pt x="130" y="74"/>
                    <a:pt x="130" y="74"/>
                    <a:pt x="130" y="74"/>
                  </a:cubicBezTo>
                  <a:cubicBezTo>
                    <a:pt x="130" y="82"/>
                    <a:pt x="130" y="82"/>
                    <a:pt x="130" y="82"/>
                  </a:cubicBezTo>
                  <a:cubicBezTo>
                    <a:pt x="138" y="82"/>
                    <a:pt x="145" y="84"/>
                    <a:pt x="151" y="87"/>
                  </a:cubicBezTo>
                  <a:cubicBezTo>
                    <a:pt x="147" y="99"/>
                    <a:pt x="147" y="99"/>
                    <a:pt x="147" y="99"/>
                  </a:cubicBezTo>
                  <a:cubicBezTo>
                    <a:pt x="141" y="96"/>
                    <a:pt x="136" y="95"/>
                    <a:pt x="130" y="95"/>
                  </a:cubicBezTo>
                  <a:cubicBezTo>
                    <a:pt x="130" y="95"/>
                    <a:pt x="129" y="94"/>
                    <a:pt x="127" y="94"/>
                  </a:cubicBezTo>
                  <a:cubicBezTo>
                    <a:pt x="125" y="94"/>
                    <a:pt x="123" y="95"/>
                    <a:pt x="123" y="95"/>
                  </a:cubicBezTo>
                  <a:cubicBezTo>
                    <a:pt x="119" y="95"/>
                    <a:pt x="117" y="97"/>
                    <a:pt x="117" y="100"/>
                  </a:cubicBezTo>
                  <a:cubicBezTo>
                    <a:pt x="117" y="102"/>
                    <a:pt x="117" y="103"/>
                    <a:pt x="118" y="104"/>
                  </a:cubicBezTo>
                  <a:cubicBezTo>
                    <a:pt x="119" y="105"/>
                    <a:pt x="121" y="106"/>
                    <a:pt x="123" y="107"/>
                  </a:cubicBezTo>
                  <a:cubicBezTo>
                    <a:pt x="130" y="110"/>
                    <a:pt x="130" y="110"/>
                    <a:pt x="130" y="110"/>
                  </a:cubicBezTo>
                  <a:cubicBezTo>
                    <a:pt x="137" y="112"/>
                    <a:pt x="142" y="114"/>
                    <a:pt x="144" y="116"/>
                  </a:cubicBezTo>
                  <a:cubicBezTo>
                    <a:pt x="147" y="118"/>
                    <a:pt x="149" y="120"/>
                    <a:pt x="151" y="122"/>
                  </a:cubicBezTo>
                  <a:cubicBezTo>
                    <a:pt x="152" y="125"/>
                    <a:pt x="152" y="127"/>
                    <a:pt x="152" y="130"/>
                  </a:cubicBezTo>
                  <a:cubicBezTo>
                    <a:pt x="152" y="136"/>
                    <a:pt x="151" y="140"/>
                    <a:pt x="147" y="143"/>
                  </a:cubicBezTo>
                  <a:cubicBezTo>
                    <a:pt x="143" y="147"/>
                    <a:pt x="137" y="149"/>
                    <a:pt x="130" y="149"/>
                  </a:cubicBezTo>
                  <a:cubicBezTo>
                    <a:pt x="130" y="160"/>
                    <a:pt x="130" y="160"/>
                    <a:pt x="130" y="160"/>
                  </a:cubicBezTo>
                  <a:cubicBezTo>
                    <a:pt x="123" y="160"/>
                    <a:pt x="123" y="160"/>
                    <a:pt x="123" y="160"/>
                  </a:cubicBezTo>
                  <a:cubicBezTo>
                    <a:pt x="123" y="149"/>
                    <a:pt x="123" y="149"/>
                    <a:pt x="123" y="149"/>
                  </a:cubicBezTo>
                  <a:cubicBezTo>
                    <a:pt x="115" y="149"/>
                    <a:pt x="108" y="148"/>
                    <a:pt x="101" y="145"/>
                  </a:cubicBezTo>
                  <a:cubicBezTo>
                    <a:pt x="101" y="132"/>
                    <a:pt x="101" y="132"/>
                    <a:pt x="101" y="132"/>
                  </a:cubicBezTo>
                  <a:cubicBezTo>
                    <a:pt x="104" y="133"/>
                    <a:pt x="108" y="134"/>
                    <a:pt x="112" y="135"/>
                  </a:cubicBezTo>
                  <a:cubicBezTo>
                    <a:pt x="116" y="137"/>
                    <a:pt x="120" y="137"/>
                    <a:pt x="123" y="137"/>
                  </a:cubicBezTo>
                  <a:cubicBezTo>
                    <a:pt x="123" y="137"/>
                    <a:pt x="125" y="137"/>
                    <a:pt x="127" y="137"/>
                  </a:cubicBezTo>
                  <a:cubicBezTo>
                    <a:pt x="129" y="137"/>
                    <a:pt x="130" y="137"/>
                    <a:pt x="130" y="137"/>
                  </a:cubicBezTo>
                  <a:cubicBezTo>
                    <a:pt x="135" y="136"/>
                    <a:pt x="137" y="134"/>
                    <a:pt x="137" y="131"/>
                  </a:cubicBezTo>
                  <a:cubicBezTo>
                    <a:pt x="137" y="130"/>
                    <a:pt x="137" y="128"/>
                    <a:pt x="135" y="127"/>
                  </a:cubicBezTo>
                  <a:cubicBezTo>
                    <a:pt x="134" y="126"/>
                    <a:pt x="133" y="125"/>
                    <a:pt x="130" y="124"/>
                  </a:cubicBezTo>
                  <a:cubicBezTo>
                    <a:pt x="123" y="122"/>
                    <a:pt x="123" y="122"/>
                    <a:pt x="123" y="122"/>
                  </a:cubicBezTo>
                  <a:cubicBezTo>
                    <a:pt x="120" y="120"/>
                    <a:pt x="120" y="120"/>
                    <a:pt x="120" y="120"/>
                  </a:cubicBezTo>
                  <a:cubicBezTo>
                    <a:pt x="113" y="118"/>
                    <a:pt x="108" y="115"/>
                    <a:pt x="105" y="11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4" name="Group 795"/>
          <p:cNvGrpSpPr>
            <a:grpSpLocks noChangeAspect="1"/>
          </p:cNvGrpSpPr>
          <p:nvPr/>
        </p:nvGrpSpPr>
        <p:grpSpPr bwMode="auto">
          <a:xfrm>
            <a:off x="8480569" y="2888222"/>
            <a:ext cx="424383" cy="424383"/>
            <a:chOff x="7361" y="3009"/>
            <a:chExt cx="340" cy="340"/>
          </a:xfrm>
          <a:solidFill>
            <a:schemeClr val="tx1"/>
          </a:solidFill>
        </p:grpSpPr>
        <p:sp>
          <p:nvSpPr>
            <p:cNvPr id="284" name="Freeform 796"/>
            <p:cNvSpPr>
              <a:spLocks noEditPoints="1"/>
            </p:cNvSpPr>
            <p:nvPr/>
          </p:nvSpPr>
          <p:spPr bwMode="auto">
            <a:xfrm>
              <a:off x="7431" y="3129"/>
              <a:ext cx="57" cy="142"/>
            </a:xfrm>
            <a:custGeom>
              <a:avLst/>
              <a:gdLst>
                <a:gd name="T0" fmla="*/ 54 w 86"/>
                <a:gd name="T1" fmla="*/ 0 h 213"/>
                <a:gd name="T2" fmla="*/ 32 w 86"/>
                <a:gd name="T3" fmla="*/ 0 h 213"/>
                <a:gd name="T4" fmla="*/ 22 w 86"/>
                <a:gd name="T5" fmla="*/ 9 h 213"/>
                <a:gd name="T6" fmla="*/ 1 w 86"/>
                <a:gd name="T7" fmla="*/ 115 h 213"/>
                <a:gd name="T8" fmla="*/ 3 w 86"/>
                <a:gd name="T9" fmla="*/ 124 h 213"/>
                <a:gd name="T10" fmla="*/ 11 w 86"/>
                <a:gd name="T11" fmla="*/ 128 h 213"/>
                <a:gd name="T12" fmla="*/ 11 w 86"/>
                <a:gd name="T13" fmla="*/ 203 h 213"/>
                <a:gd name="T14" fmla="*/ 22 w 86"/>
                <a:gd name="T15" fmla="*/ 213 h 213"/>
                <a:gd name="T16" fmla="*/ 32 w 86"/>
                <a:gd name="T17" fmla="*/ 203 h 213"/>
                <a:gd name="T18" fmla="*/ 32 w 86"/>
                <a:gd name="T19" fmla="*/ 128 h 213"/>
                <a:gd name="T20" fmla="*/ 54 w 86"/>
                <a:gd name="T21" fmla="*/ 128 h 213"/>
                <a:gd name="T22" fmla="*/ 54 w 86"/>
                <a:gd name="T23" fmla="*/ 203 h 213"/>
                <a:gd name="T24" fmla="*/ 64 w 86"/>
                <a:gd name="T25" fmla="*/ 213 h 213"/>
                <a:gd name="T26" fmla="*/ 75 w 86"/>
                <a:gd name="T27" fmla="*/ 203 h 213"/>
                <a:gd name="T28" fmla="*/ 75 w 86"/>
                <a:gd name="T29" fmla="*/ 128 h 213"/>
                <a:gd name="T30" fmla="*/ 83 w 86"/>
                <a:gd name="T31" fmla="*/ 124 h 213"/>
                <a:gd name="T32" fmla="*/ 85 w 86"/>
                <a:gd name="T33" fmla="*/ 115 h 213"/>
                <a:gd name="T34" fmla="*/ 64 w 86"/>
                <a:gd name="T35" fmla="*/ 9 h 213"/>
                <a:gd name="T36" fmla="*/ 54 w 86"/>
                <a:gd name="T37" fmla="*/ 0 h 213"/>
                <a:gd name="T38" fmla="*/ 41 w 86"/>
                <a:gd name="T39" fmla="*/ 21 h 213"/>
                <a:gd name="T40" fmla="*/ 45 w 86"/>
                <a:gd name="T41" fmla="*/ 21 h 213"/>
                <a:gd name="T42" fmla="*/ 62 w 86"/>
                <a:gd name="T43" fmla="*/ 107 h 213"/>
                <a:gd name="T44" fmla="*/ 24 w 86"/>
                <a:gd name="T45" fmla="*/ 107 h 213"/>
                <a:gd name="T46" fmla="*/ 41 w 86"/>
                <a:gd name="T47"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213">
                  <a:moveTo>
                    <a:pt x="54" y="0"/>
                  </a:moveTo>
                  <a:cubicBezTo>
                    <a:pt x="32" y="0"/>
                    <a:pt x="32" y="0"/>
                    <a:pt x="32" y="0"/>
                  </a:cubicBezTo>
                  <a:cubicBezTo>
                    <a:pt x="27" y="0"/>
                    <a:pt x="23" y="4"/>
                    <a:pt x="22" y="9"/>
                  </a:cubicBezTo>
                  <a:cubicBezTo>
                    <a:pt x="1" y="115"/>
                    <a:pt x="1" y="115"/>
                    <a:pt x="1" y="115"/>
                  </a:cubicBezTo>
                  <a:cubicBezTo>
                    <a:pt x="0" y="118"/>
                    <a:pt x="1" y="122"/>
                    <a:pt x="3" y="124"/>
                  </a:cubicBezTo>
                  <a:cubicBezTo>
                    <a:pt x="5" y="127"/>
                    <a:pt x="8" y="128"/>
                    <a:pt x="11" y="128"/>
                  </a:cubicBezTo>
                  <a:cubicBezTo>
                    <a:pt x="11" y="203"/>
                    <a:pt x="11" y="203"/>
                    <a:pt x="11" y="203"/>
                  </a:cubicBezTo>
                  <a:cubicBezTo>
                    <a:pt x="11" y="209"/>
                    <a:pt x="16" y="213"/>
                    <a:pt x="22" y="213"/>
                  </a:cubicBezTo>
                  <a:cubicBezTo>
                    <a:pt x="28" y="213"/>
                    <a:pt x="32" y="209"/>
                    <a:pt x="32" y="203"/>
                  </a:cubicBezTo>
                  <a:cubicBezTo>
                    <a:pt x="32" y="128"/>
                    <a:pt x="32" y="128"/>
                    <a:pt x="32" y="128"/>
                  </a:cubicBezTo>
                  <a:cubicBezTo>
                    <a:pt x="54" y="128"/>
                    <a:pt x="54" y="128"/>
                    <a:pt x="54" y="128"/>
                  </a:cubicBezTo>
                  <a:cubicBezTo>
                    <a:pt x="54" y="203"/>
                    <a:pt x="54" y="203"/>
                    <a:pt x="54" y="203"/>
                  </a:cubicBezTo>
                  <a:cubicBezTo>
                    <a:pt x="54" y="209"/>
                    <a:pt x="58" y="213"/>
                    <a:pt x="64" y="213"/>
                  </a:cubicBezTo>
                  <a:cubicBezTo>
                    <a:pt x="70" y="213"/>
                    <a:pt x="75" y="209"/>
                    <a:pt x="75" y="203"/>
                  </a:cubicBezTo>
                  <a:cubicBezTo>
                    <a:pt x="75" y="128"/>
                    <a:pt x="75" y="128"/>
                    <a:pt x="75" y="128"/>
                  </a:cubicBezTo>
                  <a:cubicBezTo>
                    <a:pt x="78" y="128"/>
                    <a:pt x="81" y="127"/>
                    <a:pt x="83" y="124"/>
                  </a:cubicBezTo>
                  <a:cubicBezTo>
                    <a:pt x="85" y="122"/>
                    <a:pt x="86" y="118"/>
                    <a:pt x="85" y="115"/>
                  </a:cubicBezTo>
                  <a:cubicBezTo>
                    <a:pt x="64" y="9"/>
                    <a:pt x="64" y="9"/>
                    <a:pt x="64" y="9"/>
                  </a:cubicBezTo>
                  <a:cubicBezTo>
                    <a:pt x="63" y="4"/>
                    <a:pt x="59" y="0"/>
                    <a:pt x="54" y="0"/>
                  </a:cubicBezTo>
                  <a:close/>
                  <a:moveTo>
                    <a:pt x="41" y="21"/>
                  </a:moveTo>
                  <a:cubicBezTo>
                    <a:pt x="45" y="21"/>
                    <a:pt x="45" y="21"/>
                    <a:pt x="45" y="21"/>
                  </a:cubicBezTo>
                  <a:cubicBezTo>
                    <a:pt x="62" y="107"/>
                    <a:pt x="62" y="107"/>
                    <a:pt x="62" y="107"/>
                  </a:cubicBezTo>
                  <a:cubicBezTo>
                    <a:pt x="24" y="107"/>
                    <a:pt x="24" y="107"/>
                    <a:pt x="24" y="107"/>
                  </a:cubicBezTo>
                  <a:lnTo>
                    <a:pt x="4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85" name="Freeform 797"/>
            <p:cNvSpPr>
              <a:spLocks noEditPoints="1"/>
            </p:cNvSpPr>
            <p:nvPr/>
          </p:nvSpPr>
          <p:spPr bwMode="auto">
            <a:xfrm>
              <a:off x="7439" y="3073"/>
              <a:ext cx="42"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4" y="0"/>
                    <a:pt x="0" y="14"/>
                    <a:pt x="0" y="32"/>
                  </a:cubicBezTo>
                  <a:cubicBezTo>
                    <a:pt x="0" y="49"/>
                    <a:pt x="14" y="64"/>
                    <a:pt x="32" y="64"/>
                  </a:cubicBezTo>
                  <a:close/>
                  <a:moveTo>
                    <a:pt x="32" y="21"/>
                  </a:moveTo>
                  <a:cubicBezTo>
                    <a:pt x="38" y="21"/>
                    <a:pt x="43" y="26"/>
                    <a:pt x="43" y="32"/>
                  </a:cubicBezTo>
                  <a:cubicBezTo>
                    <a:pt x="43"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86" name="Freeform 798"/>
            <p:cNvSpPr>
              <a:spLocks noEditPoints="1"/>
            </p:cNvSpPr>
            <p:nvPr/>
          </p:nvSpPr>
          <p:spPr bwMode="auto">
            <a:xfrm>
              <a:off x="7502" y="3129"/>
              <a:ext cx="58" cy="142"/>
            </a:xfrm>
            <a:custGeom>
              <a:avLst/>
              <a:gdLst>
                <a:gd name="T0" fmla="*/ 53 w 86"/>
                <a:gd name="T1" fmla="*/ 0 h 213"/>
                <a:gd name="T2" fmla="*/ 32 w 86"/>
                <a:gd name="T3" fmla="*/ 0 h 213"/>
                <a:gd name="T4" fmla="*/ 22 w 86"/>
                <a:gd name="T5" fmla="*/ 9 h 213"/>
                <a:gd name="T6" fmla="*/ 0 w 86"/>
                <a:gd name="T7" fmla="*/ 115 h 213"/>
                <a:gd name="T8" fmla="*/ 2 w 86"/>
                <a:gd name="T9" fmla="*/ 124 h 213"/>
                <a:gd name="T10" fmla="*/ 11 w 86"/>
                <a:gd name="T11" fmla="*/ 128 h 213"/>
                <a:gd name="T12" fmla="*/ 11 w 86"/>
                <a:gd name="T13" fmla="*/ 203 h 213"/>
                <a:gd name="T14" fmla="*/ 21 w 86"/>
                <a:gd name="T15" fmla="*/ 213 h 213"/>
                <a:gd name="T16" fmla="*/ 32 w 86"/>
                <a:gd name="T17" fmla="*/ 203 h 213"/>
                <a:gd name="T18" fmla="*/ 32 w 86"/>
                <a:gd name="T19" fmla="*/ 128 h 213"/>
                <a:gd name="T20" fmla="*/ 53 w 86"/>
                <a:gd name="T21" fmla="*/ 128 h 213"/>
                <a:gd name="T22" fmla="*/ 53 w 86"/>
                <a:gd name="T23" fmla="*/ 203 h 213"/>
                <a:gd name="T24" fmla="*/ 64 w 86"/>
                <a:gd name="T25" fmla="*/ 213 h 213"/>
                <a:gd name="T26" fmla="*/ 75 w 86"/>
                <a:gd name="T27" fmla="*/ 203 h 213"/>
                <a:gd name="T28" fmla="*/ 75 w 86"/>
                <a:gd name="T29" fmla="*/ 128 h 213"/>
                <a:gd name="T30" fmla="*/ 83 w 86"/>
                <a:gd name="T31" fmla="*/ 124 h 213"/>
                <a:gd name="T32" fmla="*/ 85 w 86"/>
                <a:gd name="T33" fmla="*/ 115 h 213"/>
                <a:gd name="T34" fmla="*/ 64 w 86"/>
                <a:gd name="T35" fmla="*/ 9 h 213"/>
                <a:gd name="T36" fmla="*/ 53 w 86"/>
                <a:gd name="T37" fmla="*/ 0 h 213"/>
                <a:gd name="T38" fmla="*/ 41 w 86"/>
                <a:gd name="T39" fmla="*/ 21 h 213"/>
                <a:gd name="T40" fmla="*/ 45 w 86"/>
                <a:gd name="T41" fmla="*/ 21 h 213"/>
                <a:gd name="T42" fmla="*/ 62 w 86"/>
                <a:gd name="T43" fmla="*/ 107 h 213"/>
                <a:gd name="T44" fmla="*/ 24 w 86"/>
                <a:gd name="T45" fmla="*/ 107 h 213"/>
                <a:gd name="T46" fmla="*/ 41 w 86"/>
                <a:gd name="T47"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6" h="213">
                  <a:moveTo>
                    <a:pt x="53" y="0"/>
                  </a:moveTo>
                  <a:cubicBezTo>
                    <a:pt x="32" y="0"/>
                    <a:pt x="32" y="0"/>
                    <a:pt x="32" y="0"/>
                  </a:cubicBezTo>
                  <a:cubicBezTo>
                    <a:pt x="27" y="0"/>
                    <a:pt x="23" y="4"/>
                    <a:pt x="22" y="9"/>
                  </a:cubicBezTo>
                  <a:cubicBezTo>
                    <a:pt x="0" y="115"/>
                    <a:pt x="0" y="115"/>
                    <a:pt x="0" y="115"/>
                  </a:cubicBezTo>
                  <a:cubicBezTo>
                    <a:pt x="0" y="118"/>
                    <a:pt x="0" y="122"/>
                    <a:pt x="2" y="124"/>
                  </a:cubicBezTo>
                  <a:cubicBezTo>
                    <a:pt x="4" y="127"/>
                    <a:pt x="7" y="128"/>
                    <a:pt x="11" y="128"/>
                  </a:cubicBezTo>
                  <a:cubicBezTo>
                    <a:pt x="11" y="203"/>
                    <a:pt x="11" y="203"/>
                    <a:pt x="11" y="203"/>
                  </a:cubicBezTo>
                  <a:cubicBezTo>
                    <a:pt x="11" y="209"/>
                    <a:pt x="15" y="213"/>
                    <a:pt x="21" y="213"/>
                  </a:cubicBezTo>
                  <a:cubicBezTo>
                    <a:pt x="27" y="213"/>
                    <a:pt x="32" y="209"/>
                    <a:pt x="32" y="203"/>
                  </a:cubicBezTo>
                  <a:cubicBezTo>
                    <a:pt x="32" y="128"/>
                    <a:pt x="32" y="128"/>
                    <a:pt x="32" y="128"/>
                  </a:cubicBezTo>
                  <a:cubicBezTo>
                    <a:pt x="53" y="128"/>
                    <a:pt x="53" y="128"/>
                    <a:pt x="53" y="128"/>
                  </a:cubicBezTo>
                  <a:cubicBezTo>
                    <a:pt x="53" y="203"/>
                    <a:pt x="53" y="203"/>
                    <a:pt x="53" y="203"/>
                  </a:cubicBezTo>
                  <a:cubicBezTo>
                    <a:pt x="53" y="209"/>
                    <a:pt x="58" y="213"/>
                    <a:pt x="64" y="213"/>
                  </a:cubicBezTo>
                  <a:cubicBezTo>
                    <a:pt x="70" y="213"/>
                    <a:pt x="75" y="209"/>
                    <a:pt x="75" y="203"/>
                  </a:cubicBezTo>
                  <a:cubicBezTo>
                    <a:pt x="75" y="128"/>
                    <a:pt x="75" y="128"/>
                    <a:pt x="75" y="128"/>
                  </a:cubicBezTo>
                  <a:cubicBezTo>
                    <a:pt x="78" y="128"/>
                    <a:pt x="81" y="127"/>
                    <a:pt x="83" y="124"/>
                  </a:cubicBezTo>
                  <a:cubicBezTo>
                    <a:pt x="85" y="122"/>
                    <a:pt x="86" y="118"/>
                    <a:pt x="85" y="115"/>
                  </a:cubicBezTo>
                  <a:cubicBezTo>
                    <a:pt x="64" y="9"/>
                    <a:pt x="64" y="9"/>
                    <a:pt x="64" y="9"/>
                  </a:cubicBezTo>
                  <a:cubicBezTo>
                    <a:pt x="63" y="4"/>
                    <a:pt x="58" y="0"/>
                    <a:pt x="53" y="0"/>
                  </a:cubicBezTo>
                  <a:close/>
                  <a:moveTo>
                    <a:pt x="41" y="21"/>
                  </a:moveTo>
                  <a:cubicBezTo>
                    <a:pt x="45" y="21"/>
                    <a:pt x="45" y="21"/>
                    <a:pt x="45" y="21"/>
                  </a:cubicBezTo>
                  <a:cubicBezTo>
                    <a:pt x="62" y="107"/>
                    <a:pt x="62" y="107"/>
                    <a:pt x="62" y="107"/>
                  </a:cubicBezTo>
                  <a:cubicBezTo>
                    <a:pt x="24" y="107"/>
                    <a:pt x="24" y="107"/>
                    <a:pt x="24" y="107"/>
                  </a:cubicBezTo>
                  <a:lnTo>
                    <a:pt x="4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87" name="Freeform 799"/>
            <p:cNvSpPr>
              <a:spLocks noEditPoints="1"/>
            </p:cNvSpPr>
            <p:nvPr/>
          </p:nvSpPr>
          <p:spPr bwMode="auto">
            <a:xfrm>
              <a:off x="7510" y="3073"/>
              <a:ext cx="42"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2 w 64"/>
                <a:gd name="T13" fmla="*/ 32 h 64"/>
                <a:gd name="T14" fmla="*/ 32 w 64"/>
                <a:gd name="T15" fmla="*/ 42 h 64"/>
                <a:gd name="T16" fmla="*/ 21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49" y="64"/>
                    <a:pt x="64" y="49"/>
                    <a:pt x="64" y="32"/>
                  </a:cubicBezTo>
                  <a:cubicBezTo>
                    <a:pt x="64" y="14"/>
                    <a:pt x="49" y="0"/>
                    <a:pt x="32" y="0"/>
                  </a:cubicBezTo>
                  <a:cubicBezTo>
                    <a:pt x="14" y="0"/>
                    <a:pt x="0" y="14"/>
                    <a:pt x="0" y="32"/>
                  </a:cubicBezTo>
                  <a:cubicBezTo>
                    <a:pt x="0" y="49"/>
                    <a:pt x="14" y="64"/>
                    <a:pt x="32" y="64"/>
                  </a:cubicBezTo>
                  <a:close/>
                  <a:moveTo>
                    <a:pt x="32" y="21"/>
                  </a:moveTo>
                  <a:cubicBezTo>
                    <a:pt x="38" y="21"/>
                    <a:pt x="42" y="26"/>
                    <a:pt x="42" y="32"/>
                  </a:cubicBezTo>
                  <a:cubicBezTo>
                    <a:pt x="42" y="38"/>
                    <a:pt x="38" y="42"/>
                    <a:pt x="32" y="42"/>
                  </a:cubicBezTo>
                  <a:cubicBezTo>
                    <a:pt x="26" y="42"/>
                    <a:pt x="21" y="38"/>
                    <a:pt x="21" y="32"/>
                  </a:cubicBezTo>
                  <a:cubicBezTo>
                    <a:pt x="21"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88" name="Freeform 800"/>
            <p:cNvSpPr>
              <a:spLocks noEditPoints="1"/>
            </p:cNvSpPr>
            <p:nvPr/>
          </p:nvSpPr>
          <p:spPr bwMode="auto">
            <a:xfrm>
              <a:off x="7573" y="3129"/>
              <a:ext cx="57" cy="142"/>
            </a:xfrm>
            <a:custGeom>
              <a:avLst/>
              <a:gdLst>
                <a:gd name="T0" fmla="*/ 74 w 85"/>
                <a:gd name="T1" fmla="*/ 0 h 213"/>
                <a:gd name="T2" fmla="*/ 10 w 85"/>
                <a:gd name="T3" fmla="*/ 0 h 213"/>
                <a:gd name="T4" fmla="*/ 0 w 85"/>
                <a:gd name="T5" fmla="*/ 11 h 213"/>
                <a:gd name="T6" fmla="*/ 0 w 85"/>
                <a:gd name="T7" fmla="*/ 96 h 213"/>
                <a:gd name="T8" fmla="*/ 10 w 85"/>
                <a:gd name="T9" fmla="*/ 107 h 213"/>
                <a:gd name="T10" fmla="*/ 10 w 85"/>
                <a:gd name="T11" fmla="*/ 203 h 213"/>
                <a:gd name="T12" fmla="*/ 21 w 85"/>
                <a:gd name="T13" fmla="*/ 213 h 213"/>
                <a:gd name="T14" fmla="*/ 32 w 85"/>
                <a:gd name="T15" fmla="*/ 203 h 213"/>
                <a:gd name="T16" fmla="*/ 32 w 85"/>
                <a:gd name="T17" fmla="*/ 107 h 213"/>
                <a:gd name="T18" fmla="*/ 53 w 85"/>
                <a:gd name="T19" fmla="*/ 107 h 213"/>
                <a:gd name="T20" fmla="*/ 53 w 85"/>
                <a:gd name="T21" fmla="*/ 203 h 213"/>
                <a:gd name="T22" fmla="*/ 64 w 85"/>
                <a:gd name="T23" fmla="*/ 213 h 213"/>
                <a:gd name="T24" fmla="*/ 74 w 85"/>
                <a:gd name="T25" fmla="*/ 203 h 213"/>
                <a:gd name="T26" fmla="*/ 74 w 85"/>
                <a:gd name="T27" fmla="*/ 107 h 213"/>
                <a:gd name="T28" fmla="*/ 85 w 85"/>
                <a:gd name="T29" fmla="*/ 96 h 213"/>
                <a:gd name="T30" fmla="*/ 85 w 85"/>
                <a:gd name="T31" fmla="*/ 11 h 213"/>
                <a:gd name="T32" fmla="*/ 74 w 85"/>
                <a:gd name="T33" fmla="*/ 0 h 213"/>
                <a:gd name="T34" fmla="*/ 21 w 85"/>
                <a:gd name="T35" fmla="*/ 21 h 213"/>
                <a:gd name="T36" fmla="*/ 64 w 85"/>
                <a:gd name="T37" fmla="*/ 21 h 213"/>
                <a:gd name="T38" fmla="*/ 64 w 85"/>
                <a:gd name="T39" fmla="*/ 85 h 213"/>
                <a:gd name="T40" fmla="*/ 21 w 85"/>
                <a:gd name="T41" fmla="*/ 85 h 213"/>
                <a:gd name="T42" fmla="*/ 21 w 85"/>
                <a:gd name="T43" fmla="*/ 21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5" h="213">
                  <a:moveTo>
                    <a:pt x="74" y="0"/>
                  </a:moveTo>
                  <a:cubicBezTo>
                    <a:pt x="10" y="0"/>
                    <a:pt x="10" y="0"/>
                    <a:pt x="10" y="0"/>
                  </a:cubicBezTo>
                  <a:cubicBezTo>
                    <a:pt x="4" y="0"/>
                    <a:pt x="0" y="5"/>
                    <a:pt x="0" y="11"/>
                  </a:cubicBezTo>
                  <a:cubicBezTo>
                    <a:pt x="0" y="96"/>
                    <a:pt x="0" y="96"/>
                    <a:pt x="0" y="96"/>
                  </a:cubicBezTo>
                  <a:cubicBezTo>
                    <a:pt x="0" y="102"/>
                    <a:pt x="4" y="107"/>
                    <a:pt x="10" y="107"/>
                  </a:cubicBezTo>
                  <a:cubicBezTo>
                    <a:pt x="10" y="203"/>
                    <a:pt x="10" y="203"/>
                    <a:pt x="10" y="203"/>
                  </a:cubicBezTo>
                  <a:cubicBezTo>
                    <a:pt x="10" y="209"/>
                    <a:pt x="15" y="213"/>
                    <a:pt x="21" y="213"/>
                  </a:cubicBezTo>
                  <a:cubicBezTo>
                    <a:pt x="27" y="213"/>
                    <a:pt x="32" y="209"/>
                    <a:pt x="32" y="203"/>
                  </a:cubicBezTo>
                  <a:cubicBezTo>
                    <a:pt x="32" y="107"/>
                    <a:pt x="32" y="107"/>
                    <a:pt x="32" y="107"/>
                  </a:cubicBezTo>
                  <a:cubicBezTo>
                    <a:pt x="53" y="107"/>
                    <a:pt x="53" y="107"/>
                    <a:pt x="53" y="107"/>
                  </a:cubicBezTo>
                  <a:cubicBezTo>
                    <a:pt x="53" y="203"/>
                    <a:pt x="53" y="203"/>
                    <a:pt x="53" y="203"/>
                  </a:cubicBezTo>
                  <a:cubicBezTo>
                    <a:pt x="53" y="209"/>
                    <a:pt x="58" y="213"/>
                    <a:pt x="64" y="213"/>
                  </a:cubicBezTo>
                  <a:cubicBezTo>
                    <a:pt x="70" y="213"/>
                    <a:pt x="74" y="209"/>
                    <a:pt x="74" y="203"/>
                  </a:cubicBezTo>
                  <a:cubicBezTo>
                    <a:pt x="74" y="107"/>
                    <a:pt x="74" y="107"/>
                    <a:pt x="74" y="107"/>
                  </a:cubicBezTo>
                  <a:cubicBezTo>
                    <a:pt x="80" y="107"/>
                    <a:pt x="85" y="102"/>
                    <a:pt x="85" y="96"/>
                  </a:cubicBezTo>
                  <a:cubicBezTo>
                    <a:pt x="85" y="11"/>
                    <a:pt x="85" y="11"/>
                    <a:pt x="85" y="11"/>
                  </a:cubicBezTo>
                  <a:cubicBezTo>
                    <a:pt x="85" y="5"/>
                    <a:pt x="80" y="0"/>
                    <a:pt x="74" y="0"/>
                  </a:cubicBezTo>
                  <a:close/>
                  <a:moveTo>
                    <a:pt x="21" y="21"/>
                  </a:moveTo>
                  <a:cubicBezTo>
                    <a:pt x="64" y="21"/>
                    <a:pt x="64" y="21"/>
                    <a:pt x="64" y="21"/>
                  </a:cubicBezTo>
                  <a:cubicBezTo>
                    <a:pt x="64" y="85"/>
                    <a:pt x="64" y="85"/>
                    <a:pt x="64" y="85"/>
                  </a:cubicBezTo>
                  <a:cubicBezTo>
                    <a:pt x="21" y="85"/>
                    <a:pt x="21" y="85"/>
                    <a:pt x="21" y="85"/>
                  </a:cubicBezTo>
                  <a:lnTo>
                    <a:pt x="21" y="2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89" name="Freeform 801"/>
            <p:cNvSpPr>
              <a:spLocks noEditPoints="1"/>
            </p:cNvSpPr>
            <p:nvPr/>
          </p:nvSpPr>
          <p:spPr bwMode="auto">
            <a:xfrm>
              <a:off x="7580" y="3073"/>
              <a:ext cx="43" cy="42"/>
            </a:xfrm>
            <a:custGeom>
              <a:avLst/>
              <a:gdLst>
                <a:gd name="T0" fmla="*/ 32 w 64"/>
                <a:gd name="T1" fmla="*/ 64 h 64"/>
                <a:gd name="T2" fmla="*/ 64 w 64"/>
                <a:gd name="T3" fmla="*/ 32 h 64"/>
                <a:gd name="T4" fmla="*/ 32 w 64"/>
                <a:gd name="T5" fmla="*/ 0 h 64"/>
                <a:gd name="T6" fmla="*/ 0 w 64"/>
                <a:gd name="T7" fmla="*/ 32 h 64"/>
                <a:gd name="T8" fmla="*/ 32 w 64"/>
                <a:gd name="T9" fmla="*/ 64 h 64"/>
                <a:gd name="T10" fmla="*/ 32 w 64"/>
                <a:gd name="T11" fmla="*/ 21 h 64"/>
                <a:gd name="T12" fmla="*/ 43 w 64"/>
                <a:gd name="T13" fmla="*/ 32 h 64"/>
                <a:gd name="T14" fmla="*/ 32 w 64"/>
                <a:gd name="T15" fmla="*/ 42 h 64"/>
                <a:gd name="T16" fmla="*/ 22 w 64"/>
                <a:gd name="T17" fmla="*/ 32 h 64"/>
                <a:gd name="T18" fmla="*/ 32 w 64"/>
                <a:gd name="T19" fmla="*/ 2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4" h="64">
                  <a:moveTo>
                    <a:pt x="32" y="64"/>
                  </a:moveTo>
                  <a:cubicBezTo>
                    <a:pt x="50" y="64"/>
                    <a:pt x="64" y="49"/>
                    <a:pt x="64" y="32"/>
                  </a:cubicBezTo>
                  <a:cubicBezTo>
                    <a:pt x="64" y="14"/>
                    <a:pt x="50" y="0"/>
                    <a:pt x="32" y="0"/>
                  </a:cubicBezTo>
                  <a:cubicBezTo>
                    <a:pt x="15" y="0"/>
                    <a:pt x="0" y="14"/>
                    <a:pt x="0" y="32"/>
                  </a:cubicBezTo>
                  <a:cubicBezTo>
                    <a:pt x="0" y="49"/>
                    <a:pt x="15" y="64"/>
                    <a:pt x="32" y="64"/>
                  </a:cubicBezTo>
                  <a:close/>
                  <a:moveTo>
                    <a:pt x="32" y="21"/>
                  </a:moveTo>
                  <a:cubicBezTo>
                    <a:pt x="38" y="21"/>
                    <a:pt x="43" y="26"/>
                    <a:pt x="43" y="32"/>
                  </a:cubicBezTo>
                  <a:cubicBezTo>
                    <a:pt x="43" y="38"/>
                    <a:pt x="38" y="42"/>
                    <a:pt x="32" y="42"/>
                  </a:cubicBezTo>
                  <a:cubicBezTo>
                    <a:pt x="26" y="42"/>
                    <a:pt x="22" y="38"/>
                    <a:pt x="22" y="32"/>
                  </a:cubicBezTo>
                  <a:cubicBezTo>
                    <a:pt x="22" y="26"/>
                    <a:pt x="26" y="21"/>
                    <a:pt x="32" y="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90" name="Freeform 802"/>
            <p:cNvSpPr>
              <a:spLocks noEditPoints="1"/>
            </p:cNvSpPr>
            <p:nvPr/>
          </p:nvSpPr>
          <p:spPr bwMode="auto">
            <a:xfrm>
              <a:off x="7361" y="3009"/>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256 w 512"/>
                <a:gd name="T11" fmla="*/ 490 h 512"/>
                <a:gd name="T12" fmla="*/ 21 w 512"/>
                <a:gd name="T13" fmla="*/ 256 h 512"/>
                <a:gd name="T14" fmla="*/ 256 w 512"/>
                <a:gd name="T15" fmla="*/ 21 h 512"/>
                <a:gd name="T16" fmla="*/ 490 w 512"/>
                <a:gd name="T17" fmla="*/ 256 h 512"/>
                <a:gd name="T18" fmla="*/ 256 w 512"/>
                <a:gd name="T19" fmla="*/ 49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56" y="490"/>
                  </a:moveTo>
                  <a:cubicBezTo>
                    <a:pt x="126" y="490"/>
                    <a:pt x="21" y="385"/>
                    <a:pt x="21" y="256"/>
                  </a:cubicBezTo>
                  <a:cubicBezTo>
                    <a:pt x="21" y="126"/>
                    <a:pt x="126" y="21"/>
                    <a:pt x="256" y="21"/>
                  </a:cubicBezTo>
                  <a:cubicBezTo>
                    <a:pt x="385" y="21"/>
                    <a:pt x="490" y="126"/>
                    <a:pt x="490" y="256"/>
                  </a:cubicBezTo>
                  <a:cubicBezTo>
                    <a:pt x="490" y="385"/>
                    <a:pt x="385" y="490"/>
                    <a:pt x="256" y="49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6" name="Group 99"/>
          <p:cNvGrpSpPr>
            <a:grpSpLocks noChangeAspect="1"/>
          </p:cNvGrpSpPr>
          <p:nvPr/>
        </p:nvGrpSpPr>
        <p:grpSpPr bwMode="auto">
          <a:xfrm>
            <a:off x="2626099" y="2697532"/>
            <a:ext cx="424383" cy="424383"/>
            <a:chOff x="390" y="346"/>
            <a:chExt cx="340" cy="340"/>
          </a:xfrm>
          <a:solidFill>
            <a:schemeClr val="tx1"/>
          </a:solidFill>
        </p:grpSpPr>
        <p:sp>
          <p:nvSpPr>
            <p:cNvPr id="292" name="Freeform 100"/>
            <p:cNvSpPr>
              <a:spLocks noEditPoints="1"/>
            </p:cNvSpPr>
            <p:nvPr/>
          </p:nvSpPr>
          <p:spPr bwMode="auto">
            <a:xfrm>
              <a:off x="390" y="346"/>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93" name="Freeform 101"/>
            <p:cNvSpPr>
              <a:spLocks/>
            </p:cNvSpPr>
            <p:nvPr/>
          </p:nvSpPr>
          <p:spPr bwMode="auto">
            <a:xfrm>
              <a:off x="468" y="433"/>
              <a:ext cx="160" cy="189"/>
            </a:xfrm>
            <a:custGeom>
              <a:avLst/>
              <a:gdLst>
                <a:gd name="T0" fmla="*/ 223 w 242"/>
                <a:gd name="T1" fmla="*/ 188 h 285"/>
                <a:gd name="T2" fmla="*/ 141 w 242"/>
                <a:gd name="T3" fmla="*/ 221 h 285"/>
                <a:gd name="T4" fmla="*/ 21 w 242"/>
                <a:gd name="T5" fmla="*/ 101 h 285"/>
                <a:gd name="T6" fmla="*/ 54 w 242"/>
                <a:gd name="T7" fmla="*/ 19 h 285"/>
                <a:gd name="T8" fmla="*/ 53 w 242"/>
                <a:gd name="T9" fmla="*/ 4 h 285"/>
                <a:gd name="T10" fmla="*/ 38 w 242"/>
                <a:gd name="T11" fmla="*/ 5 h 285"/>
                <a:gd name="T12" fmla="*/ 0 w 242"/>
                <a:gd name="T13" fmla="*/ 101 h 285"/>
                <a:gd name="T14" fmla="*/ 128 w 242"/>
                <a:gd name="T15" fmla="*/ 241 h 285"/>
                <a:gd name="T16" fmla="*/ 128 w 242"/>
                <a:gd name="T17" fmla="*/ 263 h 285"/>
                <a:gd name="T18" fmla="*/ 75 w 242"/>
                <a:gd name="T19" fmla="*/ 263 h 285"/>
                <a:gd name="T20" fmla="*/ 64 w 242"/>
                <a:gd name="T21" fmla="*/ 274 h 285"/>
                <a:gd name="T22" fmla="*/ 75 w 242"/>
                <a:gd name="T23" fmla="*/ 285 h 285"/>
                <a:gd name="T24" fmla="*/ 203 w 242"/>
                <a:gd name="T25" fmla="*/ 285 h 285"/>
                <a:gd name="T26" fmla="*/ 213 w 242"/>
                <a:gd name="T27" fmla="*/ 274 h 285"/>
                <a:gd name="T28" fmla="*/ 203 w 242"/>
                <a:gd name="T29" fmla="*/ 263 h 285"/>
                <a:gd name="T30" fmla="*/ 149 w 242"/>
                <a:gd name="T31" fmla="*/ 263 h 285"/>
                <a:gd name="T32" fmla="*/ 149 w 242"/>
                <a:gd name="T33" fmla="*/ 242 h 285"/>
                <a:gd name="T34" fmla="*/ 237 w 242"/>
                <a:gd name="T35" fmla="*/ 204 h 285"/>
                <a:gd name="T36" fmla="*/ 238 w 242"/>
                <a:gd name="T37" fmla="*/ 189 h 285"/>
                <a:gd name="T38" fmla="*/ 223 w 242"/>
                <a:gd name="T39" fmla="*/ 188 h 2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42" h="285">
                  <a:moveTo>
                    <a:pt x="223" y="188"/>
                  </a:moveTo>
                  <a:cubicBezTo>
                    <a:pt x="200" y="209"/>
                    <a:pt x="171" y="221"/>
                    <a:pt x="141" y="221"/>
                  </a:cubicBezTo>
                  <a:cubicBezTo>
                    <a:pt x="75" y="221"/>
                    <a:pt x="21" y="167"/>
                    <a:pt x="21" y="101"/>
                  </a:cubicBezTo>
                  <a:cubicBezTo>
                    <a:pt x="21" y="71"/>
                    <a:pt x="33" y="42"/>
                    <a:pt x="54" y="19"/>
                  </a:cubicBezTo>
                  <a:cubicBezTo>
                    <a:pt x="58" y="15"/>
                    <a:pt x="58" y="8"/>
                    <a:pt x="53" y="4"/>
                  </a:cubicBezTo>
                  <a:cubicBezTo>
                    <a:pt x="49" y="0"/>
                    <a:pt x="42" y="1"/>
                    <a:pt x="38" y="5"/>
                  </a:cubicBezTo>
                  <a:cubicBezTo>
                    <a:pt x="14" y="31"/>
                    <a:pt x="0" y="65"/>
                    <a:pt x="0" y="101"/>
                  </a:cubicBezTo>
                  <a:cubicBezTo>
                    <a:pt x="0" y="175"/>
                    <a:pt x="56" y="235"/>
                    <a:pt x="128" y="241"/>
                  </a:cubicBezTo>
                  <a:cubicBezTo>
                    <a:pt x="128" y="263"/>
                    <a:pt x="128" y="263"/>
                    <a:pt x="128" y="263"/>
                  </a:cubicBezTo>
                  <a:cubicBezTo>
                    <a:pt x="75" y="263"/>
                    <a:pt x="75" y="263"/>
                    <a:pt x="75" y="263"/>
                  </a:cubicBezTo>
                  <a:cubicBezTo>
                    <a:pt x="69" y="263"/>
                    <a:pt x="64" y="268"/>
                    <a:pt x="64" y="274"/>
                  </a:cubicBezTo>
                  <a:cubicBezTo>
                    <a:pt x="64" y="280"/>
                    <a:pt x="69" y="285"/>
                    <a:pt x="75" y="285"/>
                  </a:cubicBezTo>
                  <a:cubicBezTo>
                    <a:pt x="203" y="285"/>
                    <a:pt x="203" y="285"/>
                    <a:pt x="203" y="285"/>
                  </a:cubicBezTo>
                  <a:cubicBezTo>
                    <a:pt x="209" y="285"/>
                    <a:pt x="213" y="280"/>
                    <a:pt x="213" y="274"/>
                  </a:cubicBezTo>
                  <a:cubicBezTo>
                    <a:pt x="213" y="268"/>
                    <a:pt x="209" y="263"/>
                    <a:pt x="203" y="263"/>
                  </a:cubicBezTo>
                  <a:cubicBezTo>
                    <a:pt x="149" y="263"/>
                    <a:pt x="149" y="263"/>
                    <a:pt x="149" y="263"/>
                  </a:cubicBezTo>
                  <a:cubicBezTo>
                    <a:pt x="149" y="242"/>
                    <a:pt x="149" y="242"/>
                    <a:pt x="149" y="242"/>
                  </a:cubicBezTo>
                  <a:cubicBezTo>
                    <a:pt x="182" y="240"/>
                    <a:pt x="213" y="226"/>
                    <a:pt x="237" y="204"/>
                  </a:cubicBezTo>
                  <a:cubicBezTo>
                    <a:pt x="241" y="200"/>
                    <a:pt x="242" y="193"/>
                    <a:pt x="238" y="189"/>
                  </a:cubicBezTo>
                  <a:cubicBezTo>
                    <a:pt x="234" y="184"/>
                    <a:pt x="227" y="184"/>
                    <a:pt x="223" y="188"/>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94" name="Freeform 102"/>
            <p:cNvSpPr>
              <a:spLocks noEditPoints="1"/>
            </p:cNvSpPr>
            <p:nvPr/>
          </p:nvSpPr>
          <p:spPr bwMode="auto">
            <a:xfrm>
              <a:off x="492" y="431"/>
              <a:ext cx="138" cy="138"/>
            </a:xfrm>
            <a:custGeom>
              <a:avLst/>
              <a:gdLst>
                <a:gd name="T0" fmla="*/ 104 w 208"/>
                <a:gd name="T1" fmla="*/ 208 h 208"/>
                <a:gd name="T2" fmla="*/ 208 w 208"/>
                <a:gd name="T3" fmla="*/ 104 h 208"/>
                <a:gd name="T4" fmla="*/ 104 w 208"/>
                <a:gd name="T5" fmla="*/ 0 h 208"/>
                <a:gd name="T6" fmla="*/ 0 w 208"/>
                <a:gd name="T7" fmla="*/ 104 h 208"/>
                <a:gd name="T8" fmla="*/ 104 w 208"/>
                <a:gd name="T9" fmla="*/ 208 h 208"/>
                <a:gd name="T10" fmla="*/ 104 w 208"/>
                <a:gd name="T11" fmla="*/ 22 h 208"/>
                <a:gd name="T12" fmla="*/ 186 w 208"/>
                <a:gd name="T13" fmla="*/ 104 h 208"/>
                <a:gd name="T14" fmla="*/ 104 w 208"/>
                <a:gd name="T15" fmla="*/ 187 h 208"/>
                <a:gd name="T16" fmla="*/ 21 w 208"/>
                <a:gd name="T17" fmla="*/ 104 h 208"/>
                <a:gd name="T18" fmla="*/ 104 w 208"/>
                <a:gd name="T19" fmla="*/ 22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8" h="208">
                  <a:moveTo>
                    <a:pt x="104" y="208"/>
                  </a:moveTo>
                  <a:cubicBezTo>
                    <a:pt x="161" y="208"/>
                    <a:pt x="208" y="162"/>
                    <a:pt x="208" y="104"/>
                  </a:cubicBezTo>
                  <a:cubicBezTo>
                    <a:pt x="208" y="47"/>
                    <a:pt x="161" y="0"/>
                    <a:pt x="104" y="0"/>
                  </a:cubicBezTo>
                  <a:cubicBezTo>
                    <a:pt x="46" y="0"/>
                    <a:pt x="0" y="47"/>
                    <a:pt x="0" y="104"/>
                  </a:cubicBezTo>
                  <a:cubicBezTo>
                    <a:pt x="0" y="162"/>
                    <a:pt x="46" y="208"/>
                    <a:pt x="104" y="208"/>
                  </a:cubicBezTo>
                  <a:close/>
                  <a:moveTo>
                    <a:pt x="104" y="22"/>
                  </a:moveTo>
                  <a:cubicBezTo>
                    <a:pt x="149" y="22"/>
                    <a:pt x="186" y="59"/>
                    <a:pt x="186" y="104"/>
                  </a:cubicBezTo>
                  <a:cubicBezTo>
                    <a:pt x="186" y="150"/>
                    <a:pt x="149" y="187"/>
                    <a:pt x="104" y="187"/>
                  </a:cubicBezTo>
                  <a:cubicBezTo>
                    <a:pt x="58" y="187"/>
                    <a:pt x="21" y="150"/>
                    <a:pt x="21" y="104"/>
                  </a:cubicBezTo>
                  <a:cubicBezTo>
                    <a:pt x="21" y="59"/>
                    <a:pt x="58" y="22"/>
                    <a:pt x="104" y="2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7" name="Group 583"/>
          <p:cNvGrpSpPr>
            <a:grpSpLocks noChangeAspect="1"/>
          </p:cNvGrpSpPr>
          <p:nvPr/>
        </p:nvGrpSpPr>
        <p:grpSpPr bwMode="auto">
          <a:xfrm>
            <a:off x="8106681" y="2124534"/>
            <a:ext cx="425631" cy="424383"/>
            <a:chOff x="1138" y="1953"/>
            <a:chExt cx="341" cy="340"/>
          </a:xfrm>
          <a:solidFill>
            <a:schemeClr val="tx1"/>
          </a:solidFill>
        </p:grpSpPr>
        <p:sp>
          <p:nvSpPr>
            <p:cNvPr id="296" name="Freeform 584"/>
            <p:cNvSpPr>
              <a:spLocks noEditPoints="1"/>
            </p:cNvSpPr>
            <p:nvPr/>
          </p:nvSpPr>
          <p:spPr bwMode="auto">
            <a:xfrm>
              <a:off x="1138" y="1953"/>
              <a:ext cx="341"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97" name="Freeform 585"/>
            <p:cNvSpPr>
              <a:spLocks noEditPoints="1"/>
            </p:cNvSpPr>
            <p:nvPr/>
          </p:nvSpPr>
          <p:spPr bwMode="auto">
            <a:xfrm>
              <a:off x="1273" y="2017"/>
              <a:ext cx="71" cy="212"/>
            </a:xfrm>
            <a:custGeom>
              <a:avLst/>
              <a:gdLst>
                <a:gd name="T0" fmla="*/ 86 w 107"/>
                <a:gd name="T1" fmla="*/ 54 h 320"/>
                <a:gd name="T2" fmla="*/ 96 w 107"/>
                <a:gd name="T3" fmla="*/ 13 h 320"/>
                <a:gd name="T4" fmla="*/ 94 w 107"/>
                <a:gd name="T5" fmla="*/ 4 h 320"/>
                <a:gd name="T6" fmla="*/ 86 w 107"/>
                <a:gd name="T7" fmla="*/ 0 h 320"/>
                <a:gd name="T8" fmla="*/ 22 w 107"/>
                <a:gd name="T9" fmla="*/ 0 h 320"/>
                <a:gd name="T10" fmla="*/ 13 w 107"/>
                <a:gd name="T11" fmla="*/ 4 h 320"/>
                <a:gd name="T12" fmla="*/ 11 w 107"/>
                <a:gd name="T13" fmla="*/ 13 h 320"/>
                <a:gd name="T14" fmla="*/ 22 w 107"/>
                <a:gd name="T15" fmla="*/ 54 h 320"/>
                <a:gd name="T16" fmla="*/ 0 w 107"/>
                <a:gd name="T17" fmla="*/ 255 h 320"/>
                <a:gd name="T18" fmla="*/ 3 w 107"/>
                <a:gd name="T19" fmla="*/ 262 h 320"/>
                <a:gd name="T20" fmla="*/ 45 w 107"/>
                <a:gd name="T21" fmla="*/ 316 h 320"/>
                <a:gd name="T22" fmla="*/ 54 w 107"/>
                <a:gd name="T23" fmla="*/ 320 h 320"/>
                <a:gd name="T24" fmla="*/ 62 w 107"/>
                <a:gd name="T25" fmla="*/ 316 h 320"/>
                <a:gd name="T26" fmla="*/ 105 w 107"/>
                <a:gd name="T27" fmla="*/ 262 h 320"/>
                <a:gd name="T28" fmla="*/ 107 w 107"/>
                <a:gd name="T29" fmla="*/ 255 h 320"/>
                <a:gd name="T30" fmla="*/ 86 w 107"/>
                <a:gd name="T31" fmla="*/ 54 h 320"/>
                <a:gd name="T32" fmla="*/ 72 w 107"/>
                <a:gd name="T33" fmla="*/ 21 h 320"/>
                <a:gd name="T34" fmla="*/ 67 w 107"/>
                <a:gd name="T35" fmla="*/ 42 h 320"/>
                <a:gd name="T36" fmla="*/ 41 w 107"/>
                <a:gd name="T37" fmla="*/ 42 h 320"/>
                <a:gd name="T38" fmla="*/ 35 w 107"/>
                <a:gd name="T39" fmla="*/ 21 h 320"/>
                <a:gd name="T40" fmla="*/ 72 w 107"/>
                <a:gd name="T41" fmla="*/ 21 h 320"/>
                <a:gd name="T42" fmla="*/ 54 w 107"/>
                <a:gd name="T43" fmla="*/ 292 h 320"/>
                <a:gd name="T44" fmla="*/ 22 w 107"/>
                <a:gd name="T45" fmla="*/ 252 h 320"/>
                <a:gd name="T46" fmla="*/ 42 w 107"/>
                <a:gd name="T47" fmla="*/ 64 h 320"/>
                <a:gd name="T48" fmla="*/ 65 w 107"/>
                <a:gd name="T49" fmla="*/ 64 h 320"/>
                <a:gd name="T50" fmla="*/ 85 w 107"/>
                <a:gd name="T51" fmla="*/ 252 h 320"/>
                <a:gd name="T52" fmla="*/ 54 w 107"/>
                <a:gd name="T53" fmla="*/ 292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320">
                  <a:moveTo>
                    <a:pt x="86" y="54"/>
                  </a:moveTo>
                  <a:cubicBezTo>
                    <a:pt x="96" y="13"/>
                    <a:pt x="96" y="13"/>
                    <a:pt x="96" y="13"/>
                  </a:cubicBezTo>
                  <a:cubicBezTo>
                    <a:pt x="97" y="10"/>
                    <a:pt x="96" y="6"/>
                    <a:pt x="94" y="4"/>
                  </a:cubicBezTo>
                  <a:cubicBezTo>
                    <a:pt x="92" y="1"/>
                    <a:pt x="89" y="0"/>
                    <a:pt x="86" y="0"/>
                  </a:cubicBezTo>
                  <a:cubicBezTo>
                    <a:pt x="22" y="0"/>
                    <a:pt x="22" y="0"/>
                    <a:pt x="22" y="0"/>
                  </a:cubicBezTo>
                  <a:cubicBezTo>
                    <a:pt x="18" y="0"/>
                    <a:pt x="15" y="1"/>
                    <a:pt x="13" y="4"/>
                  </a:cubicBezTo>
                  <a:cubicBezTo>
                    <a:pt x="11" y="6"/>
                    <a:pt x="11" y="10"/>
                    <a:pt x="11" y="13"/>
                  </a:cubicBezTo>
                  <a:cubicBezTo>
                    <a:pt x="22" y="54"/>
                    <a:pt x="22" y="54"/>
                    <a:pt x="22" y="54"/>
                  </a:cubicBezTo>
                  <a:cubicBezTo>
                    <a:pt x="0" y="255"/>
                    <a:pt x="0" y="255"/>
                    <a:pt x="0" y="255"/>
                  </a:cubicBezTo>
                  <a:cubicBezTo>
                    <a:pt x="0" y="257"/>
                    <a:pt x="1" y="260"/>
                    <a:pt x="3" y="262"/>
                  </a:cubicBezTo>
                  <a:cubicBezTo>
                    <a:pt x="45" y="316"/>
                    <a:pt x="45" y="316"/>
                    <a:pt x="45" y="316"/>
                  </a:cubicBezTo>
                  <a:cubicBezTo>
                    <a:pt x="47" y="318"/>
                    <a:pt x="50" y="320"/>
                    <a:pt x="54" y="320"/>
                  </a:cubicBezTo>
                  <a:cubicBezTo>
                    <a:pt x="57" y="320"/>
                    <a:pt x="60" y="318"/>
                    <a:pt x="62" y="316"/>
                  </a:cubicBezTo>
                  <a:cubicBezTo>
                    <a:pt x="105" y="262"/>
                    <a:pt x="105" y="262"/>
                    <a:pt x="105" y="262"/>
                  </a:cubicBezTo>
                  <a:cubicBezTo>
                    <a:pt x="106" y="260"/>
                    <a:pt x="107" y="257"/>
                    <a:pt x="107" y="255"/>
                  </a:cubicBezTo>
                  <a:lnTo>
                    <a:pt x="86" y="54"/>
                  </a:lnTo>
                  <a:close/>
                  <a:moveTo>
                    <a:pt x="72" y="21"/>
                  </a:moveTo>
                  <a:cubicBezTo>
                    <a:pt x="67" y="42"/>
                    <a:pt x="67" y="42"/>
                    <a:pt x="67" y="42"/>
                  </a:cubicBezTo>
                  <a:cubicBezTo>
                    <a:pt x="41" y="42"/>
                    <a:pt x="41" y="42"/>
                    <a:pt x="41" y="42"/>
                  </a:cubicBezTo>
                  <a:cubicBezTo>
                    <a:pt x="35" y="21"/>
                    <a:pt x="35" y="21"/>
                    <a:pt x="35" y="21"/>
                  </a:cubicBezTo>
                  <a:lnTo>
                    <a:pt x="72" y="21"/>
                  </a:lnTo>
                  <a:close/>
                  <a:moveTo>
                    <a:pt x="54" y="292"/>
                  </a:moveTo>
                  <a:cubicBezTo>
                    <a:pt x="22" y="252"/>
                    <a:pt x="22" y="252"/>
                    <a:pt x="22" y="252"/>
                  </a:cubicBezTo>
                  <a:cubicBezTo>
                    <a:pt x="42" y="64"/>
                    <a:pt x="42" y="64"/>
                    <a:pt x="42" y="64"/>
                  </a:cubicBezTo>
                  <a:cubicBezTo>
                    <a:pt x="65" y="64"/>
                    <a:pt x="65" y="64"/>
                    <a:pt x="65" y="64"/>
                  </a:cubicBezTo>
                  <a:cubicBezTo>
                    <a:pt x="85" y="252"/>
                    <a:pt x="85" y="252"/>
                    <a:pt x="85" y="252"/>
                  </a:cubicBezTo>
                  <a:lnTo>
                    <a:pt x="54" y="29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sp>
        <p:nvSpPr>
          <p:cNvPr id="265" name="Rounded Rectangle 264"/>
          <p:cNvSpPr/>
          <p:nvPr/>
        </p:nvSpPr>
        <p:spPr bwMode="gray">
          <a:xfrm>
            <a:off x="7326956" y="4335914"/>
            <a:ext cx="3126695" cy="489673"/>
          </a:xfrm>
          <a:prstGeom prst="roundRect">
            <a:avLst>
              <a:gd name="adj" fmla="val 50000"/>
            </a:avLst>
          </a:prstGeom>
          <a:solidFill>
            <a:schemeClr val="accent6">
              <a:lumMod val="20000"/>
              <a:lumOff val="80000"/>
            </a:schemeClr>
          </a:solidFill>
          <a:ln w="19050" algn="ctr">
            <a:noFill/>
            <a:miter lim="800000"/>
            <a:headEnd/>
            <a:tailEnd/>
          </a:ln>
        </p:spPr>
        <p:txBody>
          <a:bodyPr wrap="square" lIns="80615" tIns="80615" rIns="80615" bIns="80615" rtlCol="0" anchor="ctr"/>
          <a:lstStyle/>
          <a:p>
            <a:pPr algn="ctr">
              <a:defRPr/>
            </a:pPr>
            <a:r>
              <a:rPr lang="en-US" sz="1270" b="1" dirty="0"/>
              <a:t>Dedicated professional</a:t>
            </a:r>
          </a:p>
        </p:txBody>
      </p:sp>
      <p:sp>
        <p:nvSpPr>
          <p:cNvPr id="73" name="Rectangle 72"/>
          <p:cNvSpPr/>
          <p:nvPr/>
        </p:nvSpPr>
        <p:spPr bwMode="gray">
          <a:xfrm>
            <a:off x="1601341" y="473073"/>
            <a:ext cx="9084361" cy="825963"/>
          </a:xfrm>
          <a:prstGeom prst="rect">
            <a:avLst/>
          </a:prstGeom>
          <a:solidFill>
            <a:schemeClr val="accent4">
              <a:lumMod val="75000"/>
            </a:schemeClr>
          </a:solidFill>
          <a:ln w="19050" algn="ctr">
            <a:noFill/>
            <a:miter lim="800000"/>
            <a:headEnd/>
            <a:tailEnd/>
          </a:ln>
        </p:spPr>
        <p:txBody>
          <a:bodyPr wrap="square" lIns="195869" tIns="80615" rIns="80615" bIns="80615" rtlCol="0" anchor="ctr"/>
          <a:lstStyle/>
          <a:p>
            <a:pPr algn="ctr">
              <a:lnSpc>
                <a:spcPct val="106000"/>
              </a:lnSpc>
            </a:pPr>
            <a:r>
              <a:rPr lang="en-US" sz="2800" b="1" dirty="0" smtClean="0">
                <a:solidFill>
                  <a:schemeClr val="bg1"/>
                </a:solidFill>
              </a:rPr>
              <a:t>TECHNOLOGY STACK</a:t>
            </a:r>
            <a:endParaRPr lang="en-US" sz="2800" b="1" dirty="0">
              <a:solidFill>
                <a:schemeClr val="bg1"/>
              </a:solidFill>
            </a:endParaRPr>
          </a:p>
        </p:txBody>
      </p:sp>
      <p:grpSp>
        <p:nvGrpSpPr>
          <p:cNvPr id="8" name="Group 221"/>
          <p:cNvGrpSpPr/>
          <p:nvPr/>
        </p:nvGrpSpPr>
        <p:grpSpPr>
          <a:xfrm>
            <a:off x="1249766" y="4997403"/>
            <a:ext cx="9692468" cy="1398503"/>
            <a:chOff x="3264061" y="5511025"/>
            <a:chExt cx="5878677" cy="1542238"/>
          </a:xfrm>
        </p:grpSpPr>
        <p:sp>
          <p:nvSpPr>
            <p:cNvPr id="5" name="Rectangle 5"/>
            <p:cNvSpPr>
              <a:spLocks noChangeArrowheads="1"/>
            </p:cNvSpPr>
            <p:nvPr/>
          </p:nvSpPr>
          <p:spPr bwMode="auto">
            <a:xfrm>
              <a:off x="3264061" y="5511025"/>
              <a:ext cx="5878677" cy="1291088"/>
            </a:xfrm>
            <a:prstGeom prst="rect">
              <a:avLst/>
            </a:prstGeom>
            <a:solidFill>
              <a:schemeClr val="accent4">
                <a:alpha val="10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 name="Rectangle 6"/>
            <p:cNvSpPr>
              <a:spLocks noChangeArrowheads="1"/>
            </p:cNvSpPr>
            <p:nvPr/>
          </p:nvSpPr>
          <p:spPr bwMode="auto">
            <a:xfrm>
              <a:off x="3264061" y="6802113"/>
              <a:ext cx="5877415" cy="251150"/>
            </a:xfrm>
            <a:prstGeom prst="rect">
              <a:avLst/>
            </a:prstGeom>
            <a:solidFill>
              <a:schemeClr val="accent4">
                <a:alpha val="5000"/>
              </a:scheme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grpSp>
      <p:grpSp>
        <p:nvGrpSpPr>
          <p:cNvPr id="224" name="Group 247"/>
          <p:cNvGrpSpPr/>
          <p:nvPr/>
        </p:nvGrpSpPr>
        <p:grpSpPr>
          <a:xfrm>
            <a:off x="4988784" y="4198586"/>
            <a:ext cx="2010777" cy="2197320"/>
            <a:chOff x="4123306" y="4630107"/>
            <a:chExt cx="2217440" cy="2423156"/>
          </a:xfrm>
        </p:grpSpPr>
        <p:sp>
          <p:nvSpPr>
            <p:cNvPr id="10" name="Freeform 7"/>
            <p:cNvSpPr>
              <a:spLocks/>
            </p:cNvSpPr>
            <p:nvPr/>
          </p:nvSpPr>
          <p:spPr bwMode="auto">
            <a:xfrm>
              <a:off x="4756860" y="4630107"/>
              <a:ext cx="1236819" cy="965476"/>
            </a:xfrm>
            <a:custGeom>
              <a:avLst/>
              <a:gdLst>
                <a:gd name="T0" fmla="*/ 1936 w 2040"/>
                <a:gd name="T1" fmla="*/ 1594 h 1594"/>
                <a:gd name="T2" fmla="*/ 105 w 2040"/>
                <a:gd name="T3" fmla="*/ 1594 h 1594"/>
                <a:gd name="T4" fmla="*/ 0 w 2040"/>
                <a:gd name="T5" fmla="*/ 1490 h 1594"/>
                <a:gd name="T6" fmla="*/ 0 w 2040"/>
                <a:gd name="T7" fmla="*/ 104 h 1594"/>
                <a:gd name="T8" fmla="*/ 105 w 2040"/>
                <a:gd name="T9" fmla="*/ 0 h 1594"/>
                <a:gd name="T10" fmla="*/ 1936 w 2040"/>
                <a:gd name="T11" fmla="*/ 0 h 1594"/>
                <a:gd name="T12" fmla="*/ 2040 w 2040"/>
                <a:gd name="T13" fmla="*/ 104 h 1594"/>
                <a:gd name="T14" fmla="*/ 2040 w 2040"/>
                <a:gd name="T15" fmla="*/ 1490 h 1594"/>
                <a:gd name="T16" fmla="*/ 1936 w 2040"/>
                <a:gd name="T17" fmla="*/ 1594 h 1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40" h="1594">
                  <a:moveTo>
                    <a:pt x="1936" y="1594"/>
                  </a:moveTo>
                  <a:cubicBezTo>
                    <a:pt x="105" y="1594"/>
                    <a:pt x="105" y="1594"/>
                    <a:pt x="105" y="1594"/>
                  </a:cubicBezTo>
                  <a:cubicBezTo>
                    <a:pt x="47" y="1594"/>
                    <a:pt x="0" y="1547"/>
                    <a:pt x="0" y="1490"/>
                  </a:cubicBezTo>
                  <a:cubicBezTo>
                    <a:pt x="0" y="104"/>
                    <a:pt x="0" y="104"/>
                    <a:pt x="0" y="104"/>
                  </a:cubicBezTo>
                  <a:cubicBezTo>
                    <a:pt x="0" y="47"/>
                    <a:pt x="47" y="0"/>
                    <a:pt x="105" y="0"/>
                  </a:cubicBezTo>
                  <a:cubicBezTo>
                    <a:pt x="1936" y="0"/>
                    <a:pt x="1936" y="0"/>
                    <a:pt x="1936" y="0"/>
                  </a:cubicBezTo>
                  <a:cubicBezTo>
                    <a:pt x="1993" y="0"/>
                    <a:pt x="2040" y="47"/>
                    <a:pt x="2040" y="104"/>
                  </a:cubicBezTo>
                  <a:cubicBezTo>
                    <a:pt x="2040" y="1490"/>
                    <a:pt x="2040" y="1490"/>
                    <a:pt x="2040" y="1490"/>
                  </a:cubicBezTo>
                  <a:cubicBezTo>
                    <a:pt x="2040" y="1547"/>
                    <a:pt x="1993" y="1594"/>
                    <a:pt x="1936" y="1594"/>
                  </a:cubicBez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 name="Freeform 8"/>
            <p:cNvSpPr>
              <a:spLocks/>
            </p:cNvSpPr>
            <p:nvPr/>
          </p:nvSpPr>
          <p:spPr bwMode="auto">
            <a:xfrm>
              <a:off x="4769480" y="5522384"/>
              <a:ext cx="1226723" cy="692871"/>
            </a:xfrm>
            <a:custGeom>
              <a:avLst/>
              <a:gdLst>
                <a:gd name="T0" fmla="*/ 1970 w 2023"/>
                <a:gd name="T1" fmla="*/ 1143 h 1143"/>
                <a:gd name="T2" fmla="*/ 53 w 2023"/>
                <a:gd name="T3" fmla="*/ 1143 h 1143"/>
                <a:gd name="T4" fmla="*/ 0 w 2023"/>
                <a:gd name="T5" fmla="*/ 1090 h 1143"/>
                <a:gd name="T6" fmla="*/ 0 w 2023"/>
                <a:gd name="T7" fmla="*/ 52 h 1143"/>
                <a:gd name="T8" fmla="*/ 53 w 2023"/>
                <a:gd name="T9" fmla="*/ 0 h 1143"/>
                <a:gd name="T10" fmla="*/ 1970 w 2023"/>
                <a:gd name="T11" fmla="*/ 0 h 1143"/>
                <a:gd name="T12" fmla="*/ 2023 w 2023"/>
                <a:gd name="T13" fmla="*/ 52 h 1143"/>
                <a:gd name="T14" fmla="*/ 2023 w 2023"/>
                <a:gd name="T15" fmla="*/ 1090 h 1143"/>
                <a:gd name="T16" fmla="*/ 1970 w 2023"/>
                <a:gd name="T17" fmla="*/ 114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3" h="1143">
                  <a:moveTo>
                    <a:pt x="1970" y="1143"/>
                  </a:moveTo>
                  <a:cubicBezTo>
                    <a:pt x="53" y="1143"/>
                    <a:pt x="53" y="1143"/>
                    <a:pt x="53" y="1143"/>
                  </a:cubicBezTo>
                  <a:cubicBezTo>
                    <a:pt x="24" y="1143"/>
                    <a:pt x="0" y="1119"/>
                    <a:pt x="0" y="1090"/>
                  </a:cubicBezTo>
                  <a:cubicBezTo>
                    <a:pt x="0" y="52"/>
                    <a:pt x="0" y="52"/>
                    <a:pt x="0" y="52"/>
                  </a:cubicBezTo>
                  <a:cubicBezTo>
                    <a:pt x="0" y="23"/>
                    <a:pt x="24" y="0"/>
                    <a:pt x="53" y="0"/>
                  </a:cubicBezTo>
                  <a:cubicBezTo>
                    <a:pt x="1970" y="0"/>
                    <a:pt x="1970" y="0"/>
                    <a:pt x="1970" y="0"/>
                  </a:cubicBezTo>
                  <a:cubicBezTo>
                    <a:pt x="1999" y="0"/>
                    <a:pt x="2023" y="23"/>
                    <a:pt x="2023" y="52"/>
                  </a:cubicBezTo>
                  <a:cubicBezTo>
                    <a:pt x="2023" y="1090"/>
                    <a:pt x="2023" y="1090"/>
                    <a:pt x="2023" y="1090"/>
                  </a:cubicBezTo>
                  <a:cubicBezTo>
                    <a:pt x="2023" y="1119"/>
                    <a:pt x="1999" y="1143"/>
                    <a:pt x="1970" y="1143"/>
                  </a:cubicBez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 name="Freeform 9"/>
            <p:cNvSpPr>
              <a:spLocks/>
            </p:cNvSpPr>
            <p:nvPr/>
          </p:nvSpPr>
          <p:spPr bwMode="auto">
            <a:xfrm>
              <a:off x="4769480" y="5495880"/>
              <a:ext cx="1226723" cy="691609"/>
            </a:xfrm>
            <a:custGeom>
              <a:avLst/>
              <a:gdLst>
                <a:gd name="T0" fmla="*/ 1970 w 2023"/>
                <a:gd name="T1" fmla="*/ 1143 h 1143"/>
                <a:gd name="T2" fmla="*/ 53 w 2023"/>
                <a:gd name="T3" fmla="*/ 1143 h 1143"/>
                <a:gd name="T4" fmla="*/ 0 w 2023"/>
                <a:gd name="T5" fmla="*/ 1090 h 1143"/>
                <a:gd name="T6" fmla="*/ 0 w 2023"/>
                <a:gd name="T7" fmla="*/ 52 h 1143"/>
                <a:gd name="T8" fmla="*/ 53 w 2023"/>
                <a:gd name="T9" fmla="*/ 0 h 1143"/>
                <a:gd name="T10" fmla="*/ 1970 w 2023"/>
                <a:gd name="T11" fmla="*/ 0 h 1143"/>
                <a:gd name="T12" fmla="*/ 2023 w 2023"/>
                <a:gd name="T13" fmla="*/ 52 h 1143"/>
                <a:gd name="T14" fmla="*/ 2023 w 2023"/>
                <a:gd name="T15" fmla="*/ 1090 h 1143"/>
                <a:gd name="T16" fmla="*/ 1970 w 2023"/>
                <a:gd name="T17" fmla="*/ 1143 h 1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23" h="1143">
                  <a:moveTo>
                    <a:pt x="1970" y="1143"/>
                  </a:moveTo>
                  <a:cubicBezTo>
                    <a:pt x="53" y="1143"/>
                    <a:pt x="53" y="1143"/>
                    <a:pt x="53" y="1143"/>
                  </a:cubicBezTo>
                  <a:cubicBezTo>
                    <a:pt x="24" y="1143"/>
                    <a:pt x="0" y="1119"/>
                    <a:pt x="0" y="1090"/>
                  </a:cubicBezTo>
                  <a:cubicBezTo>
                    <a:pt x="0" y="52"/>
                    <a:pt x="0" y="52"/>
                    <a:pt x="0" y="52"/>
                  </a:cubicBezTo>
                  <a:cubicBezTo>
                    <a:pt x="0" y="23"/>
                    <a:pt x="24" y="0"/>
                    <a:pt x="53" y="0"/>
                  </a:cubicBezTo>
                  <a:cubicBezTo>
                    <a:pt x="1970" y="0"/>
                    <a:pt x="1970" y="0"/>
                    <a:pt x="1970" y="0"/>
                  </a:cubicBezTo>
                  <a:cubicBezTo>
                    <a:pt x="1999" y="0"/>
                    <a:pt x="2023" y="23"/>
                    <a:pt x="2023" y="52"/>
                  </a:cubicBezTo>
                  <a:cubicBezTo>
                    <a:pt x="2023" y="1090"/>
                    <a:pt x="2023" y="1090"/>
                    <a:pt x="2023" y="1090"/>
                  </a:cubicBezTo>
                  <a:cubicBezTo>
                    <a:pt x="2023" y="1119"/>
                    <a:pt x="1999" y="1143"/>
                    <a:pt x="1970" y="1143"/>
                  </a:cubicBez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3" name="Freeform 10"/>
            <p:cNvSpPr>
              <a:spLocks/>
            </p:cNvSpPr>
            <p:nvPr/>
          </p:nvSpPr>
          <p:spPr bwMode="auto">
            <a:xfrm>
              <a:off x="4842680" y="5557721"/>
              <a:ext cx="85820" cy="60579"/>
            </a:xfrm>
            <a:custGeom>
              <a:avLst/>
              <a:gdLst>
                <a:gd name="T0" fmla="*/ 143 w 143"/>
                <a:gd name="T1" fmla="*/ 95 h 101"/>
                <a:gd name="T2" fmla="*/ 135 w 143"/>
                <a:gd name="T3" fmla="*/ 101 h 101"/>
                <a:gd name="T4" fmla="*/ 9 w 143"/>
                <a:gd name="T5" fmla="*/ 101 h 101"/>
                <a:gd name="T6" fmla="*/ 0 w 143"/>
                <a:gd name="T7" fmla="*/ 95 h 101"/>
                <a:gd name="T8" fmla="*/ 0 w 143"/>
                <a:gd name="T9" fmla="*/ 6 h 101"/>
                <a:gd name="T10" fmla="*/ 9 w 143"/>
                <a:gd name="T11" fmla="*/ 0 h 101"/>
                <a:gd name="T12" fmla="*/ 135 w 143"/>
                <a:gd name="T13" fmla="*/ 0 h 101"/>
                <a:gd name="T14" fmla="*/ 143 w 143"/>
                <a:gd name="T15" fmla="*/ 6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9" y="101"/>
                    <a:pt x="9" y="101"/>
                    <a:pt x="9" y="101"/>
                  </a:cubicBezTo>
                  <a:cubicBezTo>
                    <a:pt x="4" y="101"/>
                    <a:pt x="0" y="99"/>
                    <a:pt x="0" y="95"/>
                  </a:cubicBezTo>
                  <a:cubicBezTo>
                    <a:pt x="0" y="6"/>
                    <a:pt x="0" y="6"/>
                    <a:pt x="0" y="6"/>
                  </a:cubicBezTo>
                  <a:cubicBezTo>
                    <a:pt x="0" y="2"/>
                    <a:pt x="4" y="0"/>
                    <a:pt x="9" y="0"/>
                  </a:cubicBezTo>
                  <a:cubicBezTo>
                    <a:pt x="135" y="0"/>
                    <a:pt x="135" y="0"/>
                    <a:pt x="135" y="0"/>
                  </a:cubicBezTo>
                  <a:cubicBezTo>
                    <a:pt x="139" y="0"/>
                    <a:pt x="143" y="2"/>
                    <a:pt x="143" y="6"/>
                  </a:cubicBezTo>
                  <a:lnTo>
                    <a:pt x="143" y="95"/>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4" name="Freeform 11"/>
            <p:cNvSpPr>
              <a:spLocks/>
            </p:cNvSpPr>
            <p:nvPr/>
          </p:nvSpPr>
          <p:spPr bwMode="auto">
            <a:xfrm>
              <a:off x="5001700" y="5632183"/>
              <a:ext cx="85820"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 name="Freeform 12"/>
            <p:cNvSpPr>
              <a:spLocks/>
            </p:cNvSpPr>
            <p:nvPr/>
          </p:nvSpPr>
          <p:spPr bwMode="auto">
            <a:xfrm>
              <a:off x="5025679" y="5706645"/>
              <a:ext cx="87083"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9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40" y="102"/>
                    <a:pt x="135" y="102"/>
                  </a:cubicBezTo>
                  <a:cubicBezTo>
                    <a:pt x="9" y="102"/>
                    <a:pt x="9" y="102"/>
                    <a:pt x="9" y="102"/>
                  </a:cubicBezTo>
                  <a:cubicBezTo>
                    <a:pt x="4" y="102"/>
                    <a:pt x="0" y="99"/>
                    <a:pt x="0" y="96"/>
                  </a:cubicBezTo>
                  <a:cubicBezTo>
                    <a:pt x="0" y="6"/>
                    <a:pt x="0" y="6"/>
                    <a:pt x="0" y="6"/>
                  </a:cubicBezTo>
                  <a:cubicBezTo>
                    <a:pt x="0" y="3"/>
                    <a:pt x="4" y="0"/>
                    <a:pt x="9"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 name="Freeform 13"/>
            <p:cNvSpPr>
              <a:spLocks/>
            </p:cNvSpPr>
            <p:nvPr/>
          </p:nvSpPr>
          <p:spPr bwMode="auto">
            <a:xfrm>
              <a:off x="4973934" y="5782368"/>
              <a:ext cx="87083"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9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9" y="102"/>
                    <a:pt x="9" y="102"/>
                    <a:pt x="9" y="102"/>
                  </a:cubicBezTo>
                  <a:cubicBezTo>
                    <a:pt x="4" y="102"/>
                    <a:pt x="0" y="99"/>
                    <a:pt x="0" y="96"/>
                  </a:cubicBezTo>
                  <a:cubicBezTo>
                    <a:pt x="0" y="6"/>
                    <a:pt x="0" y="6"/>
                    <a:pt x="0" y="6"/>
                  </a:cubicBezTo>
                  <a:cubicBezTo>
                    <a:pt x="0" y="3"/>
                    <a:pt x="4" y="0"/>
                    <a:pt x="9"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 name="Freeform 14"/>
            <p:cNvSpPr>
              <a:spLocks/>
            </p:cNvSpPr>
            <p:nvPr/>
          </p:nvSpPr>
          <p:spPr bwMode="auto">
            <a:xfrm>
              <a:off x="4842680" y="5856829"/>
              <a:ext cx="85820" cy="70675"/>
            </a:xfrm>
            <a:custGeom>
              <a:avLst/>
              <a:gdLst>
                <a:gd name="T0" fmla="*/ 143 w 143"/>
                <a:gd name="T1" fmla="*/ 111 h 117"/>
                <a:gd name="T2" fmla="*/ 135 w 143"/>
                <a:gd name="T3" fmla="*/ 117 h 117"/>
                <a:gd name="T4" fmla="*/ 9 w 143"/>
                <a:gd name="T5" fmla="*/ 117 h 117"/>
                <a:gd name="T6" fmla="*/ 0 w 143"/>
                <a:gd name="T7" fmla="*/ 111 h 117"/>
                <a:gd name="T8" fmla="*/ 0 w 143"/>
                <a:gd name="T9" fmla="*/ 6 h 117"/>
                <a:gd name="T10" fmla="*/ 9 w 143"/>
                <a:gd name="T11" fmla="*/ 0 h 117"/>
                <a:gd name="T12" fmla="*/ 135 w 143"/>
                <a:gd name="T13" fmla="*/ 0 h 117"/>
                <a:gd name="T14" fmla="*/ 143 w 143"/>
                <a:gd name="T15" fmla="*/ 6 h 117"/>
                <a:gd name="T16" fmla="*/ 143 w 143"/>
                <a:gd name="T17" fmla="*/ 11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17">
                  <a:moveTo>
                    <a:pt x="143" y="111"/>
                  </a:moveTo>
                  <a:cubicBezTo>
                    <a:pt x="143" y="114"/>
                    <a:pt x="140" y="117"/>
                    <a:pt x="135" y="117"/>
                  </a:cubicBezTo>
                  <a:cubicBezTo>
                    <a:pt x="9" y="117"/>
                    <a:pt x="9" y="117"/>
                    <a:pt x="9" y="117"/>
                  </a:cubicBezTo>
                  <a:cubicBezTo>
                    <a:pt x="4" y="117"/>
                    <a:pt x="0" y="114"/>
                    <a:pt x="0" y="111"/>
                  </a:cubicBezTo>
                  <a:cubicBezTo>
                    <a:pt x="0" y="6"/>
                    <a:pt x="0" y="6"/>
                    <a:pt x="0" y="6"/>
                  </a:cubicBezTo>
                  <a:cubicBezTo>
                    <a:pt x="0" y="2"/>
                    <a:pt x="4" y="0"/>
                    <a:pt x="9" y="0"/>
                  </a:cubicBezTo>
                  <a:cubicBezTo>
                    <a:pt x="135" y="0"/>
                    <a:pt x="135" y="0"/>
                    <a:pt x="135" y="0"/>
                  </a:cubicBezTo>
                  <a:cubicBezTo>
                    <a:pt x="140" y="0"/>
                    <a:pt x="143" y="2"/>
                    <a:pt x="143" y="6"/>
                  </a:cubicBezTo>
                  <a:lnTo>
                    <a:pt x="143" y="111"/>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 name="Freeform 15"/>
            <p:cNvSpPr>
              <a:spLocks/>
            </p:cNvSpPr>
            <p:nvPr/>
          </p:nvSpPr>
          <p:spPr bwMode="auto">
            <a:xfrm>
              <a:off x="4947431" y="5856829"/>
              <a:ext cx="113585" cy="70675"/>
            </a:xfrm>
            <a:custGeom>
              <a:avLst/>
              <a:gdLst>
                <a:gd name="T0" fmla="*/ 187 w 187"/>
                <a:gd name="T1" fmla="*/ 111 h 117"/>
                <a:gd name="T2" fmla="*/ 176 w 187"/>
                <a:gd name="T3" fmla="*/ 117 h 117"/>
                <a:gd name="T4" fmla="*/ 11 w 187"/>
                <a:gd name="T5" fmla="*/ 117 h 117"/>
                <a:gd name="T6" fmla="*/ 0 w 187"/>
                <a:gd name="T7" fmla="*/ 111 h 117"/>
                <a:gd name="T8" fmla="*/ 0 w 187"/>
                <a:gd name="T9" fmla="*/ 6 h 117"/>
                <a:gd name="T10" fmla="*/ 11 w 187"/>
                <a:gd name="T11" fmla="*/ 0 h 117"/>
                <a:gd name="T12" fmla="*/ 176 w 187"/>
                <a:gd name="T13" fmla="*/ 0 h 117"/>
                <a:gd name="T14" fmla="*/ 187 w 187"/>
                <a:gd name="T15" fmla="*/ 6 h 117"/>
                <a:gd name="T16" fmla="*/ 187 w 187"/>
                <a:gd name="T17" fmla="*/ 111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17">
                  <a:moveTo>
                    <a:pt x="187" y="111"/>
                  </a:moveTo>
                  <a:cubicBezTo>
                    <a:pt x="187" y="114"/>
                    <a:pt x="182" y="117"/>
                    <a:pt x="176" y="117"/>
                  </a:cubicBezTo>
                  <a:cubicBezTo>
                    <a:pt x="11" y="117"/>
                    <a:pt x="11" y="117"/>
                    <a:pt x="11" y="117"/>
                  </a:cubicBezTo>
                  <a:cubicBezTo>
                    <a:pt x="5" y="117"/>
                    <a:pt x="0" y="114"/>
                    <a:pt x="0" y="111"/>
                  </a:cubicBezTo>
                  <a:cubicBezTo>
                    <a:pt x="0" y="6"/>
                    <a:pt x="0" y="6"/>
                    <a:pt x="0" y="6"/>
                  </a:cubicBezTo>
                  <a:cubicBezTo>
                    <a:pt x="0" y="2"/>
                    <a:pt x="5" y="0"/>
                    <a:pt x="11" y="0"/>
                  </a:cubicBezTo>
                  <a:cubicBezTo>
                    <a:pt x="176" y="0"/>
                    <a:pt x="176" y="0"/>
                    <a:pt x="176" y="0"/>
                  </a:cubicBezTo>
                  <a:cubicBezTo>
                    <a:pt x="182" y="0"/>
                    <a:pt x="187" y="2"/>
                    <a:pt x="187" y="6"/>
                  </a:cubicBezTo>
                  <a:lnTo>
                    <a:pt x="187" y="111"/>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 name="Freeform 16"/>
            <p:cNvSpPr>
              <a:spLocks/>
            </p:cNvSpPr>
            <p:nvPr/>
          </p:nvSpPr>
          <p:spPr bwMode="auto">
            <a:xfrm>
              <a:off x="5633992" y="5898478"/>
              <a:ext cx="87083" cy="29028"/>
            </a:xfrm>
            <a:custGeom>
              <a:avLst/>
              <a:gdLst>
                <a:gd name="T0" fmla="*/ 143 w 143"/>
                <a:gd name="T1" fmla="*/ 44 h 49"/>
                <a:gd name="T2" fmla="*/ 135 w 143"/>
                <a:gd name="T3" fmla="*/ 49 h 49"/>
                <a:gd name="T4" fmla="*/ 9 w 143"/>
                <a:gd name="T5" fmla="*/ 49 h 49"/>
                <a:gd name="T6" fmla="*/ 0 w 143"/>
                <a:gd name="T7" fmla="*/ 44 h 49"/>
                <a:gd name="T8" fmla="*/ 0 w 143"/>
                <a:gd name="T9" fmla="*/ 5 h 49"/>
                <a:gd name="T10" fmla="*/ 9 w 143"/>
                <a:gd name="T11" fmla="*/ 0 h 49"/>
                <a:gd name="T12" fmla="*/ 135 w 143"/>
                <a:gd name="T13" fmla="*/ 0 h 49"/>
                <a:gd name="T14" fmla="*/ 143 w 143"/>
                <a:gd name="T15" fmla="*/ 5 h 49"/>
                <a:gd name="T16" fmla="*/ 143 w 143"/>
                <a:gd name="T17"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49">
                  <a:moveTo>
                    <a:pt x="143" y="44"/>
                  </a:moveTo>
                  <a:cubicBezTo>
                    <a:pt x="143" y="46"/>
                    <a:pt x="139" y="49"/>
                    <a:pt x="135" y="49"/>
                  </a:cubicBezTo>
                  <a:cubicBezTo>
                    <a:pt x="9" y="49"/>
                    <a:pt x="9" y="49"/>
                    <a:pt x="9" y="49"/>
                  </a:cubicBezTo>
                  <a:cubicBezTo>
                    <a:pt x="4" y="49"/>
                    <a:pt x="0" y="46"/>
                    <a:pt x="0" y="44"/>
                  </a:cubicBezTo>
                  <a:cubicBezTo>
                    <a:pt x="0" y="5"/>
                    <a:pt x="0" y="5"/>
                    <a:pt x="0" y="5"/>
                  </a:cubicBezTo>
                  <a:cubicBezTo>
                    <a:pt x="0" y="2"/>
                    <a:pt x="4" y="0"/>
                    <a:pt x="9" y="0"/>
                  </a:cubicBezTo>
                  <a:cubicBezTo>
                    <a:pt x="135" y="0"/>
                    <a:pt x="135" y="0"/>
                    <a:pt x="135" y="0"/>
                  </a:cubicBezTo>
                  <a:cubicBezTo>
                    <a:pt x="139" y="0"/>
                    <a:pt x="143" y="2"/>
                    <a:pt x="143" y="5"/>
                  </a:cubicBezTo>
                  <a:lnTo>
                    <a:pt x="143" y="44"/>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 name="Freeform 17"/>
            <p:cNvSpPr>
              <a:spLocks/>
            </p:cNvSpPr>
            <p:nvPr/>
          </p:nvSpPr>
          <p:spPr bwMode="auto">
            <a:xfrm>
              <a:off x="5738743" y="5899739"/>
              <a:ext cx="85820" cy="29028"/>
            </a:xfrm>
            <a:custGeom>
              <a:avLst/>
              <a:gdLst>
                <a:gd name="T0" fmla="*/ 143 w 143"/>
                <a:gd name="T1" fmla="*/ 44 h 49"/>
                <a:gd name="T2" fmla="*/ 135 w 143"/>
                <a:gd name="T3" fmla="*/ 49 h 49"/>
                <a:gd name="T4" fmla="*/ 9 w 143"/>
                <a:gd name="T5" fmla="*/ 49 h 49"/>
                <a:gd name="T6" fmla="*/ 0 w 143"/>
                <a:gd name="T7" fmla="*/ 44 h 49"/>
                <a:gd name="T8" fmla="*/ 0 w 143"/>
                <a:gd name="T9" fmla="*/ 5 h 49"/>
                <a:gd name="T10" fmla="*/ 9 w 143"/>
                <a:gd name="T11" fmla="*/ 0 h 49"/>
                <a:gd name="T12" fmla="*/ 135 w 143"/>
                <a:gd name="T13" fmla="*/ 0 h 49"/>
                <a:gd name="T14" fmla="*/ 143 w 143"/>
                <a:gd name="T15" fmla="*/ 5 h 49"/>
                <a:gd name="T16" fmla="*/ 143 w 143"/>
                <a:gd name="T17" fmla="*/ 44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49">
                  <a:moveTo>
                    <a:pt x="143" y="44"/>
                  </a:moveTo>
                  <a:cubicBezTo>
                    <a:pt x="143" y="47"/>
                    <a:pt x="139" y="49"/>
                    <a:pt x="135" y="49"/>
                  </a:cubicBezTo>
                  <a:cubicBezTo>
                    <a:pt x="9" y="49"/>
                    <a:pt x="9" y="49"/>
                    <a:pt x="9" y="49"/>
                  </a:cubicBezTo>
                  <a:cubicBezTo>
                    <a:pt x="4" y="49"/>
                    <a:pt x="0" y="47"/>
                    <a:pt x="0" y="44"/>
                  </a:cubicBezTo>
                  <a:cubicBezTo>
                    <a:pt x="0" y="5"/>
                    <a:pt x="0" y="5"/>
                    <a:pt x="0" y="5"/>
                  </a:cubicBezTo>
                  <a:cubicBezTo>
                    <a:pt x="0" y="2"/>
                    <a:pt x="4" y="0"/>
                    <a:pt x="9" y="0"/>
                  </a:cubicBezTo>
                  <a:cubicBezTo>
                    <a:pt x="135" y="0"/>
                    <a:pt x="135" y="0"/>
                    <a:pt x="135" y="0"/>
                  </a:cubicBezTo>
                  <a:cubicBezTo>
                    <a:pt x="139" y="0"/>
                    <a:pt x="143" y="2"/>
                    <a:pt x="143" y="5"/>
                  </a:cubicBezTo>
                  <a:lnTo>
                    <a:pt x="143" y="44"/>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1" name="Freeform 18"/>
            <p:cNvSpPr>
              <a:spLocks/>
            </p:cNvSpPr>
            <p:nvPr/>
          </p:nvSpPr>
          <p:spPr bwMode="auto">
            <a:xfrm>
              <a:off x="5846018" y="5898478"/>
              <a:ext cx="85820" cy="29028"/>
            </a:xfrm>
            <a:custGeom>
              <a:avLst/>
              <a:gdLst>
                <a:gd name="T0" fmla="*/ 143 w 143"/>
                <a:gd name="T1" fmla="*/ 43 h 47"/>
                <a:gd name="T2" fmla="*/ 135 w 143"/>
                <a:gd name="T3" fmla="*/ 47 h 47"/>
                <a:gd name="T4" fmla="*/ 9 w 143"/>
                <a:gd name="T5" fmla="*/ 47 h 47"/>
                <a:gd name="T6" fmla="*/ 0 w 143"/>
                <a:gd name="T7" fmla="*/ 43 h 47"/>
                <a:gd name="T8" fmla="*/ 0 w 143"/>
                <a:gd name="T9" fmla="*/ 5 h 47"/>
                <a:gd name="T10" fmla="*/ 8 w 143"/>
                <a:gd name="T11" fmla="*/ 0 h 47"/>
                <a:gd name="T12" fmla="*/ 135 w 143"/>
                <a:gd name="T13" fmla="*/ 0 h 47"/>
                <a:gd name="T14" fmla="*/ 143 w 143"/>
                <a:gd name="T15" fmla="*/ 5 h 47"/>
                <a:gd name="T16" fmla="*/ 143 w 143"/>
                <a:gd name="T17" fmla="*/ 43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47">
                  <a:moveTo>
                    <a:pt x="143" y="43"/>
                  </a:moveTo>
                  <a:cubicBezTo>
                    <a:pt x="143" y="45"/>
                    <a:pt x="139" y="47"/>
                    <a:pt x="135" y="47"/>
                  </a:cubicBezTo>
                  <a:cubicBezTo>
                    <a:pt x="9" y="47"/>
                    <a:pt x="9" y="47"/>
                    <a:pt x="9" y="47"/>
                  </a:cubicBezTo>
                  <a:cubicBezTo>
                    <a:pt x="4" y="47"/>
                    <a:pt x="0" y="45"/>
                    <a:pt x="0" y="43"/>
                  </a:cubicBezTo>
                  <a:cubicBezTo>
                    <a:pt x="0" y="5"/>
                    <a:pt x="0" y="5"/>
                    <a:pt x="0" y="5"/>
                  </a:cubicBezTo>
                  <a:cubicBezTo>
                    <a:pt x="0" y="3"/>
                    <a:pt x="4" y="0"/>
                    <a:pt x="8" y="0"/>
                  </a:cubicBezTo>
                  <a:cubicBezTo>
                    <a:pt x="135" y="0"/>
                    <a:pt x="135" y="0"/>
                    <a:pt x="135" y="0"/>
                  </a:cubicBezTo>
                  <a:cubicBezTo>
                    <a:pt x="139" y="0"/>
                    <a:pt x="143" y="3"/>
                    <a:pt x="143" y="5"/>
                  </a:cubicBezTo>
                  <a:lnTo>
                    <a:pt x="143" y="43"/>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2" name="Freeform 19"/>
            <p:cNvSpPr>
              <a:spLocks/>
            </p:cNvSpPr>
            <p:nvPr/>
          </p:nvSpPr>
          <p:spPr bwMode="auto">
            <a:xfrm>
              <a:off x="5738743" y="5856829"/>
              <a:ext cx="87083" cy="27765"/>
            </a:xfrm>
            <a:custGeom>
              <a:avLst/>
              <a:gdLst>
                <a:gd name="T0" fmla="*/ 143 w 143"/>
                <a:gd name="T1" fmla="*/ 42 h 47"/>
                <a:gd name="T2" fmla="*/ 135 w 143"/>
                <a:gd name="T3" fmla="*/ 47 h 47"/>
                <a:gd name="T4" fmla="*/ 9 w 143"/>
                <a:gd name="T5" fmla="*/ 47 h 47"/>
                <a:gd name="T6" fmla="*/ 0 w 143"/>
                <a:gd name="T7" fmla="*/ 42 h 47"/>
                <a:gd name="T8" fmla="*/ 0 w 143"/>
                <a:gd name="T9" fmla="*/ 5 h 47"/>
                <a:gd name="T10" fmla="*/ 9 w 143"/>
                <a:gd name="T11" fmla="*/ 0 h 47"/>
                <a:gd name="T12" fmla="*/ 135 w 143"/>
                <a:gd name="T13" fmla="*/ 0 h 47"/>
                <a:gd name="T14" fmla="*/ 143 w 143"/>
                <a:gd name="T15" fmla="*/ 5 h 47"/>
                <a:gd name="T16" fmla="*/ 143 w 143"/>
                <a:gd name="T17" fmla="*/ 42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47">
                  <a:moveTo>
                    <a:pt x="143" y="42"/>
                  </a:moveTo>
                  <a:cubicBezTo>
                    <a:pt x="143" y="45"/>
                    <a:pt x="139" y="47"/>
                    <a:pt x="135" y="47"/>
                  </a:cubicBezTo>
                  <a:cubicBezTo>
                    <a:pt x="9" y="47"/>
                    <a:pt x="9" y="47"/>
                    <a:pt x="9" y="47"/>
                  </a:cubicBezTo>
                  <a:cubicBezTo>
                    <a:pt x="4" y="47"/>
                    <a:pt x="0" y="45"/>
                    <a:pt x="0" y="42"/>
                  </a:cubicBezTo>
                  <a:cubicBezTo>
                    <a:pt x="0" y="5"/>
                    <a:pt x="0" y="5"/>
                    <a:pt x="0" y="5"/>
                  </a:cubicBezTo>
                  <a:cubicBezTo>
                    <a:pt x="0" y="2"/>
                    <a:pt x="4" y="0"/>
                    <a:pt x="9" y="0"/>
                  </a:cubicBezTo>
                  <a:cubicBezTo>
                    <a:pt x="135" y="0"/>
                    <a:pt x="135" y="0"/>
                    <a:pt x="135" y="0"/>
                  </a:cubicBezTo>
                  <a:cubicBezTo>
                    <a:pt x="139" y="0"/>
                    <a:pt x="143" y="2"/>
                    <a:pt x="143" y="5"/>
                  </a:cubicBezTo>
                  <a:lnTo>
                    <a:pt x="143" y="42"/>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3" name="Freeform 20"/>
            <p:cNvSpPr>
              <a:spLocks/>
            </p:cNvSpPr>
            <p:nvPr/>
          </p:nvSpPr>
          <p:spPr bwMode="auto">
            <a:xfrm>
              <a:off x="5079947" y="5856829"/>
              <a:ext cx="508611" cy="70675"/>
            </a:xfrm>
            <a:custGeom>
              <a:avLst/>
              <a:gdLst>
                <a:gd name="T0" fmla="*/ 839 w 839"/>
                <a:gd name="T1" fmla="*/ 112 h 118"/>
                <a:gd name="T2" fmla="*/ 831 w 839"/>
                <a:gd name="T3" fmla="*/ 118 h 118"/>
                <a:gd name="T4" fmla="*/ 9 w 839"/>
                <a:gd name="T5" fmla="*/ 118 h 118"/>
                <a:gd name="T6" fmla="*/ 0 w 839"/>
                <a:gd name="T7" fmla="*/ 112 h 118"/>
                <a:gd name="T8" fmla="*/ 0 w 839"/>
                <a:gd name="T9" fmla="*/ 6 h 118"/>
                <a:gd name="T10" fmla="*/ 9 w 839"/>
                <a:gd name="T11" fmla="*/ 1 h 118"/>
                <a:gd name="T12" fmla="*/ 831 w 839"/>
                <a:gd name="T13" fmla="*/ 0 h 118"/>
                <a:gd name="T14" fmla="*/ 839 w 839"/>
                <a:gd name="T15" fmla="*/ 6 h 118"/>
                <a:gd name="T16" fmla="*/ 839 w 839"/>
                <a:gd name="T17" fmla="*/ 112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39" h="118">
                  <a:moveTo>
                    <a:pt x="839" y="112"/>
                  </a:moveTo>
                  <a:cubicBezTo>
                    <a:pt x="839" y="115"/>
                    <a:pt x="835" y="118"/>
                    <a:pt x="831" y="118"/>
                  </a:cubicBezTo>
                  <a:cubicBezTo>
                    <a:pt x="9" y="118"/>
                    <a:pt x="9" y="118"/>
                    <a:pt x="9" y="118"/>
                  </a:cubicBezTo>
                  <a:cubicBezTo>
                    <a:pt x="4" y="118"/>
                    <a:pt x="0" y="115"/>
                    <a:pt x="0" y="112"/>
                  </a:cubicBezTo>
                  <a:cubicBezTo>
                    <a:pt x="0" y="6"/>
                    <a:pt x="0" y="6"/>
                    <a:pt x="0" y="6"/>
                  </a:cubicBezTo>
                  <a:cubicBezTo>
                    <a:pt x="0" y="3"/>
                    <a:pt x="4" y="1"/>
                    <a:pt x="9" y="1"/>
                  </a:cubicBezTo>
                  <a:cubicBezTo>
                    <a:pt x="831" y="0"/>
                    <a:pt x="831" y="0"/>
                    <a:pt x="831" y="0"/>
                  </a:cubicBezTo>
                  <a:cubicBezTo>
                    <a:pt x="835" y="0"/>
                    <a:pt x="839" y="3"/>
                    <a:pt x="839" y="6"/>
                  </a:cubicBezTo>
                  <a:lnTo>
                    <a:pt x="839" y="112"/>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4" name="Freeform 21"/>
            <p:cNvSpPr>
              <a:spLocks/>
            </p:cNvSpPr>
            <p:nvPr/>
          </p:nvSpPr>
          <p:spPr bwMode="auto">
            <a:xfrm>
              <a:off x="5120333" y="5907312"/>
              <a:ext cx="405122" cy="3787"/>
            </a:xfrm>
            <a:custGeom>
              <a:avLst/>
              <a:gdLst>
                <a:gd name="T0" fmla="*/ 668 w 668"/>
                <a:gd name="T1" fmla="*/ 7 h 8"/>
                <a:gd name="T2" fmla="*/ 661 w 668"/>
                <a:gd name="T3" fmla="*/ 7 h 8"/>
                <a:gd name="T4" fmla="*/ 7 w 668"/>
                <a:gd name="T5" fmla="*/ 8 h 8"/>
                <a:gd name="T6" fmla="*/ 0 w 668"/>
                <a:gd name="T7" fmla="*/ 7 h 8"/>
                <a:gd name="T8" fmla="*/ 0 w 668"/>
                <a:gd name="T9" fmla="*/ 1 h 8"/>
                <a:gd name="T10" fmla="*/ 7 w 668"/>
                <a:gd name="T11" fmla="*/ 0 h 8"/>
                <a:gd name="T12" fmla="*/ 661 w 668"/>
                <a:gd name="T13" fmla="*/ 0 h 8"/>
                <a:gd name="T14" fmla="*/ 668 w 668"/>
                <a:gd name="T15" fmla="*/ 1 h 8"/>
                <a:gd name="T16" fmla="*/ 668 w 668"/>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68" h="8">
                  <a:moveTo>
                    <a:pt x="668" y="7"/>
                  </a:moveTo>
                  <a:cubicBezTo>
                    <a:pt x="668" y="7"/>
                    <a:pt x="665" y="7"/>
                    <a:pt x="661" y="7"/>
                  </a:cubicBezTo>
                  <a:cubicBezTo>
                    <a:pt x="7" y="8"/>
                    <a:pt x="7" y="8"/>
                    <a:pt x="7" y="8"/>
                  </a:cubicBezTo>
                  <a:cubicBezTo>
                    <a:pt x="3" y="8"/>
                    <a:pt x="0" y="7"/>
                    <a:pt x="0" y="7"/>
                  </a:cubicBezTo>
                  <a:cubicBezTo>
                    <a:pt x="0" y="1"/>
                    <a:pt x="0" y="1"/>
                    <a:pt x="0" y="1"/>
                  </a:cubicBezTo>
                  <a:cubicBezTo>
                    <a:pt x="0" y="1"/>
                    <a:pt x="3" y="0"/>
                    <a:pt x="7" y="0"/>
                  </a:cubicBezTo>
                  <a:cubicBezTo>
                    <a:pt x="661" y="0"/>
                    <a:pt x="661" y="0"/>
                    <a:pt x="661" y="0"/>
                  </a:cubicBezTo>
                  <a:cubicBezTo>
                    <a:pt x="665" y="0"/>
                    <a:pt x="668" y="0"/>
                    <a:pt x="668" y="1"/>
                  </a:cubicBezTo>
                  <a:lnTo>
                    <a:pt x="668" y="7"/>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5" name="Freeform 22"/>
            <p:cNvSpPr>
              <a:spLocks/>
            </p:cNvSpPr>
            <p:nvPr/>
          </p:nvSpPr>
          <p:spPr bwMode="auto">
            <a:xfrm>
              <a:off x="4977721" y="5909836"/>
              <a:ext cx="60579" cy="3787"/>
            </a:xfrm>
            <a:custGeom>
              <a:avLst/>
              <a:gdLst>
                <a:gd name="T0" fmla="*/ 99 w 99"/>
                <a:gd name="T1" fmla="*/ 7 h 7"/>
                <a:gd name="T2" fmla="*/ 98 w 99"/>
                <a:gd name="T3" fmla="*/ 7 h 7"/>
                <a:gd name="T4" fmla="*/ 1 w 99"/>
                <a:gd name="T5" fmla="*/ 7 h 7"/>
                <a:gd name="T6" fmla="*/ 0 w 99"/>
                <a:gd name="T7" fmla="*/ 7 h 7"/>
                <a:gd name="T8" fmla="*/ 0 w 99"/>
                <a:gd name="T9" fmla="*/ 0 h 7"/>
                <a:gd name="T10" fmla="*/ 1 w 99"/>
                <a:gd name="T11" fmla="*/ 0 h 7"/>
                <a:gd name="T12" fmla="*/ 98 w 99"/>
                <a:gd name="T13" fmla="*/ 0 h 7"/>
                <a:gd name="T14" fmla="*/ 99 w 99"/>
                <a:gd name="T15" fmla="*/ 0 h 7"/>
                <a:gd name="T16" fmla="*/ 99 w 9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
                  <a:moveTo>
                    <a:pt x="99" y="7"/>
                  </a:moveTo>
                  <a:cubicBezTo>
                    <a:pt x="99" y="7"/>
                    <a:pt x="98" y="7"/>
                    <a:pt x="98" y="7"/>
                  </a:cubicBezTo>
                  <a:cubicBezTo>
                    <a:pt x="1" y="7"/>
                    <a:pt x="1" y="7"/>
                    <a:pt x="1" y="7"/>
                  </a:cubicBezTo>
                  <a:cubicBezTo>
                    <a:pt x="1" y="7"/>
                    <a:pt x="0" y="7"/>
                    <a:pt x="0" y="7"/>
                  </a:cubicBezTo>
                  <a:cubicBezTo>
                    <a:pt x="0" y="0"/>
                    <a:pt x="0" y="0"/>
                    <a:pt x="0" y="0"/>
                  </a:cubicBezTo>
                  <a:cubicBezTo>
                    <a:pt x="0" y="0"/>
                    <a:pt x="1" y="0"/>
                    <a:pt x="1" y="0"/>
                  </a:cubicBezTo>
                  <a:cubicBezTo>
                    <a:pt x="98" y="0"/>
                    <a:pt x="98" y="0"/>
                    <a:pt x="98" y="0"/>
                  </a:cubicBezTo>
                  <a:cubicBezTo>
                    <a:pt x="98" y="0"/>
                    <a:pt x="99" y="0"/>
                    <a:pt x="99" y="0"/>
                  </a:cubicBezTo>
                  <a:lnTo>
                    <a:pt x="99" y="7"/>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6" name="Freeform 23"/>
            <p:cNvSpPr>
              <a:spLocks/>
            </p:cNvSpPr>
            <p:nvPr/>
          </p:nvSpPr>
          <p:spPr bwMode="auto">
            <a:xfrm>
              <a:off x="4856563" y="5903526"/>
              <a:ext cx="25241" cy="5048"/>
            </a:xfrm>
            <a:custGeom>
              <a:avLst/>
              <a:gdLst>
                <a:gd name="T0" fmla="*/ 42 w 42"/>
                <a:gd name="T1" fmla="*/ 7 h 8"/>
                <a:gd name="T2" fmla="*/ 41 w 42"/>
                <a:gd name="T3" fmla="*/ 8 h 8"/>
                <a:gd name="T4" fmla="*/ 0 w 42"/>
                <a:gd name="T5" fmla="*/ 8 h 8"/>
                <a:gd name="T6" fmla="*/ 0 w 42"/>
                <a:gd name="T7" fmla="*/ 7 h 8"/>
                <a:gd name="T8" fmla="*/ 0 w 42"/>
                <a:gd name="T9" fmla="*/ 1 h 8"/>
                <a:gd name="T10" fmla="*/ 0 w 42"/>
                <a:gd name="T11" fmla="*/ 0 h 8"/>
                <a:gd name="T12" fmla="*/ 41 w 42"/>
                <a:gd name="T13" fmla="*/ 0 h 8"/>
                <a:gd name="T14" fmla="*/ 42 w 42"/>
                <a:gd name="T15" fmla="*/ 1 h 8"/>
                <a:gd name="T16" fmla="*/ 42 w 42"/>
                <a:gd name="T17" fmla="*/ 7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2" h="8">
                  <a:moveTo>
                    <a:pt x="42" y="7"/>
                  </a:moveTo>
                  <a:cubicBezTo>
                    <a:pt x="42" y="7"/>
                    <a:pt x="42" y="8"/>
                    <a:pt x="41" y="8"/>
                  </a:cubicBezTo>
                  <a:cubicBezTo>
                    <a:pt x="0" y="8"/>
                    <a:pt x="0" y="8"/>
                    <a:pt x="0" y="8"/>
                  </a:cubicBezTo>
                  <a:cubicBezTo>
                    <a:pt x="0" y="8"/>
                    <a:pt x="0" y="7"/>
                    <a:pt x="0" y="7"/>
                  </a:cubicBezTo>
                  <a:cubicBezTo>
                    <a:pt x="0" y="1"/>
                    <a:pt x="0" y="1"/>
                    <a:pt x="0" y="1"/>
                  </a:cubicBezTo>
                  <a:cubicBezTo>
                    <a:pt x="0" y="0"/>
                    <a:pt x="0" y="0"/>
                    <a:pt x="0" y="0"/>
                  </a:cubicBezTo>
                  <a:cubicBezTo>
                    <a:pt x="41" y="0"/>
                    <a:pt x="41" y="0"/>
                    <a:pt x="41" y="0"/>
                  </a:cubicBezTo>
                  <a:cubicBezTo>
                    <a:pt x="42" y="0"/>
                    <a:pt x="42" y="0"/>
                    <a:pt x="42" y="1"/>
                  </a:cubicBezTo>
                  <a:lnTo>
                    <a:pt x="42" y="7"/>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7" name="Freeform 24"/>
            <p:cNvSpPr>
              <a:spLocks/>
            </p:cNvSpPr>
            <p:nvPr/>
          </p:nvSpPr>
          <p:spPr bwMode="auto">
            <a:xfrm>
              <a:off x="5079947" y="5782368"/>
              <a:ext cx="85820" cy="60579"/>
            </a:xfrm>
            <a:custGeom>
              <a:avLst/>
              <a:gdLst>
                <a:gd name="T0" fmla="*/ 143 w 143"/>
                <a:gd name="T1" fmla="*/ 96 h 101"/>
                <a:gd name="T2" fmla="*/ 135 w 143"/>
                <a:gd name="T3" fmla="*/ 101 h 101"/>
                <a:gd name="T4" fmla="*/ 9 w 143"/>
                <a:gd name="T5" fmla="*/ 101 h 101"/>
                <a:gd name="T6" fmla="*/ 0 w 143"/>
                <a:gd name="T7" fmla="*/ 96 h 101"/>
                <a:gd name="T8" fmla="*/ 0 w 143"/>
                <a:gd name="T9" fmla="*/ 6 h 101"/>
                <a:gd name="T10" fmla="*/ 9 w 143"/>
                <a:gd name="T11" fmla="*/ 0 h 101"/>
                <a:gd name="T12" fmla="*/ 135 w 143"/>
                <a:gd name="T13" fmla="*/ 0 h 101"/>
                <a:gd name="T14" fmla="*/ 143 w 143"/>
                <a:gd name="T15" fmla="*/ 6 h 101"/>
                <a:gd name="T16" fmla="*/ 143 w 143"/>
                <a:gd name="T17" fmla="*/ 9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6"/>
                  </a:moveTo>
                  <a:cubicBezTo>
                    <a:pt x="143" y="99"/>
                    <a:pt x="140" y="101"/>
                    <a:pt x="135" y="101"/>
                  </a:cubicBezTo>
                  <a:cubicBezTo>
                    <a:pt x="9" y="101"/>
                    <a:pt x="9" y="101"/>
                    <a:pt x="9" y="101"/>
                  </a:cubicBezTo>
                  <a:cubicBezTo>
                    <a:pt x="4" y="101"/>
                    <a:pt x="0" y="99"/>
                    <a:pt x="0" y="96"/>
                  </a:cubicBezTo>
                  <a:cubicBezTo>
                    <a:pt x="0" y="6"/>
                    <a:pt x="0" y="6"/>
                    <a:pt x="0" y="6"/>
                  </a:cubicBezTo>
                  <a:cubicBezTo>
                    <a:pt x="0" y="2"/>
                    <a:pt x="4" y="0"/>
                    <a:pt x="9" y="0"/>
                  </a:cubicBezTo>
                  <a:cubicBezTo>
                    <a:pt x="135" y="0"/>
                    <a:pt x="135" y="0"/>
                    <a:pt x="135" y="0"/>
                  </a:cubicBezTo>
                  <a:cubicBezTo>
                    <a:pt x="139" y="0"/>
                    <a:pt x="143" y="2"/>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8" name="Freeform 25"/>
            <p:cNvSpPr>
              <a:spLocks/>
            </p:cNvSpPr>
            <p:nvPr/>
          </p:nvSpPr>
          <p:spPr bwMode="auto">
            <a:xfrm>
              <a:off x="5184699" y="5782368"/>
              <a:ext cx="87083" cy="60579"/>
            </a:xfrm>
            <a:custGeom>
              <a:avLst/>
              <a:gdLst>
                <a:gd name="T0" fmla="*/ 143 w 143"/>
                <a:gd name="T1" fmla="*/ 95 h 101"/>
                <a:gd name="T2" fmla="*/ 135 w 143"/>
                <a:gd name="T3" fmla="*/ 101 h 101"/>
                <a:gd name="T4" fmla="*/ 9 w 143"/>
                <a:gd name="T5" fmla="*/ 101 h 101"/>
                <a:gd name="T6" fmla="*/ 0 w 143"/>
                <a:gd name="T7" fmla="*/ 96 h 101"/>
                <a:gd name="T8" fmla="*/ 0 w 143"/>
                <a:gd name="T9" fmla="*/ 6 h 101"/>
                <a:gd name="T10" fmla="*/ 9 w 143"/>
                <a:gd name="T11" fmla="*/ 0 h 101"/>
                <a:gd name="T12" fmla="*/ 135 w 143"/>
                <a:gd name="T13" fmla="*/ 0 h 101"/>
                <a:gd name="T14" fmla="*/ 143 w 143"/>
                <a:gd name="T15" fmla="*/ 6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9" y="101"/>
                    <a:pt x="9" y="101"/>
                    <a:pt x="9" y="101"/>
                  </a:cubicBezTo>
                  <a:cubicBezTo>
                    <a:pt x="4" y="101"/>
                    <a:pt x="0" y="99"/>
                    <a:pt x="0" y="96"/>
                  </a:cubicBezTo>
                  <a:cubicBezTo>
                    <a:pt x="0" y="6"/>
                    <a:pt x="0" y="6"/>
                    <a:pt x="0" y="6"/>
                  </a:cubicBezTo>
                  <a:cubicBezTo>
                    <a:pt x="0" y="2"/>
                    <a:pt x="4" y="0"/>
                    <a:pt x="9" y="0"/>
                  </a:cubicBezTo>
                  <a:cubicBezTo>
                    <a:pt x="135" y="0"/>
                    <a:pt x="135" y="0"/>
                    <a:pt x="135" y="0"/>
                  </a:cubicBezTo>
                  <a:cubicBezTo>
                    <a:pt x="139" y="0"/>
                    <a:pt x="143" y="2"/>
                    <a:pt x="143" y="6"/>
                  </a:cubicBezTo>
                  <a:lnTo>
                    <a:pt x="143" y="95"/>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9" name="Freeform 26"/>
            <p:cNvSpPr>
              <a:spLocks/>
            </p:cNvSpPr>
            <p:nvPr/>
          </p:nvSpPr>
          <p:spPr bwMode="auto">
            <a:xfrm>
              <a:off x="5290712" y="5782368"/>
              <a:ext cx="87083" cy="60579"/>
            </a:xfrm>
            <a:custGeom>
              <a:avLst/>
              <a:gdLst>
                <a:gd name="T0" fmla="*/ 143 w 143"/>
                <a:gd name="T1" fmla="*/ 95 h 101"/>
                <a:gd name="T2" fmla="*/ 135 w 143"/>
                <a:gd name="T3" fmla="*/ 101 h 101"/>
                <a:gd name="T4" fmla="*/ 9 w 143"/>
                <a:gd name="T5" fmla="*/ 101 h 101"/>
                <a:gd name="T6" fmla="*/ 0 w 143"/>
                <a:gd name="T7" fmla="*/ 95 h 101"/>
                <a:gd name="T8" fmla="*/ 0 w 143"/>
                <a:gd name="T9" fmla="*/ 6 h 101"/>
                <a:gd name="T10" fmla="*/ 8 w 143"/>
                <a:gd name="T11" fmla="*/ 0 h 101"/>
                <a:gd name="T12" fmla="*/ 135 w 143"/>
                <a:gd name="T13" fmla="*/ 0 h 101"/>
                <a:gd name="T14" fmla="*/ 143 w 143"/>
                <a:gd name="T15" fmla="*/ 6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9" y="101"/>
                    <a:pt x="9" y="101"/>
                    <a:pt x="9" y="101"/>
                  </a:cubicBezTo>
                  <a:cubicBezTo>
                    <a:pt x="4" y="101"/>
                    <a:pt x="0" y="99"/>
                    <a:pt x="0" y="95"/>
                  </a:cubicBezTo>
                  <a:cubicBezTo>
                    <a:pt x="0" y="6"/>
                    <a:pt x="0" y="6"/>
                    <a:pt x="0" y="6"/>
                  </a:cubicBezTo>
                  <a:cubicBezTo>
                    <a:pt x="0" y="2"/>
                    <a:pt x="4" y="0"/>
                    <a:pt x="8" y="0"/>
                  </a:cubicBezTo>
                  <a:cubicBezTo>
                    <a:pt x="135" y="0"/>
                    <a:pt x="135" y="0"/>
                    <a:pt x="135" y="0"/>
                  </a:cubicBezTo>
                  <a:cubicBezTo>
                    <a:pt x="139" y="0"/>
                    <a:pt x="143" y="2"/>
                    <a:pt x="143" y="6"/>
                  </a:cubicBezTo>
                  <a:lnTo>
                    <a:pt x="143" y="95"/>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0" name="Freeform 27"/>
            <p:cNvSpPr>
              <a:spLocks/>
            </p:cNvSpPr>
            <p:nvPr/>
          </p:nvSpPr>
          <p:spPr bwMode="auto">
            <a:xfrm>
              <a:off x="5396725" y="5782368"/>
              <a:ext cx="85820" cy="60579"/>
            </a:xfrm>
            <a:custGeom>
              <a:avLst/>
              <a:gdLst>
                <a:gd name="T0" fmla="*/ 143 w 143"/>
                <a:gd name="T1" fmla="*/ 95 h 101"/>
                <a:gd name="T2" fmla="*/ 135 w 143"/>
                <a:gd name="T3" fmla="*/ 101 h 101"/>
                <a:gd name="T4" fmla="*/ 8 w 143"/>
                <a:gd name="T5" fmla="*/ 101 h 101"/>
                <a:gd name="T6" fmla="*/ 0 w 143"/>
                <a:gd name="T7" fmla="*/ 95 h 101"/>
                <a:gd name="T8" fmla="*/ 0 w 143"/>
                <a:gd name="T9" fmla="*/ 6 h 101"/>
                <a:gd name="T10" fmla="*/ 8 w 143"/>
                <a:gd name="T11" fmla="*/ 0 h 101"/>
                <a:gd name="T12" fmla="*/ 135 w 143"/>
                <a:gd name="T13" fmla="*/ 0 h 101"/>
                <a:gd name="T14" fmla="*/ 143 w 143"/>
                <a:gd name="T15" fmla="*/ 6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8" y="101"/>
                    <a:pt x="8" y="101"/>
                    <a:pt x="8" y="101"/>
                  </a:cubicBezTo>
                  <a:cubicBezTo>
                    <a:pt x="4" y="101"/>
                    <a:pt x="0" y="99"/>
                    <a:pt x="0" y="95"/>
                  </a:cubicBezTo>
                  <a:cubicBezTo>
                    <a:pt x="0" y="6"/>
                    <a:pt x="0" y="6"/>
                    <a:pt x="0" y="6"/>
                  </a:cubicBezTo>
                  <a:cubicBezTo>
                    <a:pt x="0" y="2"/>
                    <a:pt x="4" y="0"/>
                    <a:pt x="8" y="0"/>
                  </a:cubicBezTo>
                  <a:cubicBezTo>
                    <a:pt x="135" y="0"/>
                    <a:pt x="135" y="0"/>
                    <a:pt x="135" y="0"/>
                  </a:cubicBezTo>
                  <a:cubicBezTo>
                    <a:pt x="139" y="0"/>
                    <a:pt x="143" y="2"/>
                    <a:pt x="143" y="6"/>
                  </a:cubicBezTo>
                  <a:lnTo>
                    <a:pt x="143" y="95"/>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31" name="Freeform 28"/>
            <p:cNvSpPr>
              <a:spLocks/>
            </p:cNvSpPr>
            <p:nvPr/>
          </p:nvSpPr>
          <p:spPr bwMode="auto">
            <a:xfrm>
              <a:off x="5501475" y="5782368"/>
              <a:ext cx="87083" cy="60579"/>
            </a:xfrm>
            <a:custGeom>
              <a:avLst/>
              <a:gdLst>
                <a:gd name="T0" fmla="*/ 143 w 143"/>
                <a:gd name="T1" fmla="*/ 95 h 101"/>
                <a:gd name="T2" fmla="*/ 135 w 143"/>
                <a:gd name="T3" fmla="*/ 101 h 101"/>
                <a:gd name="T4" fmla="*/ 8 w 143"/>
                <a:gd name="T5" fmla="*/ 101 h 101"/>
                <a:gd name="T6" fmla="*/ 0 w 143"/>
                <a:gd name="T7" fmla="*/ 95 h 101"/>
                <a:gd name="T8" fmla="*/ 0 w 143"/>
                <a:gd name="T9" fmla="*/ 6 h 101"/>
                <a:gd name="T10" fmla="*/ 8 w 143"/>
                <a:gd name="T11" fmla="*/ 0 h 101"/>
                <a:gd name="T12" fmla="*/ 135 w 143"/>
                <a:gd name="T13" fmla="*/ 0 h 101"/>
                <a:gd name="T14" fmla="*/ 143 w 143"/>
                <a:gd name="T15" fmla="*/ 5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8" y="101"/>
                    <a:pt x="8" y="101"/>
                    <a:pt x="8" y="101"/>
                  </a:cubicBezTo>
                  <a:cubicBezTo>
                    <a:pt x="4" y="101"/>
                    <a:pt x="0" y="99"/>
                    <a:pt x="0" y="95"/>
                  </a:cubicBezTo>
                  <a:cubicBezTo>
                    <a:pt x="0" y="6"/>
                    <a:pt x="0" y="6"/>
                    <a:pt x="0" y="6"/>
                  </a:cubicBezTo>
                  <a:cubicBezTo>
                    <a:pt x="0" y="2"/>
                    <a:pt x="4" y="0"/>
                    <a:pt x="8" y="0"/>
                  </a:cubicBezTo>
                  <a:cubicBezTo>
                    <a:pt x="135" y="0"/>
                    <a:pt x="135" y="0"/>
                    <a:pt x="135" y="0"/>
                  </a:cubicBezTo>
                  <a:cubicBezTo>
                    <a:pt x="139" y="0"/>
                    <a:pt x="143" y="2"/>
                    <a:pt x="143" y="5"/>
                  </a:cubicBezTo>
                  <a:lnTo>
                    <a:pt x="143" y="95"/>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4" name="Freeform 29"/>
            <p:cNvSpPr>
              <a:spLocks/>
            </p:cNvSpPr>
            <p:nvPr/>
          </p:nvSpPr>
          <p:spPr bwMode="auto">
            <a:xfrm>
              <a:off x="5607489" y="5781106"/>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5" name="Freeform 30"/>
            <p:cNvSpPr>
              <a:spLocks/>
            </p:cNvSpPr>
            <p:nvPr/>
          </p:nvSpPr>
          <p:spPr bwMode="auto">
            <a:xfrm>
              <a:off x="5712240" y="5781106"/>
              <a:ext cx="219598" cy="61841"/>
            </a:xfrm>
            <a:custGeom>
              <a:avLst/>
              <a:gdLst>
                <a:gd name="T0" fmla="*/ 361 w 361"/>
                <a:gd name="T1" fmla="*/ 96 h 102"/>
                <a:gd name="T2" fmla="*/ 352 w 361"/>
                <a:gd name="T3" fmla="*/ 102 h 102"/>
                <a:gd name="T4" fmla="*/ 8 w 361"/>
                <a:gd name="T5" fmla="*/ 102 h 102"/>
                <a:gd name="T6" fmla="*/ 0 w 361"/>
                <a:gd name="T7" fmla="*/ 96 h 102"/>
                <a:gd name="T8" fmla="*/ 0 w 361"/>
                <a:gd name="T9" fmla="*/ 6 h 102"/>
                <a:gd name="T10" fmla="*/ 8 w 361"/>
                <a:gd name="T11" fmla="*/ 0 h 102"/>
                <a:gd name="T12" fmla="*/ 352 w 361"/>
                <a:gd name="T13" fmla="*/ 0 h 102"/>
                <a:gd name="T14" fmla="*/ 361 w 361"/>
                <a:gd name="T15" fmla="*/ 6 h 102"/>
                <a:gd name="T16" fmla="*/ 361 w 361"/>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61" h="102">
                  <a:moveTo>
                    <a:pt x="361" y="96"/>
                  </a:moveTo>
                  <a:cubicBezTo>
                    <a:pt x="361" y="99"/>
                    <a:pt x="357" y="102"/>
                    <a:pt x="352" y="102"/>
                  </a:cubicBezTo>
                  <a:cubicBezTo>
                    <a:pt x="8" y="102"/>
                    <a:pt x="8" y="102"/>
                    <a:pt x="8" y="102"/>
                  </a:cubicBezTo>
                  <a:cubicBezTo>
                    <a:pt x="4" y="102"/>
                    <a:pt x="0" y="99"/>
                    <a:pt x="0" y="96"/>
                  </a:cubicBezTo>
                  <a:cubicBezTo>
                    <a:pt x="0" y="6"/>
                    <a:pt x="0" y="6"/>
                    <a:pt x="0" y="6"/>
                  </a:cubicBezTo>
                  <a:cubicBezTo>
                    <a:pt x="0" y="3"/>
                    <a:pt x="4" y="0"/>
                    <a:pt x="8" y="0"/>
                  </a:cubicBezTo>
                  <a:cubicBezTo>
                    <a:pt x="352" y="0"/>
                    <a:pt x="352" y="0"/>
                    <a:pt x="352" y="0"/>
                  </a:cubicBezTo>
                  <a:cubicBezTo>
                    <a:pt x="357" y="0"/>
                    <a:pt x="361" y="3"/>
                    <a:pt x="361" y="6"/>
                  </a:cubicBezTo>
                  <a:lnTo>
                    <a:pt x="361"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6" name="Freeform 31"/>
            <p:cNvSpPr>
              <a:spLocks/>
            </p:cNvSpPr>
            <p:nvPr/>
          </p:nvSpPr>
          <p:spPr bwMode="auto">
            <a:xfrm>
              <a:off x="5130430" y="5706645"/>
              <a:ext cx="87083"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9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40" y="102"/>
                    <a:pt x="135" y="102"/>
                  </a:cubicBezTo>
                  <a:cubicBezTo>
                    <a:pt x="9" y="102"/>
                    <a:pt x="9" y="102"/>
                    <a:pt x="9" y="102"/>
                  </a:cubicBezTo>
                  <a:cubicBezTo>
                    <a:pt x="4" y="102"/>
                    <a:pt x="0" y="99"/>
                    <a:pt x="0" y="96"/>
                  </a:cubicBezTo>
                  <a:cubicBezTo>
                    <a:pt x="0" y="6"/>
                    <a:pt x="0" y="6"/>
                    <a:pt x="0" y="6"/>
                  </a:cubicBezTo>
                  <a:cubicBezTo>
                    <a:pt x="0" y="3"/>
                    <a:pt x="4" y="0"/>
                    <a:pt x="9" y="0"/>
                  </a:cubicBezTo>
                  <a:cubicBezTo>
                    <a:pt x="135" y="0"/>
                    <a:pt x="135" y="0"/>
                    <a:pt x="135" y="0"/>
                  </a:cubicBezTo>
                  <a:cubicBezTo>
                    <a:pt x="140"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7" name="Freeform 32"/>
            <p:cNvSpPr>
              <a:spLocks/>
            </p:cNvSpPr>
            <p:nvPr/>
          </p:nvSpPr>
          <p:spPr bwMode="auto">
            <a:xfrm>
              <a:off x="5236443" y="5706645"/>
              <a:ext cx="87083"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9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40" y="102"/>
                    <a:pt x="135" y="102"/>
                  </a:cubicBezTo>
                  <a:cubicBezTo>
                    <a:pt x="9" y="102"/>
                    <a:pt x="9" y="102"/>
                    <a:pt x="9" y="102"/>
                  </a:cubicBezTo>
                  <a:cubicBezTo>
                    <a:pt x="4" y="102"/>
                    <a:pt x="0" y="99"/>
                    <a:pt x="0" y="96"/>
                  </a:cubicBezTo>
                  <a:cubicBezTo>
                    <a:pt x="0" y="6"/>
                    <a:pt x="0" y="6"/>
                    <a:pt x="0" y="6"/>
                  </a:cubicBezTo>
                  <a:cubicBezTo>
                    <a:pt x="0" y="3"/>
                    <a:pt x="4" y="0"/>
                    <a:pt x="9"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8" name="Freeform 33"/>
            <p:cNvSpPr>
              <a:spLocks/>
            </p:cNvSpPr>
            <p:nvPr/>
          </p:nvSpPr>
          <p:spPr bwMode="auto">
            <a:xfrm>
              <a:off x="5342456" y="5706645"/>
              <a:ext cx="85820"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9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9" y="102"/>
                    <a:pt x="9" y="102"/>
                    <a:pt x="9" y="102"/>
                  </a:cubicBezTo>
                  <a:cubicBezTo>
                    <a:pt x="4" y="102"/>
                    <a:pt x="0" y="99"/>
                    <a:pt x="0" y="96"/>
                  </a:cubicBezTo>
                  <a:cubicBezTo>
                    <a:pt x="0" y="6"/>
                    <a:pt x="0" y="6"/>
                    <a:pt x="0" y="6"/>
                  </a:cubicBezTo>
                  <a:cubicBezTo>
                    <a:pt x="0" y="3"/>
                    <a:pt x="4" y="0"/>
                    <a:pt x="9"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69" name="Freeform 34"/>
            <p:cNvSpPr>
              <a:spLocks/>
            </p:cNvSpPr>
            <p:nvPr/>
          </p:nvSpPr>
          <p:spPr bwMode="auto">
            <a:xfrm>
              <a:off x="5447207" y="5706645"/>
              <a:ext cx="87083" cy="61841"/>
            </a:xfrm>
            <a:custGeom>
              <a:avLst/>
              <a:gdLst>
                <a:gd name="T0" fmla="*/ 143 w 143"/>
                <a:gd name="T1" fmla="*/ 96 h 101"/>
                <a:gd name="T2" fmla="*/ 135 w 143"/>
                <a:gd name="T3" fmla="*/ 101 h 101"/>
                <a:gd name="T4" fmla="*/ 9 w 143"/>
                <a:gd name="T5" fmla="*/ 101 h 101"/>
                <a:gd name="T6" fmla="*/ 0 w 143"/>
                <a:gd name="T7" fmla="*/ 96 h 101"/>
                <a:gd name="T8" fmla="*/ 0 w 143"/>
                <a:gd name="T9" fmla="*/ 6 h 101"/>
                <a:gd name="T10" fmla="*/ 9 w 143"/>
                <a:gd name="T11" fmla="*/ 0 h 101"/>
                <a:gd name="T12" fmla="*/ 135 w 143"/>
                <a:gd name="T13" fmla="*/ 0 h 101"/>
                <a:gd name="T14" fmla="*/ 143 w 143"/>
                <a:gd name="T15" fmla="*/ 6 h 101"/>
                <a:gd name="T16" fmla="*/ 143 w 143"/>
                <a:gd name="T17" fmla="*/ 9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6"/>
                  </a:moveTo>
                  <a:cubicBezTo>
                    <a:pt x="143" y="99"/>
                    <a:pt x="139" y="101"/>
                    <a:pt x="135" y="101"/>
                  </a:cubicBezTo>
                  <a:cubicBezTo>
                    <a:pt x="9" y="101"/>
                    <a:pt x="9" y="101"/>
                    <a:pt x="9" y="101"/>
                  </a:cubicBezTo>
                  <a:cubicBezTo>
                    <a:pt x="4" y="101"/>
                    <a:pt x="0" y="99"/>
                    <a:pt x="0" y="96"/>
                  </a:cubicBezTo>
                  <a:cubicBezTo>
                    <a:pt x="0" y="6"/>
                    <a:pt x="0" y="6"/>
                    <a:pt x="0" y="6"/>
                  </a:cubicBezTo>
                  <a:cubicBezTo>
                    <a:pt x="0" y="3"/>
                    <a:pt x="4" y="0"/>
                    <a:pt x="9"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70" name="Freeform 35"/>
            <p:cNvSpPr>
              <a:spLocks/>
            </p:cNvSpPr>
            <p:nvPr/>
          </p:nvSpPr>
          <p:spPr bwMode="auto">
            <a:xfrm>
              <a:off x="5553220" y="5706645"/>
              <a:ext cx="87083" cy="61841"/>
            </a:xfrm>
            <a:custGeom>
              <a:avLst/>
              <a:gdLst>
                <a:gd name="T0" fmla="*/ 143 w 143"/>
                <a:gd name="T1" fmla="*/ 95 h 101"/>
                <a:gd name="T2" fmla="*/ 135 w 143"/>
                <a:gd name="T3" fmla="*/ 101 h 101"/>
                <a:gd name="T4" fmla="*/ 8 w 143"/>
                <a:gd name="T5" fmla="*/ 101 h 101"/>
                <a:gd name="T6" fmla="*/ 0 w 143"/>
                <a:gd name="T7" fmla="*/ 96 h 101"/>
                <a:gd name="T8" fmla="*/ 0 w 143"/>
                <a:gd name="T9" fmla="*/ 6 h 101"/>
                <a:gd name="T10" fmla="*/ 8 w 143"/>
                <a:gd name="T11" fmla="*/ 0 h 101"/>
                <a:gd name="T12" fmla="*/ 135 w 143"/>
                <a:gd name="T13" fmla="*/ 0 h 101"/>
                <a:gd name="T14" fmla="*/ 143 w 143"/>
                <a:gd name="T15" fmla="*/ 6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8" y="101"/>
                    <a:pt x="8" y="101"/>
                    <a:pt x="8" y="101"/>
                  </a:cubicBezTo>
                  <a:cubicBezTo>
                    <a:pt x="4" y="101"/>
                    <a:pt x="0" y="99"/>
                    <a:pt x="0" y="96"/>
                  </a:cubicBezTo>
                  <a:cubicBezTo>
                    <a:pt x="0" y="6"/>
                    <a:pt x="0" y="6"/>
                    <a:pt x="0" y="6"/>
                  </a:cubicBezTo>
                  <a:cubicBezTo>
                    <a:pt x="0" y="2"/>
                    <a:pt x="4" y="0"/>
                    <a:pt x="8" y="0"/>
                  </a:cubicBezTo>
                  <a:cubicBezTo>
                    <a:pt x="135" y="0"/>
                    <a:pt x="135" y="0"/>
                    <a:pt x="135" y="0"/>
                  </a:cubicBezTo>
                  <a:cubicBezTo>
                    <a:pt x="139" y="0"/>
                    <a:pt x="143" y="2"/>
                    <a:pt x="143" y="6"/>
                  </a:cubicBezTo>
                  <a:lnTo>
                    <a:pt x="143" y="95"/>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71" name="Freeform 36"/>
            <p:cNvSpPr>
              <a:spLocks/>
            </p:cNvSpPr>
            <p:nvPr/>
          </p:nvSpPr>
          <p:spPr bwMode="auto">
            <a:xfrm>
              <a:off x="5659233" y="5706645"/>
              <a:ext cx="85820" cy="61841"/>
            </a:xfrm>
            <a:custGeom>
              <a:avLst/>
              <a:gdLst>
                <a:gd name="T0" fmla="*/ 143 w 143"/>
                <a:gd name="T1" fmla="*/ 95 h 101"/>
                <a:gd name="T2" fmla="*/ 135 w 143"/>
                <a:gd name="T3" fmla="*/ 101 h 101"/>
                <a:gd name="T4" fmla="*/ 8 w 143"/>
                <a:gd name="T5" fmla="*/ 101 h 101"/>
                <a:gd name="T6" fmla="*/ 0 w 143"/>
                <a:gd name="T7" fmla="*/ 95 h 101"/>
                <a:gd name="T8" fmla="*/ 0 w 143"/>
                <a:gd name="T9" fmla="*/ 6 h 101"/>
                <a:gd name="T10" fmla="*/ 8 w 143"/>
                <a:gd name="T11" fmla="*/ 0 h 101"/>
                <a:gd name="T12" fmla="*/ 135 w 143"/>
                <a:gd name="T13" fmla="*/ 0 h 101"/>
                <a:gd name="T14" fmla="*/ 143 w 143"/>
                <a:gd name="T15" fmla="*/ 6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8" y="101"/>
                    <a:pt x="8" y="101"/>
                    <a:pt x="8" y="101"/>
                  </a:cubicBezTo>
                  <a:cubicBezTo>
                    <a:pt x="4" y="101"/>
                    <a:pt x="0" y="99"/>
                    <a:pt x="0" y="95"/>
                  </a:cubicBezTo>
                  <a:cubicBezTo>
                    <a:pt x="0" y="6"/>
                    <a:pt x="0" y="6"/>
                    <a:pt x="0" y="6"/>
                  </a:cubicBezTo>
                  <a:cubicBezTo>
                    <a:pt x="0" y="2"/>
                    <a:pt x="4" y="0"/>
                    <a:pt x="8" y="0"/>
                  </a:cubicBezTo>
                  <a:cubicBezTo>
                    <a:pt x="135" y="0"/>
                    <a:pt x="135" y="0"/>
                    <a:pt x="135" y="0"/>
                  </a:cubicBezTo>
                  <a:cubicBezTo>
                    <a:pt x="139" y="0"/>
                    <a:pt x="143" y="2"/>
                    <a:pt x="143" y="6"/>
                  </a:cubicBezTo>
                  <a:lnTo>
                    <a:pt x="143" y="95"/>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76" name="Freeform 37"/>
            <p:cNvSpPr>
              <a:spLocks/>
            </p:cNvSpPr>
            <p:nvPr/>
          </p:nvSpPr>
          <p:spPr bwMode="auto">
            <a:xfrm>
              <a:off x="5763984" y="5706645"/>
              <a:ext cx="87083" cy="61841"/>
            </a:xfrm>
            <a:custGeom>
              <a:avLst/>
              <a:gdLst>
                <a:gd name="T0" fmla="*/ 143 w 143"/>
                <a:gd name="T1" fmla="*/ 95 h 101"/>
                <a:gd name="T2" fmla="*/ 135 w 143"/>
                <a:gd name="T3" fmla="*/ 101 h 101"/>
                <a:gd name="T4" fmla="*/ 8 w 143"/>
                <a:gd name="T5" fmla="*/ 101 h 101"/>
                <a:gd name="T6" fmla="*/ 0 w 143"/>
                <a:gd name="T7" fmla="*/ 95 h 101"/>
                <a:gd name="T8" fmla="*/ 0 w 143"/>
                <a:gd name="T9" fmla="*/ 6 h 101"/>
                <a:gd name="T10" fmla="*/ 8 w 143"/>
                <a:gd name="T11" fmla="*/ 0 h 101"/>
                <a:gd name="T12" fmla="*/ 135 w 143"/>
                <a:gd name="T13" fmla="*/ 0 h 101"/>
                <a:gd name="T14" fmla="*/ 143 w 143"/>
                <a:gd name="T15" fmla="*/ 5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8" y="101"/>
                    <a:pt x="8" y="101"/>
                    <a:pt x="8" y="101"/>
                  </a:cubicBezTo>
                  <a:cubicBezTo>
                    <a:pt x="4" y="101"/>
                    <a:pt x="0" y="99"/>
                    <a:pt x="0" y="95"/>
                  </a:cubicBezTo>
                  <a:cubicBezTo>
                    <a:pt x="0" y="6"/>
                    <a:pt x="0" y="6"/>
                    <a:pt x="0" y="6"/>
                  </a:cubicBezTo>
                  <a:cubicBezTo>
                    <a:pt x="0" y="2"/>
                    <a:pt x="4" y="0"/>
                    <a:pt x="8" y="0"/>
                  </a:cubicBezTo>
                  <a:cubicBezTo>
                    <a:pt x="135" y="0"/>
                    <a:pt x="135" y="0"/>
                    <a:pt x="135" y="0"/>
                  </a:cubicBezTo>
                  <a:cubicBezTo>
                    <a:pt x="139" y="0"/>
                    <a:pt x="143" y="2"/>
                    <a:pt x="143" y="5"/>
                  </a:cubicBezTo>
                  <a:lnTo>
                    <a:pt x="143" y="95"/>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77" name="Freeform 38"/>
            <p:cNvSpPr>
              <a:spLocks/>
            </p:cNvSpPr>
            <p:nvPr/>
          </p:nvSpPr>
          <p:spPr bwMode="auto">
            <a:xfrm>
              <a:off x="5106451" y="5632183"/>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78" name="Freeform 39"/>
            <p:cNvSpPr>
              <a:spLocks/>
            </p:cNvSpPr>
            <p:nvPr/>
          </p:nvSpPr>
          <p:spPr bwMode="auto">
            <a:xfrm>
              <a:off x="5211202" y="5632183"/>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79" name="Freeform 40"/>
            <p:cNvSpPr>
              <a:spLocks/>
            </p:cNvSpPr>
            <p:nvPr/>
          </p:nvSpPr>
          <p:spPr bwMode="auto">
            <a:xfrm>
              <a:off x="5317215" y="5632183"/>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0" name="Freeform 41"/>
            <p:cNvSpPr>
              <a:spLocks/>
            </p:cNvSpPr>
            <p:nvPr/>
          </p:nvSpPr>
          <p:spPr bwMode="auto">
            <a:xfrm>
              <a:off x="5423228" y="5632183"/>
              <a:ext cx="85820"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1" name="Freeform 42"/>
            <p:cNvSpPr>
              <a:spLocks/>
            </p:cNvSpPr>
            <p:nvPr/>
          </p:nvSpPr>
          <p:spPr bwMode="auto">
            <a:xfrm>
              <a:off x="5527979" y="5632183"/>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2" name="Freeform 43"/>
            <p:cNvSpPr>
              <a:spLocks/>
            </p:cNvSpPr>
            <p:nvPr/>
          </p:nvSpPr>
          <p:spPr bwMode="auto">
            <a:xfrm>
              <a:off x="5633992" y="5632183"/>
              <a:ext cx="87083" cy="61841"/>
            </a:xfrm>
            <a:custGeom>
              <a:avLst/>
              <a:gdLst>
                <a:gd name="T0" fmla="*/ 143 w 143"/>
                <a:gd name="T1" fmla="*/ 96 h 102"/>
                <a:gd name="T2" fmla="*/ 134 w 143"/>
                <a:gd name="T3" fmla="*/ 102 h 102"/>
                <a:gd name="T4" fmla="*/ 8 w 143"/>
                <a:gd name="T5" fmla="*/ 102 h 102"/>
                <a:gd name="T6" fmla="*/ 0 w 143"/>
                <a:gd name="T7" fmla="*/ 96 h 102"/>
                <a:gd name="T8" fmla="*/ 0 w 143"/>
                <a:gd name="T9" fmla="*/ 6 h 102"/>
                <a:gd name="T10" fmla="*/ 8 w 143"/>
                <a:gd name="T11" fmla="*/ 0 h 102"/>
                <a:gd name="T12" fmla="*/ 134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4" y="102"/>
                  </a:cubicBezTo>
                  <a:cubicBezTo>
                    <a:pt x="8" y="102"/>
                    <a:pt x="8" y="102"/>
                    <a:pt x="8" y="102"/>
                  </a:cubicBezTo>
                  <a:cubicBezTo>
                    <a:pt x="4" y="102"/>
                    <a:pt x="0" y="99"/>
                    <a:pt x="0" y="96"/>
                  </a:cubicBezTo>
                  <a:cubicBezTo>
                    <a:pt x="0" y="6"/>
                    <a:pt x="0" y="6"/>
                    <a:pt x="0" y="6"/>
                  </a:cubicBezTo>
                  <a:cubicBezTo>
                    <a:pt x="0" y="3"/>
                    <a:pt x="4" y="0"/>
                    <a:pt x="8" y="0"/>
                  </a:cubicBezTo>
                  <a:cubicBezTo>
                    <a:pt x="134" y="0"/>
                    <a:pt x="134" y="0"/>
                    <a:pt x="134"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3" name="Freeform 44"/>
            <p:cNvSpPr>
              <a:spLocks/>
            </p:cNvSpPr>
            <p:nvPr/>
          </p:nvSpPr>
          <p:spPr bwMode="auto">
            <a:xfrm>
              <a:off x="5740005" y="5632183"/>
              <a:ext cx="85820" cy="61841"/>
            </a:xfrm>
            <a:custGeom>
              <a:avLst/>
              <a:gdLst>
                <a:gd name="T0" fmla="*/ 143 w 143"/>
                <a:gd name="T1" fmla="*/ 96 h 102"/>
                <a:gd name="T2" fmla="*/ 134 w 143"/>
                <a:gd name="T3" fmla="*/ 102 h 102"/>
                <a:gd name="T4" fmla="*/ 8 w 143"/>
                <a:gd name="T5" fmla="*/ 102 h 102"/>
                <a:gd name="T6" fmla="*/ 0 w 143"/>
                <a:gd name="T7" fmla="*/ 96 h 102"/>
                <a:gd name="T8" fmla="*/ 0 w 143"/>
                <a:gd name="T9" fmla="*/ 6 h 102"/>
                <a:gd name="T10" fmla="*/ 8 w 143"/>
                <a:gd name="T11" fmla="*/ 0 h 102"/>
                <a:gd name="T12" fmla="*/ 134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4" y="102"/>
                  </a:cubicBezTo>
                  <a:cubicBezTo>
                    <a:pt x="8" y="102"/>
                    <a:pt x="8" y="102"/>
                    <a:pt x="8" y="102"/>
                  </a:cubicBezTo>
                  <a:cubicBezTo>
                    <a:pt x="4" y="102"/>
                    <a:pt x="0" y="99"/>
                    <a:pt x="0" y="96"/>
                  </a:cubicBezTo>
                  <a:cubicBezTo>
                    <a:pt x="0" y="6"/>
                    <a:pt x="0" y="6"/>
                    <a:pt x="0" y="6"/>
                  </a:cubicBezTo>
                  <a:cubicBezTo>
                    <a:pt x="0" y="3"/>
                    <a:pt x="3" y="0"/>
                    <a:pt x="8" y="0"/>
                  </a:cubicBezTo>
                  <a:cubicBezTo>
                    <a:pt x="134" y="0"/>
                    <a:pt x="134" y="0"/>
                    <a:pt x="134"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4" name="Freeform 45"/>
            <p:cNvSpPr>
              <a:spLocks/>
            </p:cNvSpPr>
            <p:nvPr/>
          </p:nvSpPr>
          <p:spPr bwMode="auto">
            <a:xfrm>
              <a:off x="4842680" y="5632183"/>
              <a:ext cx="140089" cy="61841"/>
            </a:xfrm>
            <a:custGeom>
              <a:avLst/>
              <a:gdLst>
                <a:gd name="T0" fmla="*/ 231 w 231"/>
                <a:gd name="T1" fmla="*/ 96 h 102"/>
                <a:gd name="T2" fmla="*/ 223 w 231"/>
                <a:gd name="T3" fmla="*/ 102 h 102"/>
                <a:gd name="T4" fmla="*/ 9 w 231"/>
                <a:gd name="T5" fmla="*/ 102 h 102"/>
                <a:gd name="T6" fmla="*/ 0 w 231"/>
                <a:gd name="T7" fmla="*/ 96 h 102"/>
                <a:gd name="T8" fmla="*/ 0 w 231"/>
                <a:gd name="T9" fmla="*/ 6 h 102"/>
                <a:gd name="T10" fmla="*/ 9 w 231"/>
                <a:gd name="T11" fmla="*/ 0 h 102"/>
                <a:gd name="T12" fmla="*/ 223 w 231"/>
                <a:gd name="T13" fmla="*/ 0 h 102"/>
                <a:gd name="T14" fmla="*/ 231 w 231"/>
                <a:gd name="T15" fmla="*/ 6 h 102"/>
                <a:gd name="T16" fmla="*/ 231 w 231"/>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102">
                  <a:moveTo>
                    <a:pt x="231" y="96"/>
                  </a:moveTo>
                  <a:cubicBezTo>
                    <a:pt x="231" y="99"/>
                    <a:pt x="227" y="102"/>
                    <a:pt x="223" y="102"/>
                  </a:cubicBezTo>
                  <a:cubicBezTo>
                    <a:pt x="9" y="102"/>
                    <a:pt x="9" y="102"/>
                    <a:pt x="9" y="102"/>
                  </a:cubicBezTo>
                  <a:cubicBezTo>
                    <a:pt x="4" y="102"/>
                    <a:pt x="0" y="99"/>
                    <a:pt x="0" y="96"/>
                  </a:cubicBezTo>
                  <a:cubicBezTo>
                    <a:pt x="0" y="6"/>
                    <a:pt x="0" y="6"/>
                    <a:pt x="0" y="6"/>
                  </a:cubicBezTo>
                  <a:cubicBezTo>
                    <a:pt x="0" y="3"/>
                    <a:pt x="4" y="0"/>
                    <a:pt x="9" y="0"/>
                  </a:cubicBezTo>
                  <a:cubicBezTo>
                    <a:pt x="223" y="0"/>
                    <a:pt x="223" y="0"/>
                    <a:pt x="223" y="0"/>
                  </a:cubicBezTo>
                  <a:cubicBezTo>
                    <a:pt x="227" y="0"/>
                    <a:pt x="231" y="3"/>
                    <a:pt x="231" y="6"/>
                  </a:cubicBezTo>
                  <a:lnTo>
                    <a:pt x="231"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5" name="Freeform 46"/>
            <p:cNvSpPr>
              <a:spLocks/>
            </p:cNvSpPr>
            <p:nvPr/>
          </p:nvSpPr>
          <p:spPr bwMode="auto">
            <a:xfrm>
              <a:off x="5791749" y="5556459"/>
              <a:ext cx="140089" cy="61841"/>
            </a:xfrm>
            <a:custGeom>
              <a:avLst/>
              <a:gdLst>
                <a:gd name="T0" fmla="*/ 231 w 231"/>
                <a:gd name="T1" fmla="*/ 96 h 102"/>
                <a:gd name="T2" fmla="*/ 222 w 231"/>
                <a:gd name="T3" fmla="*/ 102 h 102"/>
                <a:gd name="T4" fmla="*/ 8 w 231"/>
                <a:gd name="T5" fmla="*/ 102 h 102"/>
                <a:gd name="T6" fmla="*/ 0 w 231"/>
                <a:gd name="T7" fmla="*/ 96 h 102"/>
                <a:gd name="T8" fmla="*/ 0 w 231"/>
                <a:gd name="T9" fmla="*/ 6 h 102"/>
                <a:gd name="T10" fmla="*/ 8 w 231"/>
                <a:gd name="T11" fmla="*/ 0 h 102"/>
                <a:gd name="T12" fmla="*/ 222 w 231"/>
                <a:gd name="T13" fmla="*/ 0 h 102"/>
                <a:gd name="T14" fmla="*/ 230 w 231"/>
                <a:gd name="T15" fmla="*/ 6 h 102"/>
                <a:gd name="T16" fmla="*/ 231 w 231"/>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1" h="102">
                  <a:moveTo>
                    <a:pt x="231" y="96"/>
                  </a:moveTo>
                  <a:cubicBezTo>
                    <a:pt x="231" y="99"/>
                    <a:pt x="227" y="102"/>
                    <a:pt x="222" y="102"/>
                  </a:cubicBezTo>
                  <a:cubicBezTo>
                    <a:pt x="8" y="102"/>
                    <a:pt x="8" y="102"/>
                    <a:pt x="8" y="102"/>
                  </a:cubicBezTo>
                  <a:cubicBezTo>
                    <a:pt x="4" y="102"/>
                    <a:pt x="0" y="99"/>
                    <a:pt x="0" y="96"/>
                  </a:cubicBezTo>
                  <a:cubicBezTo>
                    <a:pt x="0" y="6"/>
                    <a:pt x="0" y="6"/>
                    <a:pt x="0" y="6"/>
                  </a:cubicBezTo>
                  <a:cubicBezTo>
                    <a:pt x="0" y="3"/>
                    <a:pt x="4" y="0"/>
                    <a:pt x="8" y="0"/>
                  </a:cubicBezTo>
                  <a:cubicBezTo>
                    <a:pt x="222" y="0"/>
                    <a:pt x="222" y="0"/>
                    <a:pt x="222" y="0"/>
                  </a:cubicBezTo>
                  <a:cubicBezTo>
                    <a:pt x="227" y="0"/>
                    <a:pt x="230" y="3"/>
                    <a:pt x="230" y="6"/>
                  </a:cubicBezTo>
                  <a:lnTo>
                    <a:pt x="231"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6" name="Freeform 47"/>
            <p:cNvSpPr>
              <a:spLocks/>
            </p:cNvSpPr>
            <p:nvPr/>
          </p:nvSpPr>
          <p:spPr bwMode="auto">
            <a:xfrm>
              <a:off x="4842680" y="5706645"/>
              <a:ext cx="164068" cy="61841"/>
            </a:xfrm>
            <a:custGeom>
              <a:avLst/>
              <a:gdLst>
                <a:gd name="T0" fmla="*/ 272 w 272"/>
                <a:gd name="T1" fmla="*/ 96 h 102"/>
                <a:gd name="T2" fmla="*/ 264 w 272"/>
                <a:gd name="T3" fmla="*/ 102 h 102"/>
                <a:gd name="T4" fmla="*/ 9 w 272"/>
                <a:gd name="T5" fmla="*/ 102 h 102"/>
                <a:gd name="T6" fmla="*/ 0 w 272"/>
                <a:gd name="T7" fmla="*/ 96 h 102"/>
                <a:gd name="T8" fmla="*/ 0 w 272"/>
                <a:gd name="T9" fmla="*/ 6 h 102"/>
                <a:gd name="T10" fmla="*/ 9 w 272"/>
                <a:gd name="T11" fmla="*/ 0 h 102"/>
                <a:gd name="T12" fmla="*/ 264 w 272"/>
                <a:gd name="T13" fmla="*/ 0 h 102"/>
                <a:gd name="T14" fmla="*/ 272 w 272"/>
                <a:gd name="T15" fmla="*/ 6 h 102"/>
                <a:gd name="T16" fmla="*/ 272 w 272"/>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2" h="102">
                  <a:moveTo>
                    <a:pt x="272" y="96"/>
                  </a:moveTo>
                  <a:cubicBezTo>
                    <a:pt x="272" y="99"/>
                    <a:pt x="269" y="102"/>
                    <a:pt x="264" y="102"/>
                  </a:cubicBezTo>
                  <a:cubicBezTo>
                    <a:pt x="9" y="102"/>
                    <a:pt x="9" y="102"/>
                    <a:pt x="9" y="102"/>
                  </a:cubicBezTo>
                  <a:cubicBezTo>
                    <a:pt x="4" y="102"/>
                    <a:pt x="0" y="99"/>
                    <a:pt x="0" y="96"/>
                  </a:cubicBezTo>
                  <a:cubicBezTo>
                    <a:pt x="0" y="6"/>
                    <a:pt x="0" y="6"/>
                    <a:pt x="0" y="6"/>
                  </a:cubicBezTo>
                  <a:cubicBezTo>
                    <a:pt x="0" y="3"/>
                    <a:pt x="4" y="0"/>
                    <a:pt x="9" y="0"/>
                  </a:cubicBezTo>
                  <a:cubicBezTo>
                    <a:pt x="264" y="0"/>
                    <a:pt x="264" y="0"/>
                    <a:pt x="264" y="0"/>
                  </a:cubicBezTo>
                  <a:cubicBezTo>
                    <a:pt x="269" y="0"/>
                    <a:pt x="272" y="3"/>
                    <a:pt x="272" y="6"/>
                  </a:cubicBezTo>
                  <a:lnTo>
                    <a:pt x="272"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7" name="Freeform 48"/>
            <p:cNvSpPr>
              <a:spLocks/>
            </p:cNvSpPr>
            <p:nvPr/>
          </p:nvSpPr>
          <p:spPr bwMode="auto">
            <a:xfrm>
              <a:off x="4842680" y="5782368"/>
              <a:ext cx="113585" cy="61841"/>
            </a:xfrm>
            <a:custGeom>
              <a:avLst/>
              <a:gdLst>
                <a:gd name="T0" fmla="*/ 187 w 187"/>
                <a:gd name="T1" fmla="*/ 96 h 102"/>
                <a:gd name="T2" fmla="*/ 179 w 187"/>
                <a:gd name="T3" fmla="*/ 102 h 102"/>
                <a:gd name="T4" fmla="*/ 9 w 187"/>
                <a:gd name="T5" fmla="*/ 102 h 102"/>
                <a:gd name="T6" fmla="*/ 0 w 187"/>
                <a:gd name="T7" fmla="*/ 96 h 102"/>
                <a:gd name="T8" fmla="*/ 0 w 187"/>
                <a:gd name="T9" fmla="*/ 6 h 102"/>
                <a:gd name="T10" fmla="*/ 9 w 187"/>
                <a:gd name="T11" fmla="*/ 0 h 102"/>
                <a:gd name="T12" fmla="*/ 179 w 187"/>
                <a:gd name="T13" fmla="*/ 0 h 102"/>
                <a:gd name="T14" fmla="*/ 187 w 187"/>
                <a:gd name="T15" fmla="*/ 6 h 102"/>
                <a:gd name="T16" fmla="*/ 187 w 187"/>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7" h="102">
                  <a:moveTo>
                    <a:pt x="187" y="96"/>
                  </a:moveTo>
                  <a:cubicBezTo>
                    <a:pt x="187" y="99"/>
                    <a:pt x="184" y="102"/>
                    <a:pt x="179" y="102"/>
                  </a:cubicBezTo>
                  <a:cubicBezTo>
                    <a:pt x="9" y="102"/>
                    <a:pt x="9" y="102"/>
                    <a:pt x="9" y="102"/>
                  </a:cubicBezTo>
                  <a:cubicBezTo>
                    <a:pt x="4" y="102"/>
                    <a:pt x="0" y="99"/>
                    <a:pt x="0" y="96"/>
                  </a:cubicBezTo>
                  <a:cubicBezTo>
                    <a:pt x="0" y="6"/>
                    <a:pt x="0" y="6"/>
                    <a:pt x="0" y="6"/>
                  </a:cubicBezTo>
                  <a:cubicBezTo>
                    <a:pt x="0" y="3"/>
                    <a:pt x="4" y="0"/>
                    <a:pt x="9" y="0"/>
                  </a:cubicBezTo>
                  <a:cubicBezTo>
                    <a:pt x="179" y="0"/>
                    <a:pt x="179" y="0"/>
                    <a:pt x="179" y="0"/>
                  </a:cubicBezTo>
                  <a:cubicBezTo>
                    <a:pt x="183" y="0"/>
                    <a:pt x="187" y="3"/>
                    <a:pt x="187" y="6"/>
                  </a:cubicBezTo>
                  <a:lnTo>
                    <a:pt x="187"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8" name="Freeform 49"/>
            <p:cNvSpPr>
              <a:spLocks/>
            </p:cNvSpPr>
            <p:nvPr/>
          </p:nvSpPr>
          <p:spPr bwMode="auto">
            <a:xfrm>
              <a:off x="4947431" y="5557721"/>
              <a:ext cx="87083" cy="60579"/>
            </a:xfrm>
            <a:custGeom>
              <a:avLst/>
              <a:gdLst>
                <a:gd name="T0" fmla="*/ 143 w 143"/>
                <a:gd name="T1" fmla="*/ 95 h 101"/>
                <a:gd name="T2" fmla="*/ 135 w 143"/>
                <a:gd name="T3" fmla="*/ 101 h 101"/>
                <a:gd name="T4" fmla="*/ 9 w 143"/>
                <a:gd name="T5" fmla="*/ 101 h 101"/>
                <a:gd name="T6" fmla="*/ 0 w 143"/>
                <a:gd name="T7" fmla="*/ 95 h 101"/>
                <a:gd name="T8" fmla="*/ 0 w 143"/>
                <a:gd name="T9" fmla="*/ 5 h 101"/>
                <a:gd name="T10" fmla="*/ 9 w 143"/>
                <a:gd name="T11" fmla="*/ 0 h 101"/>
                <a:gd name="T12" fmla="*/ 135 w 143"/>
                <a:gd name="T13" fmla="*/ 0 h 101"/>
                <a:gd name="T14" fmla="*/ 143 w 143"/>
                <a:gd name="T15" fmla="*/ 5 h 101"/>
                <a:gd name="T16" fmla="*/ 143 w 143"/>
                <a:gd name="T17" fmla="*/ 9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1">
                  <a:moveTo>
                    <a:pt x="143" y="95"/>
                  </a:moveTo>
                  <a:cubicBezTo>
                    <a:pt x="143" y="99"/>
                    <a:pt x="139" y="101"/>
                    <a:pt x="135" y="101"/>
                  </a:cubicBezTo>
                  <a:cubicBezTo>
                    <a:pt x="9" y="101"/>
                    <a:pt x="9" y="101"/>
                    <a:pt x="9" y="101"/>
                  </a:cubicBezTo>
                  <a:cubicBezTo>
                    <a:pt x="4" y="101"/>
                    <a:pt x="0" y="99"/>
                    <a:pt x="0" y="95"/>
                  </a:cubicBezTo>
                  <a:cubicBezTo>
                    <a:pt x="0" y="5"/>
                    <a:pt x="0" y="5"/>
                    <a:pt x="0" y="5"/>
                  </a:cubicBezTo>
                  <a:cubicBezTo>
                    <a:pt x="0" y="2"/>
                    <a:pt x="4" y="0"/>
                    <a:pt x="9" y="0"/>
                  </a:cubicBezTo>
                  <a:cubicBezTo>
                    <a:pt x="135" y="0"/>
                    <a:pt x="135" y="0"/>
                    <a:pt x="135" y="0"/>
                  </a:cubicBezTo>
                  <a:cubicBezTo>
                    <a:pt x="139" y="0"/>
                    <a:pt x="143" y="2"/>
                    <a:pt x="143" y="5"/>
                  </a:cubicBezTo>
                  <a:lnTo>
                    <a:pt x="143" y="95"/>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89" name="Freeform 50"/>
            <p:cNvSpPr>
              <a:spLocks/>
            </p:cNvSpPr>
            <p:nvPr/>
          </p:nvSpPr>
          <p:spPr bwMode="auto">
            <a:xfrm>
              <a:off x="5052182" y="5556459"/>
              <a:ext cx="87083"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9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9" y="102"/>
                    <a:pt x="9" y="102"/>
                    <a:pt x="9" y="102"/>
                  </a:cubicBezTo>
                  <a:cubicBezTo>
                    <a:pt x="4" y="102"/>
                    <a:pt x="0" y="99"/>
                    <a:pt x="0" y="96"/>
                  </a:cubicBezTo>
                  <a:cubicBezTo>
                    <a:pt x="0" y="6"/>
                    <a:pt x="0" y="6"/>
                    <a:pt x="0" y="6"/>
                  </a:cubicBezTo>
                  <a:cubicBezTo>
                    <a:pt x="0" y="3"/>
                    <a:pt x="4" y="0"/>
                    <a:pt x="9"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0" name="Freeform 51"/>
            <p:cNvSpPr>
              <a:spLocks/>
            </p:cNvSpPr>
            <p:nvPr/>
          </p:nvSpPr>
          <p:spPr bwMode="auto">
            <a:xfrm>
              <a:off x="5158195" y="5556459"/>
              <a:ext cx="87083"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9" y="102"/>
                    <a:pt x="9" y="102"/>
                    <a:pt x="9"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1" name="Freeform 52"/>
            <p:cNvSpPr>
              <a:spLocks/>
            </p:cNvSpPr>
            <p:nvPr/>
          </p:nvSpPr>
          <p:spPr bwMode="auto">
            <a:xfrm>
              <a:off x="5264208" y="5556459"/>
              <a:ext cx="85820" cy="61841"/>
            </a:xfrm>
            <a:custGeom>
              <a:avLst/>
              <a:gdLst>
                <a:gd name="T0" fmla="*/ 143 w 143"/>
                <a:gd name="T1" fmla="*/ 96 h 102"/>
                <a:gd name="T2" fmla="*/ 135 w 143"/>
                <a:gd name="T3" fmla="*/ 102 h 102"/>
                <a:gd name="T4" fmla="*/ 9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9" y="102"/>
                    <a:pt x="9" y="102"/>
                    <a:pt x="9"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2" name="Freeform 53"/>
            <p:cNvSpPr>
              <a:spLocks/>
            </p:cNvSpPr>
            <p:nvPr/>
          </p:nvSpPr>
          <p:spPr bwMode="auto">
            <a:xfrm>
              <a:off x="5368960" y="5556459"/>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3" name="Freeform 54"/>
            <p:cNvSpPr>
              <a:spLocks/>
            </p:cNvSpPr>
            <p:nvPr/>
          </p:nvSpPr>
          <p:spPr bwMode="auto">
            <a:xfrm>
              <a:off x="5474973" y="5556459"/>
              <a:ext cx="87083"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4" name="Freeform 55"/>
            <p:cNvSpPr>
              <a:spLocks/>
            </p:cNvSpPr>
            <p:nvPr/>
          </p:nvSpPr>
          <p:spPr bwMode="auto">
            <a:xfrm>
              <a:off x="5580986" y="5556459"/>
              <a:ext cx="85820" cy="61841"/>
            </a:xfrm>
            <a:custGeom>
              <a:avLst/>
              <a:gdLst>
                <a:gd name="T0" fmla="*/ 143 w 143"/>
                <a:gd name="T1" fmla="*/ 96 h 102"/>
                <a:gd name="T2" fmla="*/ 135 w 143"/>
                <a:gd name="T3" fmla="*/ 102 h 102"/>
                <a:gd name="T4" fmla="*/ 8 w 143"/>
                <a:gd name="T5" fmla="*/ 102 h 102"/>
                <a:gd name="T6" fmla="*/ 0 w 143"/>
                <a:gd name="T7" fmla="*/ 96 h 102"/>
                <a:gd name="T8" fmla="*/ 0 w 143"/>
                <a:gd name="T9" fmla="*/ 6 h 102"/>
                <a:gd name="T10" fmla="*/ 8 w 143"/>
                <a:gd name="T11" fmla="*/ 0 h 102"/>
                <a:gd name="T12" fmla="*/ 135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5" y="102"/>
                  </a:cubicBezTo>
                  <a:cubicBezTo>
                    <a:pt x="8" y="102"/>
                    <a:pt x="8" y="102"/>
                    <a:pt x="8" y="102"/>
                  </a:cubicBezTo>
                  <a:cubicBezTo>
                    <a:pt x="4" y="102"/>
                    <a:pt x="0" y="99"/>
                    <a:pt x="0" y="96"/>
                  </a:cubicBezTo>
                  <a:cubicBezTo>
                    <a:pt x="0" y="6"/>
                    <a:pt x="0" y="6"/>
                    <a:pt x="0" y="6"/>
                  </a:cubicBezTo>
                  <a:cubicBezTo>
                    <a:pt x="0" y="3"/>
                    <a:pt x="4" y="0"/>
                    <a:pt x="8" y="0"/>
                  </a:cubicBezTo>
                  <a:cubicBezTo>
                    <a:pt x="135" y="0"/>
                    <a:pt x="135" y="0"/>
                    <a:pt x="135"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5" name="Freeform 56"/>
            <p:cNvSpPr>
              <a:spLocks/>
            </p:cNvSpPr>
            <p:nvPr/>
          </p:nvSpPr>
          <p:spPr bwMode="auto">
            <a:xfrm>
              <a:off x="5685736" y="5556459"/>
              <a:ext cx="87083" cy="61841"/>
            </a:xfrm>
            <a:custGeom>
              <a:avLst/>
              <a:gdLst>
                <a:gd name="T0" fmla="*/ 143 w 143"/>
                <a:gd name="T1" fmla="*/ 96 h 102"/>
                <a:gd name="T2" fmla="*/ 134 w 143"/>
                <a:gd name="T3" fmla="*/ 102 h 102"/>
                <a:gd name="T4" fmla="*/ 8 w 143"/>
                <a:gd name="T5" fmla="*/ 102 h 102"/>
                <a:gd name="T6" fmla="*/ 0 w 143"/>
                <a:gd name="T7" fmla="*/ 96 h 102"/>
                <a:gd name="T8" fmla="*/ 0 w 143"/>
                <a:gd name="T9" fmla="*/ 6 h 102"/>
                <a:gd name="T10" fmla="*/ 8 w 143"/>
                <a:gd name="T11" fmla="*/ 0 h 102"/>
                <a:gd name="T12" fmla="*/ 134 w 143"/>
                <a:gd name="T13" fmla="*/ 0 h 102"/>
                <a:gd name="T14" fmla="*/ 143 w 143"/>
                <a:gd name="T15" fmla="*/ 6 h 102"/>
                <a:gd name="T16" fmla="*/ 143 w 143"/>
                <a:gd name="T17" fmla="*/ 96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43" h="102">
                  <a:moveTo>
                    <a:pt x="143" y="96"/>
                  </a:moveTo>
                  <a:cubicBezTo>
                    <a:pt x="143" y="99"/>
                    <a:pt x="139" y="102"/>
                    <a:pt x="134" y="102"/>
                  </a:cubicBezTo>
                  <a:cubicBezTo>
                    <a:pt x="8" y="102"/>
                    <a:pt x="8" y="102"/>
                    <a:pt x="8" y="102"/>
                  </a:cubicBezTo>
                  <a:cubicBezTo>
                    <a:pt x="4" y="102"/>
                    <a:pt x="0" y="99"/>
                    <a:pt x="0" y="96"/>
                  </a:cubicBezTo>
                  <a:cubicBezTo>
                    <a:pt x="0" y="6"/>
                    <a:pt x="0" y="6"/>
                    <a:pt x="0" y="6"/>
                  </a:cubicBezTo>
                  <a:cubicBezTo>
                    <a:pt x="0" y="3"/>
                    <a:pt x="4" y="0"/>
                    <a:pt x="8" y="0"/>
                  </a:cubicBezTo>
                  <a:cubicBezTo>
                    <a:pt x="134" y="0"/>
                    <a:pt x="134" y="0"/>
                    <a:pt x="134" y="0"/>
                  </a:cubicBezTo>
                  <a:cubicBezTo>
                    <a:pt x="139" y="0"/>
                    <a:pt x="143" y="3"/>
                    <a:pt x="143" y="6"/>
                  </a:cubicBezTo>
                  <a:lnTo>
                    <a:pt x="143" y="96"/>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6" name="Freeform 57"/>
            <p:cNvSpPr>
              <a:spLocks/>
            </p:cNvSpPr>
            <p:nvPr/>
          </p:nvSpPr>
          <p:spPr bwMode="auto">
            <a:xfrm>
              <a:off x="5844756" y="5632183"/>
              <a:ext cx="87083" cy="136302"/>
            </a:xfrm>
            <a:custGeom>
              <a:avLst/>
              <a:gdLst>
                <a:gd name="T0" fmla="*/ 8 w 143"/>
                <a:gd name="T1" fmla="*/ 0 h 225"/>
                <a:gd name="T2" fmla="*/ 2 w 143"/>
                <a:gd name="T3" fmla="*/ 2 h 225"/>
                <a:gd name="T4" fmla="*/ 0 w 143"/>
                <a:gd name="T5" fmla="*/ 6 h 225"/>
                <a:gd name="T6" fmla="*/ 0 w 143"/>
                <a:gd name="T7" fmla="*/ 96 h 225"/>
                <a:gd name="T8" fmla="*/ 2 w 143"/>
                <a:gd name="T9" fmla="*/ 100 h 225"/>
                <a:gd name="T10" fmla="*/ 8 w 143"/>
                <a:gd name="T11" fmla="*/ 102 h 225"/>
                <a:gd name="T12" fmla="*/ 41 w 143"/>
                <a:gd name="T13" fmla="*/ 102 h 225"/>
                <a:gd name="T14" fmla="*/ 41 w 143"/>
                <a:gd name="T15" fmla="*/ 219 h 225"/>
                <a:gd name="T16" fmla="*/ 43 w 143"/>
                <a:gd name="T17" fmla="*/ 224 h 225"/>
                <a:gd name="T18" fmla="*/ 49 w 143"/>
                <a:gd name="T19" fmla="*/ 225 h 225"/>
                <a:gd name="T20" fmla="*/ 134 w 143"/>
                <a:gd name="T21" fmla="*/ 225 h 225"/>
                <a:gd name="T22" fmla="*/ 140 w 143"/>
                <a:gd name="T23" fmla="*/ 224 h 225"/>
                <a:gd name="T24" fmla="*/ 143 w 143"/>
                <a:gd name="T25" fmla="*/ 219 h 225"/>
                <a:gd name="T26" fmla="*/ 143 w 143"/>
                <a:gd name="T27" fmla="*/ 6 h 225"/>
                <a:gd name="T28" fmla="*/ 140 w 143"/>
                <a:gd name="T29" fmla="*/ 2 h 225"/>
                <a:gd name="T30" fmla="*/ 134 w 143"/>
                <a:gd name="T31" fmla="*/ 0 h 225"/>
                <a:gd name="T32" fmla="*/ 8 w 143"/>
                <a:gd name="T33"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3" h="225">
                  <a:moveTo>
                    <a:pt x="8" y="0"/>
                  </a:moveTo>
                  <a:cubicBezTo>
                    <a:pt x="6" y="0"/>
                    <a:pt x="4" y="0"/>
                    <a:pt x="2" y="2"/>
                  </a:cubicBezTo>
                  <a:cubicBezTo>
                    <a:pt x="1" y="3"/>
                    <a:pt x="0" y="4"/>
                    <a:pt x="0" y="6"/>
                  </a:cubicBezTo>
                  <a:cubicBezTo>
                    <a:pt x="0" y="96"/>
                    <a:pt x="0" y="96"/>
                    <a:pt x="0" y="96"/>
                  </a:cubicBezTo>
                  <a:cubicBezTo>
                    <a:pt x="0" y="97"/>
                    <a:pt x="1" y="99"/>
                    <a:pt x="2" y="100"/>
                  </a:cubicBezTo>
                  <a:cubicBezTo>
                    <a:pt x="4" y="101"/>
                    <a:pt x="6" y="102"/>
                    <a:pt x="8" y="102"/>
                  </a:cubicBezTo>
                  <a:cubicBezTo>
                    <a:pt x="41" y="102"/>
                    <a:pt x="41" y="102"/>
                    <a:pt x="41" y="102"/>
                  </a:cubicBezTo>
                  <a:cubicBezTo>
                    <a:pt x="41" y="219"/>
                    <a:pt x="41" y="219"/>
                    <a:pt x="41" y="219"/>
                  </a:cubicBezTo>
                  <a:cubicBezTo>
                    <a:pt x="41" y="221"/>
                    <a:pt x="42" y="222"/>
                    <a:pt x="43" y="224"/>
                  </a:cubicBezTo>
                  <a:cubicBezTo>
                    <a:pt x="45" y="225"/>
                    <a:pt x="47" y="225"/>
                    <a:pt x="49" y="225"/>
                  </a:cubicBezTo>
                  <a:cubicBezTo>
                    <a:pt x="134" y="225"/>
                    <a:pt x="134" y="225"/>
                    <a:pt x="134" y="225"/>
                  </a:cubicBezTo>
                  <a:cubicBezTo>
                    <a:pt x="136" y="225"/>
                    <a:pt x="139" y="225"/>
                    <a:pt x="140" y="224"/>
                  </a:cubicBezTo>
                  <a:cubicBezTo>
                    <a:pt x="142" y="222"/>
                    <a:pt x="143" y="221"/>
                    <a:pt x="143" y="219"/>
                  </a:cubicBezTo>
                  <a:cubicBezTo>
                    <a:pt x="143" y="6"/>
                    <a:pt x="143" y="6"/>
                    <a:pt x="143" y="6"/>
                  </a:cubicBezTo>
                  <a:cubicBezTo>
                    <a:pt x="143" y="4"/>
                    <a:pt x="142" y="3"/>
                    <a:pt x="140" y="2"/>
                  </a:cubicBezTo>
                  <a:cubicBezTo>
                    <a:pt x="138" y="0"/>
                    <a:pt x="136" y="0"/>
                    <a:pt x="134" y="0"/>
                  </a:cubicBezTo>
                  <a:lnTo>
                    <a:pt x="8" y="0"/>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7" name="Freeform 58"/>
            <p:cNvSpPr>
              <a:spLocks/>
            </p:cNvSpPr>
            <p:nvPr/>
          </p:nvSpPr>
          <p:spPr bwMode="auto">
            <a:xfrm>
              <a:off x="4867921" y="5820230"/>
              <a:ext cx="59317" cy="3787"/>
            </a:xfrm>
            <a:custGeom>
              <a:avLst/>
              <a:gdLst>
                <a:gd name="T0" fmla="*/ 99 w 99"/>
                <a:gd name="T1" fmla="*/ 7 h 7"/>
                <a:gd name="T2" fmla="*/ 98 w 99"/>
                <a:gd name="T3" fmla="*/ 7 h 7"/>
                <a:gd name="T4" fmla="*/ 1 w 99"/>
                <a:gd name="T5" fmla="*/ 7 h 7"/>
                <a:gd name="T6" fmla="*/ 0 w 99"/>
                <a:gd name="T7" fmla="*/ 7 h 7"/>
                <a:gd name="T8" fmla="*/ 0 w 99"/>
                <a:gd name="T9" fmla="*/ 0 h 7"/>
                <a:gd name="T10" fmla="*/ 1 w 99"/>
                <a:gd name="T11" fmla="*/ 0 h 7"/>
                <a:gd name="T12" fmla="*/ 98 w 99"/>
                <a:gd name="T13" fmla="*/ 0 h 7"/>
                <a:gd name="T14" fmla="*/ 99 w 99"/>
                <a:gd name="T15" fmla="*/ 0 h 7"/>
                <a:gd name="T16" fmla="*/ 99 w 99"/>
                <a:gd name="T17" fmla="*/ 7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9" h="7">
                  <a:moveTo>
                    <a:pt x="99" y="7"/>
                  </a:moveTo>
                  <a:cubicBezTo>
                    <a:pt x="99" y="7"/>
                    <a:pt x="98" y="7"/>
                    <a:pt x="98" y="7"/>
                  </a:cubicBezTo>
                  <a:cubicBezTo>
                    <a:pt x="1" y="7"/>
                    <a:pt x="1" y="7"/>
                    <a:pt x="1" y="7"/>
                  </a:cubicBezTo>
                  <a:cubicBezTo>
                    <a:pt x="1" y="7"/>
                    <a:pt x="0" y="7"/>
                    <a:pt x="0" y="7"/>
                  </a:cubicBezTo>
                  <a:cubicBezTo>
                    <a:pt x="0" y="0"/>
                    <a:pt x="0" y="0"/>
                    <a:pt x="0" y="0"/>
                  </a:cubicBezTo>
                  <a:cubicBezTo>
                    <a:pt x="0" y="0"/>
                    <a:pt x="0" y="0"/>
                    <a:pt x="1" y="0"/>
                  </a:cubicBezTo>
                  <a:cubicBezTo>
                    <a:pt x="98" y="0"/>
                    <a:pt x="98" y="0"/>
                    <a:pt x="98" y="0"/>
                  </a:cubicBezTo>
                  <a:cubicBezTo>
                    <a:pt x="98" y="0"/>
                    <a:pt x="99" y="0"/>
                    <a:pt x="99" y="0"/>
                  </a:cubicBezTo>
                  <a:lnTo>
                    <a:pt x="99" y="7"/>
                  </a:ln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8" name="Rectangle 59"/>
            <p:cNvSpPr>
              <a:spLocks noChangeArrowheads="1"/>
            </p:cNvSpPr>
            <p:nvPr/>
          </p:nvSpPr>
          <p:spPr bwMode="auto">
            <a:xfrm>
              <a:off x="5149361" y="5966629"/>
              <a:ext cx="431625" cy="172903"/>
            </a:xfrm>
            <a:prstGeom prst="rect">
              <a:avLst/>
            </a:prstGeom>
            <a:solidFill>
              <a:srgbClr val="E0DAD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99" name="Rectangle 60"/>
            <p:cNvSpPr>
              <a:spLocks noChangeArrowheads="1"/>
            </p:cNvSpPr>
            <p:nvPr/>
          </p:nvSpPr>
          <p:spPr bwMode="auto">
            <a:xfrm>
              <a:off x="4812391" y="4690686"/>
              <a:ext cx="1127020" cy="71306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00" name="Freeform 61"/>
            <p:cNvSpPr>
              <a:spLocks/>
            </p:cNvSpPr>
            <p:nvPr/>
          </p:nvSpPr>
          <p:spPr bwMode="auto">
            <a:xfrm>
              <a:off x="5140526" y="5498404"/>
              <a:ext cx="473273" cy="46697"/>
            </a:xfrm>
            <a:custGeom>
              <a:avLst/>
              <a:gdLst>
                <a:gd name="T0" fmla="*/ 741 w 780"/>
                <a:gd name="T1" fmla="*/ 78 h 78"/>
                <a:gd name="T2" fmla="*/ 39 w 780"/>
                <a:gd name="T3" fmla="*/ 78 h 78"/>
                <a:gd name="T4" fmla="*/ 0 w 780"/>
                <a:gd name="T5" fmla="*/ 39 h 78"/>
                <a:gd name="T6" fmla="*/ 0 w 780"/>
                <a:gd name="T7" fmla="*/ 39 h 78"/>
                <a:gd name="T8" fmla="*/ 39 w 780"/>
                <a:gd name="T9" fmla="*/ 0 h 78"/>
                <a:gd name="T10" fmla="*/ 741 w 780"/>
                <a:gd name="T11" fmla="*/ 0 h 78"/>
                <a:gd name="T12" fmla="*/ 780 w 780"/>
                <a:gd name="T13" fmla="*/ 39 h 78"/>
                <a:gd name="T14" fmla="*/ 780 w 780"/>
                <a:gd name="T15" fmla="*/ 39 h 78"/>
                <a:gd name="T16" fmla="*/ 741 w 780"/>
                <a:gd name="T17" fmla="*/ 7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0" h="78">
                  <a:moveTo>
                    <a:pt x="741" y="78"/>
                  </a:moveTo>
                  <a:cubicBezTo>
                    <a:pt x="39" y="78"/>
                    <a:pt x="39" y="78"/>
                    <a:pt x="39" y="78"/>
                  </a:cubicBezTo>
                  <a:cubicBezTo>
                    <a:pt x="17" y="78"/>
                    <a:pt x="0" y="61"/>
                    <a:pt x="0" y="39"/>
                  </a:cubicBezTo>
                  <a:cubicBezTo>
                    <a:pt x="0" y="39"/>
                    <a:pt x="0" y="39"/>
                    <a:pt x="0" y="39"/>
                  </a:cubicBezTo>
                  <a:cubicBezTo>
                    <a:pt x="0" y="18"/>
                    <a:pt x="17" y="0"/>
                    <a:pt x="39" y="0"/>
                  </a:cubicBezTo>
                  <a:cubicBezTo>
                    <a:pt x="741" y="0"/>
                    <a:pt x="741" y="0"/>
                    <a:pt x="741" y="0"/>
                  </a:cubicBezTo>
                  <a:cubicBezTo>
                    <a:pt x="762" y="0"/>
                    <a:pt x="780" y="18"/>
                    <a:pt x="780" y="39"/>
                  </a:cubicBezTo>
                  <a:cubicBezTo>
                    <a:pt x="780" y="39"/>
                    <a:pt x="780" y="39"/>
                    <a:pt x="780" y="39"/>
                  </a:cubicBezTo>
                  <a:cubicBezTo>
                    <a:pt x="780" y="61"/>
                    <a:pt x="762" y="78"/>
                    <a:pt x="741" y="78"/>
                  </a:cubicBez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07" name="Rectangle 68"/>
            <p:cNvSpPr>
              <a:spLocks noChangeArrowheads="1"/>
            </p:cNvSpPr>
            <p:nvPr/>
          </p:nvSpPr>
          <p:spPr bwMode="auto">
            <a:xfrm>
              <a:off x="4880542" y="4896402"/>
              <a:ext cx="559093" cy="89607"/>
            </a:xfrm>
            <a:prstGeom prst="rect">
              <a:avLst/>
            </a:prstGeom>
            <a:solidFill>
              <a:srgbClr val="E0DAD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08" name="Rectangle 69"/>
            <p:cNvSpPr>
              <a:spLocks noChangeArrowheads="1"/>
            </p:cNvSpPr>
            <p:nvPr/>
          </p:nvSpPr>
          <p:spPr bwMode="auto">
            <a:xfrm>
              <a:off x="4880542" y="5104642"/>
              <a:ext cx="559093" cy="89607"/>
            </a:xfrm>
            <a:prstGeom prst="rect">
              <a:avLst/>
            </a:prstGeom>
            <a:solidFill>
              <a:srgbClr val="E0DAD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09" name="Rectangle 70"/>
            <p:cNvSpPr>
              <a:spLocks noChangeArrowheads="1"/>
            </p:cNvSpPr>
            <p:nvPr/>
          </p:nvSpPr>
          <p:spPr bwMode="auto">
            <a:xfrm>
              <a:off x="4880542" y="5209393"/>
              <a:ext cx="559093" cy="89607"/>
            </a:xfrm>
            <a:prstGeom prst="rect">
              <a:avLst/>
            </a:prstGeom>
            <a:solidFill>
              <a:srgbClr val="E0DAD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0" name="Rectangle 71"/>
            <p:cNvSpPr>
              <a:spLocks noChangeArrowheads="1"/>
            </p:cNvSpPr>
            <p:nvPr/>
          </p:nvSpPr>
          <p:spPr bwMode="auto">
            <a:xfrm>
              <a:off x="4869184" y="4781554"/>
              <a:ext cx="576762" cy="45434"/>
            </a:xfrm>
            <a:prstGeom prst="rect">
              <a:avLst/>
            </a:prstGeom>
            <a:solidFill>
              <a:srgbClr val="22344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1" name="Rectangle 72"/>
            <p:cNvSpPr>
              <a:spLocks noChangeArrowheads="1"/>
            </p:cNvSpPr>
            <p:nvPr/>
          </p:nvSpPr>
          <p:spPr bwMode="auto">
            <a:xfrm>
              <a:off x="5498951" y="4781554"/>
              <a:ext cx="373570" cy="45434"/>
            </a:xfrm>
            <a:prstGeom prst="rect">
              <a:avLst/>
            </a:prstGeom>
            <a:solidFill>
              <a:srgbClr val="22344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2" name="Rectangle 73"/>
            <p:cNvSpPr>
              <a:spLocks noChangeArrowheads="1"/>
            </p:cNvSpPr>
            <p:nvPr/>
          </p:nvSpPr>
          <p:spPr bwMode="auto">
            <a:xfrm>
              <a:off x="5497690" y="5018821"/>
              <a:ext cx="378618" cy="46697"/>
            </a:xfrm>
            <a:prstGeom prst="rect">
              <a:avLst/>
            </a:prstGeom>
            <a:solidFill>
              <a:srgbClr val="22344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3" name="Rectangle 74"/>
            <p:cNvSpPr>
              <a:spLocks noChangeArrowheads="1"/>
            </p:cNvSpPr>
            <p:nvPr/>
          </p:nvSpPr>
          <p:spPr bwMode="auto">
            <a:xfrm>
              <a:off x="5497690" y="4903974"/>
              <a:ext cx="167854" cy="45434"/>
            </a:xfrm>
            <a:prstGeom prst="rect">
              <a:avLst/>
            </a:prstGeom>
            <a:solidFill>
              <a:srgbClr val="E0DAD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4" name="Rectangle 75"/>
            <p:cNvSpPr>
              <a:spLocks noChangeArrowheads="1"/>
            </p:cNvSpPr>
            <p:nvPr/>
          </p:nvSpPr>
          <p:spPr bwMode="auto">
            <a:xfrm>
              <a:off x="5692047" y="4903974"/>
              <a:ext cx="167854" cy="45434"/>
            </a:xfrm>
            <a:prstGeom prst="rect">
              <a:avLst/>
            </a:prstGeom>
            <a:solidFill>
              <a:srgbClr val="E0DAD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5" name="Oval 76"/>
            <p:cNvSpPr>
              <a:spLocks noChangeArrowheads="1"/>
            </p:cNvSpPr>
            <p:nvPr/>
          </p:nvSpPr>
          <p:spPr bwMode="auto">
            <a:xfrm>
              <a:off x="4900735" y="4915333"/>
              <a:ext cx="53007" cy="53007"/>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6" name="Oval 77"/>
            <p:cNvSpPr>
              <a:spLocks noChangeArrowheads="1"/>
            </p:cNvSpPr>
            <p:nvPr/>
          </p:nvSpPr>
          <p:spPr bwMode="auto">
            <a:xfrm>
              <a:off x="4900735" y="5124835"/>
              <a:ext cx="53007" cy="54269"/>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7" name="Oval 78"/>
            <p:cNvSpPr>
              <a:spLocks noChangeArrowheads="1"/>
            </p:cNvSpPr>
            <p:nvPr/>
          </p:nvSpPr>
          <p:spPr bwMode="auto">
            <a:xfrm>
              <a:off x="4900735" y="5233372"/>
              <a:ext cx="53007" cy="53007"/>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8" name="Rectangle 79"/>
            <p:cNvSpPr>
              <a:spLocks noChangeArrowheads="1"/>
            </p:cNvSpPr>
            <p:nvPr/>
          </p:nvSpPr>
          <p:spPr bwMode="auto">
            <a:xfrm>
              <a:off x="4987817" y="4933001"/>
              <a:ext cx="393763" cy="17669"/>
            </a:xfrm>
            <a:prstGeom prst="rect">
              <a:avLst/>
            </a:prstGeom>
            <a:solidFill>
              <a:srgbClr val="22344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19" name="Rectangle 80"/>
            <p:cNvSpPr>
              <a:spLocks noChangeArrowheads="1"/>
            </p:cNvSpPr>
            <p:nvPr/>
          </p:nvSpPr>
          <p:spPr bwMode="auto">
            <a:xfrm>
              <a:off x="4987817" y="5138718"/>
              <a:ext cx="393763" cy="18931"/>
            </a:xfrm>
            <a:prstGeom prst="rect">
              <a:avLst/>
            </a:prstGeom>
            <a:solidFill>
              <a:srgbClr val="22344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0" name="Rectangle 81"/>
            <p:cNvSpPr>
              <a:spLocks noChangeArrowheads="1"/>
            </p:cNvSpPr>
            <p:nvPr/>
          </p:nvSpPr>
          <p:spPr bwMode="auto">
            <a:xfrm>
              <a:off x="4880542" y="4999891"/>
              <a:ext cx="559093" cy="88344"/>
            </a:xfrm>
            <a:prstGeom prst="rect">
              <a:avLst/>
            </a:prstGeom>
            <a:solidFill>
              <a:srgbClr val="E0DAD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1" name="Oval 82"/>
            <p:cNvSpPr>
              <a:spLocks noChangeArrowheads="1"/>
            </p:cNvSpPr>
            <p:nvPr/>
          </p:nvSpPr>
          <p:spPr bwMode="auto">
            <a:xfrm>
              <a:off x="4900735" y="5018821"/>
              <a:ext cx="53007" cy="53007"/>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2" name="Rectangle 83"/>
            <p:cNvSpPr>
              <a:spLocks noChangeArrowheads="1"/>
            </p:cNvSpPr>
            <p:nvPr/>
          </p:nvSpPr>
          <p:spPr bwMode="auto">
            <a:xfrm>
              <a:off x="4987817" y="5032705"/>
              <a:ext cx="393763" cy="18931"/>
            </a:xfrm>
            <a:prstGeom prst="rect">
              <a:avLst/>
            </a:prstGeom>
            <a:solidFill>
              <a:srgbClr val="22344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3" name="Rectangle 84"/>
            <p:cNvSpPr>
              <a:spLocks noChangeArrowheads="1"/>
            </p:cNvSpPr>
            <p:nvPr/>
          </p:nvSpPr>
          <p:spPr bwMode="auto">
            <a:xfrm>
              <a:off x="4987817" y="5242206"/>
              <a:ext cx="393763" cy="18931"/>
            </a:xfrm>
            <a:prstGeom prst="rect">
              <a:avLst/>
            </a:prstGeom>
            <a:solidFill>
              <a:srgbClr val="22344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24" name="Rectangle 85"/>
            <p:cNvSpPr>
              <a:spLocks noChangeArrowheads="1"/>
            </p:cNvSpPr>
            <p:nvPr/>
          </p:nvSpPr>
          <p:spPr bwMode="auto">
            <a:xfrm>
              <a:off x="5490117" y="5114738"/>
              <a:ext cx="397549" cy="181737"/>
            </a:xfrm>
            <a:prstGeom prst="rect">
              <a:avLst/>
            </a:prstGeom>
            <a:solidFill>
              <a:srgbClr val="E0DAD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47" name="Freeform 108"/>
            <p:cNvSpPr>
              <a:spLocks/>
            </p:cNvSpPr>
            <p:nvPr/>
          </p:nvSpPr>
          <p:spPr bwMode="auto">
            <a:xfrm>
              <a:off x="4123306" y="6394467"/>
              <a:ext cx="68151" cy="51745"/>
            </a:xfrm>
            <a:custGeom>
              <a:avLst/>
              <a:gdLst>
                <a:gd name="T0" fmla="*/ 0 w 54"/>
                <a:gd name="T1" fmla="*/ 4 h 41"/>
                <a:gd name="T2" fmla="*/ 39 w 54"/>
                <a:gd name="T3" fmla="*/ 41 h 41"/>
                <a:gd name="T4" fmla="*/ 54 w 54"/>
                <a:gd name="T5" fmla="*/ 0 h 41"/>
                <a:gd name="T6" fmla="*/ 0 w 54"/>
                <a:gd name="T7" fmla="*/ 4 h 41"/>
              </a:gdLst>
              <a:ahLst/>
              <a:cxnLst>
                <a:cxn ang="0">
                  <a:pos x="T0" y="T1"/>
                </a:cxn>
                <a:cxn ang="0">
                  <a:pos x="T2" y="T3"/>
                </a:cxn>
                <a:cxn ang="0">
                  <a:pos x="T4" y="T5"/>
                </a:cxn>
                <a:cxn ang="0">
                  <a:pos x="T6" y="T7"/>
                </a:cxn>
              </a:cxnLst>
              <a:rect l="0" t="0" r="r" b="b"/>
              <a:pathLst>
                <a:path w="54" h="41">
                  <a:moveTo>
                    <a:pt x="0" y="4"/>
                  </a:moveTo>
                  <a:lnTo>
                    <a:pt x="39" y="41"/>
                  </a:lnTo>
                  <a:lnTo>
                    <a:pt x="54" y="0"/>
                  </a:lnTo>
                  <a:lnTo>
                    <a:pt x="0" y="4"/>
                  </a:lnTo>
                  <a:close/>
                </a:path>
              </a:pathLst>
            </a:custGeom>
            <a:solidFill>
              <a:srgbClr val="E7E9EE"/>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4" name="Rectangle 115"/>
            <p:cNvSpPr>
              <a:spLocks noChangeArrowheads="1"/>
            </p:cNvSpPr>
            <p:nvPr/>
          </p:nvSpPr>
          <p:spPr bwMode="auto">
            <a:xfrm>
              <a:off x="6141340" y="5507239"/>
              <a:ext cx="13883" cy="408907"/>
            </a:xfrm>
            <a:prstGeom prst="rect">
              <a:avLst/>
            </a:prstGeom>
            <a:solidFill>
              <a:srgbClr val="22344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5" name="Freeform 116"/>
            <p:cNvSpPr>
              <a:spLocks/>
            </p:cNvSpPr>
            <p:nvPr/>
          </p:nvSpPr>
          <p:spPr bwMode="auto">
            <a:xfrm>
              <a:off x="6063093" y="5917408"/>
              <a:ext cx="165330" cy="358425"/>
            </a:xfrm>
            <a:custGeom>
              <a:avLst/>
              <a:gdLst>
                <a:gd name="T0" fmla="*/ 139 w 273"/>
                <a:gd name="T1" fmla="*/ 590 h 590"/>
                <a:gd name="T2" fmla="*/ 134 w 273"/>
                <a:gd name="T3" fmla="*/ 590 h 590"/>
                <a:gd name="T4" fmla="*/ 0 w 273"/>
                <a:gd name="T5" fmla="*/ 455 h 590"/>
                <a:gd name="T6" fmla="*/ 0 w 273"/>
                <a:gd name="T7" fmla="*/ 135 h 590"/>
                <a:gd name="T8" fmla="*/ 134 w 273"/>
                <a:gd name="T9" fmla="*/ 0 h 590"/>
                <a:gd name="T10" fmla="*/ 139 w 273"/>
                <a:gd name="T11" fmla="*/ 0 h 590"/>
                <a:gd name="T12" fmla="*/ 273 w 273"/>
                <a:gd name="T13" fmla="*/ 135 h 590"/>
                <a:gd name="T14" fmla="*/ 273 w 273"/>
                <a:gd name="T15" fmla="*/ 455 h 590"/>
                <a:gd name="T16" fmla="*/ 139 w 273"/>
                <a:gd name="T17" fmla="*/ 590 h 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3" h="590">
                  <a:moveTo>
                    <a:pt x="139" y="590"/>
                  </a:moveTo>
                  <a:cubicBezTo>
                    <a:pt x="134" y="590"/>
                    <a:pt x="134" y="590"/>
                    <a:pt x="134" y="590"/>
                  </a:cubicBezTo>
                  <a:cubicBezTo>
                    <a:pt x="60" y="590"/>
                    <a:pt x="0" y="529"/>
                    <a:pt x="0" y="455"/>
                  </a:cubicBezTo>
                  <a:cubicBezTo>
                    <a:pt x="0" y="135"/>
                    <a:pt x="0" y="135"/>
                    <a:pt x="0" y="135"/>
                  </a:cubicBezTo>
                  <a:cubicBezTo>
                    <a:pt x="0" y="61"/>
                    <a:pt x="60" y="0"/>
                    <a:pt x="134" y="0"/>
                  </a:cubicBezTo>
                  <a:cubicBezTo>
                    <a:pt x="139" y="0"/>
                    <a:pt x="139" y="0"/>
                    <a:pt x="139" y="0"/>
                  </a:cubicBezTo>
                  <a:cubicBezTo>
                    <a:pt x="213" y="0"/>
                    <a:pt x="273" y="61"/>
                    <a:pt x="273" y="135"/>
                  </a:cubicBezTo>
                  <a:cubicBezTo>
                    <a:pt x="273" y="455"/>
                    <a:pt x="273" y="455"/>
                    <a:pt x="273" y="455"/>
                  </a:cubicBezTo>
                  <a:cubicBezTo>
                    <a:pt x="273" y="529"/>
                    <a:pt x="213" y="590"/>
                    <a:pt x="139" y="590"/>
                  </a:cubicBezTo>
                  <a:close/>
                </a:path>
              </a:pathLst>
            </a:custGeom>
            <a:solidFill>
              <a:srgbClr val="22344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6" name="Rectangle 117"/>
            <p:cNvSpPr>
              <a:spLocks noChangeArrowheads="1"/>
            </p:cNvSpPr>
            <p:nvPr/>
          </p:nvSpPr>
          <p:spPr bwMode="auto">
            <a:xfrm>
              <a:off x="6146389" y="5917408"/>
              <a:ext cx="3787" cy="122420"/>
            </a:xfrm>
            <a:prstGeom prst="rect">
              <a:avLst/>
            </a:prstGeom>
            <a:solidFill>
              <a:srgbClr val="22344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7" name="Freeform 118"/>
            <p:cNvSpPr>
              <a:spLocks/>
            </p:cNvSpPr>
            <p:nvPr/>
          </p:nvSpPr>
          <p:spPr bwMode="auto">
            <a:xfrm>
              <a:off x="6140078" y="5941388"/>
              <a:ext cx="16407" cy="49221"/>
            </a:xfrm>
            <a:custGeom>
              <a:avLst/>
              <a:gdLst>
                <a:gd name="T0" fmla="*/ 14 w 28"/>
                <a:gd name="T1" fmla="*/ 82 h 82"/>
                <a:gd name="T2" fmla="*/ 14 w 28"/>
                <a:gd name="T3" fmla="*/ 82 h 82"/>
                <a:gd name="T4" fmla="*/ 0 w 28"/>
                <a:gd name="T5" fmla="*/ 68 h 82"/>
                <a:gd name="T6" fmla="*/ 0 w 28"/>
                <a:gd name="T7" fmla="*/ 14 h 82"/>
                <a:gd name="T8" fmla="*/ 14 w 28"/>
                <a:gd name="T9" fmla="*/ 0 h 82"/>
                <a:gd name="T10" fmla="*/ 14 w 28"/>
                <a:gd name="T11" fmla="*/ 0 h 82"/>
                <a:gd name="T12" fmla="*/ 28 w 28"/>
                <a:gd name="T13" fmla="*/ 14 h 82"/>
                <a:gd name="T14" fmla="*/ 28 w 28"/>
                <a:gd name="T15" fmla="*/ 68 h 82"/>
                <a:gd name="T16" fmla="*/ 14 w 28"/>
                <a:gd name="T17" fmla="*/ 82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8" h="82">
                  <a:moveTo>
                    <a:pt x="14" y="82"/>
                  </a:moveTo>
                  <a:cubicBezTo>
                    <a:pt x="14" y="82"/>
                    <a:pt x="14" y="82"/>
                    <a:pt x="14" y="82"/>
                  </a:cubicBezTo>
                  <a:cubicBezTo>
                    <a:pt x="6" y="82"/>
                    <a:pt x="0" y="76"/>
                    <a:pt x="0" y="68"/>
                  </a:cubicBezTo>
                  <a:cubicBezTo>
                    <a:pt x="0" y="14"/>
                    <a:pt x="0" y="14"/>
                    <a:pt x="0" y="14"/>
                  </a:cubicBezTo>
                  <a:cubicBezTo>
                    <a:pt x="0" y="6"/>
                    <a:pt x="6" y="0"/>
                    <a:pt x="14" y="0"/>
                  </a:cubicBezTo>
                  <a:cubicBezTo>
                    <a:pt x="14" y="0"/>
                    <a:pt x="14" y="0"/>
                    <a:pt x="14" y="0"/>
                  </a:cubicBezTo>
                  <a:cubicBezTo>
                    <a:pt x="22" y="0"/>
                    <a:pt x="28" y="6"/>
                    <a:pt x="28" y="14"/>
                  </a:cubicBezTo>
                  <a:cubicBezTo>
                    <a:pt x="28" y="68"/>
                    <a:pt x="28" y="68"/>
                    <a:pt x="28" y="68"/>
                  </a:cubicBezTo>
                  <a:cubicBezTo>
                    <a:pt x="28" y="76"/>
                    <a:pt x="22" y="82"/>
                    <a:pt x="14" y="82"/>
                  </a:cubicBezTo>
                  <a:close/>
                </a:path>
              </a:pathLst>
            </a:custGeom>
            <a:solidFill>
              <a:srgbClr val="01D3F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8" name="Freeform 119"/>
            <p:cNvSpPr>
              <a:spLocks/>
            </p:cNvSpPr>
            <p:nvPr/>
          </p:nvSpPr>
          <p:spPr bwMode="auto">
            <a:xfrm>
              <a:off x="4568813" y="6359129"/>
              <a:ext cx="379881" cy="694133"/>
            </a:xfrm>
            <a:custGeom>
              <a:avLst/>
              <a:gdLst>
                <a:gd name="T0" fmla="*/ 626 w 626"/>
                <a:gd name="T1" fmla="*/ 340 h 1146"/>
                <a:gd name="T2" fmla="*/ 466 w 626"/>
                <a:gd name="T3" fmla="*/ 0 h 1146"/>
                <a:gd name="T4" fmla="*/ 0 w 626"/>
                <a:gd name="T5" fmla="*/ 1146 h 1146"/>
                <a:gd name="T6" fmla="*/ 410 w 626"/>
                <a:gd name="T7" fmla="*/ 1146 h 1146"/>
                <a:gd name="T8" fmla="*/ 626 w 626"/>
                <a:gd name="T9" fmla="*/ 340 h 1146"/>
              </a:gdLst>
              <a:ahLst/>
              <a:cxnLst>
                <a:cxn ang="0">
                  <a:pos x="T0" y="T1"/>
                </a:cxn>
                <a:cxn ang="0">
                  <a:pos x="T2" y="T3"/>
                </a:cxn>
                <a:cxn ang="0">
                  <a:pos x="T4" y="T5"/>
                </a:cxn>
                <a:cxn ang="0">
                  <a:pos x="T6" y="T7"/>
                </a:cxn>
                <a:cxn ang="0">
                  <a:pos x="T8" y="T9"/>
                </a:cxn>
              </a:cxnLst>
              <a:rect l="0" t="0" r="r" b="b"/>
              <a:pathLst>
                <a:path w="626" h="1146">
                  <a:moveTo>
                    <a:pt x="626" y="340"/>
                  </a:moveTo>
                  <a:cubicBezTo>
                    <a:pt x="466" y="0"/>
                    <a:pt x="466" y="0"/>
                    <a:pt x="466" y="0"/>
                  </a:cubicBezTo>
                  <a:cubicBezTo>
                    <a:pt x="254" y="251"/>
                    <a:pt x="54" y="538"/>
                    <a:pt x="0" y="1146"/>
                  </a:cubicBezTo>
                  <a:cubicBezTo>
                    <a:pt x="410" y="1146"/>
                    <a:pt x="410" y="1146"/>
                    <a:pt x="410" y="1146"/>
                  </a:cubicBezTo>
                  <a:lnTo>
                    <a:pt x="626" y="340"/>
                  </a:ln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59" name="Freeform 120"/>
            <p:cNvSpPr>
              <a:spLocks/>
            </p:cNvSpPr>
            <p:nvPr/>
          </p:nvSpPr>
          <p:spPr bwMode="auto">
            <a:xfrm>
              <a:off x="5799322" y="6359129"/>
              <a:ext cx="379881" cy="694133"/>
            </a:xfrm>
            <a:custGeom>
              <a:avLst/>
              <a:gdLst>
                <a:gd name="T0" fmla="*/ 160 w 626"/>
                <a:gd name="T1" fmla="*/ 0 h 1146"/>
                <a:gd name="T2" fmla="*/ 0 w 626"/>
                <a:gd name="T3" fmla="*/ 340 h 1146"/>
                <a:gd name="T4" fmla="*/ 216 w 626"/>
                <a:gd name="T5" fmla="*/ 1146 h 1146"/>
                <a:gd name="T6" fmla="*/ 626 w 626"/>
                <a:gd name="T7" fmla="*/ 1146 h 1146"/>
                <a:gd name="T8" fmla="*/ 160 w 626"/>
                <a:gd name="T9" fmla="*/ 0 h 1146"/>
              </a:gdLst>
              <a:ahLst/>
              <a:cxnLst>
                <a:cxn ang="0">
                  <a:pos x="T0" y="T1"/>
                </a:cxn>
                <a:cxn ang="0">
                  <a:pos x="T2" y="T3"/>
                </a:cxn>
                <a:cxn ang="0">
                  <a:pos x="T4" y="T5"/>
                </a:cxn>
                <a:cxn ang="0">
                  <a:pos x="T6" y="T7"/>
                </a:cxn>
                <a:cxn ang="0">
                  <a:pos x="T8" y="T9"/>
                </a:cxn>
              </a:cxnLst>
              <a:rect l="0" t="0" r="r" b="b"/>
              <a:pathLst>
                <a:path w="626" h="1146">
                  <a:moveTo>
                    <a:pt x="160" y="0"/>
                  </a:moveTo>
                  <a:cubicBezTo>
                    <a:pt x="0" y="340"/>
                    <a:pt x="0" y="340"/>
                    <a:pt x="0" y="340"/>
                  </a:cubicBezTo>
                  <a:cubicBezTo>
                    <a:pt x="216" y="1146"/>
                    <a:pt x="216" y="1146"/>
                    <a:pt x="216" y="1146"/>
                  </a:cubicBezTo>
                  <a:cubicBezTo>
                    <a:pt x="626" y="1146"/>
                    <a:pt x="626" y="1146"/>
                    <a:pt x="626" y="1146"/>
                  </a:cubicBezTo>
                  <a:cubicBezTo>
                    <a:pt x="572" y="538"/>
                    <a:pt x="372" y="251"/>
                    <a:pt x="160" y="0"/>
                  </a:cubicBez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0" name="Freeform 121"/>
            <p:cNvSpPr>
              <a:spLocks/>
            </p:cNvSpPr>
            <p:nvPr/>
          </p:nvSpPr>
          <p:spPr bwMode="auto">
            <a:xfrm>
              <a:off x="4754336" y="6206420"/>
              <a:ext cx="122420" cy="135041"/>
            </a:xfrm>
            <a:custGeom>
              <a:avLst/>
              <a:gdLst>
                <a:gd name="T0" fmla="*/ 55 w 202"/>
                <a:gd name="T1" fmla="*/ 223 h 223"/>
                <a:gd name="T2" fmla="*/ 202 w 202"/>
                <a:gd name="T3" fmla="*/ 43 h 223"/>
                <a:gd name="T4" fmla="*/ 0 w 202"/>
                <a:gd name="T5" fmla="*/ 0 h 223"/>
                <a:gd name="T6" fmla="*/ 55 w 202"/>
                <a:gd name="T7" fmla="*/ 223 h 223"/>
              </a:gdLst>
              <a:ahLst/>
              <a:cxnLst>
                <a:cxn ang="0">
                  <a:pos x="T0" y="T1"/>
                </a:cxn>
                <a:cxn ang="0">
                  <a:pos x="T2" y="T3"/>
                </a:cxn>
                <a:cxn ang="0">
                  <a:pos x="T4" y="T5"/>
                </a:cxn>
                <a:cxn ang="0">
                  <a:pos x="T6" y="T7"/>
                </a:cxn>
              </a:cxnLst>
              <a:rect l="0" t="0" r="r" b="b"/>
              <a:pathLst>
                <a:path w="202" h="223">
                  <a:moveTo>
                    <a:pt x="55" y="223"/>
                  </a:moveTo>
                  <a:cubicBezTo>
                    <a:pt x="202" y="43"/>
                    <a:pt x="202" y="43"/>
                    <a:pt x="202" y="43"/>
                  </a:cubicBezTo>
                  <a:cubicBezTo>
                    <a:pt x="0" y="0"/>
                    <a:pt x="0" y="0"/>
                    <a:pt x="0" y="0"/>
                  </a:cubicBezTo>
                  <a:cubicBezTo>
                    <a:pt x="13" y="91"/>
                    <a:pt x="22" y="193"/>
                    <a:pt x="55" y="223"/>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1" name="Freeform 122"/>
            <p:cNvSpPr>
              <a:spLocks/>
            </p:cNvSpPr>
            <p:nvPr/>
          </p:nvSpPr>
          <p:spPr bwMode="auto">
            <a:xfrm>
              <a:off x="4602889" y="6101669"/>
              <a:ext cx="224647" cy="230957"/>
            </a:xfrm>
            <a:custGeom>
              <a:avLst/>
              <a:gdLst>
                <a:gd name="T0" fmla="*/ 44 w 178"/>
                <a:gd name="T1" fmla="*/ 183 h 183"/>
                <a:gd name="T2" fmla="*/ 136 w 178"/>
                <a:gd name="T3" fmla="*/ 175 h 183"/>
                <a:gd name="T4" fmla="*/ 178 w 178"/>
                <a:gd name="T5" fmla="*/ 125 h 183"/>
                <a:gd name="T6" fmla="*/ 167 w 178"/>
                <a:gd name="T7" fmla="*/ 1 h 183"/>
                <a:gd name="T8" fmla="*/ 0 w 178"/>
                <a:gd name="T9" fmla="*/ 0 h 183"/>
                <a:gd name="T10" fmla="*/ 19 w 178"/>
                <a:gd name="T11" fmla="*/ 138 h 183"/>
                <a:gd name="T12" fmla="*/ 44 w 178"/>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178" h="183">
                  <a:moveTo>
                    <a:pt x="44" y="183"/>
                  </a:moveTo>
                  <a:lnTo>
                    <a:pt x="136" y="175"/>
                  </a:lnTo>
                  <a:lnTo>
                    <a:pt x="178" y="125"/>
                  </a:lnTo>
                  <a:lnTo>
                    <a:pt x="167" y="1"/>
                  </a:lnTo>
                  <a:lnTo>
                    <a:pt x="0" y="0"/>
                  </a:lnTo>
                  <a:lnTo>
                    <a:pt x="19" y="138"/>
                  </a:lnTo>
                  <a:lnTo>
                    <a:pt x="44" y="183"/>
                  </a:ln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2" name="Freeform 123"/>
            <p:cNvSpPr>
              <a:spLocks/>
            </p:cNvSpPr>
            <p:nvPr/>
          </p:nvSpPr>
          <p:spPr bwMode="auto">
            <a:xfrm>
              <a:off x="4819963" y="6056235"/>
              <a:ext cx="88344" cy="175427"/>
            </a:xfrm>
            <a:custGeom>
              <a:avLst/>
              <a:gdLst>
                <a:gd name="T0" fmla="*/ 94 w 146"/>
                <a:gd name="T1" fmla="*/ 290 h 290"/>
                <a:gd name="T2" fmla="*/ 126 w 146"/>
                <a:gd name="T3" fmla="*/ 162 h 290"/>
                <a:gd name="T4" fmla="*/ 137 w 146"/>
                <a:gd name="T5" fmla="*/ 36 h 290"/>
                <a:gd name="T6" fmla="*/ 47 w 146"/>
                <a:gd name="T7" fmla="*/ 107 h 290"/>
                <a:gd name="T8" fmla="*/ 43 w 146"/>
                <a:gd name="T9" fmla="*/ 162 h 290"/>
                <a:gd name="T10" fmla="*/ 0 w 146"/>
                <a:gd name="T11" fmla="*/ 274 h 290"/>
                <a:gd name="T12" fmla="*/ 94 w 146"/>
                <a:gd name="T13" fmla="*/ 290 h 290"/>
              </a:gdLst>
              <a:ahLst/>
              <a:cxnLst>
                <a:cxn ang="0">
                  <a:pos x="T0" y="T1"/>
                </a:cxn>
                <a:cxn ang="0">
                  <a:pos x="T2" y="T3"/>
                </a:cxn>
                <a:cxn ang="0">
                  <a:pos x="T4" y="T5"/>
                </a:cxn>
                <a:cxn ang="0">
                  <a:pos x="T6" y="T7"/>
                </a:cxn>
                <a:cxn ang="0">
                  <a:pos x="T8" y="T9"/>
                </a:cxn>
                <a:cxn ang="0">
                  <a:pos x="T10" y="T11"/>
                </a:cxn>
                <a:cxn ang="0">
                  <a:pos x="T12" y="T13"/>
                </a:cxn>
              </a:cxnLst>
              <a:rect l="0" t="0" r="r" b="b"/>
              <a:pathLst>
                <a:path w="146" h="290">
                  <a:moveTo>
                    <a:pt x="94" y="290"/>
                  </a:moveTo>
                  <a:cubicBezTo>
                    <a:pt x="94" y="287"/>
                    <a:pt x="126" y="162"/>
                    <a:pt x="126" y="162"/>
                  </a:cubicBezTo>
                  <a:cubicBezTo>
                    <a:pt x="126" y="162"/>
                    <a:pt x="146" y="50"/>
                    <a:pt x="137" y="36"/>
                  </a:cubicBezTo>
                  <a:cubicBezTo>
                    <a:pt x="132" y="29"/>
                    <a:pt x="83" y="0"/>
                    <a:pt x="47" y="107"/>
                  </a:cubicBezTo>
                  <a:cubicBezTo>
                    <a:pt x="46" y="110"/>
                    <a:pt x="47" y="137"/>
                    <a:pt x="43" y="162"/>
                  </a:cubicBezTo>
                  <a:cubicBezTo>
                    <a:pt x="0" y="274"/>
                    <a:pt x="0" y="274"/>
                    <a:pt x="0" y="274"/>
                  </a:cubicBezTo>
                  <a:lnTo>
                    <a:pt x="94" y="290"/>
                  </a:ln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3" name="Freeform 124"/>
            <p:cNvSpPr>
              <a:spLocks/>
            </p:cNvSpPr>
            <p:nvPr/>
          </p:nvSpPr>
          <p:spPr bwMode="auto">
            <a:xfrm>
              <a:off x="4595316" y="6290978"/>
              <a:ext cx="195620" cy="561617"/>
            </a:xfrm>
            <a:custGeom>
              <a:avLst/>
              <a:gdLst>
                <a:gd name="T0" fmla="*/ 0 w 155"/>
                <a:gd name="T1" fmla="*/ 445 h 445"/>
                <a:gd name="T2" fmla="*/ 131 w 155"/>
                <a:gd name="T3" fmla="*/ 145 h 445"/>
                <a:gd name="T4" fmla="*/ 155 w 155"/>
                <a:gd name="T5" fmla="*/ 24 h 445"/>
                <a:gd name="T6" fmla="*/ 38 w 155"/>
                <a:gd name="T7" fmla="*/ 0 h 445"/>
                <a:gd name="T8" fmla="*/ 0 w 155"/>
                <a:gd name="T9" fmla="*/ 445 h 445"/>
              </a:gdLst>
              <a:ahLst/>
              <a:cxnLst>
                <a:cxn ang="0">
                  <a:pos x="T0" y="T1"/>
                </a:cxn>
                <a:cxn ang="0">
                  <a:pos x="T2" y="T3"/>
                </a:cxn>
                <a:cxn ang="0">
                  <a:pos x="T4" y="T5"/>
                </a:cxn>
                <a:cxn ang="0">
                  <a:pos x="T6" y="T7"/>
                </a:cxn>
                <a:cxn ang="0">
                  <a:pos x="T8" y="T9"/>
                </a:cxn>
              </a:cxnLst>
              <a:rect l="0" t="0" r="r" b="b"/>
              <a:pathLst>
                <a:path w="155" h="445">
                  <a:moveTo>
                    <a:pt x="0" y="445"/>
                  </a:moveTo>
                  <a:lnTo>
                    <a:pt x="131" y="145"/>
                  </a:lnTo>
                  <a:lnTo>
                    <a:pt x="155" y="24"/>
                  </a:lnTo>
                  <a:lnTo>
                    <a:pt x="38" y="0"/>
                  </a:lnTo>
                  <a:lnTo>
                    <a:pt x="0" y="445"/>
                  </a:ln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4" name="Freeform 125"/>
            <p:cNvSpPr>
              <a:spLocks/>
            </p:cNvSpPr>
            <p:nvPr/>
          </p:nvSpPr>
          <p:spPr bwMode="auto">
            <a:xfrm>
              <a:off x="4878018" y="6087787"/>
              <a:ext cx="23980" cy="32814"/>
            </a:xfrm>
            <a:custGeom>
              <a:avLst/>
              <a:gdLst>
                <a:gd name="T0" fmla="*/ 27 w 40"/>
                <a:gd name="T1" fmla="*/ 55 h 55"/>
                <a:gd name="T2" fmla="*/ 27 w 40"/>
                <a:gd name="T3" fmla="*/ 54 h 55"/>
                <a:gd name="T4" fmla="*/ 40 w 40"/>
                <a:gd name="T5" fmla="*/ 4 h 55"/>
                <a:gd name="T6" fmla="*/ 40 w 40"/>
                <a:gd name="T7" fmla="*/ 4 h 55"/>
                <a:gd name="T8" fmla="*/ 12 w 40"/>
                <a:gd name="T9" fmla="*/ 5 h 55"/>
                <a:gd name="T10" fmla="*/ 2 w 40"/>
                <a:gd name="T11" fmla="*/ 41 h 55"/>
                <a:gd name="T12" fmla="*/ 27 w 40"/>
                <a:gd name="T13" fmla="*/ 55 h 55"/>
              </a:gdLst>
              <a:ahLst/>
              <a:cxnLst>
                <a:cxn ang="0">
                  <a:pos x="T0" y="T1"/>
                </a:cxn>
                <a:cxn ang="0">
                  <a:pos x="T2" y="T3"/>
                </a:cxn>
                <a:cxn ang="0">
                  <a:pos x="T4" y="T5"/>
                </a:cxn>
                <a:cxn ang="0">
                  <a:pos x="T6" y="T7"/>
                </a:cxn>
                <a:cxn ang="0">
                  <a:pos x="T8" y="T9"/>
                </a:cxn>
                <a:cxn ang="0">
                  <a:pos x="T10" y="T11"/>
                </a:cxn>
                <a:cxn ang="0">
                  <a:pos x="T12" y="T13"/>
                </a:cxn>
              </a:cxnLst>
              <a:rect l="0" t="0" r="r" b="b"/>
              <a:pathLst>
                <a:path w="40" h="55">
                  <a:moveTo>
                    <a:pt x="27" y="55"/>
                  </a:moveTo>
                  <a:cubicBezTo>
                    <a:pt x="27" y="54"/>
                    <a:pt x="27" y="54"/>
                    <a:pt x="27" y="54"/>
                  </a:cubicBezTo>
                  <a:cubicBezTo>
                    <a:pt x="40" y="4"/>
                    <a:pt x="40" y="4"/>
                    <a:pt x="40" y="4"/>
                  </a:cubicBezTo>
                  <a:cubicBezTo>
                    <a:pt x="40" y="4"/>
                    <a:pt x="40" y="4"/>
                    <a:pt x="40" y="4"/>
                  </a:cubicBezTo>
                  <a:cubicBezTo>
                    <a:pt x="26" y="0"/>
                    <a:pt x="13" y="1"/>
                    <a:pt x="12" y="5"/>
                  </a:cubicBezTo>
                  <a:cubicBezTo>
                    <a:pt x="2" y="41"/>
                    <a:pt x="2" y="41"/>
                    <a:pt x="2" y="41"/>
                  </a:cubicBezTo>
                  <a:cubicBezTo>
                    <a:pt x="0" y="45"/>
                    <a:pt x="13" y="52"/>
                    <a:pt x="27" y="55"/>
                  </a:cubicBezTo>
                  <a:close/>
                </a:path>
              </a:pathLst>
            </a:custGeom>
            <a:solidFill>
              <a:srgbClr val="FFD8B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5" name="Freeform 126"/>
            <p:cNvSpPr>
              <a:spLocks/>
            </p:cNvSpPr>
            <p:nvPr/>
          </p:nvSpPr>
          <p:spPr bwMode="auto">
            <a:xfrm>
              <a:off x="4711426" y="5993132"/>
              <a:ext cx="45434" cy="193096"/>
            </a:xfrm>
            <a:custGeom>
              <a:avLst/>
              <a:gdLst>
                <a:gd name="T0" fmla="*/ 41 w 76"/>
                <a:gd name="T1" fmla="*/ 318 h 319"/>
                <a:gd name="T2" fmla="*/ 41 w 76"/>
                <a:gd name="T3" fmla="*/ 318 h 319"/>
                <a:gd name="T4" fmla="*/ 75 w 76"/>
                <a:gd name="T5" fmla="*/ 282 h 319"/>
                <a:gd name="T6" fmla="*/ 71 w 76"/>
                <a:gd name="T7" fmla="*/ 35 h 319"/>
                <a:gd name="T8" fmla="*/ 35 w 76"/>
                <a:gd name="T9" fmla="*/ 0 h 319"/>
                <a:gd name="T10" fmla="*/ 35 w 76"/>
                <a:gd name="T11" fmla="*/ 0 h 319"/>
                <a:gd name="T12" fmla="*/ 0 w 76"/>
                <a:gd name="T13" fmla="*/ 36 h 319"/>
                <a:gd name="T14" fmla="*/ 5 w 76"/>
                <a:gd name="T15" fmla="*/ 283 h 319"/>
                <a:gd name="T16" fmla="*/ 41 w 76"/>
                <a:gd name="T17" fmla="*/ 318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319">
                  <a:moveTo>
                    <a:pt x="41" y="318"/>
                  </a:moveTo>
                  <a:cubicBezTo>
                    <a:pt x="41" y="318"/>
                    <a:pt x="41" y="318"/>
                    <a:pt x="41" y="318"/>
                  </a:cubicBezTo>
                  <a:cubicBezTo>
                    <a:pt x="60" y="318"/>
                    <a:pt x="76" y="302"/>
                    <a:pt x="75" y="282"/>
                  </a:cubicBezTo>
                  <a:cubicBezTo>
                    <a:pt x="71" y="35"/>
                    <a:pt x="71" y="35"/>
                    <a:pt x="71" y="35"/>
                  </a:cubicBezTo>
                  <a:cubicBezTo>
                    <a:pt x="71" y="15"/>
                    <a:pt x="55" y="0"/>
                    <a:pt x="35" y="0"/>
                  </a:cubicBezTo>
                  <a:cubicBezTo>
                    <a:pt x="35" y="0"/>
                    <a:pt x="35" y="0"/>
                    <a:pt x="35" y="0"/>
                  </a:cubicBezTo>
                  <a:cubicBezTo>
                    <a:pt x="16" y="0"/>
                    <a:pt x="0" y="16"/>
                    <a:pt x="0" y="36"/>
                  </a:cubicBezTo>
                  <a:cubicBezTo>
                    <a:pt x="5" y="283"/>
                    <a:pt x="5" y="283"/>
                    <a:pt x="5" y="283"/>
                  </a:cubicBezTo>
                  <a:cubicBezTo>
                    <a:pt x="5" y="303"/>
                    <a:pt x="21" y="319"/>
                    <a:pt x="41" y="318"/>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6" name="Freeform 127"/>
            <p:cNvSpPr>
              <a:spLocks/>
            </p:cNvSpPr>
            <p:nvPr/>
          </p:nvSpPr>
          <p:spPr bwMode="auto">
            <a:xfrm>
              <a:off x="4763171" y="6005752"/>
              <a:ext cx="56793" cy="182999"/>
            </a:xfrm>
            <a:custGeom>
              <a:avLst/>
              <a:gdLst>
                <a:gd name="T0" fmla="*/ 34 w 94"/>
                <a:gd name="T1" fmla="*/ 300 h 301"/>
                <a:gd name="T2" fmla="*/ 34 w 94"/>
                <a:gd name="T3" fmla="*/ 300 h 301"/>
                <a:gd name="T4" fmla="*/ 72 w 94"/>
                <a:gd name="T5" fmla="*/ 267 h 301"/>
                <a:gd name="T6" fmla="*/ 92 w 94"/>
                <a:gd name="T7" fmla="*/ 40 h 301"/>
                <a:gd name="T8" fmla="*/ 60 w 94"/>
                <a:gd name="T9" fmla="*/ 2 h 301"/>
                <a:gd name="T10" fmla="*/ 60 w 94"/>
                <a:gd name="T11" fmla="*/ 2 h 301"/>
                <a:gd name="T12" fmla="*/ 22 w 94"/>
                <a:gd name="T13" fmla="*/ 34 h 301"/>
                <a:gd name="T14" fmla="*/ 2 w 94"/>
                <a:gd name="T15" fmla="*/ 261 h 301"/>
                <a:gd name="T16" fmla="*/ 34 w 94"/>
                <a:gd name="T17" fmla="*/ 300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301">
                  <a:moveTo>
                    <a:pt x="34" y="300"/>
                  </a:moveTo>
                  <a:cubicBezTo>
                    <a:pt x="34" y="300"/>
                    <a:pt x="34" y="300"/>
                    <a:pt x="34" y="300"/>
                  </a:cubicBezTo>
                  <a:cubicBezTo>
                    <a:pt x="53" y="301"/>
                    <a:pt x="70" y="287"/>
                    <a:pt x="72" y="267"/>
                  </a:cubicBezTo>
                  <a:cubicBezTo>
                    <a:pt x="92" y="40"/>
                    <a:pt x="92" y="40"/>
                    <a:pt x="92" y="40"/>
                  </a:cubicBezTo>
                  <a:cubicBezTo>
                    <a:pt x="94" y="21"/>
                    <a:pt x="79" y="4"/>
                    <a:pt x="60" y="2"/>
                  </a:cubicBezTo>
                  <a:cubicBezTo>
                    <a:pt x="60" y="2"/>
                    <a:pt x="60" y="2"/>
                    <a:pt x="60" y="2"/>
                  </a:cubicBezTo>
                  <a:cubicBezTo>
                    <a:pt x="41" y="0"/>
                    <a:pt x="23" y="15"/>
                    <a:pt x="22" y="34"/>
                  </a:cubicBezTo>
                  <a:cubicBezTo>
                    <a:pt x="2" y="261"/>
                    <a:pt x="2" y="261"/>
                    <a:pt x="2" y="261"/>
                  </a:cubicBezTo>
                  <a:cubicBezTo>
                    <a:pt x="0" y="281"/>
                    <a:pt x="14" y="298"/>
                    <a:pt x="34" y="300"/>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7" name="Freeform 128"/>
            <p:cNvSpPr>
              <a:spLocks/>
            </p:cNvSpPr>
            <p:nvPr/>
          </p:nvSpPr>
          <p:spPr bwMode="auto">
            <a:xfrm>
              <a:off x="4650847" y="6029732"/>
              <a:ext cx="60579" cy="146399"/>
            </a:xfrm>
            <a:custGeom>
              <a:avLst/>
              <a:gdLst>
                <a:gd name="T0" fmla="*/ 71 w 100"/>
                <a:gd name="T1" fmla="*/ 240 h 243"/>
                <a:gd name="T2" fmla="*/ 71 w 100"/>
                <a:gd name="T3" fmla="*/ 240 h 243"/>
                <a:gd name="T4" fmla="*/ 97 w 100"/>
                <a:gd name="T5" fmla="*/ 204 h 243"/>
                <a:gd name="T6" fmla="*/ 73 w 100"/>
                <a:gd name="T7" fmla="*/ 32 h 243"/>
                <a:gd name="T8" fmla="*/ 33 w 100"/>
                <a:gd name="T9" fmla="*/ 3 h 243"/>
                <a:gd name="T10" fmla="*/ 33 w 100"/>
                <a:gd name="T11" fmla="*/ 3 h 243"/>
                <a:gd name="T12" fmla="*/ 4 w 100"/>
                <a:gd name="T13" fmla="*/ 43 h 243"/>
                <a:gd name="T14" fmla="*/ 31 w 100"/>
                <a:gd name="T15" fmla="*/ 211 h 243"/>
                <a:gd name="T16" fmla="*/ 71 w 100"/>
                <a:gd name="T17" fmla="*/ 240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43">
                  <a:moveTo>
                    <a:pt x="71" y="240"/>
                  </a:moveTo>
                  <a:cubicBezTo>
                    <a:pt x="71" y="240"/>
                    <a:pt x="71" y="240"/>
                    <a:pt x="71" y="240"/>
                  </a:cubicBezTo>
                  <a:cubicBezTo>
                    <a:pt x="90" y="237"/>
                    <a:pt x="100" y="223"/>
                    <a:pt x="97" y="204"/>
                  </a:cubicBezTo>
                  <a:cubicBezTo>
                    <a:pt x="73" y="32"/>
                    <a:pt x="73" y="32"/>
                    <a:pt x="73" y="32"/>
                  </a:cubicBezTo>
                  <a:cubicBezTo>
                    <a:pt x="70" y="13"/>
                    <a:pt x="52" y="0"/>
                    <a:pt x="33" y="3"/>
                  </a:cubicBezTo>
                  <a:cubicBezTo>
                    <a:pt x="33" y="3"/>
                    <a:pt x="33" y="3"/>
                    <a:pt x="33" y="3"/>
                  </a:cubicBezTo>
                  <a:cubicBezTo>
                    <a:pt x="14" y="6"/>
                    <a:pt x="0" y="24"/>
                    <a:pt x="4" y="43"/>
                  </a:cubicBezTo>
                  <a:cubicBezTo>
                    <a:pt x="31" y="211"/>
                    <a:pt x="31" y="211"/>
                    <a:pt x="31" y="211"/>
                  </a:cubicBezTo>
                  <a:cubicBezTo>
                    <a:pt x="34" y="230"/>
                    <a:pt x="52" y="243"/>
                    <a:pt x="71" y="240"/>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8" name="Freeform 129"/>
            <p:cNvSpPr>
              <a:spLocks/>
            </p:cNvSpPr>
            <p:nvPr/>
          </p:nvSpPr>
          <p:spPr bwMode="auto">
            <a:xfrm>
              <a:off x="4769480" y="5916147"/>
              <a:ext cx="59317" cy="200668"/>
            </a:xfrm>
            <a:custGeom>
              <a:avLst/>
              <a:gdLst>
                <a:gd name="T0" fmla="*/ 73 w 97"/>
                <a:gd name="T1" fmla="*/ 302 h 331"/>
                <a:gd name="T2" fmla="*/ 95 w 97"/>
                <a:gd name="T3" fmla="*/ 60 h 331"/>
                <a:gd name="T4" fmla="*/ 64 w 97"/>
                <a:gd name="T5" fmla="*/ 2 h 331"/>
                <a:gd name="T6" fmla="*/ 64 w 97"/>
                <a:gd name="T7" fmla="*/ 2 h 331"/>
                <a:gd name="T8" fmla="*/ 23 w 97"/>
                <a:gd name="T9" fmla="*/ 50 h 331"/>
                <a:gd name="T10" fmla="*/ 2 w 97"/>
                <a:gd name="T11" fmla="*/ 291 h 331"/>
                <a:gd name="T12" fmla="*/ 73 w 97"/>
                <a:gd name="T13" fmla="*/ 302 h 331"/>
              </a:gdLst>
              <a:ahLst/>
              <a:cxnLst>
                <a:cxn ang="0">
                  <a:pos x="T0" y="T1"/>
                </a:cxn>
                <a:cxn ang="0">
                  <a:pos x="T2" y="T3"/>
                </a:cxn>
                <a:cxn ang="0">
                  <a:pos x="T4" y="T5"/>
                </a:cxn>
                <a:cxn ang="0">
                  <a:pos x="T6" y="T7"/>
                </a:cxn>
                <a:cxn ang="0">
                  <a:pos x="T8" y="T9"/>
                </a:cxn>
                <a:cxn ang="0">
                  <a:pos x="T10" y="T11"/>
                </a:cxn>
                <a:cxn ang="0">
                  <a:pos x="T12" y="T13"/>
                </a:cxn>
              </a:cxnLst>
              <a:rect l="0" t="0" r="r" b="b"/>
              <a:pathLst>
                <a:path w="97" h="331">
                  <a:moveTo>
                    <a:pt x="73" y="302"/>
                  </a:moveTo>
                  <a:cubicBezTo>
                    <a:pt x="95" y="60"/>
                    <a:pt x="95" y="60"/>
                    <a:pt x="95" y="60"/>
                  </a:cubicBezTo>
                  <a:cubicBezTo>
                    <a:pt x="97" y="31"/>
                    <a:pt x="84" y="5"/>
                    <a:pt x="64" y="2"/>
                  </a:cubicBezTo>
                  <a:cubicBezTo>
                    <a:pt x="64" y="2"/>
                    <a:pt x="64" y="2"/>
                    <a:pt x="64" y="2"/>
                  </a:cubicBezTo>
                  <a:cubicBezTo>
                    <a:pt x="44" y="0"/>
                    <a:pt x="26" y="21"/>
                    <a:pt x="23" y="50"/>
                  </a:cubicBezTo>
                  <a:cubicBezTo>
                    <a:pt x="2" y="291"/>
                    <a:pt x="2" y="291"/>
                    <a:pt x="2" y="291"/>
                  </a:cubicBezTo>
                  <a:cubicBezTo>
                    <a:pt x="0" y="320"/>
                    <a:pt x="70" y="331"/>
                    <a:pt x="73" y="302"/>
                  </a:cubicBez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69" name="Freeform 130"/>
            <p:cNvSpPr>
              <a:spLocks/>
            </p:cNvSpPr>
            <p:nvPr/>
          </p:nvSpPr>
          <p:spPr bwMode="auto">
            <a:xfrm>
              <a:off x="4768219" y="5921195"/>
              <a:ext cx="44173" cy="205716"/>
            </a:xfrm>
            <a:custGeom>
              <a:avLst/>
              <a:gdLst>
                <a:gd name="T0" fmla="*/ 53 w 73"/>
                <a:gd name="T1" fmla="*/ 291 h 340"/>
                <a:gd name="T2" fmla="*/ 70 w 73"/>
                <a:gd name="T3" fmla="*/ 56 h 340"/>
                <a:gd name="T4" fmla="*/ 49 w 73"/>
                <a:gd name="T5" fmla="*/ 2 h 340"/>
                <a:gd name="T6" fmla="*/ 49 w 73"/>
                <a:gd name="T7" fmla="*/ 2 h 340"/>
                <a:gd name="T8" fmla="*/ 24 w 73"/>
                <a:gd name="T9" fmla="*/ 50 h 340"/>
                <a:gd name="T10" fmla="*/ 3 w 73"/>
                <a:gd name="T11" fmla="*/ 285 h 340"/>
                <a:gd name="T12" fmla="*/ 19 w 73"/>
                <a:gd name="T13" fmla="*/ 339 h 340"/>
                <a:gd name="T14" fmla="*/ 19 w 73"/>
                <a:gd name="T15" fmla="*/ 339 h 340"/>
                <a:gd name="T16" fmla="*/ 53 w 73"/>
                <a:gd name="T17" fmla="*/ 291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40">
                  <a:moveTo>
                    <a:pt x="53" y="291"/>
                  </a:moveTo>
                  <a:cubicBezTo>
                    <a:pt x="70" y="56"/>
                    <a:pt x="70" y="56"/>
                    <a:pt x="70" y="56"/>
                  </a:cubicBezTo>
                  <a:cubicBezTo>
                    <a:pt x="73" y="28"/>
                    <a:pt x="60" y="3"/>
                    <a:pt x="49" y="2"/>
                  </a:cubicBezTo>
                  <a:cubicBezTo>
                    <a:pt x="49" y="2"/>
                    <a:pt x="49" y="2"/>
                    <a:pt x="49" y="2"/>
                  </a:cubicBezTo>
                  <a:cubicBezTo>
                    <a:pt x="38" y="0"/>
                    <a:pt x="27" y="22"/>
                    <a:pt x="24" y="50"/>
                  </a:cubicBezTo>
                  <a:cubicBezTo>
                    <a:pt x="3" y="285"/>
                    <a:pt x="3" y="285"/>
                    <a:pt x="3" y="285"/>
                  </a:cubicBezTo>
                  <a:cubicBezTo>
                    <a:pt x="0" y="313"/>
                    <a:pt x="7" y="337"/>
                    <a:pt x="19" y="339"/>
                  </a:cubicBezTo>
                  <a:cubicBezTo>
                    <a:pt x="19" y="339"/>
                    <a:pt x="19" y="339"/>
                    <a:pt x="19" y="339"/>
                  </a:cubicBezTo>
                  <a:cubicBezTo>
                    <a:pt x="30" y="340"/>
                    <a:pt x="50" y="319"/>
                    <a:pt x="53" y="291"/>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0" name="Freeform 131"/>
            <p:cNvSpPr>
              <a:spLocks/>
            </p:cNvSpPr>
            <p:nvPr/>
          </p:nvSpPr>
          <p:spPr bwMode="auto">
            <a:xfrm>
              <a:off x="4792198" y="5930029"/>
              <a:ext cx="26504" cy="26504"/>
            </a:xfrm>
            <a:custGeom>
              <a:avLst/>
              <a:gdLst>
                <a:gd name="T0" fmla="*/ 41 w 44"/>
                <a:gd name="T1" fmla="*/ 36 h 43"/>
                <a:gd name="T2" fmla="*/ 44 w 44"/>
                <a:gd name="T3" fmla="*/ 12 h 43"/>
                <a:gd name="T4" fmla="*/ 24 w 44"/>
                <a:gd name="T5" fmla="*/ 1 h 43"/>
                <a:gd name="T6" fmla="*/ 24 w 44"/>
                <a:gd name="T7" fmla="*/ 1 h 43"/>
                <a:gd name="T8" fmla="*/ 3 w 44"/>
                <a:gd name="T9" fmla="*/ 7 h 43"/>
                <a:gd name="T10" fmla="*/ 1 w 44"/>
                <a:gd name="T11" fmla="*/ 31 h 43"/>
                <a:gd name="T12" fmla="*/ 20 w 44"/>
                <a:gd name="T13" fmla="*/ 41 h 43"/>
                <a:gd name="T14" fmla="*/ 20 w 44"/>
                <a:gd name="T15" fmla="*/ 41 h 43"/>
                <a:gd name="T16" fmla="*/ 41 w 44"/>
                <a:gd name="T1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3">
                  <a:moveTo>
                    <a:pt x="41" y="36"/>
                  </a:moveTo>
                  <a:cubicBezTo>
                    <a:pt x="44" y="12"/>
                    <a:pt x="44" y="12"/>
                    <a:pt x="44" y="12"/>
                  </a:cubicBezTo>
                  <a:cubicBezTo>
                    <a:pt x="44" y="7"/>
                    <a:pt x="35" y="3"/>
                    <a:pt x="24" y="1"/>
                  </a:cubicBezTo>
                  <a:cubicBezTo>
                    <a:pt x="24" y="1"/>
                    <a:pt x="24" y="1"/>
                    <a:pt x="24" y="1"/>
                  </a:cubicBezTo>
                  <a:cubicBezTo>
                    <a:pt x="13" y="0"/>
                    <a:pt x="3" y="3"/>
                    <a:pt x="3" y="7"/>
                  </a:cubicBezTo>
                  <a:cubicBezTo>
                    <a:pt x="1" y="31"/>
                    <a:pt x="1" y="31"/>
                    <a:pt x="1" y="31"/>
                  </a:cubicBezTo>
                  <a:cubicBezTo>
                    <a:pt x="0" y="35"/>
                    <a:pt x="9" y="40"/>
                    <a:pt x="20" y="41"/>
                  </a:cubicBezTo>
                  <a:cubicBezTo>
                    <a:pt x="20" y="41"/>
                    <a:pt x="20" y="41"/>
                    <a:pt x="20" y="41"/>
                  </a:cubicBezTo>
                  <a:cubicBezTo>
                    <a:pt x="31" y="43"/>
                    <a:pt x="41" y="40"/>
                    <a:pt x="41" y="36"/>
                  </a:cubicBezTo>
                  <a:close/>
                </a:path>
              </a:pathLst>
            </a:custGeom>
            <a:solidFill>
              <a:srgbClr val="FFD8B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1" name="Freeform 132"/>
            <p:cNvSpPr>
              <a:spLocks/>
            </p:cNvSpPr>
            <p:nvPr/>
          </p:nvSpPr>
          <p:spPr bwMode="auto">
            <a:xfrm>
              <a:off x="4710164" y="5894691"/>
              <a:ext cx="46697" cy="217074"/>
            </a:xfrm>
            <a:custGeom>
              <a:avLst/>
              <a:gdLst>
                <a:gd name="T0" fmla="*/ 76 w 78"/>
                <a:gd name="T1" fmla="*/ 301 h 358"/>
                <a:gd name="T2" fmla="*/ 73 w 78"/>
                <a:gd name="T3" fmla="*/ 55 h 358"/>
                <a:gd name="T4" fmla="*/ 36 w 78"/>
                <a:gd name="T5" fmla="*/ 0 h 358"/>
                <a:gd name="T6" fmla="*/ 36 w 78"/>
                <a:gd name="T7" fmla="*/ 0 h 358"/>
                <a:gd name="T8" fmla="*/ 0 w 78"/>
                <a:gd name="T9" fmla="*/ 53 h 358"/>
                <a:gd name="T10" fmla="*/ 4 w 78"/>
                <a:gd name="T11" fmla="*/ 299 h 358"/>
                <a:gd name="T12" fmla="*/ 41 w 78"/>
                <a:gd name="T13" fmla="*/ 354 h 358"/>
                <a:gd name="T14" fmla="*/ 41 w 78"/>
                <a:gd name="T15" fmla="*/ 354 h 358"/>
                <a:gd name="T16" fmla="*/ 76 w 78"/>
                <a:gd name="T17" fmla="*/ 301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58">
                  <a:moveTo>
                    <a:pt x="76" y="301"/>
                  </a:moveTo>
                  <a:cubicBezTo>
                    <a:pt x="73" y="55"/>
                    <a:pt x="73" y="55"/>
                    <a:pt x="73" y="55"/>
                  </a:cubicBezTo>
                  <a:cubicBezTo>
                    <a:pt x="72" y="26"/>
                    <a:pt x="55" y="1"/>
                    <a:pt x="36" y="0"/>
                  </a:cubicBezTo>
                  <a:cubicBezTo>
                    <a:pt x="36" y="0"/>
                    <a:pt x="36" y="0"/>
                    <a:pt x="36" y="0"/>
                  </a:cubicBezTo>
                  <a:cubicBezTo>
                    <a:pt x="16" y="0"/>
                    <a:pt x="0" y="23"/>
                    <a:pt x="0" y="53"/>
                  </a:cubicBezTo>
                  <a:cubicBezTo>
                    <a:pt x="4" y="299"/>
                    <a:pt x="4" y="299"/>
                    <a:pt x="4" y="299"/>
                  </a:cubicBezTo>
                  <a:cubicBezTo>
                    <a:pt x="5" y="329"/>
                    <a:pt x="21" y="353"/>
                    <a:pt x="41" y="354"/>
                  </a:cubicBezTo>
                  <a:cubicBezTo>
                    <a:pt x="41" y="354"/>
                    <a:pt x="41" y="354"/>
                    <a:pt x="41" y="354"/>
                  </a:cubicBezTo>
                  <a:cubicBezTo>
                    <a:pt x="61" y="354"/>
                    <a:pt x="78" y="358"/>
                    <a:pt x="76" y="301"/>
                  </a:cubicBez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2" name="Freeform 133"/>
            <p:cNvSpPr>
              <a:spLocks/>
            </p:cNvSpPr>
            <p:nvPr/>
          </p:nvSpPr>
          <p:spPr bwMode="auto">
            <a:xfrm>
              <a:off x="4708902" y="5901002"/>
              <a:ext cx="29028" cy="217074"/>
            </a:xfrm>
            <a:custGeom>
              <a:avLst/>
              <a:gdLst>
                <a:gd name="T0" fmla="*/ 46 w 46"/>
                <a:gd name="T1" fmla="*/ 304 h 359"/>
                <a:gd name="T2" fmla="*/ 41 w 46"/>
                <a:gd name="T3" fmla="*/ 55 h 359"/>
                <a:gd name="T4" fmla="*/ 20 w 46"/>
                <a:gd name="T5" fmla="*/ 1 h 359"/>
                <a:gd name="T6" fmla="*/ 20 w 46"/>
                <a:gd name="T7" fmla="*/ 1 h 359"/>
                <a:gd name="T8" fmla="*/ 0 w 46"/>
                <a:gd name="T9" fmla="*/ 55 h 359"/>
                <a:gd name="T10" fmla="*/ 5 w 46"/>
                <a:gd name="T11" fmla="*/ 304 h 359"/>
                <a:gd name="T12" fmla="*/ 26 w 46"/>
                <a:gd name="T13" fmla="*/ 358 h 359"/>
                <a:gd name="T14" fmla="*/ 26 w 46"/>
                <a:gd name="T15" fmla="*/ 358 h 359"/>
                <a:gd name="T16" fmla="*/ 46 w 46"/>
                <a:gd name="T17" fmla="*/ 304 h 3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6" h="359">
                  <a:moveTo>
                    <a:pt x="46" y="304"/>
                  </a:moveTo>
                  <a:cubicBezTo>
                    <a:pt x="41" y="55"/>
                    <a:pt x="41" y="55"/>
                    <a:pt x="41" y="55"/>
                  </a:cubicBezTo>
                  <a:cubicBezTo>
                    <a:pt x="41" y="25"/>
                    <a:pt x="31" y="1"/>
                    <a:pt x="20" y="1"/>
                  </a:cubicBezTo>
                  <a:cubicBezTo>
                    <a:pt x="20" y="1"/>
                    <a:pt x="20" y="1"/>
                    <a:pt x="20" y="1"/>
                  </a:cubicBezTo>
                  <a:cubicBezTo>
                    <a:pt x="8" y="0"/>
                    <a:pt x="0" y="25"/>
                    <a:pt x="0" y="55"/>
                  </a:cubicBezTo>
                  <a:cubicBezTo>
                    <a:pt x="5" y="304"/>
                    <a:pt x="5" y="304"/>
                    <a:pt x="5" y="304"/>
                  </a:cubicBezTo>
                  <a:cubicBezTo>
                    <a:pt x="5" y="334"/>
                    <a:pt x="15" y="358"/>
                    <a:pt x="26" y="358"/>
                  </a:cubicBezTo>
                  <a:cubicBezTo>
                    <a:pt x="26" y="358"/>
                    <a:pt x="26" y="358"/>
                    <a:pt x="26" y="358"/>
                  </a:cubicBezTo>
                  <a:cubicBezTo>
                    <a:pt x="38" y="359"/>
                    <a:pt x="46" y="334"/>
                    <a:pt x="46" y="304"/>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3" name="Freeform 134"/>
            <p:cNvSpPr>
              <a:spLocks/>
            </p:cNvSpPr>
            <p:nvPr/>
          </p:nvSpPr>
          <p:spPr bwMode="auto">
            <a:xfrm>
              <a:off x="4718998" y="5909836"/>
              <a:ext cx="23980" cy="23980"/>
            </a:xfrm>
            <a:custGeom>
              <a:avLst/>
              <a:gdLst>
                <a:gd name="T0" fmla="*/ 41 w 41"/>
                <a:gd name="T1" fmla="*/ 32 h 40"/>
                <a:gd name="T2" fmla="*/ 41 w 41"/>
                <a:gd name="T3" fmla="*/ 8 h 40"/>
                <a:gd name="T4" fmla="*/ 20 w 41"/>
                <a:gd name="T5" fmla="*/ 0 h 40"/>
                <a:gd name="T6" fmla="*/ 20 w 41"/>
                <a:gd name="T7" fmla="*/ 0 h 40"/>
                <a:gd name="T8" fmla="*/ 0 w 41"/>
                <a:gd name="T9" fmla="*/ 8 h 40"/>
                <a:gd name="T10" fmla="*/ 0 w 41"/>
                <a:gd name="T11" fmla="*/ 32 h 40"/>
                <a:gd name="T12" fmla="*/ 21 w 41"/>
                <a:gd name="T13" fmla="*/ 40 h 40"/>
                <a:gd name="T14" fmla="*/ 21 w 41"/>
                <a:gd name="T15" fmla="*/ 40 h 40"/>
                <a:gd name="T16" fmla="*/ 41 w 41"/>
                <a:gd name="T1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0">
                  <a:moveTo>
                    <a:pt x="41" y="32"/>
                  </a:moveTo>
                  <a:cubicBezTo>
                    <a:pt x="41" y="8"/>
                    <a:pt x="41" y="8"/>
                    <a:pt x="41" y="8"/>
                  </a:cubicBezTo>
                  <a:cubicBezTo>
                    <a:pt x="41" y="3"/>
                    <a:pt x="32" y="0"/>
                    <a:pt x="20" y="0"/>
                  </a:cubicBezTo>
                  <a:cubicBezTo>
                    <a:pt x="20" y="0"/>
                    <a:pt x="20" y="0"/>
                    <a:pt x="20" y="0"/>
                  </a:cubicBezTo>
                  <a:cubicBezTo>
                    <a:pt x="9" y="0"/>
                    <a:pt x="0" y="3"/>
                    <a:pt x="0" y="8"/>
                  </a:cubicBezTo>
                  <a:cubicBezTo>
                    <a:pt x="0" y="32"/>
                    <a:pt x="0" y="32"/>
                    <a:pt x="0" y="32"/>
                  </a:cubicBezTo>
                  <a:cubicBezTo>
                    <a:pt x="1" y="36"/>
                    <a:pt x="10" y="40"/>
                    <a:pt x="21" y="40"/>
                  </a:cubicBezTo>
                  <a:cubicBezTo>
                    <a:pt x="21" y="40"/>
                    <a:pt x="21" y="40"/>
                    <a:pt x="21" y="40"/>
                  </a:cubicBezTo>
                  <a:cubicBezTo>
                    <a:pt x="32" y="40"/>
                    <a:pt x="41" y="36"/>
                    <a:pt x="41" y="32"/>
                  </a:cubicBezTo>
                  <a:close/>
                </a:path>
              </a:pathLst>
            </a:custGeom>
            <a:solidFill>
              <a:srgbClr val="FFD8B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4" name="Freeform 135"/>
            <p:cNvSpPr>
              <a:spLocks/>
            </p:cNvSpPr>
            <p:nvPr/>
          </p:nvSpPr>
          <p:spPr bwMode="auto">
            <a:xfrm>
              <a:off x="4652109" y="5945174"/>
              <a:ext cx="50482" cy="165330"/>
            </a:xfrm>
            <a:custGeom>
              <a:avLst/>
              <a:gdLst>
                <a:gd name="T0" fmla="*/ 73 w 84"/>
                <a:gd name="T1" fmla="*/ 174 h 274"/>
                <a:gd name="T2" fmla="*/ 73 w 84"/>
                <a:gd name="T3" fmla="*/ 31 h 274"/>
                <a:gd name="T4" fmla="*/ 36 w 84"/>
                <a:gd name="T5" fmla="*/ 0 h 274"/>
                <a:gd name="T6" fmla="*/ 36 w 84"/>
                <a:gd name="T7" fmla="*/ 0 h 274"/>
                <a:gd name="T8" fmla="*/ 0 w 84"/>
                <a:gd name="T9" fmla="*/ 32 h 274"/>
                <a:gd name="T10" fmla="*/ 1 w 84"/>
                <a:gd name="T11" fmla="*/ 174 h 274"/>
                <a:gd name="T12" fmla="*/ 40 w 84"/>
                <a:gd name="T13" fmla="*/ 265 h 274"/>
                <a:gd name="T14" fmla="*/ 53 w 84"/>
                <a:gd name="T15" fmla="*/ 274 h 274"/>
                <a:gd name="T16" fmla="*/ 84 w 84"/>
                <a:gd name="T17" fmla="*/ 266 h 274"/>
                <a:gd name="T18" fmla="*/ 73 w 84"/>
                <a:gd name="T19" fmla="*/ 174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74">
                  <a:moveTo>
                    <a:pt x="73" y="174"/>
                  </a:moveTo>
                  <a:cubicBezTo>
                    <a:pt x="73" y="31"/>
                    <a:pt x="73" y="31"/>
                    <a:pt x="73" y="31"/>
                  </a:cubicBezTo>
                  <a:cubicBezTo>
                    <a:pt x="73" y="14"/>
                    <a:pt x="56" y="0"/>
                    <a:pt x="36" y="0"/>
                  </a:cubicBezTo>
                  <a:cubicBezTo>
                    <a:pt x="36" y="0"/>
                    <a:pt x="36" y="0"/>
                    <a:pt x="36" y="0"/>
                  </a:cubicBezTo>
                  <a:cubicBezTo>
                    <a:pt x="17" y="0"/>
                    <a:pt x="0" y="14"/>
                    <a:pt x="0" y="32"/>
                  </a:cubicBezTo>
                  <a:cubicBezTo>
                    <a:pt x="1" y="174"/>
                    <a:pt x="1" y="174"/>
                    <a:pt x="1" y="174"/>
                  </a:cubicBezTo>
                  <a:cubicBezTo>
                    <a:pt x="1" y="192"/>
                    <a:pt x="20" y="265"/>
                    <a:pt x="40" y="265"/>
                  </a:cubicBezTo>
                  <a:cubicBezTo>
                    <a:pt x="53" y="274"/>
                    <a:pt x="53" y="274"/>
                    <a:pt x="53" y="274"/>
                  </a:cubicBezTo>
                  <a:cubicBezTo>
                    <a:pt x="67" y="274"/>
                    <a:pt x="84" y="266"/>
                    <a:pt x="84" y="266"/>
                  </a:cubicBezTo>
                  <a:cubicBezTo>
                    <a:pt x="84" y="266"/>
                    <a:pt x="73" y="179"/>
                    <a:pt x="73" y="174"/>
                  </a:cubicBez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5" name="Freeform 136"/>
            <p:cNvSpPr>
              <a:spLocks/>
            </p:cNvSpPr>
            <p:nvPr/>
          </p:nvSpPr>
          <p:spPr bwMode="auto">
            <a:xfrm>
              <a:off x="4650847" y="5950222"/>
              <a:ext cx="34076" cy="180475"/>
            </a:xfrm>
            <a:custGeom>
              <a:avLst/>
              <a:gdLst>
                <a:gd name="T0" fmla="*/ 45 w 56"/>
                <a:gd name="T1" fmla="*/ 152 h 298"/>
                <a:gd name="T2" fmla="*/ 44 w 56"/>
                <a:gd name="T3" fmla="*/ 138 h 298"/>
                <a:gd name="T4" fmla="*/ 42 w 56"/>
                <a:gd name="T5" fmla="*/ 27 h 298"/>
                <a:gd name="T6" fmla="*/ 21 w 56"/>
                <a:gd name="T7" fmla="*/ 0 h 298"/>
                <a:gd name="T8" fmla="*/ 21 w 56"/>
                <a:gd name="T9" fmla="*/ 0 h 298"/>
                <a:gd name="T10" fmla="*/ 1 w 56"/>
                <a:gd name="T11" fmla="*/ 28 h 298"/>
                <a:gd name="T12" fmla="*/ 3 w 56"/>
                <a:gd name="T13" fmla="*/ 141 h 298"/>
                <a:gd name="T14" fmla="*/ 2 w 56"/>
                <a:gd name="T15" fmla="*/ 165 h 298"/>
                <a:gd name="T16" fmla="*/ 32 w 56"/>
                <a:gd name="T17" fmla="*/ 297 h 298"/>
                <a:gd name="T18" fmla="*/ 56 w 56"/>
                <a:gd name="T19" fmla="*/ 288 h 298"/>
                <a:gd name="T20" fmla="*/ 45 w 56"/>
                <a:gd name="T21" fmla="*/ 152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6" h="298">
                  <a:moveTo>
                    <a:pt x="45" y="152"/>
                  </a:moveTo>
                  <a:cubicBezTo>
                    <a:pt x="44" y="138"/>
                    <a:pt x="44" y="138"/>
                    <a:pt x="44" y="138"/>
                  </a:cubicBezTo>
                  <a:cubicBezTo>
                    <a:pt x="42" y="27"/>
                    <a:pt x="42" y="27"/>
                    <a:pt x="42" y="27"/>
                  </a:cubicBezTo>
                  <a:cubicBezTo>
                    <a:pt x="42" y="12"/>
                    <a:pt x="32" y="0"/>
                    <a:pt x="21" y="0"/>
                  </a:cubicBezTo>
                  <a:cubicBezTo>
                    <a:pt x="21" y="0"/>
                    <a:pt x="21" y="0"/>
                    <a:pt x="21" y="0"/>
                  </a:cubicBezTo>
                  <a:cubicBezTo>
                    <a:pt x="9" y="1"/>
                    <a:pt x="0" y="13"/>
                    <a:pt x="1" y="28"/>
                  </a:cubicBezTo>
                  <a:cubicBezTo>
                    <a:pt x="3" y="141"/>
                    <a:pt x="3" y="141"/>
                    <a:pt x="3" y="141"/>
                  </a:cubicBezTo>
                  <a:cubicBezTo>
                    <a:pt x="2" y="165"/>
                    <a:pt x="2" y="165"/>
                    <a:pt x="2" y="165"/>
                  </a:cubicBezTo>
                  <a:cubicBezTo>
                    <a:pt x="2" y="180"/>
                    <a:pt x="21" y="298"/>
                    <a:pt x="32" y="297"/>
                  </a:cubicBezTo>
                  <a:cubicBezTo>
                    <a:pt x="56" y="288"/>
                    <a:pt x="56" y="288"/>
                    <a:pt x="56" y="288"/>
                  </a:cubicBezTo>
                  <a:cubicBezTo>
                    <a:pt x="56" y="288"/>
                    <a:pt x="45" y="167"/>
                    <a:pt x="45" y="152"/>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6" name="Freeform 137"/>
            <p:cNvSpPr>
              <a:spLocks/>
            </p:cNvSpPr>
            <p:nvPr/>
          </p:nvSpPr>
          <p:spPr bwMode="auto">
            <a:xfrm>
              <a:off x="4660943" y="5957794"/>
              <a:ext cx="25241" cy="25241"/>
            </a:xfrm>
            <a:custGeom>
              <a:avLst/>
              <a:gdLst>
                <a:gd name="T0" fmla="*/ 41 w 41"/>
                <a:gd name="T1" fmla="*/ 33 h 41"/>
                <a:gd name="T2" fmla="*/ 41 w 41"/>
                <a:gd name="T3" fmla="*/ 9 h 41"/>
                <a:gd name="T4" fmla="*/ 20 w 41"/>
                <a:gd name="T5" fmla="*/ 0 h 41"/>
                <a:gd name="T6" fmla="*/ 20 w 41"/>
                <a:gd name="T7" fmla="*/ 0 h 41"/>
                <a:gd name="T8" fmla="*/ 0 w 41"/>
                <a:gd name="T9" fmla="*/ 8 h 41"/>
                <a:gd name="T10" fmla="*/ 0 w 41"/>
                <a:gd name="T11" fmla="*/ 32 h 41"/>
                <a:gd name="T12" fmla="*/ 21 w 41"/>
                <a:gd name="T13" fmla="*/ 41 h 41"/>
                <a:gd name="T14" fmla="*/ 21 w 41"/>
                <a:gd name="T15" fmla="*/ 41 h 41"/>
                <a:gd name="T16" fmla="*/ 41 w 41"/>
                <a:gd name="T17" fmla="*/ 33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1">
                  <a:moveTo>
                    <a:pt x="41" y="33"/>
                  </a:moveTo>
                  <a:cubicBezTo>
                    <a:pt x="41" y="9"/>
                    <a:pt x="41" y="9"/>
                    <a:pt x="41" y="9"/>
                  </a:cubicBezTo>
                  <a:cubicBezTo>
                    <a:pt x="41" y="4"/>
                    <a:pt x="31" y="0"/>
                    <a:pt x="20" y="0"/>
                  </a:cubicBezTo>
                  <a:cubicBezTo>
                    <a:pt x="20" y="0"/>
                    <a:pt x="20" y="0"/>
                    <a:pt x="20" y="0"/>
                  </a:cubicBezTo>
                  <a:cubicBezTo>
                    <a:pt x="9" y="0"/>
                    <a:pt x="0" y="4"/>
                    <a:pt x="0" y="8"/>
                  </a:cubicBezTo>
                  <a:cubicBezTo>
                    <a:pt x="0" y="32"/>
                    <a:pt x="0" y="32"/>
                    <a:pt x="0" y="32"/>
                  </a:cubicBezTo>
                  <a:cubicBezTo>
                    <a:pt x="0" y="37"/>
                    <a:pt x="9" y="41"/>
                    <a:pt x="21" y="41"/>
                  </a:cubicBezTo>
                  <a:cubicBezTo>
                    <a:pt x="21" y="41"/>
                    <a:pt x="21" y="41"/>
                    <a:pt x="21" y="41"/>
                  </a:cubicBezTo>
                  <a:cubicBezTo>
                    <a:pt x="32" y="41"/>
                    <a:pt x="41" y="37"/>
                    <a:pt x="41" y="33"/>
                  </a:cubicBezTo>
                  <a:close/>
                </a:path>
              </a:pathLst>
            </a:custGeom>
            <a:solidFill>
              <a:srgbClr val="FFD8B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7" name="Freeform 138"/>
            <p:cNvSpPr>
              <a:spLocks/>
            </p:cNvSpPr>
            <p:nvPr/>
          </p:nvSpPr>
          <p:spPr bwMode="auto">
            <a:xfrm>
              <a:off x="4596579" y="5991870"/>
              <a:ext cx="49221" cy="150186"/>
            </a:xfrm>
            <a:custGeom>
              <a:avLst/>
              <a:gdLst>
                <a:gd name="T0" fmla="*/ 77 w 82"/>
                <a:gd name="T1" fmla="*/ 160 h 247"/>
                <a:gd name="T2" fmla="*/ 68 w 82"/>
                <a:gd name="T3" fmla="*/ 27 h 247"/>
                <a:gd name="T4" fmla="*/ 32 w 82"/>
                <a:gd name="T5" fmla="*/ 1 h 247"/>
                <a:gd name="T6" fmla="*/ 32 w 82"/>
                <a:gd name="T7" fmla="*/ 1 h 247"/>
                <a:gd name="T8" fmla="*/ 1 w 82"/>
                <a:gd name="T9" fmla="*/ 32 h 247"/>
                <a:gd name="T10" fmla="*/ 10 w 82"/>
                <a:gd name="T11" fmla="*/ 165 h 247"/>
                <a:gd name="T12" fmla="*/ 52 w 82"/>
                <a:gd name="T13" fmla="*/ 246 h 247"/>
                <a:gd name="T14" fmla="*/ 56 w 82"/>
                <a:gd name="T15" fmla="*/ 199 h 247"/>
                <a:gd name="T16" fmla="*/ 82 w 82"/>
                <a:gd name="T17" fmla="*/ 190 h 247"/>
                <a:gd name="T18" fmla="*/ 77 w 82"/>
                <a:gd name="T19" fmla="*/ 16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247">
                  <a:moveTo>
                    <a:pt x="77" y="160"/>
                  </a:moveTo>
                  <a:cubicBezTo>
                    <a:pt x="68" y="27"/>
                    <a:pt x="68" y="27"/>
                    <a:pt x="68" y="27"/>
                  </a:cubicBezTo>
                  <a:cubicBezTo>
                    <a:pt x="66" y="12"/>
                    <a:pt x="51" y="0"/>
                    <a:pt x="32" y="1"/>
                  </a:cubicBezTo>
                  <a:cubicBezTo>
                    <a:pt x="32" y="1"/>
                    <a:pt x="32" y="1"/>
                    <a:pt x="32" y="1"/>
                  </a:cubicBezTo>
                  <a:cubicBezTo>
                    <a:pt x="14" y="2"/>
                    <a:pt x="0" y="16"/>
                    <a:pt x="1" y="32"/>
                  </a:cubicBezTo>
                  <a:cubicBezTo>
                    <a:pt x="10" y="165"/>
                    <a:pt x="10" y="165"/>
                    <a:pt x="10" y="165"/>
                  </a:cubicBezTo>
                  <a:cubicBezTo>
                    <a:pt x="11" y="180"/>
                    <a:pt x="33" y="247"/>
                    <a:pt x="52" y="246"/>
                  </a:cubicBezTo>
                  <a:cubicBezTo>
                    <a:pt x="56" y="199"/>
                    <a:pt x="56" y="199"/>
                    <a:pt x="56" y="199"/>
                  </a:cubicBezTo>
                  <a:cubicBezTo>
                    <a:pt x="69" y="198"/>
                    <a:pt x="82" y="190"/>
                    <a:pt x="82" y="190"/>
                  </a:cubicBezTo>
                  <a:cubicBezTo>
                    <a:pt x="82" y="190"/>
                    <a:pt x="77" y="164"/>
                    <a:pt x="77" y="160"/>
                  </a:cubicBez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8" name="Freeform 139"/>
            <p:cNvSpPr>
              <a:spLocks/>
            </p:cNvSpPr>
            <p:nvPr/>
          </p:nvSpPr>
          <p:spPr bwMode="auto">
            <a:xfrm>
              <a:off x="4596579" y="5998180"/>
              <a:ext cx="40386" cy="167854"/>
            </a:xfrm>
            <a:custGeom>
              <a:avLst/>
              <a:gdLst>
                <a:gd name="T0" fmla="*/ 50 w 68"/>
                <a:gd name="T1" fmla="*/ 139 h 276"/>
                <a:gd name="T2" fmla="*/ 49 w 68"/>
                <a:gd name="T3" fmla="*/ 126 h 276"/>
                <a:gd name="T4" fmla="*/ 40 w 68"/>
                <a:gd name="T5" fmla="*/ 24 h 276"/>
                <a:gd name="T6" fmla="*/ 18 w 68"/>
                <a:gd name="T7" fmla="*/ 1 h 276"/>
                <a:gd name="T8" fmla="*/ 18 w 68"/>
                <a:gd name="T9" fmla="*/ 1 h 276"/>
                <a:gd name="T10" fmla="*/ 1 w 68"/>
                <a:gd name="T11" fmla="*/ 27 h 276"/>
                <a:gd name="T12" fmla="*/ 11 w 68"/>
                <a:gd name="T13" fmla="*/ 132 h 276"/>
                <a:gd name="T14" fmla="*/ 11 w 68"/>
                <a:gd name="T15" fmla="*/ 155 h 276"/>
                <a:gd name="T16" fmla="*/ 47 w 68"/>
                <a:gd name="T17" fmla="*/ 275 h 276"/>
                <a:gd name="T18" fmla="*/ 68 w 68"/>
                <a:gd name="T19" fmla="*/ 264 h 276"/>
                <a:gd name="T20" fmla="*/ 50 w 68"/>
                <a:gd name="T21" fmla="*/ 139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276">
                  <a:moveTo>
                    <a:pt x="50" y="139"/>
                  </a:moveTo>
                  <a:cubicBezTo>
                    <a:pt x="49" y="126"/>
                    <a:pt x="49" y="126"/>
                    <a:pt x="49" y="126"/>
                  </a:cubicBezTo>
                  <a:cubicBezTo>
                    <a:pt x="40" y="24"/>
                    <a:pt x="40" y="24"/>
                    <a:pt x="40" y="24"/>
                  </a:cubicBezTo>
                  <a:cubicBezTo>
                    <a:pt x="38" y="10"/>
                    <a:pt x="29" y="0"/>
                    <a:pt x="18" y="1"/>
                  </a:cubicBezTo>
                  <a:cubicBezTo>
                    <a:pt x="18" y="1"/>
                    <a:pt x="18" y="1"/>
                    <a:pt x="18" y="1"/>
                  </a:cubicBezTo>
                  <a:cubicBezTo>
                    <a:pt x="8" y="2"/>
                    <a:pt x="0" y="14"/>
                    <a:pt x="1" y="27"/>
                  </a:cubicBezTo>
                  <a:cubicBezTo>
                    <a:pt x="11" y="132"/>
                    <a:pt x="11" y="132"/>
                    <a:pt x="11" y="132"/>
                  </a:cubicBezTo>
                  <a:cubicBezTo>
                    <a:pt x="11" y="155"/>
                    <a:pt x="11" y="155"/>
                    <a:pt x="11" y="155"/>
                  </a:cubicBezTo>
                  <a:cubicBezTo>
                    <a:pt x="12" y="168"/>
                    <a:pt x="37" y="276"/>
                    <a:pt x="47" y="275"/>
                  </a:cubicBezTo>
                  <a:cubicBezTo>
                    <a:pt x="68" y="264"/>
                    <a:pt x="68" y="264"/>
                    <a:pt x="68" y="264"/>
                  </a:cubicBezTo>
                  <a:cubicBezTo>
                    <a:pt x="68" y="264"/>
                    <a:pt x="51" y="153"/>
                    <a:pt x="50" y="139"/>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79" name="Freeform 140"/>
            <p:cNvSpPr>
              <a:spLocks/>
            </p:cNvSpPr>
            <p:nvPr/>
          </p:nvSpPr>
          <p:spPr bwMode="auto">
            <a:xfrm>
              <a:off x="4605413" y="6004491"/>
              <a:ext cx="23980" cy="23980"/>
            </a:xfrm>
            <a:custGeom>
              <a:avLst/>
              <a:gdLst>
                <a:gd name="T0" fmla="*/ 40 w 40"/>
                <a:gd name="T1" fmla="*/ 29 h 39"/>
                <a:gd name="T2" fmla="*/ 38 w 40"/>
                <a:gd name="T3" fmla="*/ 7 h 39"/>
                <a:gd name="T4" fmla="*/ 18 w 40"/>
                <a:gd name="T5" fmla="*/ 1 h 39"/>
                <a:gd name="T6" fmla="*/ 18 w 40"/>
                <a:gd name="T7" fmla="*/ 1 h 39"/>
                <a:gd name="T8" fmla="*/ 0 w 40"/>
                <a:gd name="T9" fmla="*/ 9 h 39"/>
                <a:gd name="T10" fmla="*/ 2 w 40"/>
                <a:gd name="T11" fmla="*/ 32 h 39"/>
                <a:gd name="T12" fmla="*/ 21 w 40"/>
                <a:gd name="T13" fmla="*/ 38 h 39"/>
                <a:gd name="T14" fmla="*/ 21 w 40"/>
                <a:gd name="T15" fmla="*/ 38 h 39"/>
                <a:gd name="T16" fmla="*/ 40 w 40"/>
                <a:gd name="T17" fmla="*/ 29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9">
                  <a:moveTo>
                    <a:pt x="40" y="29"/>
                  </a:moveTo>
                  <a:cubicBezTo>
                    <a:pt x="38" y="7"/>
                    <a:pt x="38" y="7"/>
                    <a:pt x="38" y="7"/>
                  </a:cubicBezTo>
                  <a:cubicBezTo>
                    <a:pt x="37" y="3"/>
                    <a:pt x="29" y="0"/>
                    <a:pt x="18" y="1"/>
                  </a:cubicBezTo>
                  <a:cubicBezTo>
                    <a:pt x="18" y="1"/>
                    <a:pt x="18" y="1"/>
                    <a:pt x="18" y="1"/>
                  </a:cubicBezTo>
                  <a:cubicBezTo>
                    <a:pt x="8" y="1"/>
                    <a:pt x="0" y="5"/>
                    <a:pt x="0" y="9"/>
                  </a:cubicBezTo>
                  <a:cubicBezTo>
                    <a:pt x="2" y="32"/>
                    <a:pt x="2" y="32"/>
                    <a:pt x="2" y="32"/>
                  </a:cubicBezTo>
                  <a:cubicBezTo>
                    <a:pt x="2" y="36"/>
                    <a:pt x="11" y="39"/>
                    <a:pt x="21" y="38"/>
                  </a:cubicBezTo>
                  <a:cubicBezTo>
                    <a:pt x="21" y="38"/>
                    <a:pt x="21" y="38"/>
                    <a:pt x="21" y="38"/>
                  </a:cubicBezTo>
                  <a:cubicBezTo>
                    <a:pt x="32" y="37"/>
                    <a:pt x="40" y="34"/>
                    <a:pt x="40" y="29"/>
                  </a:cubicBezTo>
                  <a:close/>
                </a:path>
              </a:pathLst>
            </a:custGeom>
            <a:solidFill>
              <a:srgbClr val="FFD8B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0" name="Freeform 141"/>
            <p:cNvSpPr>
              <a:spLocks/>
            </p:cNvSpPr>
            <p:nvPr/>
          </p:nvSpPr>
          <p:spPr bwMode="auto">
            <a:xfrm>
              <a:off x="4799770" y="6099145"/>
              <a:ext cx="22717" cy="131254"/>
            </a:xfrm>
            <a:custGeom>
              <a:avLst/>
              <a:gdLst>
                <a:gd name="T0" fmla="*/ 0 w 37"/>
                <a:gd name="T1" fmla="*/ 8 h 215"/>
                <a:gd name="T2" fmla="*/ 33 w 37"/>
                <a:gd name="T3" fmla="*/ 205 h 215"/>
                <a:gd name="T4" fmla="*/ 37 w 37"/>
                <a:gd name="T5" fmla="*/ 167 h 215"/>
                <a:gd name="T6" fmla="*/ 24 w 37"/>
                <a:gd name="T7" fmla="*/ 0 h 215"/>
                <a:gd name="T8" fmla="*/ 0 w 37"/>
                <a:gd name="T9" fmla="*/ 8 h 215"/>
              </a:gdLst>
              <a:ahLst/>
              <a:cxnLst>
                <a:cxn ang="0">
                  <a:pos x="T0" y="T1"/>
                </a:cxn>
                <a:cxn ang="0">
                  <a:pos x="T2" y="T3"/>
                </a:cxn>
                <a:cxn ang="0">
                  <a:pos x="T4" y="T5"/>
                </a:cxn>
                <a:cxn ang="0">
                  <a:pos x="T6" y="T7"/>
                </a:cxn>
                <a:cxn ang="0">
                  <a:pos x="T8" y="T9"/>
                </a:cxn>
              </a:cxnLst>
              <a:rect l="0" t="0" r="r" b="b"/>
              <a:pathLst>
                <a:path w="37" h="215">
                  <a:moveTo>
                    <a:pt x="0" y="8"/>
                  </a:moveTo>
                  <a:cubicBezTo>
                    <a:pt x="0" y="8"/>
                    <a:pt x="10" y="215"/>
                    <a:pt x="33" y="205"/>
                  </a:cubicBezTo>
                  <a:cubicBezTo>
                    <a:pt x="37" y="167"/>
                    <a:pt x="37" y="167"/>
                    <a:pt x="37" y="167"/>
                  </a:cubicBezTo>
                  <a:cubicBezTo>
                    <a:pt x="24" y="0"/>
                    <a:pt x="24" y="0"/>
                    <a:pt x="24" y="0"/>
                  </a:cubicBezTo>
                  <a:lnTo>
                    <a:pt x="0" y="8"/>
                  </a:ln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1" name="Freeform 142"/>
            <p:cNvSpPr>
              <a:spLocks/>
            </p:cNvSpPr>
            <p:nvPr/>
          </p:nvSpPr>
          <p:spPr bwMode="auto">
            <a:xfrm>
              <a:off x="4817439" y="6063807"/>
              <a:ext cx="87083" cy="160282"/>
            </a:xfrm>
            <a:custGeom>
              <a:avLst/>
              <a:gdLst>
                <a:gd name="T0" fmla="*/ 48 w 144"/>
                <a:gd name="T1" fmla="*/ 150 h 264"/>
                <a:gd name="T2" fmla="*/ 51 w 144"/>
                <a:gd name="T3" fmla="*/ 110 h 264"/>
                <a:gd name="T4" fmla="*/ 89 w 144"/>
                <a:gd name="T5" fmla="*/ 28 h 264"/>
                <a:gd name="T6" fmla="*/ 141 w 144"/>
                <a:gd name="T7" fmla="*/ 24 h 264"/>
                <a:gd name="T8" fmla="*/ 144 w 144"/>
                <a:gd name="T9" fmla="*/ 35 h 264"/>
                <a:gd name="T10" fmla="*/ 105 w 144"/>
                <a:gd name="T11" fmla="*/ 30 h 264"/>
                <a:gd name="T12" fmla="*/ 61 w 144"/>
                <a:gd name="T13" fmla="*/ 160 h 264"/>
                <a:gd name="T14" fmla="*/ 5 w 144"/>
                <a:gd name="T15" fmla="*/ 264 h 264"/>
                <a:gd name="T16" fmla="*/ 0 w 144"/>
                <a:gd name="T17" fmla="*/ 244 h 264"/>
                <a:gd name="T18" fmla="*/ 48 w 144"/>
                <a:gd name="T19" fmla="*/ 15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4" h="264">
                  <a:moveTo>
                    <a:pt x="48" y="150"/>
                  </a:moveTo>
                  <a:cubicBezTo>
                    <a:pt x="48" y="150"/>
                    <a:pt x="50" y="126"/>
                    <a:pt x="51" y="110"/>
                  </a:cubicBezTo>
                  <a:cubicBezTo>
                    <a:pt x="52" y="94"/>
                    <a:pt x="57" y="56"/>
                    <a:pt x="89" y="28"/>
                  </a:cubicBezTo>
                  <a:cubicBezTo>
                    <a:pt x="121" y="0"/>
                    <a:pt x="141" y="24"/>
                    <a:pt x="141" y="24"/>
                  </a:cubicBezTo>
                  <a:cubicBezTo>
                    <a:pt x="144" y="35"/>
                    <a:pt x="144" y="35"/>
                    <a:pt x="144" y="35"/>
                  </a:cubicBezTo>
                  <a:cubicBezTo>
                    <a:pt x="130" y="23"/>
                    <a:pt x="105" y="30"/>
                    <a:pt x="105" y="30"/>
                  </a:cubicBezTo>
                  <a:cubicBezTo>
                    <a:pt x="50" y="57"/>
                    <a:pt x="61" y="160"/>
                    <a:pt x="61" y="160"/>
                  </a:cubicBezTo>
                  <a:cubicBezTo>
                    <a:pt x="5" y="264"/>
                    <a:pt x="5" y="264"/>
                    <a:pt x="5" y="264"/>
                  </a:cubicBezTo>
                  <a:cubicBezTo>
                    <a:pt x="0" y="244"/>
                    <a:pt x="0" y="244"/>
                    <a:pt x="0" y="244"/>
                  </a:cubicBezTo>
                  <a:lnTo>
                    <a:pt x="48" y="150"/>
                  </a:ln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2" name="Freeform 143"/>
            <p:cNvSpPr>
              <a:spLocks/>
            </p:cNvSpPr>
            <p:nvPr/>
          </p:nvSpPr>
          <p:spPr bwMode="auto">
            <a:xfrm>
              <a:off x="6109789" y="6121862"/>
              <a:ext cx="224647" cy="230957"/>
            </a:xfrm>
            <a:custGeom>
              <a:avLst/>
              <a:gdLst>
                <a:gd name="T0" fmla="*/ 134 w 178"/>
                <a:gd name="T1" fmla="*/ 183 h 183"/>
                <a:gd name="T2" fmla="*/ 42 w 178"/>
                <a:gd name="T3" fmla="*/ 175 h 183"/>
                <a:gd name="T4" fmla="*/ 0 w 178"/>
                <a:gd name="T5" fmla="*/ 125 h 183"/>
                <a:gd name="T6" fmla="*/ 11 w 178"/>
                <a:gd name="T7" fmla="*/ 1 h 183"/>
                <a:gd name="T8" fmla="*/ 178 w 178"/>
                <a:gd name="T9" fmla="*/ 0 h 183"/>
                <a:gd name="T10" fmla="*/ 159 w 178"/>
                <a:gd name="T11" fmla="*/ 138 h 183"/>
                <a:gd name="T12" fmla="*/ 134 w 178"/>
                <a:gd name="T13" fmla="*/ 183 h 183"/>
              </a:gdLst>
              <a:ahLst/>
              <a:cxnLst>
                <a:cxn ang="0">
                  <a:pos x="T0" y="T1"/>
                </a:cxn>
                <a:cxn ang="0">
                  <a:pos x="T2" y="T3"/>
                </a:cxn>
                <a:cxn ang="0">
                  <a:pos x="T4" y="T5"/>
                </a:cxn>
                <a:cxn ang="0">
                  <a:pos x="T6" y="T7"/>
                </a:cxn>
                <a:cxn ang="0">
                  <a:pos x="T8" y="T9"/>
                </a:cxn>
                <a:cxn ang="0">
                  <a:pos x="T10" y="T11"/>
                </a:cxn>
                <a:cxn ang="0">
                  <a:pos x="T12" y="T13"/>
                </a:cxn>
              </a:cxnLst>
              <a:rect l="0" t="0" r="r" b="b"/>
              <a:pathLst>
                <a:path w="178" h="183">
                  <a:moveTo>
                    <a:pt x="134" y="183"/>
                  </a:moveTo>
                  <a:lnTo>
                    <a:pt x="42" y="175"/>
                  </a:lnTo>
                  <a:lnTo>
                    <a:pt x="0" y="125"/>
                  </a:lnTo>
                  <a:lnTo>
                    <a:pt x="11" y="1"/>
                  </a:lnTo>
                  <a:lnTo>
                    <a:pt x="178" y="0"/>
                  </a:lnTo>
                  <a:lnTo>
                    <a:pt x="159" y="138"/>
                  </a:lnTo>
                  <a:lnTo>
                    <a:pt x="134" y="183"/>
                  </a:ln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3" name="Freeform 144"/>
            <p:cNvSpPr>
              <a:spLocks/>
            </p:cNvSpPr>
            <p:nvPr/>
          </p:nvSpPr>
          <p:spPr bwMode="auto">
            <a:xfrm>
              <a:off x="6029017" y="6077690"/>
              <a:ext cx="88344" cy="175427"/>
            </a:xfrm>
            <a:custGeom>
              <a:avLst/>
              <a:gdLst>
                <a:gd name="T0" fmla="*/ 52 w 146"/>
                <a:gd name="T1" fmla="*/ 290 h 290"/>
                <a:gd name="T2" fmla="*/ 21 w 146"/>
                <a:gd name="T3" fmla="*/ 162 h 290"/>
                <a:gd name="T4" fmla="*/ 9 w 146"/>
                <a:gd name="T5" fmla="*/ 36 h 290"/>
                <a:gd name="T6" fmla="*/ 99 w 146"/>
                <a:gd name="T7" fmla="*/ 108 h 290"/>
                <a:gd name="T8" fmla="*/ 103 w 146"/>
                <a:gd name="T9" fmla="*/ 162 h 290"/>
                <a:gd name="T10" fmla="*/ 146 w 146"/>
                <a:gd name="T11" fmla="*/ 274 h 290"/>
                <a:gd name="T12" fmla="*/ 52 w 146"/>
                <a:gd name="T13" fmla="*/ 290 h 290"/>
              </a:gdLst>
              <a:ahLst/>
              <a:cxnLst>
                <a:cxn ang="0">
                  <a:pos x="T0" y="T1"/>
                </a:cxn>
                <a:cxn ang="0">
                  <a:pos x="T2" y="T3"/>
                </a:cxn>
                <a:cxn ang="0">
                  <a:pos x="T4" y="T5"/>
                </a:cxn>
                <a:cxn ang="0">
                  <a:pos x="T6" y="T7"/>
                </a:cxn>
                <a:cxn ang="0">
                  <a:pos x="T8" y="T9"/>
                </a:cxn>
                <a:cxn ang="0">
                  <a:pos x="T10" y="T11"/>
                </a:cxn>
                <a:cxn ang="0">
                  <a:pos x="T12" y="T13"/>
                </a:cxn>
              </a:cxnLst>
              <a:rect l="0" t="0" r="r" b="b"/>
              <a:pathLst>
                <a:path w="146" h="290">
                  <a:moveTo>
                    <a:pt x="52" y="290"/>
                  </a:moveTo>
                  <a:cubicBezTo>
                    <a:pt x="52" y="288"/>
                    <a:pt x="21" y="162"/>
                    <a:pt x="21" y="162"/>
                  </a:cubicBezTo>
                  <a:cubicBezTo>
                    <a:pt x="21" y="162"/>
                    <a:pt x="0" y="51"/>
                    <a:pt x="9" y="36"/>
                  </a:cubicBezTo>
                  <a:cubicBezTo>
                    <a:pt x="14" y="29"/>
                    <a:pt x="63" y="0"/>
                    <a:pt x="99" y="108"/>
                  </a:cubicBezTo>
                  <a:cubicBezTo>
                    <a:pt x="100" y="111"/>
                    <a:pt x="99" y="138"/>
                    <a:pt x="103" y="162"/>
                  </a:cubicBezTo>
                  <a:cubicBezTo>
                    <a:pt x="146" y="274"/>
                    <a:pt x="146" y="274"/>
                    <a:pt x="146" y="274"/>
                  </a:cubicBezTo>
                  <a:lnTo>
                    <a:pt x="52" y="290"/>
                  </a:ln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4" name="Freeform 145"/>
            <p:cNvSpPr>
              <a:spLocks/>
            </p:cNvSpPr>
            <p:nvPr/>
          </p:nvSpPr>
          <p:spPr bwMode="auto">
            <a:xfrm>
              <a:off x="6064354" y="6294765"/>
              <a:ext cx="243578" cy="758498"/>
            </a:xfrm>
            <a:custGeom>
              <a:avLst/>
              <a:gdLst>
                <a:gd name="T0" fmla="*/ 189 w 403"/>
                <a:gd name="T1" fmla="*/ 1252 h 1252"/>
                <a:gd name="T2" fmla="*/ 0 w 403"/>
                <a:gd name="T3" fmla="*/ 652 h 1252"/>
                <a:gd name="T4" fmla="*/ 135 w 403"/>
                <a:gd name="T5" fmla="*/ 79 h 1252"/>
                <a:gd name="T6" fmla="*/ 403 w 403"/>
                <a:gd name="T7" fmla="*/ 0 h 1252"/>
                <a:gd name="T8" fmla="*/ 189 w 403"/>
                <a:gd name="T9" fmla="*/ 1252 h 1252"/>
              </a:gdLst>
              <a:ahLst/>
              <a:cxnLst>
                <a:cxn ang="0">
                  <a:pos x="T0" y="T1"/>
                </a:cxn>
                <a:cxn ang="0">
                  <a:pos x="T2" y="T3"/>
                </a:cxn>
                <a:cxn ang="0">
                  <a:pos x="T4" y="T5"/>
                </a:cxn>
                <a:cxn ang="0">
                  <a:pos x="T6" y="T7"/>
                </a:cxn>
                <a:cxn ang="0">
                  <a:pos x="T8" y="T9"/>
                </a:cxn>
              </a:cxnLst>
              <a:rect l="0" t="0" r="r" b="b"/>
              <a:pathLst>
                <a:path w="403" h="1252">
                  <a:moveTo>
                    <a:pt x="189" y="1252"/>
                  </a:moveTo>
                  <a:cubicBezTo>
                    <a:pt x="0" y="652"/>
                    <a:pt x="0" y="652"/>
                    <a:pt x="0" y="652"/>
                  </a:cubicBezTo>
                  <a:cubicBezTo>
                    <a:pt x="135" y="79"/>
                    <a:pt x="135" y="79"/>
                    <a:pt x="135" y="79"/>
                  </a:cubicBezTo>
                  <a:cubicBezTo>
                    <a:pt x="403" y="0"/>
                    <a:pt x="403" y="0"/>
                    <a:pt x="403" y="0"/>
                  </a:cubicBezTo>
                  <a:cubicBezTo>
                    <a:pt x="363" y="760"/>
                    <a:pt x="307" y="1115"/>
                    <a:pt x="189" y="1252"/>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5" name="Freeform 146"/>
            <p:cNvSpPr>
              <a:spLocks/>
            </p:cNvSpPr>
            <p:nvPr/>
          </p:nvSpPr>
          <p:spPr bwMode="auto">
            <a:xfrm>
              <a:off x="6035327" y="6107980"/>
              <a:ext cx="23980" cy="32814"/>
            </a:xfrm>
            <a:custGeom>
              <a:avLst/>
              <a:gdLst>
                <a:gd name="T0" fmla="*/ 13 w 40"/>
                <a:gd name="T1" fmla="*/ 54 h 54"/>
                <a:gd name="T2" fmla="*/ 13 w 40"/>
                <a:gd name="T3" fmla="*/ 53 h 54"/>
                <a:gd name="T4" fmla="*/ 0 w 40"/>
                <a:gd name="T5" fmla="*/ 3 h 54"/>
                <a:gd name="T6" fmla="*/ 1 w 40"/>
                <a:gd name="T7" fmla="*/ 3 h 54"/>
                <a:gd name="T8" fmla="*/ 28 w 40"/>
                <a:gd name="T9" fmla="*/ 5 h 54"/>
                <a:gd name="T10" fmla="*/ 39 w 40"/>
                <a:gd name="T11" fmla="*/ 40 h 54"/>
                <a:gd name="T12" fmla="*/ 13 w 40"/>
                <a:gd name="T13" fmla="*/ 54 h 54"/>
              </a:gdLst>
              <a:ahLst/>
              <a:cxnLst>
                <a:cxn ang="0">
                  <a:pos x="T0" y="T1"/>
                </a:cxn>
                <a:cxn ang="0">
                  <a:pos x="T2" y="T3"/>
                </a:cxn>
                <a:cxn ang="0">
                  <a:pos x="T4" y="T5"/>
                </a:cxn>
                <a:cxn ang="0">
                  <a:pos x="T6" y="T7"/>
                </a:cxn>
                <a:cxn ang="0">
                  <a:pos x="T8" y="T9"/>
                </a:cxn>
                <a:cxn ang="0">
                  <a:pos x="T10" y="T11"/>
                </a:cxn>
                <a:cxn ang="0">
                  <a:pos x="T12" y="T13"/>
                </a:cxn>
              </a:cxnLst>
              <a:rect l="0" t="0" r="r" b="b"/>
              <a:pathLst>
                <a:path w="40" h="54">
                  <a:moveTo>
                    <a:pt x="13" y="54"/>
                  </a:moveTo>
                  <a:cubicBezTo>
                    <a:pt x="13" y="53"/>
                    <a:pt x="13" y="53"/>
                    <a:pt x="13" y="53"/>
                  </a:cubicBezTo>
                  <a:cubicBezTo>
                    <a:pt x="0" y="3"/>
                    <a:pt x="0" y="3"/>
                    <a:pt x="0" y="3"/>
                  </a:cubicBezTo>
                  <a:cubicBezTo>
                    <a:pt x="1" y="3"/>
                    <a:pt x="1" y="3"/>
                    <a:pt x="1" y="3"/>
                  </a:cubicBezTo>
                  <a:cubicBezTo>
                    <a:pt x="15" y="0"/>
                    <a:pt x="27" y="1"/>
                    <a:pt x="28" y="5"/>
                  </a:cubicBezTo>
                  <a:cubicBezTo>
                    <a:pt x="39" y="40"/>
                    <a:pt x="39" y="40"/>
                    <a:pt x="39" y="40"/>
                  </a:cubicBezTo>
                  <a:cubicBezTo>
                    <a:pt x="40" y="45"/>
                    <a:pt x="27" y="51"/>
                    <a:pt x="13" y="54"/>
                  </a:cubicBezTo>
                  <a:close/>
                </a:path>
              </a:pathLst>
            </a:custGeom>
            <a:solidFill>
              <a:srgbClr val="FFD8B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6" name="Freeform 147"/>
            <p:cNvSpPr>
              <a:spLocks/>
            </p:cNvSpPr>
            <p:nvPr/>
          </p:nvSpPr>
          <p:spPr bwMode="auto">
            <a:xfrm>
              <a:off x="6180464" y="6013325"/>
              <a:ext cx="45434" cy="193096"/>
            </a:xfrm>
            <a:custGeom>
              <a:avLst/>
              <a:gdLst>
                <a:gd name="T0" fmla="*/ 35 w 75"/>
                <a:gd name="T1" fmla="*/ 319 h 319"/>
                <a:gd name="T2" fmla="*/ 35 w 75"/>
                <a:gd name="T3" fmla="*/ 319 h 319"/>
                <a:gd name="T4" fmla="*/ 0 w 75"/>
                <a:gd name="T5" fmla="*/ 283 h 319"/>
                <a:gd name="T6" fmla="*/ 4 w 75"/>
                <a:gd name="T7" fmla="*/ 35 h 319"/>
                <a:gd name="T8" fmla="*/ 40 w 75"/>
                <a:gd name="T9" fmla="*/ 0 h 319"/>
                <a:gd name="T10" fmla="*/ 40 w 75"/>
                <a:gd name="T11" fmla="*/ 0 h 319"/>
                <a:gd name="T12" fmla="*/ 75 w 75"/>
                <a:gd name="T13" fmla="*/ 36 h 319"/>
                <a:gd name="T14" fmla="*/ 71 w 75"/>
                <a:gd name="T15" fmla="*/ 284 h 319"/>
                <a:gd name="T16" fmla="*/ 35 w 75"/>
                <a:gd name="T17" fmla="*/ 319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5" h="319">
                  <a:moveTo>
                    <a:pt x="35" y="319"/>
                  </a:moveTo>
                  <a:cubicBezTo>
                    <a:pt x="35" y="319"/>
                    <a:pt x="35" y="319"/>
                    <a:pt x="35" y="319"/>
                  </a:cubicBezTo>
                  <a:cubicBezTo>
                    <a:pt x="15" y="318"/>
                    <a:pt x="0" y="302"/>
                    <a:pt x="0" y="283"/>
                  </a:cubicBezTo>
                  <a:cubicBezTo>
                    <a:pt x="4" y="35"/>
                    <a:pt x="4" y="35"/>
                    <a:pt x="4" y="35"/>
                  </a:cubicBezTo>
                  <a:cubicBezTo>
                    <a:pt x="4" y="16"/>
                    <a:pt x="21" y="0"/>
                    <a:pt x="40" y="0"/>
                  </a:cubicBezTo>
                  <a:cubicBezTo>
                    <a:pt x="40" y="0"/>
                    <a:pt x="40" y="0"/>
                    <a:pt x="40" y="0"/>
                  </a:cubicBezTo>
                  <a:cubicBezTo>
                    <a:pt x="59" y="1"/>
                    <a:pt x="75" y="17"/>
                    <a:pt x="75" y="36"/>
                  </a:cubicBezTo>
                  <a:cubicBezTo>
                    <a:pt x="71" y="284"/>
                    <a:pt x="71" y="284"/>
                    <a:pt x="71" y="284"/>
                  </a:cubicBezTo>
                  <a:cubicBezTo>
                    <a:pt x="70" y="303"/>
                    <a:pt x="54" y="319"/>
                    <a:pt x="35" y="319"/>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7" name="Freeform 148"/>
            <p:cNvSpPr>
              <a:spLocks/>
            </p:cNvSpPr>
            <p:nvPr/>
          </p:nvSpPr>
          <p:spPr bwMode="auto">
            <a:xfrm>
              <a:off x="6117361" y="6027208"/>
              <a:ext cx="56793" cy="182999"/>
            </a:xfrm>
            <a:custGeom>
              <a:avLst/>
              <a:gdLst>
                <a:gd name="T0" fmla="*/ 60 w 94"/>
                <a:gd name="T1" fmla="*/ 299 h 301"/>
                <a:gd name="T2" fmla="*/ 60 w 94"/>
                <a:gd name="T3" fmla="*/ 299 h 301"/>
                <a:gd name="T4" fmla="*/ 22 w 94"/>
                <a:gd name="T5" fmla="*/ 267 h 301"/>
                <a:gd name="T6" fmla="*/ 2 w 94"/>
                <a:gd name="T7" fmla="*/ 40 h 301"/>
                <a:gd name="T8" fmla="*/ 34 w 94"/>
                <a:gd name="T9" fmla="*/ 2 h 301"/>
                <a:gd name="T10" fmla="*/ 34 w 94"/>
                <a:gd name="T11" fmla="*/ 2 h 301"/>
                <a:gd name="T12" fmla="*/ 73 w 94"/>
                <a:gd name="T13" fmla="*/ 34 h 301"/>
                <a:gd name="T14" fmla="*/ 93 w 94"/>
                <a:gd name="T15" fmla="*/ 261 h 301"/>
                <a:gd name="T16" fmla="*/ 60 w 94"/>
                <a:gd name="T17" fmla="*/ 299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4" h="301">
                  <a:moveTo>
                    <a:pt x="60" y="299"/>
                  </a:moveTo>
                  <a:cubicBezTo>
                    <a:pt x="60" y="299"/>
                    <a:pt x="60" y="299"/>
                    <a:pt x="60" y="299"/>
                  </a:cubicBezTo>
                  <a:cubicBezTo>
                    <a:pt x="41" y="301"/>
                    <a:pt x="24" y="286"/>
                    <a:pt x="22" y="267"/>
                  </a:cubicBezTo>
                  <a:cubicBezTo>
                    <a:pt x="2" y="40"/>
                    <a:pt x="2" y="40"/>
                    <a:pt x="2" y="40"/>
                  </a:cubicBezTo>
                  <a:cubicBezTo>
                    <a:pt x="0" y="21"/>
                    <a:pt x="15" y="3"/>
                    <a:pt x="34" y="2"/>
                  </a:cubicBezTo>
                  <a:cubicBezTo>
                    <a:pt x="34" y="2"/>
                    <a:pt x="34" y="2"/>
                    <a:pt x="34" y="2"/>
                  </a:cubicBezTo>
                  <a:cubicBezTo>
                    <a:pt x="54" y="0"/>
                    <a:pt x="71" y="14"/>
                    <a:pt x="73" y="34"/>
                  </a:cubicBezTo>
                  <a:cubicBezTo>
                    <a:pt x="93" y="261"/>
                    <a:pt x="93" y="261"/>
                    <a:pt x="93" y="261"/>
                  </a:cubicBezTo>
                  <a:cubicBezTo>
                    <a:pt x="94" y="280"/>
                    <a:pt x="80" y="297"/>
                    <a:pt x="60" y="299"/>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8" name="Freeform 149"/>
            <p:cNvSpPr>
              <a:spLocks/>
            </p:cNvSpPr>
            <p:nvPr/>
          </p:nvSpPr>
          <p:spPr bwMode="auto">
            <a:xfrm>
              <a:off x="6225898" y="6049925"/>
              <a:ext cx="60579" cy="147661"/>
            </a:xfrm>
            <a:custGeom>
              <a:avLst/>
              <a:gdLst>
                <a:gd name="T0" fmla="*/ 29 w 100"/>
                <a:gd name="T1" fmla="*/ 241 h 244"/>
                <a:gd name="T2" fmla="*/ 29 w 100"/>
                <a:gd name="T3" fmla="*/ 241 h 244"/>
                <a:gd name="T4" fmla="*/ 3 w 100"/>
                <a:gd name="T5" fmla="*/ 205 h 244"/>
                <a:gd name="T6" fmla="*/ 27 w 100"/>
                <a:gd name="T7" fmla="*/ 33 h 244"/>
                <a:gd name="T8" fmla="*/ 67 w 100"/>
                <a:gd name="T9" fmla="*/ 3 h 244"/>
                <a:gd name="T10" fmla="*/ 67 w 100"/>
                <a:gd name="T11" fmla="*/ 3 h 244"/>
                <a:gd name="T12" fmla="*/ 97 w 100"/>
                <a:gd name="T13" fmla="*/ 44 h 244"/>
                <a:gd name="T14" fmla="*/ 70 w 100"/>
                <a:gd name="T15" fmla="*/ 211 h 244"/>
                <a:gd name="T16" fmla="*/ 29 w 100"/>
                <a:gd name="T17" fmla="*/ 241 h 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0" h="244">
                  <a:moveTo>
                    <a:pt x="29" y="241"/>
                  </a:moveTo>
                  <a:cubicBezTo>
                    <a:pt x="29" y="241"/>
                    <a:pt x="29" y="241"/>
                    <a:pt x="29" y="241"/>
                  </a:cubicBezTo>
                  <a:cubicBezTo>
                    <a:pt x="10" y="237"/>
                    <a:pt x="0" y="224"/>
                    <a:pt x="3" y="205"/>
                  </a:cubicBezTo>
                  <a:cubicBezTo>
                    <a:pt x="27" y="33"/>
                    <a:pt x="27" y="33"/>
                    <a:pt x="27" y="33"/>
                  </a:cubicBezTo>
                  <a:cubicBezTo>
                    <a:pt x="30" y="13"/>
                    <a:pt x="48" y="0"/>
                    <a:pt x="67" y="3"/>
                  </a:cubicBezTo>
                  <a:cubicBezTo>
                    <a:pt x="67" y="3"/>
                    <a:pt x="67" y="3"/>
                    <a:pt x="67" y="3"/>
                  </a:cubicBezTo>
                  <a:cubicBezTo>
                    <a:pt x="87" y="7"/>
                    <a:pt x="100" y="25"/>
                    <a:pt x="97" y="44"/>
                  </a:cubicBezTo>
                  <a:cubicBezTo>
                    <a:pt x="70" y="211"/>
                    <a:pt x="70" y="211"/>
                    <a:pt x="70" y="211"/>
                  </a:cubicBezTo>
                  <a:cubicBezTo>
                    <a:pt x="66" y="230"/>
                    <a:pt x="48" y="244"/>
                    <a:pt x="29" y="241"/>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89" name="Freeform 150"/>
            <p:cNvSpPr>
              <a:spLocks/>
            </p:cNvSpPr>
            <p:nvPr/>
          </p:nvSpPr>
          <p:spPr bwMode="auto">
            <a:xfrm>
              <a:off x="6180464" y="5916147"/>
              <a:ext cx="46697" cy="217074"/>
            </a:xfrm>
            <a:custGeom>
              <a:avLst/>
              <a:gdLst>
                <a:gd name="T0" fmla="*/ 2 w 78"/>
                <a:gd name="T1" fmla="*/ 302 h 358"/>
                <a:gd name="T2" fmla="*/ 6 w 78"/>
                <a:gd name="T3" fmla="*/ 56 h 358"/>
                <a:gd name="T4" fmla="*/ 43 w 78"/>
                <a:gd name="T5" fmla="*/ 1 h 358"/>
                <a:gd name="T6" fmla="*/ 43 w 78"/>
                <a:gd name="T7" fmla="*/ 1 h 358"/>
                <a:gd name="T8" fmla="*/ 78 w 78"/>
                <a:gd name="T9" fmla="*/ 54 h 358"/>
                <a:gd name="T10" fmla="*/ 74 w 78"/>
                <a:gd name="T11" fmla="*/ 300 h 358"/>
                <a:gd name="T12" fmla="*/ 37 w 78"/>
                <a:gd name="T13" fmla="*/ 354 h 358"/>
                <a:gd name="T14" fmla="*/ 37 w 78"/>
                <a:gd name="T15" fmla="*/ 354 h 358"/>
                <a:gd name="T16" fmla="*/ 2 w 78"/>
                <a:gd name="T17" fmla="*/ 302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358">
                  <a:moveTo>
                    <a:pt x="2" y="302"/>
                  </a:moveTo>
                  <a:cubicBezTo>
                    <a:pt x="6" y="56"/>
                    <a:pt x="6" y="56"/>
                    <a:pt x="6" y="56"/>
                  </a:cubicBezTo>
                  <a:cubicBezTo>
                    <a:pt x="6" y="26"/>
                    <a:pt x="23" y="1"/>
                    <a:pt x="43" y="1"/>
                  </a:cubicBezTo>
                  <a:cubicBezTo>
                    <a:pt x="43" y="1"/>
                    <a:pt x="43" y="1"/>
                    <a:pt x="43" y="1"/>
                  </a:cubicBezTo>
                  <a:cubicBezTo>
                    <a:pt x="62" y="0"/>
                    <a:pt x="78" y="24"/>
                    <a:pt x="78" y="54"/>
                  </a:cubicBezTo>
                  <a:cubicBezTo>
                    <a:pt x="74" y="300"/>
                    <a:pt x="74" y="300"/>
                    <a:pt x="74" y="300"/>
                  </a:cubicBezTo>
                  <a:cubicBezTo>
                    <a:pt x="73" y="329"/>
                    <a:pt x="57" y="354"/>
                    <a:pt x="37" y="354"/>
                  </a:cubicBezTo>
                  <a:cubicBezTo>
                    <a:pt x="37" y="354"/>
                    <a:pt x="37" y="354"/>
                    <a:pt x="37" y="354"/>
                  </a:cubicBezTo>
                  <a:cubicBezTo>
                    <a:pt x="17" y="355"/>
                    <a:pt x="0" y="358"/>
                    <a:pt x="2" y="302"/>
                  </a:cubicBez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0" name="Freeform 151"/>
            <p:cNvSpPr>
              <a:spLocks/>
            </p:cNvSpPr>
            <p:nvPr/>
          </p:nvSpPr>
          <p:spPr bwMode="auto">
            <a:xfrm>
              <a:off x="6199395" y="5922456"/>
              <a:ext cx="29028" cy="217074"/>
            </a:xfrm>
            <a:custGeom>
              <a:avLst/>
              <a:gdLst>
                <a:gd name="T0" fmla="*/ 0 w 47"/>
                <a:gd name="T1" fmla="*/ 304 h 358"/>
                <a:gd name="T2" fmla="*/ 5 w 47"/>
                <a:gd name="T3" fmla="*/ 55 h 358"/>
                <a:gd name="T4" fmla="*/ 26 w 47"/>
                <a:gd name="T5" fmla="*/ 0 h 358"/>
                <a:gd name="T6" fmla="*/ 26 w 47"/>
                <a:gd name="T7" fmla="*/ 0 h 358"/>
                <a:gd name="T8" fmla="*/ 46 w 47"/>
                <a:gd name="T9" fmla="*/ 54 h 358"/>
                <a:gd name="T10" fmla="*/ 42 w 47"/>
                <a:gd name="T11" fmla="*/ 303 h 358"/>
                <a:gd name="T12" fmla="*/ 20 w 47"/>
                <a:gd name="T13" fmla="*/ 358 h 358"/>
                <a:gd name="T14" fmla="*/ 20 w 47"/>
                <a:gd name="T15" fmla="*/ 358 h 358"/>
                <a:gd name="T16" fmla="*/ 0 w 47"/>
                <a:gd name="T17" fmla="*/ 304 h 3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58">
                  <a:moveTo>
                    <a:pt x="0" y="304"/>
                  </a:moveTo>
                  <a:cubicBezTo>
                    <a:pt x="5" y="55"/>
                    <a:pt x="5" y="55"/>
                    <a:pt x="5" y="55"/>
                  </a:cubicBezTo>
                  <a:cubicBezTo>
                    <a:pt x="5" y="25"/>
                    <a:pt x="15" y="0"/>
                    <a:pt x="26" y="0"/>
                  </a:cubicBezTo>
                  <a:cubicBezTo>
                    <a:pt x="26" y="0"/>
                    <a:pt x="26" y="0"/>
                    <a:pt x="26" y="0"/>
                  </a:cubicBezTo>
                  <a:cubicBezTo>
                    <a:pt x="38" y="0"/>
                    <a:pt x="47" y="24"/>
                    <a:pt x="46" y="54"/>
                  </a:cubicBezTo>
                  <a:cubicBezTo>
                    <a:pt x="42" y="303"/>
                    <a:pt x="42" y="303"/>
                    <a:pt x="42" y="303"/>
                  </a:cubicBezTo>
                  <a:cubicBezTo>
                    <a:pt x="41" y="333"/>
                    <a:pt x="31" y="358"/>
                    <a:pt x="20" y="358"/>
                  </a:cubicBezTo>
                  <a:cubicBezTo>
                    <a:pt x="20" y="358"/>
                    <a:pt x="20" y="358"/>
                    <a:pt x="20" y="358"/>
                  </a:cubicBezTo>
                  <a:cubicBezTo>
                    <a:pt x="9" y="358"/>
                    <a:pt x="0" y="334"/>
                    <a:pt x="0" y="304"/>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1" name="Freeform 152"/>
            <p:cNvSpPr>
              <a:spLocks/>
            </p:cNvSpPr>
            <p:nvPr/>
          </p:nvSpPr>
          <p:spPr bwMode="auto">
            <a:xfrm>
              <a:off x="6194347" y="5930029"/>
              <a:ext cx="23980" cy="25241"/>
            </a:xfrm>
            <a:custGeom>
              <a:avLst/>
              <a:gdLst>
                <a:gd name="T0" fmla="*/ 0 w 41"/>
                <a:gd name="T1" fmla="*/ 32 h 41"/>
                <a:gd name="T2" fmla="*/ 0 w 41"/>
                <a:gd name="T3" fmla="*/ 8 h 41"/>
                <a:gd name="T4" fmla="*/ 21 w 41"/>
                <a:gd name="T5" fmla="*/ 0 h 41"/>
                <a:gd name="T6" fmla="*/ 21 w 41"/>
                <a:gd name="T7" fmla="*/ 0 h 41"/>
                <a:gd name="T8" fmla="*/ 41 w 41"/>
                <a:gd name="T9" fmla="*/ 8 h 41"/>
                <a:gd name="T10" fmla="*/ 41 w 41"/>
                <a:gd name="T11" fmla="*/ 32 h 41"/>
                <a:gd name="T12" fmla="*/ 20 w 41"/>
                <a:gd name="T13" fmla="*/ 40 h 41"/>
                <a:gd name="T14" fmla="*/ 20 w 41"/>
                <a:gd name="T15" fmla="*/ 40 h 41"/>
                <a:gd name="T16" fmla="*/ 0 w 41"/>
                <a:gd name="T17" fmla="*/ 32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1">
                  <a:moveTo>
                    <a:pt x="0" y="32"/>
                  </a:moveTo>
                  <a:cubicBezTo>
                    <a:pt x="0" y="8"/>
                    <a:pt x="0" y="8"/>
                    <a:pt x="0" y="8"/>
                  </a:cubicBezTo>
                  <a:cubicBezTo>
                    <a:pt x="0" y="4"/>
                    <a:pt x="10" y="0"/>
                    <a:pt x="21" y="0"/>
                  </a:cubicBezTo>
                  <a:cubicBezTo>
                    <a:pt x="21" y="0"/>
                    <a:pt x="21" y="0"/>
                    <a:pt x="21" y="0"/>
                  </a:cubicBezTo>
                  <a:cubicBezTo>
                    <a:pt x="32" y="0"/>
                    <a:pt x="41" y="4"/>
                    <a:pt x="41" y="8"/>
                  </a:cubicBezTo>
                  <a:cubicBezTo>
                    <a:pt x="41" y="32"/>
                    <a:pt x="41" y="32"/>
                    <a:pt x="41" y="32"/>
                  </a:cubicBezTo>
                  <a:cubicBezTo>
                    <a:pt x="41" y="37"/>
                    <a:pt x="31" y="40"/>
                    <a:pt x="20" y="40"/>
                  </a:cubicBezTo>
                  <a:cubicBezTo>
                    <a:pt x="20" y="40"/>
                    <a:pt x="20" y="40"/>
                    <a:pt x="20" y="40"/>
                  </a:cubicBezTo>
                  <a:cubicBezTo>
                    <a:pt x="9" y="41"/>
                    <a:pt x="0" y="37"/>
                    <a:pt x="0" y="32"/>
                  </a:cubicBezTo>
                  <a:close/>
                </a:path>
              </a:pathLst>
            </a:custGeom>
            <a:solidFill>
              <a:srgbClr val="FFD8B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2" name="Freeform 153"/>
            <p:cNvSpPr>
              <a:spLocks/>
            </p:cNvSpPr>
            <p:nvPr/>
          </p:nvSpPr>
          <p:spPr bwMode="auto">
            <a:xfrm>
              <a:off x="6234733" y="5965366"/>
              <a:ext cx="50482" cy="166592"/>
            </a:xfrm>
            <a:custGeom>
              <a:avLst/>
              <a:gdLst>
                <a:gd name="T0" fmla="*/ 11 w 84"/>
                <a:gd name="T1" fmla="*/ 175 h 274"/>
                <a:gd name="T2" fmla="*/ 12 w 84"/>
                <a:gd name="T3" fmla="*/ 32 h 274"/>
                <a:gd name="T4" fmla="*/ 48 w 84"/>
                <a:gd name="T5" fmla="*/ 1 h 274"/>
                <a:gd name="T6" fmla="*/ 48 w 84"/>
                <a:gd name="T7" fmla="*/ 1 h 274"/>
                <a:gd name="T8" fmla="*/ 84 w 84"/>
                <a:gd name="T9" fmla="*/ 32 h 274"/>
                <a:gd name="T10" fmla="*/ 83 w 84"/>
                <a:gd name="T11" fmla="*/ 175 h 274"/>
                <a:gd name="T12" fmla="*/ 44 w 84"/>
                <a:gd name="T13" fmla="*/ 265 h 274"/>
                <a:gd name="T14" fmla="*/ 31 w 84"/>
                <a:gd name="T15" fmla="*/ 274 h 274"/>
                <a:gd name="T16" fmla="*/ 0 w 84"/>
                <a:gd name="T17" fmla="*/ 266 h 274"/>
                <a:gd name="T18" fmla="*/ 11 w 84"/>
                <a:gd name="T19" fmla="*/ 175 h 2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4" h="274">
                  <a:moveTo>
                    <a:pt x="11" y="175"/>
                  </a:moveTo>
                  <a:cubicBezTo>
                    <a:pt x="12" y="32"/>
                    <a:pt x="12" y="32"/>
                    <a:pt x="12" y="32"/>
                  </a:cubicBezTo>
                  <a:cubicBezTo>
                    <a:pt x="12" y="14"/>
                    <a:pt x="28" y="0"/>
                    <a:pt x="48" y="1"/>
                  </a:cubicBezTo>
                  <a:cubicBezTo>
                    <a:pt x="48" y="1"/>
                    <a:pt x="48" y="1"/>
                    <a:pt x="48" y="1"/>
                  </a:cubicBezTo>
                  <a:cubicBezTo>
                    <a:pt x="68" y="1"/>
                    <a:pt x="84" y="15"/>
                    <a:pt x="84" y="32"/>
                  </a:cubicBezTo>
                  <a:cubicBezTo>
                    <a:pt x="83" y="175"/>
                    <a:pt x="83" y="175"/>
                    <a:pt x="83" y="175"/>
                  </a:cubicBezTo>
                  <a:cubicBezTo>
                    <a:pt x="83" y="192"/>
                    <a:pt x="64" y="266"/>
                    <a:pt x="44" y="265"/>
                  </a:cubicBezTo>
                  <a:cubicBezTo>
                    <a:pt x="31" y="274"/>
                    <a:pt x="31" y="274"/>
                    <a:pt x="31" y="274"/>
                  </a:cubicBezTo>
                  <a:cubicBezTo>
                    <a:pt x="17" y="274"/>
                    <a:pt x="0" y="266"/>
                    <a:pt x="0" y="266"/>
                  </a:cubicBezTo>
                  <a:cubicBezTo>
                    <a:pt x="0" y="266"/>
                    <a:pt x="11" y="180"/>
                    <a:pt x="11" y="175"/>
                  </a:cubicBez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3" name="Freeform 154"/>
            <p:cNvSpPr>
              <a:spLocks/>
            </p:cNvSpPr>
            <p:nvPr/>
          </p:nvSpPr>
          <p:spPr bwMode="auto">
            <a:xfrm>
              <a:off x="6252402" y="5971677"/>
              <a:ext cx="34076" cy="180475"/>
            </a:xfrm>
            <a:custGeom>
              <a:avLst/>
              <a:gdLst>
                <a:gd name="T0" fmla="*/ 10 w 55"/>
                <a:gd name="T1" fmla="*/ 151 h 297"/>
                <a:gd name="T2" fmla="*/ 11 w 55"/>
                <a:gd name="T3" fmla="*/ 137 h 297"/>
                <a:gd name="T4" fmla="*/ 13 w 55"/>
                <a:gd name="T5" fmla="*/ 27 h 297"/>
                <a:gd name="T6" fmla="*/ 34 w 55"/>
                <a:gd name="T7" fmla="*/ 0 h 297"/>
                <a:gd name="T8" fmla="*/ 34 w 55"/>
                <a:gd name="T9" fmla="*/ 0 h 297"/>
                <a:gd name="T10" fmla="*/ 55 w 55"/>
                <a:gd name="T11" fmla="*/ 28 h 297"/>
                <a:gd name="T12" fmla="*/ 52 w 55"/>
                <a:gd name="T13" fmla="*/ 140 h 297"/>
                <a:gd name="T14" fmla="*/ 53 w 55"/>
                <a:gd name="T15" fmla="*/ 165 h 297"/>
                <a:gd name="T16" fmla="*/ 23 w 55"/>
                <a:gd name="T17" fmla="*/ 297 h 297"/>
                <a:gd name="T18" fmla="*/ 0 w 55"/>
                <a:gd name="T19" fmla="*/ 287 h 297"/>
                <a:gd name="T20" fmla="*/ 10 w 55"/>
                <a:gd name="T21" fmla="*/ 151 h 2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5" h="297">
                  <a:moveTo>
                    <a:pt x="10" y="151"/>
                  </a:moveTo>
                  <a:cubicBezTo>
                    <a:pt x="11" y="137"/>
                    <a:pt x="11" y="137"/>
                    <a:pt x="11" y="137"/>
                  </a:cubicBezTo>
                  <a:cubicBezTo>
                    <a:pt x="13" y="27"/>
                    <a:pt x="13" y="27"/>
                    <a:pt x="13" y="27"/>
                  </a:cubicBezTo>
                  <a:cubicBezTo>
                    <a:pt x="14" y="12"/>
                    <a:pt x="23" y="0"/>
                    <a:pt x="34" y="0"/>
                  </a:cubicBezTo>
                  <a:cubicBezTo>
                    <a:pt x="34" y="0"/>
                    <a:pt x="34" y="0"/>
                    <a:pt x="34" y="0"/>
                  </a:cubicBezTo>
                  <a:cubicBezTo>
                    <a:pt x="46" y="0"/>
                    <a:pt x="55" y="13"/>
                    <a:pt x="55" y="28"/>
                  </a:cubicBezTo>
                  <a:cubicBezTo>
                    <a:pt x="52" y="140"/>
                    <a:pt x="52" y="140"/>
                    <a:pt x="52" y="140"/>
                  </a:cubicBezTo>
                  <a:cubicBezTo>
                    <a:pt x="53" y="165"/>
                    <a:pt x="53" y="165"/>
                    <a:pt x="53" y="165"/>
                  </a:cubicBezTo>
                  <a:cubicBezTo>
                    <a:pt x="53" y="180"/>
                    <a:pt x="34" y="297"/>
                    <a:pt x="23" y="297"/>
                  </a:cubicBezTo>
                  <a:cubicBezTo>
                    <a:pt x="0" y="287"/>
                    <a:pt x="0" y="287"/>
                    <a:pt x="0" y="287"/>
                  </a:cubicBezTo>
                  <a:cubicBezTo>
                    <a:pt x="0" y="287"/>
                    <a:pt x="10" y="166"/>
                    <a:pt x="10" y="151"/>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4" name="Freeform 155"/>
            <p:cNvSpPr>
              <a:spLocks/>
            </p:cNvSpPr>
            <p:nvPr/>
          </p:nvSpPr>
          <p:spPr bwMode="auto">
            <a:xfrm>
              <a:off x="6251139" y="5979250"/>
              <a:ext cx="25241" cy="23980"/>
            </a:xfrm>
            <a:custGeom>
              <a:avLst/>
              <a:gdLst>
                <a:gd name="T0" fmla="*/ 0 w 41"/>
                <a:gd name="T1" fmla="*/ 32 h 40"/>
                <a:gd name="T2" fmla="*/ 1 w 41"/>
                <a:gd name="T3" fmla="*/ 8 h 40"/>
                <a:gd name="T4" fmla="*/ 21 w 41"/>
                <a:gd name="T5" fmla="*/ 0 h 40"/>
                <a:gd name="T6" fmla="*/ 21 w 41"/>
                <a:gd name="T7" fmla="*/ 0 h 40"/>
                <a:gd name="T8" fmla="*/ 41 w 41"/>
                <a:gd name="T9" fmla="*/ 8 h 40"/>
                <a:gd name="T10" fmla="*/ 41 w 41"/>
                <a:gd name="T11" fmla="*/ 32 h 40"/>
                <a:gd name="T12" fmla="*/ 21 w 41"/>
                <a:gd name="T13" fmla="*/ 40 h 40"/>
                <a:gd name="T14" fmla="*/ 21 w 41"/>
                <a:gd name="T15" fmla="*/ 40 h 40"/>
                <a:gd name="T16" fmla="*/ 0 w 41"/>
                <a:gd name="T1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0">
                  <a:moveTo>
                    <a:pt x="0" y="32"/>
                  </a:moveTo>
                  <a:cubicBezTo>
                    <a:pt x="1" y="8"/>
                    <a:pt x="1" y="8"/>
                    <a:pt x="1" y="8"/>
                  </a:cubicBezTo>
                  <a:cubicBezTo>
                    <a:pt x="1" y="4"/>
                    <a:pt x="10" y="0"/>
                    <a:pt x="21" y="0"/>
                  </a:cubicBezTo>
                  <a:cubicBezTo>
                    <a:pt x="21" y="0"/>
                    <a:pt x="21" y="0"/>
                    <a:pt x="21" y="0"/>
                  </a:cubicBezTo>
                  <a:cubicBezTo>
                    <a:pt x="32" y="0"/>
                    <a:pt x="41" y="3"/>
                    <a:pt x="41" y="8"/>
                  </a:cubicBezTo>
                  <a:cubicBezTo>
                    <a:pt x="41" y="32"/>
                    <a:pt x="41" y="32"/>
                    <a:pt x="41" y="32"/>
                  </a:cubicBezTo>
                  <a:cubicBezTo>
                    <a:pt x="41" y="36"/>
                    <a:pt x="32" y="40"/>
                    <a:pt x="21" y="40"/>
                  </a:cubicBezTo>
                  <a:cubicBezTo>
                    <a:pt x="21" y="40"/>
                    <a:pt x="21" y="40"/>
                    <a:pt x="21" y="40"/>
                  </a:cubicBezTo>
                  <a:cubicBezTo>
                    <a:pt x="9" y="40"/>
                    <a:pt x="0" y="37"/>
                    <a:pt x="0" y="32"/>
                  </a:cubicBezTo>
                  <a:close/>
                </a:path>
              </a:pathLst>
            </a:custGeom>
            <a:solidFill>
              <a:srgbClr val="FFD8B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5" name="Freeform 156"/>
            <p:cNvSpPr>
              <a:spLocks/>
            </p:cNvSpPr>
            <p:nvPr/>
          </p:nvSpPr>
          <p:spPr bwMode="auto">
            <a:xfrm>
              <a:off x="6291525" y="6013325"/>
              <a:ext cx="49221" cy="150186"/>
            </a:xfrm>
            <a:custGeom>
              <a:avLst/>
              <a:gdLst>
                <a:gd name="T0" fmla="*/ 6 w 82"/>
                <a:gd name="T1" fmla="*/ 160 h 248"/>
                <a:gd name="T2" fmla="*/ 15 w 82"/>
                <a:gd name="T3" fmla="*/ 28 h 248"/>
                <a:gd name="T4" fmla="*/ 50 w 82"/>
                <a:gd name="T5" fmla="*/ 2 h 248"/>
                <a:gd name="T6" fmla="*/ 50 w 82"/>
                <a:gd name="T7" fmla="*/ 2 h 248"/>
                <a:gd name="T8" fmla="*/ 81 w 82"/>
                <a:gd name="T9" fmla="*/ 33 h 248"/>
                <a:gd name="T10" fmla="*/ 72 w 82"/>
                <a:gd name="T11" fmla="*/ 165 h 248"/>
                <a:gd name="T12" fmla="*/ 31 w 82"/>
                <a:gd name="T13" fmla="*/ 246 h 248"/>
                <a:gd name="T14" fmla="*/ 26 w 82"/>
                <a:gd name="T15" fmla="*/ 200 h 248"/>
                <a:gd name="T16" fmla="*/ 0 w 82"/>
                <a:gd name="T17" fmla="*/ 191 h 248"/>
                <a:gd name="T18" fmla="*/ 6 w 82"/>
                <a:gd name="T19" fmla="*/ 16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2" h="248">
                  <a:moveTo>
                    <a:pt x="6" y="160"/>
                  </a:moveTo>
                  <a:cubicBezTo>
                    <a:pt x="15" y="28"/>
                    <a:pt x="15" y="28"/>
                    <a:pt x="15" y="28"/>
                  </a:cubicBezTo>
                  <a:cubicBezTo>
                    <a:pt x="16" y="12"/>
                    <a:pt x="32" y="0"/>
                    <a:pt x="50" y="2"/>
                  </a:cubicBezTo>
                  <a:cubicBezTo>
                    <a:pt x="50" y="2"/>
                    <a:pt x="50" y="2"/>
                    <a:pt x="50" y="2"/>
                  </a:cubicBezTo>
                  <a:cubicBezTo>
                    <a:pt x="68" y="3"/>
                    <a:pt x="82" y="17"/>
                    <a:pt x="81" y="33"/>
                  </a:cubicBezTo>
                  <a:cubicBezTo>
                    <a:pt x="72" y="165"/>
                    <a:pt x="72" y="165"/>
                    <a:pt x="72" y="165"/>
                  </a:cubicBezTo>
                  <a:cubicBezTo>
                    <a:pt x="71" y="181"/>
                    <a:pt x="49" y="248"/>
                    <a:pt x="31" y="246"/>
                  </a:cubicBezTo>
                  <a:cubicBezTo>
                    <a:pt x="26" y="200"/>
                    <a:pt x="26" y="200"/>
                    <a:pt x="26" y="200"/>
                  </a:cubicBezTo>
                  <a:cubicBezTo>
                    <a:pt x="13" y="199"/>
                    <a:pt x="0" y="191"/>
                    <a:pt x="0" y="191"/>
                  </a:cubicBezTo>
                  <a:cubicBezTo>
                    <a:pt x="0" y="191"/>
                    <a:pt x="5" y="165"/>
                    <a:pt x="6" y="160"/>
                  </a:cubicBez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6" name="Freeform 157"/>
            <p:cNvSpPr>
              <a:spLocks/>
            </p:cNvSpPr>
            <p:nvPr/>
          </p:nvSpPr>
          <p:spPr bwMode="auto">
            <a:xfrm>
              <a:off x="6300360" y="6018373"/>
              <a:ext cx="40386" cy="167854"/>
            </a:xfrm>
            <a:custGeom>
              <a:avLst/>
              <a:gdLst>
                <a:gd name="T0" fmla="*/ 18 w 68"/>
                <a:gd name="T1" fmla="*/ 140 h 276"/>
                <a:gd name="T2" fmla="*/ 19 w 68"/>
                <a:gd name="T3" fmla="*/ 127 h 276"/>
                <a:gd name="T4" fmla="*/ 29 w 68"/>
                <a:gd name="T5" fmla="*/ 25 h 276"/>
                <a:gd name="T6" fmla="*/ 50 w 68"/>
                <a:gd name="T7" fmla="*/ 1 h 276"/>
                <a:gd name="T8" fmla="*/ 50 w 68"/>
                <a:gd name="T9" fmla="*/ 1 h 276"/>
                <a:gd name="T10" fmla="*/ 67 w 68"/>
                <a:gd name="T11" fmla="*/ 28 h 276"/>
                <a:gd name="T12" fmla="*/ 57 w 68"/>
                <a:gd name="T13" fmla="*/ 132 h 276"/>
                <a:gd name="T14" fmla="*/ 57 w 68"/>
                <a:gd name="T15" fmla="*/ 155 h 276"/>
                <a:gd name="T16" fmla="*/ 21 w 68"/>
                <a:gd name="T17" fmla="*/ 275 h 276"/>
                <a:gd name="T18" fmla="*/ 0 w 68"/>
                <a:gd name="T19" fmla="*/ 265 h 276"/>
                <a:gd name="T20" fmla="*/ 18 w 68"/>
                <a:gd name="T21" fmla="*/ 140 h 2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 h="276">
                  <a:moveTo>
                    <a:pt x="18" y="140"/>
                  </a:moveTo>
                  <a:cubicBezTo>
                    <a:pt x="19" y="127"/>
                    <a:pt x="19" y="127"/>
                    <a:pt x="19" y="127"/>
                  </a:cubicBezTo>
                  <a:cubicBezTo>
                    <a:pt x="29" y="25"/>
                    <a:pt x="29" y="25"/>
                    <a:pt x="29" y="25"/>
                  </a:cubicBezTo>
                  <a:cubicBezTo>
                    <a:pt x="30" y="11"/>
                    <a:pt x="39" y="0"/>
                    <a:pt x="50" y="1"/>
                  </a:cubicBezTo>
                  <a:cubicBezTo>
                    <a:pt x="50" y="1"/>
                    <a:pt x="50" y="1"/>
                    <a:pt x="50" y="1"/>
                  </a:cubicBezTo>
                  <a:cubicBezTo>
                    <a:pt x="60" y="2"/>
                    <a:pt x="68" y="14"/>
                    <a:pt x="67" y="28"/>
                  </a:cubicBezTo>
                  <a:cubicBezTo>
                    <a:pt x="57" y="132"/>
                    <a:pt x="57" y="132"/>
                    <a:pt x="57" y="132"/>
                  </a:cubicBezTo>
                  <a:cubicBezTo>
                    <a:pt x="57" y="155"/>
                    <a:pt x="57" y="155"/>
                    <a:pt x="57" y="155"/>
                  </a:cubicBezTo>
                  <a:cubicBezTo>
                    <a:pt x="56" y="169"/>
                    <a:pt x="32" y="276"/>
                    <a:pt x="21" y="275"/>
                  </a:cubicBezTo>
                  <a:cubicBezTo>
                    <a:pt x="0" y="265"/>
                    <a:pt x="0" y="265"/>
                    <a:pt x="0" y="265"/>
                  </a:cubicBezTo>
                  <a:cubicBezTo>
                    <a:pt x="0" y="265"/>
                    <a:pt x="17" y="153"/>
                    <a:pt x="18" y="140"/>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7" name="Freeform 158"/>
            <p:cNvSpPr>
              <a:spLocks/>
            </p:cNvSpPr>
            <p:nvPr/>
          </p:nvSpPr>
          <p:spPr bwMode="auto">
            <a:xfrm>
              <a:off x="6307932" y="6025945"/>
              <a:ext cx="23980" cy="22717"/>
            </a:xfrm>
            <a:custGeom>
              <a:avLst/>
              <a:gdLst>
                <a:gd name="T0" fmla="*/ 1 w 40"/>
                <a:gd name="T1" fmla="*/ 29 h 38"/>
                <a:gd name="T2" fmla="*/ 2 w 40"/>
                <a:gd name="T3" fmla="*/ 7 h 38"/>
                <a:gd name="T4" fmla="*/ 22 w 40"/>
                <a:gd name="T5" fmla="*/ 0 h 38"/>
                <a:gd name="T6" fmla="*/ 22 w 40"/>
                <a:gd name="T7" fmla="*/ 0 h 38"/>
                <a:gd name="T8" fmla="*/ 40 w 40"/>
                <a:gd name="T9" fmla="*/ 9 h 38"/>
                <a:gd name="T10" fmla="*/ 38 w 40"/>
                <a:gd name="T11" fmla="*/ 31 h 38"/>
                <a:gd name="T12" fmla="*/ 19 w 40"/>
                <a:gd name="T13" fmla="*/ 38 h 38"/>
                <a:gd name="T14" fmla="*/ 19 w 40"/>
                <a:gd name="T15" fmla="*/ 38 h 38"/>
                <a:gd name="T16" fmla="*/ 1 w 40"/>
                <a:gd name="T17" fmla="*/ 29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 h="38">
                  <a:moveTo>
                    <a:pt x="1" y="29"/>
                  </a:moveTo>
                  <a:cubicBezTo>
                    <a:pt x="2" y="7"/>
                    <a:pt x="2" y="7"/>
                    <a:pt x="2" y="7"/>
                  </a:cubicBezTo>
                  <a:cubicBezTo>
                    <a:pt x="3" y="3"/>
                    <a:pt x="11" y="0"/>
                    <a:pt x="22" y="0"/>
                  </a:cubicBezTo>
                  <a:cubicBezTo>
                    <a:pt x="22" y="0"/>
                    <a:pt x="22" y="0"/>
                    <a:pt x="22" y="0"/>
                  </a:cubicBezTo>
                  <a:cubicBezTo>
                    <a:pt x="32" y="1"/>
                    <a:pt x="40" y="5"/>
                    <a:pt x="40" y="9"/>
                  </a:cubicBezTo>
                  <a:cubicBezTo>
                    <a:pt x="38" y="31"/>
                    <a:pt x="38" y="31"/>
                    <a:pt x="38" y="31"/>
                  </a:cubicBezTo>
                  <a:cubicBezTo>
                    <a:pt x="38" y="35"/>
                    <a:pt x="29" y="38"/>
                    <a:pt x="19" y="38"/>
                  </a:cubicBezTo>
                  <a:cubicBezTo>
                    <a:pt x="19" y="38"/>
                    <a:pt x="19" y="38"/>
                    <a:pt x="19" y="38"/>
                  </a:cubicBezTo>
                  <a:cubicBezTo>
                    <a:pt x="9" y="37"/>
                    <a:pt x="0" y="33"/>
                    <a:pt x="1" y="29"/>
                  </a:cubicBezTo>
                  <a:close/>
                </a:path>
              </a:pathLst>
            </a:custGeom>
            <a:solidFill>
              <a:srgbClr val="FFD8B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8" name="Freeform 159"/>
            <p:cNvSpPr>
              <a:spLocks/>
            </p:cNvSpPr>
            <p:nvPr/>
          </p:nvSpPr>
          <p:spPr bwMode="auto">
            <a:xfrm>
              <a:off x="6032803" y="6085263"/>
              <a:ext cx="88344" cy="159020"/>
            </a:xfrm>
            <a:custGeom>
              <a:avLst/>
              <a:gdLst>
                <a:gd name="T0" fmla="*/ 96 w 145"/>
                <a:gd name="T1" fmla="*/ 149 h 263"/>
                <a:gd name="T2" fmla="*/ 93 w 145"/>
                <a:gd name="T3" fmla="*/ 110 h 263"/>
                <a:gd name="T4" fmla="*/ 55 w 145"/>
                <a:gd name="T5" fmla="*/ 28 h 263"/>
                <a:gd name="T6" fmla="*/ 3 w 145"/>
                <a:gd name="T7" fmla="*/ 23 h 263"/>
                <a:gd name="T8" fmla="*/ 0 w 145"/>
                <a:gd name="T9" fmla="*/ 34 h 263"/>
                <a:gd name="T10" fmla="*/ 39 w 145"/>
                <a:gd name="T11" fmla="*/ 30 h 263"/>
                <a:gd name="T12" fmla="*/ 83 w 145"/>
                <a:gd name="T13" fmla="*/ 160 h 263"/>
                <a:gd name="T14" fmla="*/ 139 w 145"/>
                <a:gd name="T15" fmla="*/ 263 h 263"/>
                <a:gd name="T16" fmla="*/ 145 w 145"/>
                <a:gd name="T17" fmla="*/ 244 h 263"/>
                <a:gd name="T18" fmla="*/ 96 w 145"/>
                <a:gd name="T19" fmla="*/ 149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5" h="263">
                  <a:moveTo>
                    <a:pt x="96" y="149"/>
                  </a:moveTo>
                  <a:cubicBezTo>
                    <a:pt x="96" y="149"/>
                    <a:pt x="94" y="126"/>
                    <a:pt x="93" y="110"/>
                  </a:cubicBezTo>
                  <a:cubicBezTo>
                    <a:pt x="92" y="94"/>
                    <a:pt x="87" y="55"/>
                    <a:pt x="55" y="28"/>
                  </a:cubicBezTo>
                  <a:cubicBezTo>
                    <a:pt x="23" y="0"/>
                    <a:pt x="3" y="23"/>
                    <a:pt x="3" y="23"/>
                  </a:cubicBezTo>
                  <a:cubicBezTo>
                    <a:pt x="0" y="34"/>
                    <a:pt x="0" y="34"/>
                    <a:pt x="0" y="34"/>
                  </a:cubicBezTo>
                  <a:cubicBezTo>
                    <a:pt x="14" y="23"/>
                    <a:pt x="39" y="30"/>
                    <a:pt x="39" y="30"/>
                  </a:cubicBezTo>
                  <a:cubicBezTo>
                    <a:pt x="94" y="57"/>
                    <a:pt x="83" y="160"/>
                    <a:pt x="83" y="160"/>
                  </a:cubicBezTo>
                  <a:cubicBezTo>
                    <a:pt x="139" y="263"/>
                    <a:pt x="139" y="263"/>
                    <a:pt x="139" y="263"/>
                  </a:cubicBezTo>
                  <a:cubicBezTo>
                    <a:pt x="145" y="244"/>
                    <a:pt x="145" y="244"/>
                    <a:pt x="145" y="244"/>
                  </a:cubicBezTo>
                  <a:lnTo>
                    <a:pt x="96" y="149"/>
                  </a:ln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199" name="Freeform 160"/>
            <p:cNvSpPr>
              <a:spLocks/>
            </p:cNvSpPr>
            <p:nvPr/>
          </p:nvSpPr>
          <p:spPr bwMode="auto">
            <a:xfrm>
              <a:off x="6060569" y="6226613"/>
              <a:ext cx="122420" cy="136302"/>
            </a:xfrm>
            <a:custGeom>
              <a:avLst/>
              <a:gdLst>
                <a:gd name="T0" fmla="*/ 147 w 202"/>
                <a:gd name="T1" fmla="*/ 224 h 224"/>
                <a:gd name="T2" fmla="*/ 0 w 202"/>
                <a:gd name="T3" fmla="*/ 43 h 224"/>
                <a:gd name="T4" fmla="*/ 202 w 202"/>
                <a:gd name="T5" fmla="*/ 0 h 224"/>
                <a:gd name="T6" fmla="*/ 147 w 202"/>
                <a:gd name="T7" fmla="*/ 224 h 224"/>
              </a:gdLst>
              <a:ahLst/>
              <a:cxnLst>
                <a:cxn ang="0">
                  <a:pos x="T0" y="T1"/>
                </a:cxn>
                <a:cxn ang="0">
                  <a:pos x="T2" y="T3"/>
                </a:cxn>
                <a:cxn ang="0">
                  <a:pos x="T4" y="T5"/>
                </a:cxn>
                <a:cxn ang="0">
                  <a:pos x="T6" y="T7"/>
                </a:cxn>
              </a:cxnLst>
              <a:rect l="0" t="0" r="r" b="b"/>
              <a:pathLst>
                <a:path w="202" h="224">
                  <a:moveTo>
                    <a:pt x="147" y="224"/>
                  </a:moveTo>
                  <a:cubicBezTo>
                    <a:pt x="0" y="43"/>
                    <a:pt x="0" y="43"/>
                    <a:pt x="0" y="43"/>
                  </a:cubicBezTo>
                  <a:cubicBezTo>
                    <a:pt x="202" y="0"/>
                    <a:pt x="202" y="0"/>
                    <a:pt x="202" y="0"/>
                  </a:cubicBezTo>
                  <a:cubicBezTo>
                    <a:pt x="189" y="91"/>
                    <a:pt x="180" y="194"/>
                    <a:pt x="147" y="224"/>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0" name="Freeform 161"/>
            <p:cNvSpPr>
              <a:spLocks/>
            </p:cNvSpPr>
            <p:nvPr/>
          </p:nvSpPr>
          <p:spPr bwMode="auto">
            <a:xfrm>
              <a:off x="6114837" y="6120600"/>
              <a:ext cx="22717" cy="129993"/>
            </a:xfrm>
            <a:custGeom>
              <a:avLst/>
              <a:gdLst>
                <a:gd name="T0" fmla="*/ 37 w 37"/>
                <a:gd name="T1" fmla="*/ 9 h 215"/>
                <a:gd name="T2" fmla="*/ 4 w 37"/>
                <a:gd name="T3" fmla="*/ 205 h 215"/>
                <a:gd name="T4" fmla="*/ 0 w 37"/>
                <a:gd name="T5" fmla="*/ 168 h 215"/>
                <a:gd name="T6" fmla="*/ 13 w 37"/>
                <a:gd name="T7" fmla="*/ 0 h 215"/>
                <a:gd name="T8" fmla="*/ 37 w 37"/>
                <a:gd name="T9" fmla="*/ 9 h 215"/>
              </a:gdLst>
              <a:ahLst/>
              <a:cxnLst>
                <a:cxn ang="0">
                  <a:pos x="T0" y="T1"/>
                </a:cxn>
                <a:cxn ang="0">
                  <a:pos x="T2" y="T3"/>
                </a:cxn>
                <a:cxn ang="0">
                  <a:pos x="T4" y="T5"/>
                </a:cxn>
                <a:cxn ang="0">
                  <a:pos x="T6" y="T7"/>
                </a:cxn>
                <a:cxn ang="0">
                  <a:pos x="T8" y="T9"/>
                </a:cxn>
              </a:cxnLst>
              <a:rect l="0" t="0" r="r" b="b"/>
              <a:pathLst>
                <a:path w="37" h="215">
                  <a:moveTo>
                    <a:pt x="37" y="9"/>
                  </a:moveTo>
                  <a:cubicBezTo>
                    <a:pt x="37" y="9"/>
                    <a:pt x="27" y="215"/>
                    <a:pt x="4" y="205"/>
                  </a:cubicBezTo>
                  <a:cubicBezTo>
                    <a:pt x="0" y="168"/>
                    <a:pt x="0" y="168"/>
                    <a:pt x="0" y="168"/>
                  </a:cubicBezTo>
                  <a:cubicBezTo>
                    <a:pt x="13" y="0"/>
                    <a:pt x="13" y="0"/>
                    <a:pt x="13" y="0"/>
                  </a:cubicBezTo>
                  <a:lnTo>
                    <a:pt x="37" y="9"/>
                  </a:ln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1" name="Freeform 162"/>
            <p:cNvSpPr>
              <a:spLocks/>
            </p:cNvSpPr>
            <p:nvPr/>
          </p:nvSpPr>
          <p:spPr bwMode="auto">
            <a:xfrm>
              <a:off x="6108527" y="5937601"/>
              <a:ext cx="58055" cy="200668"/>
            </a:xfrm>
            <a:custGeom>
              <a:avLst/>
              <a:gdLst>
                <a:gd name="T0" fmla="*/ 24 w 97"/>
                <a:gd name="T1" fmla="*/ 302 h 332"/>
                <a:gd name="T2" fmla="*/ 2 w 97"/>
                <a:gd name="T3" fmla="*/ 61 h 332"/>
                <a:gd name="T4" fmla="*/ 33 w 97"/>
                <a:gd name="T5" fmla="*/ 3 h 332"/>
                <a:gd name="T6" fmla="*/ 33 w 97"/>
                <a:gd name="T7" fmla="*/ 3 h 332"/>
                <a:gd name="T8" fmla="*/ 74 w 97"/>
                <a:gd name="T9" fmla="*/ 51 h 332"/>
                <a:gd name="T10" fmla="*/ 95 w 97"/>
                <a:gd name="T11" fmla="*/ 292 h 332"/>
                <a:gd name="T12" fmla="*/ 24 w 97"/>
                <a:gd name="T13" fmla="*/ 302 h 332"/>
              </a:gdLst>
              <a:ahLst/>
              <a:cxnLst>
                <a:cxn ang="0">
                  <a:pos x="T0" y="T1"/>
                </a:cxn>
                <a:cxn ang="0">
                  <a:pos x="T2" y="T3"/>
                </a:cxn>
                <a:cxn ang="0">
                  <a:pos x="T4" y="T5"/>
                </a:cxn>
                <a:cxn ang="0">
                  <a:pos x="T6" y="T7"/>
                </a:cxn>
                <a:cxn ang="0">
                  <a:pos x="T8" y="T9"/>
                </a:cxn>
                <a:cxn ang="0">
                  <a:pos x="T10" y="T11"/>
                </a:cxn>
                <a:cxn ang="0">
                  <a:pos x="T12" y="T13"/>
                </a:cxn>
              </a:cxnLst>
              <a:rect l="0" t="0" r="r" b="b"/>
              <a:pathLst>
                <a:path w="97" h="332">
                  <a:moveTo>
                    <a:pt x="24" y="302"/>
                  </a:moveTo>
                  <a:cubicBezTo>
                    <a:pt x="2" y="61"/>
                    <a:pt x="2" y="61"/>
                    <a:pt x="2" y="61"/>
                  </a:cubicBezTo>
                  <a:cubicBezTo>
                    <a:pt x="0" y="32"/>
                    <a:pt x="14" y="6"/>
                    <a:pt x="33" y="3"/>
                  </a:cubicBezTo>
                  <a:cubicBezTo>
                    <a:pt x="33" y="3"/>
                    <a:pt x="33" y="3"/>
                    <a:pt x="33" y="3"/>
                  </a:cubicBezTo>
                  <a:cubicBezTo>
                    <a:pt x="53" y="0"/>
                    <a:pt x="71" y="22"/>
                    <a:pt x="74" y="51"/>
                  </a:cubicBezTo>
                  <a:cubicBezTo>
                    <a:pt x="95" y="292"/>
                    <a:pt x="95" y="292"/>
                    <a:pt x="95" y="292"/>
                  </a:cubicBezTo>
                  <a:cubicBezTo>
                    <a:pt x="97" y="321"/>
                    <a:pt x="27" y="332"/>
                    <a:pt x="24" y="302"/>
                  </a:cubicBez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2" name="Freeform 163"/>
            <p:cNvSpPr>
              <a:spLocks/>
            </p:cNvSpPr>
            <p:nvPr/>
          </p:nvSpPr>
          <p:spPr bwMode="auto">
            <a:xfrm>
              <a:off x="6124933" y="5942649"/>
              <a:ext cx="44173" cy="205716"/>
            </a:xfrm>
            <a:custGeom>
              <a:avLst/>
              <a:gdLst>
                <a:gd name="T0" fmla="*/ 21 w 73"/>
                <a:gd name="T1" fmla="*/ 290 h 340"/>
                <a:gd name="T2" fmla="*/ 3 w 73"/>
                <a:gd name="T3" fmla="*/ 56 h 340"/>
                <a:gd name="T4" fmla="*/ 24 w 73"/>
                <a:gd name="T5" fmla="*/ 1 h 340"/>
                <a:gd name="T6" fmla="*/ 24 w 73"/>
                <a:gd name="T7" fmla="*/ 1 h 340"/>
                <a:gd name="T8" fmla="*/ 49 w 73"/>
                <a:gd name="T9" fmla="*/ 50 h 340"/>
                <a:gd name="T10" fmla="*/ 70 w 73"/>
                <a:gd name="T11" fmla="*/ 285 h 340"/>
                <a:gd name="T12" fmla="*/ 54 w 73"/>
                <a:gd name="T13" fmla="*/ 338 h 340"/>
                <a:gd name="T14" fmla="*/ 54 w 73"/>
                <a:gd name="T15" fmla="*/ 338 h 340"/>
                <a:gd name="T16" fmla="*/ 21 w 73"/>
                <a:gd name="T17" fmla="*/ 290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340">
                  <a:moveTo>
                    <a:pt x="21" y="290"/>
                  </a:moveTo>
                  <a:cubicBezTo>
                    <a:pt x="3" y="56"/>
                    <a:pt x="3" y="56"/>
                    <a:pt x="3" y="56"/>
                  </a:cubicBezTo>
                  <a:cubicBezTo>
                    <a:pt x="0" y="28"/>
                    <a:pt x="13" y="3"/>
                    <a:pt x="24" y="1"/>
                  </a:cubicBezTo>
                  <a:cubicBezTo>
                    <a:pt x="24" y="1"/>
                    <a:pt x="24" y="1"/>
                    <a:pt x="24" y="1"/>
                  </a:cubicBezTo>
                  <a:cubicBezTo>
                    <a:pt x="35" y="0"/>
                    <a:pt x="47" y="22"/>
                    <a:pt x="49" y="50"/>
                  </a:cubicBezTo>
                  <a:cubicBezTo>
                    <a:pt x="70" y="285"/>
                    <a:pt x="70" y="285"/>
                    <a:pt x="70" y="285"/>
                  </a:cubicBezTo>
                  <a:cubicBezTo>
                    <a:pt x="73" y="313"/>
                    <a:pt x="66" y="337"/>
                    <a:pt x="54" y="338"/>
                  </a:cubicBezTo>
                  <a:cubicBezTo>
                    <a:pt x="54" y="338"/>
                    <a:pt x="54" y="338"/>
                    <a:pt x="54" y="338"/>
                  </a:cubicBezTo>
                  <a:cubicBezTo>
                    <a:pt x="43" y="340"/>
                    <a:pt x="23" y="319"/>
                    <a:pt x="21" y="290"/>
                  </a:cubicBezTo>
                  <a:close/>
                </a:path>
              </a:pathLst>
            </a:custGeom>
            <a:solidFill>
              <a:srgbClr val="F2B1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3" name="Freeform 164"/>
            <p:cNvSpPr>
              <a:spLocks/>
            </p:cNvSpPr>
            <p:nvPr/>
          </p:nvSpPr>
          <p:spPr bwMode="auto">
            <a:xfrm>
              <a:off x="6118623" y="5951484"/>
              <a:ext cx="26504" cy="25241"/>
            </a:xfrm>
            <a:custGeom>
              <a:avLst/>
              <a:gdLst>
                <a:gd name="T0" fmla="*/ 3 w 44"/>
                <a:gd name="T1" fmla="*/ 36 h 43"/>
                <a:gd name="T2" fmla="*/ 1 w 44"/>
                <a:gd name="T3" fmla="*/ 12 h 43"/>
                <a:gd name="T4" fmla="*/ 20 w 44"/>
                <a:gd name="T5" fmla="*/ 2 h 43"/>
                <a:gd name="T6" fmla="*/ 20 w 44"/>
                <a:gd name="T7" fmla="*/ 2 h 43"/>
                <a:gd name="T8" fmla="*/ 41 w 44"/>
                <a:gd name="T9" fmla="*/ 8 h 43"/>
                <a:gd name="T10" fmla="*/ 43 w 44"/>
                <a:gd name="T11" fmla="*/ 31 h 43"/>
                <a:gd name="T12" fmla="*/ 24 w 44"/>
                <a:gd name="T13" fmla="*/ 42 h 43"/>
                <a:gd name="T14" fmla="*/ 24 w 44"/>
                <a:gd name="T15" fmla="*/ 42 h 43"/>
                <a:gd name="T16" fmla="*/ 3 w 44"/>
                <a:gd name="T17"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43">
                  <a:moveTo>
                    <a:pt x="3" y="36"/>
                  </a:moveTo>
                  <a:cubicBezTo>
                    <a:pt x="1" y="12"/>
                    <a:pt x="1" y="12"/>
                    <a:pt x="1" y="12"/>
                  </a:cubicBezTo>
                  <a:cubicBezTo>
                    <a:pt x="0" y="8"/>
                    <a:pt x="9" y="3"/>
                    <a:pt x="20" y="2"/>
                  </a:cubicBezTo>
                  <a:cubicBezTo>
                    <a:pt x="20" y="2"/>
                    <a:pt x="20" y="2"/>
                    <a:pt x="20" y="2"/>
                  </a:cubicBezTo>
                  <a:cubicBezTo>
                    <a:pt x="31" y="0"/>
                    <a:pt x="41" y="3"/>
                    <a:pt x="41" y="8"/>
                  </a:cubicBezTo>
                  <a:cubicBezTo>
                    <a:pt x="43" y="31"/>
                    <a:pt x="43" y="31"/>
                    <a:pt x="43" y="31"/>
                  </a:cubicBezTo>
                  <a:cubicBezTo>
                    <a:pt x="44" y="36"/>
                    <a:pt x="35" y="41"/>
                    <a:pt x="24" y="42"/>
                  </a:cubicBezTo>
                  <a:cubicBezTo>
                    <a:pt x="24" y="42"/>
                    <a:pt x="24" y="42"/>
                    <a:pt x="24" y="42"/>
                  </a:cubicBezTo>
                  <a:cubicBezTo>
                    <a:pt x="13" y="43"/>
                    <a:pt x="3" y="41"/>
                    <a:pt x="3" y="36"/>
                  </a:cubicBezTo>
                  <a:close/>
                </a:path>
              </a:pathLst>
            </a:custGeom>
            <a:solidFill>
              <a:srgbClr val="FFD8B8"/>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4" name="Freeform 165"/>
            <p:cNvSpPr>
              <a:spLocks/>
            </p:cNvSpPr>
            <p:nvPr/>
          </p:nvSpPr>
          <p:spPr bwMode="auto">
            <a:xfrm>
              <a:off x="5177126" y="5979250"/>
              <a:ext cx="353377" cy="326874"/>
            </a:xfrm>
            <a:custGeom>
              <a:avLst/>
              <a:gdLst>
                <a:gd name="T0" fmla="*/ 10 w 280"/>
                <a:gd name="T1" fmla="*/ 259 h 259"/>
                <a:gd name="T2" fmla="*/ 265 w 280"/>
                <a:gd name="T3" fmla="*/ 259 h 259"/>
                <a:gd name="T4" fmla="*/ 280 w 280"/>
                <a:gd name="T5" fmla="*/ 2 h 259"/>
                <a:gd name="T6" fmla="*/ 0 w 280"/>
                <a:gd name="T7" fmla="*/ 0 h 259"/>
                <a:gd name="T8" fmla="*/ 10 w 280"/>
                <a:gd name="T9" fmla="*/ 259 h 259"/>
              </a:gdLst>
              <a:ahLst/>
              <a:cxnLst>
                <a:cxn ang="0">
                  <a:pos x="T0" y="T1"/>
                </a:cxn>
                <a:cxn ang="0">
                  <a:pos x="T2" y="T3"/>
                </a:cxn>
                <a:cxn ang="0">
                  <a:pos x="T4" y="T5"/>
                </a:cxn>
                <a:cxn ang="0">
                  <a:pos x="T6" y="T7"/>
                </a:cxn>
                <a:cxn ang="0">
                  <a:pos x="T8" y="T9"/>
                </a:cxn>
              </a:cxnLst>
              <a:rect l="0" t="0" r="r" b="b"/>
              <a:pathLst>
                <a:path w="280" h="259">
                  <a:moveTo>
                    <a:pt x="10" y="259"/>
                  </a:moveTo>
                  <a:lnTo>
                    <a:pt x="265" y="259"/>
                  </a:lnTo>
                  <a:lnTo>
                    <a:pt x="280" y="2"/>
                  </a:lnTo>
                  <a:lnTo>
                    <a:pt x="0" y="0"/>
                  </a:lnTo>
                  <a:lnTo>
                    <a:pt x="10" y="259"/>
                  </a:lnTo>
                  <a:close/>
                </a:path>
              </a:pathLst>
            </a:custGeom>
            <a:solidFill>
              <a:srgbClr val="EAA27A"/>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5" name="Freeform 166"/>
            <p:cNvSpPr>
              <a:spLocks/>
            </p:cNvSpPr>
            <p:nvPr/>
          </p:nvSpPr>
          <p:spPr bwMode="auto">
            <a:xfrm>
              <a:off x="5023155" y="5784892"/>
              <a:ext cx="157758" cy="232219"/>
            </a:xfrm>
            <a:custGeom>
              <a:avLst/>
              <a:gdLst>
                <a:gd name="T0" fmla="*/ 233 w 261"/>
                <a:gd name="T1" fmla="*/ 163 h 385"/>
                <a:gd name="T2" fmla="*/ 182 w 261"/>
                <a:gd name="T3" fmla="*/ 369 h 385"/>
                <a:gd name="T4" fmla="*/ 28 w 261"/>
                <a:gd name="T5" fmla="*/ 223 h 385"/>
                <a:gd name="T6" fmla="*/ 79 w 261"/>
                <a:gd name="T7" fmla="*/ 17 h 385"/>
                <a:gd name="T8" fmla="*/ 233 w 261"/>
                <a:gd name="T9" fmla="*/ 163 h 385"/>
              </a:gdLst>
              <a:ahLst/>
              <a:cxnLst>
                <a:cxn ang="0">
                  <a:pos x="T0" y="T1"/>
                </a:cxn>
                <a:cxn ang="0">
                  <a:pos x="T2" y="T3"/>
                </a:cxn>
                <a:cxn ang="0">
                  <a:pos x="T4" y="T5"/>
                </a:cxn>
                <a:cxn ang="0">
                  <a:pos x="T6" y="T7"/>
                </a:cxn>
                <a:cxn ang="0">
                  <a:pos x="T8" y="T9"/>
                </a:cxn>
              </a:cxnLst>
              <a:rect l="0" t="0" r="r" b="b"/>
              <a:pathLst>
                <a:path w="261" h="385">
                  <a:moveTo>
                    <a:pt x="233" y="163"/>
                  </a:moveTo>
                  <a:cubicBezTo>
                    <a:pt x="261" y="260"/>
                    <a:pt x="239" y="352"/>
                    <a:pt x="182" y="369"/>
                  </a:cubicBezTo>
                  <a:cubicBezTo>
                    <a:pt x="126" y="385"/>
                    <a:pt x="57" y="320"/>
                    <a:pt x="28" y="223"/>
                  </a:cubicBezTo>
                  <a:cubicBezTo>
                    <a:pt x="0" y="125"/>
                    <a:pt x="22" y="33"/>
                    <a:pt x="79" y="17"/>
                  </a:cubicBezTo>
                  <a:cubicBezTo>
                    <a:pt x="135" y="0"/>
                    <a:pt x="204" y="65"/>
                    <a:pt x="233" y="163"/>
                  </a:cubicBezTo>
                  <a:close/>
                </a:path>
              </a:pathLst>
            </a:custGeom>
            <a:solidFill>
              <a:srgbClr val="FFA7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6" name="Freeform 167"/>
            <p:cNvSpPr>
              <a:spLocks/>
            </p:cNvSpPr>
            <p:nvPr/>
          </p:nvSpPr>
          <p:spPr bwMode="auto">
            <a:xfrm>
              <a:off x="5529241" y="5777320"/>
              <a:ext cx="159020" cy="234743"/>
            </a:xfrm>
            <a:custGeom>
              <a:avLst/>
              <a:gdLst>
                <a:gd name="T0" fmla="*/ 29 w 262"/>
                <a:gd name="T1" fmla="*/ 163 h 386"/>
                <a:gd name="T2" fmla="*/ 79 w 262"/>
                <a:gd name="T3" fmla="*/ 369 h 386"/>
                <a:gd name="T4" fmla="*/ 233 w 262"/>
                <a:gd name="T5" fmla="*/ 223 h 386"/>
                <a:gd name="T6" fmla="*/ 183 w 262"/>
                <a:gd name="T7" fmla="*/ 17 h 386"/>
                <a:gd name="T8" fmla="*/ 29 w 262"/>
                <a:gd name="T9" fmla="*/ 163 h 386"/>
              </a:gdLst>
              <a:ahLst/>
              <a:cxnLst>
                <a:cxn ang="0">
                  <a:pos x="T0" y="T1"/>
                </a:cxn>
                <a:cxn ang="0">
                  <a:pos x="T2" y="T3"/>
                </a:cxn>
                <a:cxn ang="0">
                  <a:pos x="T4" y="T5"/>
                </a:cxn>
                <a:cxn ang="0">
                  <a:pos x="T6" y="T7"/>
                </a:cxn>
                <a:cxn ang="0">
                  <a:pos x="T8" y="T9"/>
                </a:cxn>
              </a:cxnLst>
              <a:rect l="0" t="0" r="r" b="b"/>
              <a:pathLst>
                <a:path w="262" h="386">
                  <a:moveTo>
                    <a:pt x="29" y="163"/>
                  </a:moveTo>
                  <a:cubicBezTo>
                    <a:pt x="0" y="260"/>
                    <a:pt x="23" y="352"/>
                    <a:pt x="79" y="369"/>
                  </a:cubicBezTo>
                  <a:cubicBezTo>
                    <a:pt x="136" y="386"/>
                    <a:pt x="205" y="320"/>
                    <a:pt x="233" y="223"/>
                  </a:cubicBezTo>
                  <a:cubicBezTo>
                    <a:pt x="262" y="126"/>
                    <a:pt x="239" y="34"/>
                    <a:pt x="183" y="17"/>
                  </a:cubicBezTo>
                  <a:cubicBezTo>
                    <a:pt x="126" y="0"/>
                    <a:pt x="57" y="66"/>
                    <a:pt x="29" y="163"/>
                  </a:cubicBezTo>
                  <a:close/>
                </a:path>
              </a:pathLst>
            </a:custGeom>
            <a:solidFill>
              <a:srgbClr val="FFA78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7" name="Freeform 168"/>
            <p:cNvSpPr>
              <a:spLocks/>
            </p:cNvSpPr>
            <p:nvPr/>
          </p:nvSpPr>
          <p:spPr bwMode="auto">
            <a:xfrm>
              <a:off x="5068589" y="5394915"/>
              <a:ext cx="593168" cy="773643"/>
            </a:xfrm>
            <a:custGeom>
              <a:avLst/>
              <a:gdLst>
                <a:gd name="T0" fmla="*/ 511 w 977"/>
                <a:gd name="T1" fmla="*/ 1 h 1275"/>
                <a:gd name="T2" fmla="*/ 511 w 977"/>
                <a:gd name="T3" fmla="*/ 0 h 1275"/>
                <a:gd name="T4" fmla="*/ 488 w 977"/>
                <a:gd name="T5" fmla="*/ 0 h 1275"/>
                <a:gd name="T6" fmla="*/ 465 w 977"/>
                <a:gd name="T7" fmla="*/ 0 h 1275"/>
                <a:gd name="T8" fmla="*/ 465 w 977"/>
                <a:gd name="T9" fmla="*/ 1 h 1275"/>
                <a:gd name="T10" fmla="*/ 0 w 977"/>
                <a:gd name="T11" fmla="*/ 547 h 1275"/>
                <a:gd name="T12" fmla="*/ 226 w 977"/>
                <a:gd name="T13" fmla="*/ 1145 h 1275"/>
                <a:gd name="T14" fmla="*/ 751 w 977"/>
                <a:gd name="T15" fmla="*/ 1145 h 1275"/>
                <a:gd name="T16" fmla="*/ 977 w 977"/>
                <a:gd name="T17" fmla="*/ 547 h 1275"/>
                <a:gd name="T18" fmla="*/ 511 w 977"/>
                <a:gd name="T19" fmla="*/ 1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77" h="1275">
                  <a:moveTo>
                    <a:pt x="511" y="1"/>
                  </a:moveTo>
                  <a:cubicBezTo>
                    <a:pt x="511" y="0"/>
                    <a:pt x="511" y="0"/>
                    <a:pt x="511" y="0"/>
                  </a:cubicBezTo>
                  <a:cubicBezTo>
                    <a:pt x="504" y="0"/>
                    <a:pt x="496" y="0"/>
                    <a:pt x="488" y="0"/>
                  </a:cubicBezTo>
                  <a:cubicBezTo>
                    <a:pt x="481" y="0"/>
                    <a:pt x="473" y="0"/>
                    <a:pt x="465" y="0"/>
                  </a:cubicBezTo>
                  <a:cubicBezTo>
                    <a:pt x="465" y="1"/>
                    <a:pt x="465" y="1"/>
                    <a:pt x="465" y="1"/>
                  </a:cubicBezTo>
                  <a:cubicBezTo>
                    <a:pt x="64" y="15"/>
                    <a:pt x="0" y="222"/>
                    <a:pt x="0" y="547"/>
                  </a:cubicBezTo>
                  <a:cubicBezTo>
                    <a:pt x="0" y="883"/>
                    <a:pt x="226" y="1145"/>
                    <a:pt x="226" y="1145"/>
                  </a:cubicBezTo>
                  <a:cubicBezTo>
                    <a:pt x="340" y="1254"/>
                    <a:pt x="610" y="1275"/>
                    <a:pt x="751" y="1145"/>
                  </a:cubicBezTo>
                  <a:cubicBezTo>
                    <a:pt x="751" y="1145"/>
                    <a:pt x="977" y="883"/>
                    <a:pt x="977" y="547"/>
                  </a:cubicBezTo>
                  <a:cubicBezTo>
                    <a:pt x="977" y="222"/>
                    <a:pt x="913" y="15"/>
                    <a:pt x="511" y="1"/>
                  </a:cubicBezTo>
                  <a:close/>
                </a:path>
              </a:pathLst>
            </a:custGeom>
            <a:solidFill>
              <a:srgbClr val="19191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8" name="Freeform 169"/>
            <p:cNvSpPr>
              <a:spLocks/>
            </p:cNvSpPr>
            <p:nvPr/>
          </p:nvSpPr>
          <p:spPr bwMode="auto">
            <a:xfrm>
              <a:off x="5115285" y="6176131"/>
              <a:ext cx="466962" cy="78248"/>
            </a:xfrm>
            <a:custGeom>
              <a:avLst/>
              <a:gdLst>
                <a:gd name="T0" fmla="*/ 370 w 370"/>
                <a:gd name="T1" fmla="*/ 62 h 62"/>
                <a:gd name="T2" fmla="*/ 0 w 370"/>
                <a:gd name="T3" fmla="*/ 62 h 62"/>
                <a:gd name="T4" fmla="*/ 28 w 370"/>
                <a:gd name="T5" fmla="*/ 0 h 62"/>
                <a:gd name="T6" fmla="*/ 338 w 370"/>
                <a:gd name="T7" fmla="*/ 0 h 62"/>
                <a:gd name="T8" fmla="*/ 370 w 370"/>
                <a:gd name="T9" fmla="*/ 62 h 62"/>
              </a:gdLst>
              <a:ahLst/>
              <a:cxnLst>
                <a:cxn ang="0">
                  <a:pos x="T0" y="T1"/>
                </a:cxn>
                <a:cxn ang="0">
                  <a:pos x="T2" y="T3"/>
                </a:cxn>
                <a:cxn ang="0">
                  <a:pos x="T4" y="T5"/>
                </a:cxn>
                <a:cxn ang="0">
                  <a:pos x="T6" y="T7"/>
                </a:cxn>
                <a:cxn ang="0">
                  <a:pos x="T8" y="T9"/>
                </a:cxn>
              </a:cxnLst>
              <a:rect l="0" t="0" r="r" b="b"/>
              <a:pathLst>
                <a:path w="370" h="62">
                  <a:moveTo>
                    <a:pt x="370" y="62"/>
                  </a:moveTo>
                  <a:lnTo>
                    <a:pt x="0" y="62"/>
                  </a:lnTo>
                  <a:lnTo>
                    <a:pt x="28" y="0"/>
                  </a:lnTo>
                  <a:lnTo>
                    <a:pt x="338" y="0"/>
                  </a:lnTo>
                  <a:lnTo>
                    <a:pt x="370" y="62"/>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09" name="Rectangle 170"/>
            <p:cNvSpPr>
              <a:spLocks noChangeArrowheads="1"/>
            </p:cNvSpPr>
            <p:nvPr/>
          </p:nvSpPr>
          <p:spPr bwMode="auto">
            <a:xfrm>
              <a:off x="5183436" y="6166034"/>
              <a:ext cx="335708" cy="10096"/>
            </a:xfrm>
            <a:prstGeom prst="rect">
              <a:avLst/>
            </a:prstGeom>
            <a:solidFill>
              <a:srgbClr val="DB947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10" name="Freeform 171"/>
            <p:cNvSpPr>
              <a:spLocks/>
            </p:cNvSpPr>
            <p:nvPr/>
          </p:nvSpPr>
          <p:spPr bwMode="auto">
            <a:xfrm>
              <a:off x="4753494" y="6250593"/>
              <a:ext cx="623038" cy="466506"/>
            </a:xfrm>
            <a:custGeom>
              <a:avLst/>
              <a:gdLst>
                <a:gd name="T0" fmla="*/ 1175 w 1177"/>
                <a:gd name="T1" fmla="*/ 0 h 556"/>
                <a:gd name="T2" fmla="*/ 472 w 1177"/>
                <a:gd name="T3" fmla="*/ 13 h 556"/>
                <a:gd name="T4" fmla="*/ 151 w 1177"/>
                <a:gd name="T5" fmla="*/ 205 h 556"/>
                <a:gd name="T6" fmla="*/ 409 w 1177"/>
                <a:gd name="T7" fmla="*/ 556 h 556"/>
                <a:gd name="T8" fmla="*/ 1177 w 1177"/>
                <a:gd name="T9" fmla="*/ 551 h 556"/>
                <a:gd name="T10" fmla="*/ 1175 w 1177"/>
                <a:gd name="T11" fmla="*/ 0 h 556"/>
                <a:gd name="connsiteX0" fmla="*/ 8985 w 9002"/>
                <a:gd name="connsiteY0" fmla="*/ 0 h 13811"/>
                <a:gd name="connsiteX1" fmla="*/ 3012 w 9002"/>
                <a:gd name="connsiteY1" fmla="*/ 234 h 13811"/>
                <a:gd name="connsiteX2" fmla="*/ 285 w 9002"/>
                <a:gd name="connsiteY2" fmla="*/ 3687 h 13811"/>
                <a:gd name="connsiteX3" fmla="*/ 2477 w 9002"/>
                <a:gd name="connsiteY3" fmla="*/ 10000 h 13811"/>
                <a:gd name="connsiteX4" fmla="*/ 9002 w 9002"/>
                <a:gd name="connsiteY4" fmla="*/ 13811 h 13811"/>
                <a:gd name="connsiteX5" fmla="*/ 8985 w 9002"/>
                <a:gd name="connsiteY5" fmla="*/ 0 h 13811"/>
                <a:gd name="connsiteX0" fmla="*/ 9670 w 9689"/>
                <a:gd name="connsiteY0" fmla="*/ 0 h 10024"/>
                <a:gd name="connsiteX1" fmla="*/ 3035 w 9689"/>
                <a:gd name="connsiteY1" fmla="*/ 169 h 10024"/>
                <a:gd name="connsiteX2" fmla="*/ 6 w 9689"/>
                <a:gd name="connsiteY2" fmla="*/ 2670 h 10024"/>
                <a:gd name="connsiteX3" fmla="*/ 2204 w 9689"/>
                <a:gd name="connsiteY3" fmla="*/ 10024 h 10024"/>
                <a:gd name="connsiteX4" fmla="*/ 9689 w 9689"/>
                <a:gd name="connsiteY4" fmla="*/ 10000 h 10024"/>
                <a:gd name="connsiteX5" fmla="*/ 9670 w 9689"/>
                <a:gd name="connsiteY5" fmla="*/ 0 h 10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89" h="10024">
                  <a:moveTo>
                    <a:pt x="9670" y="0"/>
                  </a:moveTo>
                  <a:lnTo>
                    <a:pt x="3035" y="169"/>
                  </a:lnTo>
                  <a:cubicBezTo>
                    <a:pt x="1006" y="169"/>
                    <a:pt x="144" y="1028"/>
                    <a:pt x="6" y="2670"/>
                  </a:cubicBezTo>
                  <a:cubicBezTo>
                    <a:pt x="-132" y="4312"/>
                    <a:pt x="2204" y="10024"/>
                    <a:pt x="2204" y="10024"/>
                  </a:cubicBezTo>
                  <a:lnTo>
                    <a:pt x="9689" y="10000"/>
                  </a:lnTo>
                  <a:cubicBezTo>
                    <a:pt x="9682" y="6666"/>
                    <a:pt x="9677" y="3334"/>
                    <a:pt x="9670" y="0"/>
                  </a:cubicBezTo>
                  <a:close/>
                </a:path>
              </a:pathLst>
            </a:custGeom>
            <a:solidFill>
              <a:schemeClr val="accent5">
                <a:lumMod val="75000"/>
              </a:schemeClr>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211" name="Freeform 172"/>
            <p:cNvSpPr>
              <a:spLocks/>
            </p:cNvSpPr>
            <p:nvPr/>
          </p:nvSpPr>
          <p:spPr bwMode="auto">
            <a:xfrm>
              <a:off x="5349977" y="6250592"/>
              <a:ext cx="633656" cy="506480"/>
            </a:xfrm>
            <a:custGeom>
              <a:avLst/>
              <a:gdLst>
                <a:gd name="T0" fmla="*/ 2 w 1176"/>
                <a:gd name="T1" fmla="*/ 0 h 556"/>
                <a:gd name="T2" fmla="*/ 705 w 1176"/>
                <a:gd name="T3" fmla="*/ 13 h 556"/>
                <a:gd name="T4" fmla="*/ 1026 w 1176"/>
                <a:gd name="T5" fmla="*/ 205 h 556"/>
                <a:gd name="T6" fmla="*/ 768 w 1176"/>
                <a:gd name="T7" fmla="*/ 556 h 556"/>
                <a:gd name="T8" fmla="*/ 0 w 1176"/>
                <a:gd name="T9" fmla="*/ 551 h 556"/>
                <a:gd name="T10" fmla="*/ 2 w 1176"/>
                <a:gd name="T11" fmla="*/ 0 h 556"/>
                <a:gd name="connsiteX0" fmla="*/ 177 w 9165"/>
                <a:gd name="connsiteY0" fmla="*/ 0 h 13867"/>
                <a:gd name="connsiteX1" fmla="*/ 6155 w 9165"/>
                <a:gd name="connsiteY1" fmla="*/ 234 h 13867"/>
                <a:gd name="connsiteX2" fmla="*/ 8884 w 9165"/>
                <a:gd name="connsiteY2" fmla="*/ 3687 h 13867"/>
                <a:gd name="connsiteX3" fmla="*/ 6691 w 9165"/>
                <a:gd name="connsiteY3" fmla="*/ 10000 h 13867"/>
                <a:gd name="connsiteX4" fmla="*/ 0 w 9165"/>
                <a:gd name="connsiteY4" fmla="*/ 13867 h 13867"/>
                <a:gd name="connsiteX5" fmla="*/ 177 w 9165"/>
                <a:gd name="connsiteY5" fmla="*/ 0 h 13867"/>
                <a:gd name="connsiteX0" fmla="*/ 193 w 9696"/>
                <a:gd name="connsiteY0" fmla="*/ 0 h 10839"/>
                <a:gd name="connsiteX1" fmla="*/ 6716 w 9696"/>
                <a:gd name="connsiteY1" fmla="*/ 169 h 10839"/>
                <a:gd name="connsiteX2" fmla="*/ 9693 w 9696"/>
                <a:gd name="connsiteY2" fmla="*/ 2659 h 10839"/>
                <a:gd name="connsiteX3" fmla="*/ 7330 w 9696"/>
                <a:gd name="connsiteY3" fmla="*/ 10839 h 10839"/>
                <a:gd name="connsiteX4" fmla="*/ 0 w 9696"/>
                <a:gd name="connsiteY4" fmla="*/ 10000 h 10839"/>
                <a:gd name="connsiteX5" fmla="*/ 193 w 9696"/>
                <a:gd name="connsiteY5" fmla="*/ 0 h 108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96" h="10839">
                  <a:moveTo>
                    <a:pt x="193" y="0"/>
                  </a:moveTo>
                  <a:lnTo>
                    <a:pt x="6716" y="169"/>
                  </a:lnTo>
                  <a:cubicBezTo>
                    <a:pt x="8702" y="169"/>
                    <a:pt x="9591" y="881"/>
                    <a:pt x="9693" y="2659"/>
                  </a:cubicBezTo>
                  <a:cubicBezTo>
                    <a:pt x="9795" y="4437"/>
                    <a:pt x="7330" y="10839"/>
                    <a:pt x="7330" y="10839"/>
                  </a:cubicBezTo>
                  <a:cubicBezTo>
                    <a:pt x="7330" y="10839"/>
                    <a:pt x="3655" y="10013"/>
                    <a:pt x="0" y="10000"/>
                  </a:cubicBezTo>
                  <a:cubicBezTo>
                    <a:pt x="64" y="6667"/>
                    <a:pt x="129" y="3333"/>
                    <a:pt x="193" y="0"/>
                  </a:cubicBezTo>
                  <a:close/>
                </a:path>
              </a:pathLst>
            </a:custGeom>
            <a:solidFill>
              <a:schemeClr val="accent5">
                <a:lumMod val="75000"/>
              </a:schemeClr>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212" name="Freeform 173"/>
            <p:cNvSpPr>
              <a:spLocks/>
            </p:cNvSpPr>
            <p:nvPr/>
          </p:nvSpPr>
          <p:spPr bwMode="auto">
            <a:xfrm>
              <a:off x="4595316" y="6321267"/>
              <a:ext cx="533852" cy="692871"/>
            </a:xfrm>
            <a:custGeom>
              <a:avLst/>
              <a:gdLst>
                <a:gd name="T0" fmla="*/ 342 w 881"/>
                <a:gd name="T1" fmla="*/ 0 h 1143"/>
                <a:gd name="T2" fmla="*/ 0 w 881"/>
                <a:gd name="T3" fmla="*/ 875 h 1143"/>
                <a:gd name="T4" fmla="*/ 686 w 881"/>
                <a:gd name="T5" fmla="*/ 1143 h 1143"/>
                <a:gd name="T6" fmla="*/ 881 w 881"/>
                <a:gd name="T7" fmla="*/ 314 h 1143"/>
                <a:gd name="T8" fmla="*/ 342 w 881"/>
                <a:gd name="T9" fmla="*/ 0 h 1143"/>
              </a:gdLst>
              <a:ahLst/>
              <a:cxnLst>
                <a:cxn ang="0">
                  <a:pos x="T0" y="T1"/>
                </a:cxn>
                <a:cxn ang="0">
                  <a:pos x="T2" y="T3"/>
                </a:cxn>
                <a:cxn ang="0">
                  <a:pos x="T4" y="T5"/>
                </a:cxn>
                <a:cxn ang="0">
                  <a:pos x="T6" y="T7"/>
                </a:cxn>
                <a:cxn ang="0">
                  <a:pos x="T8" y="T9"/>
                </a:cxn>
              </a:cxnLst>
              <a:rect l="0" t="0" r="r" b="b"/>
              <a:pathLst>
                <a:path w="881" h="1143">
                  <a:moveTo>
                    <a:pt x="342" y="0"/>
                  </a:moveTo>
                  <a:cubicBezTo>
                    <a:pt x="293" y="50"/>
                    <a:pt x="14" y="297"/>
                    <a:pt x="0" y="875"/>
                  </a:cubicBezTo>
                  <a:cubicBezTo>
                    <a:pt x="686" y="1143"/>
                    <a:pt x="686" y="1143"/>
                    <a:pt x="686" y="1143"/>
                  </a:cubicBezTo>
                  <a:cubicBezTo>
                    <a:pt x="881" y="314"/>
                    <a:pt x="881" y="314"/>
                    <a:pt x="881" y="314"/>
                  </a:cubicBezTo>
                  <a:lnTo>
                    <a:pt x="342" y="0"/>
                  </a:lnTo>
                  <a:close/>
                </a:path>
              </a:pathLst>
            </a:custGeom>
            <a:solidFill>
              <a:schemeClr val="accent5">
                <a:lumMod val="75000"/>
              </a:schemeClr>
            </a:solidFill>
            <a:ln>
              <a:noFill/>
            </a:ln>
          </p:spPr>
          <p:txBody>
            <a:bodyPr vert="horz" wrap="square" lIns="82918" tIns="41459" rIns="82918" bIns="41459" numCol="1" anchor="t" anchorCtr="0" compatLnSpc="1">
              <a:prstTxWarp prst="textNoShape">
                <a:avLst/>
              </a:prstTxWarp>
            </a:bodyPr>
            <a:lstStyle/>
            <a:p>
              <a:endParaRPr lang="en-IN" sz="1632"/>
            </a:p>
          </p:txBody>
        </p:sp>
        <p:sp>
          <p:nvSpPr>
            <p:cNvPr id="213" name="Freeform 174"/>
            <p:cNvSpPr>
              <a:spLocks/>
            </p:cNvSpPr>
            <p:nvPr/>
          </p:nvSpPr>
          <p:spPr bwMode="auto">
            <a:xfrm>
              <a:off x="5617585" y="6323792"/>
              <a:ext cx="535114" cy="690347"/>
            </a:xfrm>
            <a:custGeom>
              <a:avLst/>
              <a:gdLst>
                <a:gd name="T0" fmla="*/ 535 w 882"/>
                <a:gd name="T1" fmla="*/ 0 h 1140"/>
                <a:gd name="T2" fmla="*/ 882 w 882"/>
                <a:gd name="T3" fmla="*/ 872 h 1140"/>
                <a:gd name="T4" fmla="*/ 196 w 882"/>
                <a:gd name="T5" fmla="*/ 1140 h 1140"/>
                <a:gd name="T6" fmla="*/ 0 w 882"/>
                <a:gd name="T7" fmla="*/ 311 h 1140"/>
                <a:gd name="T8" fmla="*/ 535 w 882"/>
                <a:gd name="T9" fmla="*/ 0 h 1140"/>
              </a:gdLst>
              <a:ahLst/>
              <a:cxnLst>
                <a:cxn ang="0">
                  <a:pos x="T0" y="T1"/>
                </a:cxn>
                <a:cxn ang="0">
                  <a:pos x="T2" y="T3"/>
                </a:cxn>
                <a:cxn ang="0">
                  <a:pos x="T4" y="T5"/>
                </a:cxn>
                <a:cxn ang="0">
                  <a:pos x="T6" y="T7"/>
                </a:cxn>
                <a:cxn ang="0">
                  <a:pos x="T8" y="T9"/>
                </a:cxn>
              </a:cxnLst>
              <a:rect l="0" t="0" r="r" b="b"/>
              <a:pathLst>
                <a:path w="882" h="1140">
                  <a:moveTo>
                    <a:pt x="535" y="0"/>
                  </a:moveTo>
                  <a:cubicBezTo>
                    <a:pt x="584" y="50"/>
                    <a:pt x="868" y="294"/>
                    <a:pt x="882" y="872"/>
                  </a:cubicBezTo>
                  <a:cubicBezTo>
                    <a:pt x="196" y="1140"/>
                    <a:pt x="196" y="1140"/>
                    <a:pt x="196" y="1140"/>
                  </a:cubicBezTo>
                  <a:cubicBezTo>
                    <a:pt x="0" y="311"/>
                    <a:pt x="0" y="311"/>
                    <a:pt x="0" y="311"/>
                  </a:cubicBezTo>
                  <a:lnTo>
                    <a:pt x="535" y="0"/>
                  </a:lnTo>
                  <a:close/>
                </a:path>
              </a:pathLst>
            </a:custGeom>
            <a:solidFill>
              <a:schemeClr val="accent5">
                <a:lumMod val="75000"/>
              </a:schemeClr>
            </a:solidFill>
            <a:ln>
              <a:noFill/>
            </a:ln>
          </p:spPr>
          <p:txBody>
            <a:bodyPr vert="horz" wrap="square" lIns="82918" tIns="41459" rIns="82918" bIns="41459" numCol="1" anchor="t" anchorCtr="0" compatLnSpc="1">
              <a:prstTxWarp prst="textNoShape">
                <a:avLst/>
              </a:prstTxWarp>
            </a:bodyPr>
            <a:lstStyle/>
            <a:p>
              <a:endParaRPr lang="en-IN" sz="1632"/>
            </a:p>
          </p:txBody>
        </p:sp>
        <p:grpSp>
          <p:nvGrpSpPr>
            <p:cNvPr id="229" name="Group 243"/>
            <p:cNvGrpSpPr/>
            <p:nvPr/>
          </p:nvGrpSpPr>
          <p:grpSpPr>
            <a:xfrm>
              <a:off x="4859087" y="6712362"/>
              <a:ext cx="1033628" cy="340900"/>
              <a:chOff x="4638445" y="6566107"/>
              <a:chExt cx="1033628" cy="487155"/>
            </a:xfrm>
          </p:grpSpPr>
          <p:sp>
            <p:nvSpPr>
              <p:cNvPr id="214" name="Freeform 175"/>
              <p:cNvSpPr>
                <a:spLocks/>
              </p:cNvSpPr>
              <p:nvPr/>
            </p:nvSpPr>
            <p:spPr bwMode="auto">
              <a:xfrm>
                <a:off x="4638445" y="6566107"/>
                <a:ext cx="1033628" cy="487155"/>
              </a:xfrm>
              <a:custGeom>
                <a:avLst/>
                <a:gdLst>
                  <a:gd name="T0" fmla="*/ 1705 w 1705"/>
                  <a:gd name="T1" fmla="*/ 348 h 803"/>
                  <a:gd name="T2" fmla="*/ 1209 w 1705"/>
                  <a:gd name="T3" fmla="*/ 0 h 803"/>
                  <a:gd name="T4" fmla="*/ 496 w 1705"/>
                  <a:gd name="T5" fmla="*/ 0 h 803"/>
                  <a:gd name="T6" fmla="*/ 0 w 1705"/>
                  <a:gd name="T7" fmla="*/ 348 h 803"/>
                  <a:gd name="T8" fmla="*/ 0 w 1705"/>
                  <a:gd name="T9" fmla="*/ 803 h 803"/>
                  <a:gd name="T10" fmla="*/ 1705 w 1705"/>
                  <a:gd name="T11" fmla="*/ 803 h 803"/>
                  <a:gd name="T12" fmla="*/ 1705 w 1705"/>
                  <a:gd name="T13" fmla="*/ 348 h 803"/>
                </a:gdLst>
                <a:ahLst/>
                <a:cxnLst>
                  <a:cxn ang="0">
                    <a:pos x="T0" y="T1"/>
                  </a:cxn>
                  <a:cxn ang="0">
                    <a:pos x="T2" y="T3"/>
                  </a:cxn>
                  <a:cxn ang="0">
                    <a:pos x="T4" y="T5"/>
                  </a:cxn>
                  <a:cxn ang="0">
                    <a:pos x="T6" y="T7"/>
                  </a:cxn>
                  <a:cxn ang="0">
                    <a:pos x="T8" y="T9"/>
                  </a:cxn>
                  <a:cxn ang="0">
                    <a:pos x="T10" y="T11"/>
                  </a:cxn>
                  <a:cxn ang="0">
                    <a:pos x="T12" y="T13"/>
                  </a:cxn>
                </a:cxnLst>
                <a:rect l="0" t="0" r="r" b="b"/>
                <a:pathLst>
                  <a:path w="1705" h="803">
                    <a:moveTo>
                      <a:pt x="1705" y="348"/>
                    </a:moveTo>
                    <a:cubicBezTo>
                      <a:pt x="1705" y="155"/>
                      <a:pt x="1483" y="0"/>
                      <a:pt x="1209" y="0"/>
                    </a:cubicBezTo>
                    <a:cubicBezTo>
                      <a:pt x="496" y="0"/>
                      <a:pt x="496" y="0"/>
                      <a:pt x="496" y="0"/>
                    </a:cubicBezTo>
                    <a:cubicBezTo>
                      <a:pt x="222" y="0"/>
                      <a:pt x="0" y="155"/>
                      <a:pt x="0" y="348"/>
                    </a:cubicBezTo>
                    <a:cubicBezTo>
                      <a:pt x="0" y="803"/>
                      <a:pt x="0" y="803"/>
                      <a:pt x="0" y="803"/>
                    </a:cubicBezTo>
                    <a:cubicBezTo>
                      <a:pt x="1705" y="803"/>
                      <a:pt x="1705" y="803"/>
                      <a:pt x="1705" y="803"/>
                    </a:cubicBezTo>
                    <a:lnTo>
                      <a:pt x="1705" y="348"/>
                    </a:lnTo>
                    <a:close/>
                  </a:path>
                </a:pathLst>
              </a:custGeom>
              <a:solidFill>
                <a:schemeClr val="accent6">
                  <a:lumMod val="60000"/>
                  <a:lumOff val="40000"/>
                </a:schemeClr>
              </a:solidFill>
              <a:ln w="9525">
                <a:noFill/>
                <a:round/>
                <a:headEnd/>
                <a:tailEnd/>
              </a:ln>
            </p:spPr>
            <p:txBody>
              <a:bodyPr vert="horz" wrap="square" lIns="82918" tIns="41459" rIns="82918" bIns="41459" numCol="1" anchor="t" anchorCtr="0" compatLnSpc="1">
                <a:prstTxWarp prst="textNoShape">
                  <a:avLst/>
                </a:prstTxWarp>
              </a:bodyPr>
              <a:lstStyle/>
              <a:p>
                <a:endParaRPr lang="en-IN" sz="1632"/>
              </a:p>
            </p:txBody>
          </p:sp>
          <p:sp>
            <p:nvSpPr>
              <p:cNvPr id="215" name="Freeform 176"/>
              <p:cNvSpPr>
                <a:spLocks/>
              </p:cNvSpPr>
              <p:nvPr/>
            </p:nvSpPr>
            <p:spPr bwMode="auto">
              <a:xfrm>
                <a:off x="4638445" y="6566107"/>
                <a:ext cx="1033628" cy="318039"/>
              </a:xfrm>
              <a:custGeom>
                <a:avLst/>
                <a:gdLst>
                  <a:gd name="T0" fmla="*/ 0 w 1705"/>
                  <a:gd name="T1" fmla="*/ 348 h 523"/>
                  <a:gd name="T2" fmla="*/ 496 w 1705"/>
                  <a:gd name="T3" fmla="*/ 0 h 523"/>
                  <a:gd name="T4" fmla="*/ 1209 w 1705"/>
                  <a:gd name="T5" fmla="*/ 0 h 523"/>
                  <a:gd name="T6" fmla="*/ 1705 w 1705"/>
                  <a:gd name="T7" fmla="*/ 348 h 523"/>
                  <a:gd name="T8" fmla="*/ 0 w 1705"/>
                  <a:gd name="T9" fmla="*/ 348 h 523"/>
                </a:gdLst>
                <a:ahLst/>
                <a:cxnLst>
                  <a:cxn ang="0">
                    <a:pos x="T0" y="T1"/>
                  </a:cxn>
                  <a:cxn ang="0">
                    <a:pos x="T2" y="T3"/>
                  </a:cxn>
                  <a:cxn ang="0">
                    <a:pos x="T4" y="T5"/>
                  </a:cxn>
                  <a:cxn ang="0">
                    <a:pos x="T6" y="T7"/>
                  </a:cxn>
                  <a:cxn ang="0">
                    <a:pos x="T8" y="T9"/>
                  </a:cxn>
                </a:cxnLst>
                <a:rect l="0" t="0" r="r" b="b"/>
                <a:pathLst>
                  <a:path w="1705" h="523">
                    <a:moveTo>
                      <a:pt x="0" y="348"/>
                    </a:moveTo>
                    <a:cubicBezTo>
                      <a:pt x="0" y="155"/>
                      <a:pt x="222" y="0"/>
                      <a:pt x="496" y="0"/>
                    </a:cubicBezTo>
                    <a:cubicBezTo>
                      <a:pt x="1209" y="0"/>
                      <a:pt x="1209" y="0"/>
                      <a:pt x="1209" y="0"/>
                    </a:cubicBezTo>
                    <a:cubicBezTo>
                      <a:pt x="1483" y="0"/>
                      <a:pt x="1705" y="155"/>
                      <a:pt x="1705" y="348"/>
                    </a:cubicBezTo>
                    <a:cubicBezTo>
                      <a:pt x="1705" y="523"/>
                      <a:pt x="0" y="523"/>
                      <a:pt x="0" y="348"/>
                    </a:cubicBezTo>
                    <a:close/>
                  </a:path>
                </a:pathLst>
              </a:custGeom>
              <a:solidFill>
                <a:schemeClr val="accent6">
                  <a:lumMod val="40000"/>
                  <a:lumOff val="60000"/>
                </a:schemeClr>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grpSp>
        <p:sp>
          <p:nvSpPr>
            <p:cNvPr id="216" name="Rectangle 177"/>
            <p:cNvSpPr>
              <a:spLocks noChangeArrowheads="1"/>
            </p:cNvSpPr>
            <p:nvPr/>
          </p:nvSpPr>
          <p:spPr bwMode="auto">
            <a:xfrm>
              <a:off x="4880542" y="5001153"/>
              <a:ext cx="559093" cy="88344"/>
            </a:xfrm>
            <a:prstGeom prst="rect">
              <a:avLst/>
            </a:prstGeom>
            <a:solidFill>
              <a:schemeClr val="accent5"/>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17" name="Oval 178"/>
            <p:cNvSpPr>
              <a:spLocks noChangeArrowheads="1"/>
            </p:cNvSpPr>
            <p:nvPr/>
          </p:nvSpPr>
          <p:spPr bwMode="auto">
            <a:xfrm>
              <a:off x="4900735" y="5016297"/>
              <a:ext cx="53007" cy="54269"/>
            </a:xfrm>
            <a:prstGeom prst="ellipse">
              <a:avLst/>
            </a:pr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sp>
          <p:nvSpPr>
            <p:cNvPr id="218" name="Rectangle 179"/>
            <p:cNvSpPr>
              <a:spLocks noChangeArrowheads="1"/>
            </p:cNvSpPr>
            <p:nvPr/>
          </p:nvSpPr>
          <p:spPr bwMode="auto">
            <a:xfrm>
              <a:off x="4987817" y="5035229"/>
              <a:ext cx="393763" cy="18931"/>
            </a:xfrm>
            <a:prstGeom prst="rect">
              <a:avLst/>
            </a:prstGeom>
            <a:solidFill>
              <a:srgbClr val="223442"/>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82918" tIns="41459" rIns="82918" bIns="41459" numCol="1" anchor="t" anchorCtr="0" compatLnSpc="1">
              <a:prstTxWarp prst="textNoShape">
                <a:avLst/>
              </a:prstTxWarp>
            </a:bodyPr>
            <a:lstStyle/>
            <a:p>
              <a:endParaRPr lang="en-IN" sz="1632"/>
            </a:p>
          </p:txBody>
        </p:sp>
      </p:grpSp>
      <p:cxnSp>
        <p:nvCxnSpPr>
          <p:cNvPr id="270" name="Straight Connector 269"/>
          <p:cNvCxnSpPr/>
          <p:nvPr/>
        </p:nvCxnSpPr>
        <p:spPr>
          <a:xfrm>
            <a:off x="6831329" y="4580751"/>
            <a:ext cx="514737" cy="0"/>
          </a:xfrm>
          <a:prstGeom prst="line">
            <a:avLst/>
          </a:prstGeom>
          <a:ln>
            <a:solidFill>
              <a:schemeClr val="tx1"/>
            </a:solidFill>
            <a:prstDash val="dash"/>
            <a:tailEnd type="oval"/>
          </a:ln>
        </p:spPr>
        <p:style>
          <a:lnRef idx="1">
            <a:schemeClr val="accent1"/>
          </a:lnRef>
          <a:fillRef idx="0">
            <a:schemeClr val="accent1"/>
          </a:fillRef>
          <a:effectRef idx="0">
            <a:schemeClr val="accent1"/>
          </a:effectRef>
          <a:fontRef idx="minor">
            <a:schemeClr val="tx1"/>
          </a:fontRef>
        </p:style>
      </p:cxnSp>
      <p:sp>
        <p:nvSpPr>
          <p:cNvPr id="273" name="Rounded Rectangle 272"/>
          <p:cNvSpPr/>
          <p:nvPr/>
        </p:nvSpPr>
        <p:spPr bwMode="gray">
          <a:xfrm>
            <a:off x="2350770" y="5458764"/>
            <a:ext cx="1874123" cy="489673"/>
          </a:xfrm>
          <a:prstGeom prst="roundRect">
            <a:avLst>
              <a:gd name="adj" fmla="val 50000"/>
            </a:avLst>
          </a:prstGeom>
          <a:solidFill>
            <a:schemeClr val="bg1"/>
          </a:solidFill>
          <a:ln w="19050" algn="ctr">
            <a:noFill/>
            <a:miter lim="800000"/>
            <a:headEnd/>
            <a:tailEnd/>
          </a:ln>
        </p:spPr>
        <p:txBody>
          <a:bodyPr wrap="square" lIns="293804" tIns="80615" rIns="80615" bIns="80615" rtlCol="0" anchor="ctr"/>
          <a:lstStyle/>
          <a:p>
            <a:pPr algn="ctr">
              <a:defRPr/>
            </a:pPr>
            <a:r>
              <a:rPr lang="en-US" sz="1270" b="1" dirty="0" smtClean="0"/>
              <a:t> </a:t>
            </a:r>
            <a:r>
              <a:rPr lang="en-US" sz="1270" b="1" dirty="0" smtClean="0"/>
              <a:t> PG DAC</a:t>
            </a:r>
            <a:r>
              <a:rPr lang="en-US" sz="1270" b="1" dirty="0" smtClean="0"/>
              <a:t> </a:t>
            </a:r>
            <a:r>
              <a:rPr lang="en-US" sz="1270" b="1" dirty="0"/>
              <a:t>student</a:t>
            </a:r>
          </a:p>
        </p:txBody>
      </p:sp>
      <p:cxnSp>
        <p:nvCxnSpPr>
          <p:cNvPr id="274" name="Straight Connector 273"/>
          <p:cNvCxnSpPr/>
          <p:nvPr/>
        </p:nvCxnSpPr>
        <p:spPr>
          <a:xfrm flipH="1">
            <a:off x="4290437" y="5703601"/>
            <a:ext cx="1172146" cy="0"/>
          </a:xfrm>
          <a:prstGeom prst="line">
            <a:avLst/>
          </a:prstGeom>
          <a:ln>
            <a:solidFill>
              <a:schemeClr val="tx1"/>
            </a:solidFill>
            <a:prstDash val="dash"/>
            <a:tailEnd type="oval"/>
          </a:ln>
        </p:spPr>
        <p:style>
          <a:lnRef idx="1">
            <a:schemeClr val="accent1"/>
          </a:lnRef>
          <a:fillRef idx="0">
            <a:schemeClr val="accent1"/>
          </a:fillRef>
          <a:effectRef idx="0">
            <a:schemeClr val="accent1"/>
          </a:effectRef>
          <a:fontRef idx="minor">
            <a:schemeClr val="tx1"/>
          </a:fontRef>
        </p:style>
      </p:cxnSp>
      <p:grpSp>
        <p:nvGrpSpPr>
          <p:cNvPr id="230" name="Group 29"/>
          <p:cNvGrpSpPr>
            <a:grpSpLocks noChangeAspect="1"/>
          </p:cNvGrpSpPr>
          <p:nvPr/>
        </p:nvGrpSpPr>
        <p:grpSpPr bwMode="auto">
          <a:xfrm>
            <a:off x="9997821" y="4399970"/>
            <a:ext cx="359093" cy="359093"/>
            <a:chOff x="2899" y="653"/>
            <a:chExt cx="340" cy="340"/>
          </a:xfrm>
          <a:solidFill>
            <a:schemeClr val="tx1"/>
          </a:solidFill>
        </p:grpSpPr>
        <p:sp>
          <p:nvSpPr>
            <p:cNvPr id="220" name="Freeform 30"/>
            <p:cNvSpPr>
              <a:spLocks noEditPoints="1"/>
            </p:cNvSpPr>
            <p:nvPr/>
          </p:nvSpPr>
          <p:spPr bwMode="auto">
            <a:xfrm>
              <a:off x="2963" y="717"/>
              <a:ext cx="212" cy="213"/>
            </a:xfrm>
            <a:custGeom>
              <a:avLst/>
              <a:gdLst>
                <a:gd name="T0" fmla="*/ 316 w 320"/>
                <a:gd name="T1" fmla="*/ 126 h 321"/>
                <a:gd name="T2" fmla="*/ 275 w 320"/>
                <a:gd name="T3" fmla="*/ 105 h 321"/>
                <a:gd name="T4" fmla="*/ 289 w 320"/>
                <a:gd name="T5" fmla="*/ 66 h 321"/>
                <a:gd name="T6" fmla="*/ 287 w 320"/>
                <a:gd name="T7" fmla="*/ 63 h 321"/>
                <a:gd name="T8" fmla="*/ 254 w 320"/>
                <a:gd name="T9" fmla="*/ 31 h 321"/>
                <a:gd name="T10" fmla="*/ 215 w 320"/>
                <a:gd name="T11" fmla="*/ 45 h 321"/>
                <a:gd name="T12" fmla="*/ 194 w 320"/>
                <a:gd name="T13" fmla="*/ 4 h 321"/>
                <a:gd name="T14" fmla="*/ 125 w 320"/>
                <a:gd name="T15" fmla="*/ 4 h 321"/>
                <a:gd name="T16" fmla="*/ 105 w 320"/>
                <a:gd name="T17" fmla="*/ 45 h 321"/>
                <a:gd name="T18" fmla="*/ 64 w 320"/>
                <a:gd name="T19" fmla="*/ 32 h 321"/>
                <a:gd name="T20" fmla="*/ 26 w 320"/>
                <a:gd name="T21" fmla="*/ 87 h 321"/>
                <a:gd name="T22" fmla="*/ 14 w 320"/>
                <a:gd name="T23" fmla="*/ 118 h 321"/>
                <a:gd name="T24" fmla="*/ 0 w 320"/>
                <a:gd name="T25" fmla="*/ 147 h 321"/>
                <a:gd name="T26" fmla="*/ 0 w 320"/>
                <a:gd name="T27" fmla="*/ 156 h 321"/>
                <a:gd name="T28" fmla="*/ 0 w 320"/>
                <a:gd name="T29" fmla="*/ 160 h 321"/>
                <a:gd name="T30" fmla="*/ 3 w 320"/>
                <a:gd name="T31" fmla="*/ 195 h 321"/>
                <a:gd name="T32" fmla="*/ 44 w 320"/>
                <a:gd name="T33" fmla="*/ 215 h 321"/>
                <a:gd name="T34" fmla="*/ 31 w 320"/>
                <a:gd name="T35" fmla="*/ 254 h 321"/>
                <a:gd name="T36" fmla="*/ 33 w 320"/>
                <a:gd name="T37" fmla="*/ 257 h 321"/>
                <a:gd name="T38" fmla="*/ 65 w 320"/>
                <a:gd name="T39" fmla="*/ 289 h 321"/>
                <a:gd name="T40" fmla="*/ 105 w 320"/>
                <a:gd name="T41" fmla="*/ 275 h 321"/>
                <a:gd name="T42" fmla="*/ 125 w 320"/>
                <a:gd name="T43" fmla="*/ 317 h 321"/>
                <a:gd name="T44" fmla="*/ 147 w 320"/>
                <a:gd name="T45" fmla="*/ 321 h 321"/>
                <a:gd name="T46" fmla="*/ 160 w 320"/>
                <a:gd name="T47" fmla="*/ 321 h 321"/>
                <a:gd name="T48" fmla="*/ 168 w 320"/>
                <a:gd name="T49" fmla="*/ 321 h 321"/>
                <a:gd name="T50" fmla="*/ 173 w 320"/>
                <a:gd name="T51" fmla="*/ 321 h 321"/>
                <a:gd name="T52" fmla="*/ 202 w 320"/>
                <a:gd name="T53" fmla="*/ 306 h 321"/>
                <a:gd name="T54" fmla="*/ 233 w 320"/>
                <a:gd name="T55" fmla="*/ 293 h 321"/>
                <a:gd name="T56" fmla="*/ 288 w 320"/>
                <a:gd name="T57" fmla="*/ 256 h 321"/>
                <a:gd name="T58" fmla="*/ 275 w 320"/>
                <a:gd name="T59" fmla="*/ 215 h 321"/>
                <a:gd name="T60" fmla="*/ 316 w 320"/>
                <a:gd name="T61" fmla="*/ 195 h 321"/>
                <a:gd name="T62" fmla="*/ 320 w 320"/>
                <a:gd name="T63" fmla="*/ 147 h 321"/>
                <a:gd name="T64" fmla="*/ 272 w 320"/>
                <a:gd name="T65" fmla="*/ 182 h 321"/>
                <a:gd name="T66" fmla="*/ 255 w 320"/>
                <a:gd name="T67" fmla="*/ 225 h 321"/>
                <a:gd name="T68" fmla="*/ 243 w 320"/>
                <a:gd name="T69" fmla="*/ 271 h 321"/>
                <a:gd name="T70" fmla="*/ 212 w 320"/>
                <a:gd name="T71" fmla="*/ 253 h 321"/>
                <a:gd name="T72" fmla="*/ 181 w 320"/>
                <a:gd name="T73" fmla="*/ 297 h 321"/>
                <a:gd name="T74" fmla="*/ 149 w 320"/>
                <a:gd name="T75" fmla="*/ 299 h 321"/>
                <a:gd name="T76" fmla="*/ 138 w 320"/>
                <a:gd name="T77" fmla="*/ 297 h 321"/>
                <a:gd name="T78" fmla="*/ 108 w 320"/>
                <a:gd name="T79" fmla="*/ 253 h 321"/>
                <a:gd name="T80" fmla="*/ 77 w 320"/>
                <a:gd name="T81" fmla="*/ 271 h 321"/>
                <a:gd name="T82" fmla="*/ 50 w 320"/>
                <a:gd name="T83" fmla="*/ 244 h 321"/>
                <a:gd name="T84" fmla="*/ 48 w 320"/>
                <a:gd name="T85" fmla="*/ 242 h 321"/>
                <a:gd name="T86" fmla="*/ 57 w 320"/>
                <a:gd name="T87" fmla="*/ 189 h 321"/>
                <a:gd name="T88" fmla="*/ 22 w 320"/>
                <a:gd name="T89" fmla="*/ 171 h 321"/>
                <a:gd name="T90" fmla="*/ 23 w 320"/>
                <a:gd name="T91" fmla="*/ 139 h 321"/>
                <a:gd name="T92" fmla="*/ 67 w 320"/>
                <a:gd name="T93" fmla="*/ 108 h 321"/>
                <a:gd name="T94" fmla="*/ 49 w 320"/>
                <a:gd name="T95" fmla="*/ 77 h 321"/>
                <a:gd name="T96" fmla="*/ 95 w 320"/>
                <a:gd name="T97" fmla="*/ 65 h 321"/>
                <a:gd name="T98" fmla="*/ 138 w 320"/>
                <a:gd name="T99" fmla="*/ 47 h 321"/>
                <a:gd name="T100" fmla="*/ 171 w 320"/>
                <a:gd name="T101" fmla="*/ 22 h 321"/>
                <a:gd name="T102" fmla="*/ 189 w 320"/>
                <a:gd name="T103" fmla="*/ 58 h 321"/>
                <a:gd name="T104" fmla="*/ 241 w 320"/>
                <a:gd name="T105" fmla="*/ 48 h 321"/>
                <a:gd name="T106" fmla="*/ 244 w 320"/>
                <a:gd name="T107" fmla="*/ 50 h 321"/>
                <a:gd name="T108" fmla="*/ 270 w 320"/>
                <a:gd name="T109" fmla="*/ 77 h 321"/>
                <a:gd name="T110" fmla="*/ 253 w 320"/>
                <a:gd name="T111" fmla="*/ 108 h 321"/>
                <a:gd name="T112" fmla="*/ 297 w 320"/>
                <a:gd name="T113" fmla="*/ 139 h 321"/>
                <a:gd name="T114" fmla="*/ 298 w 320"/>
                <a:gd name="T115" fmla="*/ 171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0" h="321">
                  <a:moveTo>
                    <a:pt x="320" y="147"/>
                  </a:moveTo>
                  <a:cubicBezTo>
                    <a:pt x="320" y="147"/>
                    <a:pt x="320" y="147"/>
                    <a:pt x="320" y="147"/>
                  </a:cubicBezTo>
                  <a:cubicBezTo>
                    <a:pt x="318" y="140"/>
                    <a:pt x="318" y="133"/>
                    <a:pt x="316" y="126"/>
                  </a:cubicBezTo>
                  <a:cubicBezTo>
                    <a:pt x="315" y="121"/>
                    <a:pt x="310" y="118"/>
                    <a:pt x="305" y="118"/>
                  </a:cubicBezTo>
                  <a:cubicBezTo>
                    <a:pt x="280" y="118"/>
                    <a:pt x="280" y="118"/>
                    <a:pt x="280" y="118"/>
                  </a:cubicBezTo>
                  <a:cubicBezTo>
                    <a:pt x="279" y="113"/>
                    <a:pt x="277" y="109"/>
                    <a:pt x="275" y="105"/>
                  </a:cubicBezTo>
                  <a:cubicBezTo>
                    <a:pt x="293" y="87"/>
                    <a:pt x="293" y="87"/>
                    <a:pt x="293" y="87"/>
                  </a:cubicBezTo>
                  <a:cubicBezTo>
                    <a:pt x="296" y="84"/>
                    <a:pt x="297" y="78"/>
                    <a:pt x="294" y="74"/>
                  </a:cubicBezTo>
                  <a:cubicBezTo>
                    <a:pt x="293" y="71"/>
                    <a:pt x="291" y="68"/>
                    <a:pt x="289" y="66"/>
                  </a:cubicBezTo>
                  <a:cubicBezTo>
                    <a:pt x="289" y="66"/>
                    <a:pt x="289" y="66"/>
                    <a:pt x="289" y="66"/>
                  </a:cubicBezTo>
                  <a:cubicBezTo>
                    <a:pt x="288" y="65"/>
                    <a:pt x="288" y="65"/>
                    <a:pt x="288" y="64"/>
                  </a:cubicBezTo>
                  <a:cubicBezTo>
                    <a:pt x="287" y="64"/>
                    <a:pt x="287" y="63"/>
                    <a:pt x="287" y="63"/>
                  </a:cubicBezTo>
                  <a:cubicBezTo>
                    <a:pt x="278" y="52"/>
                    <a:pt x="268" y="42"/>
                    <a:pt x="257" y="33"/>
                  </a:cubicBezTo>
                  <a:cubicBezTo>
                    <a:pt x="257" y="33"/>
                    <a:pt x="256" y="32"/>
                    <a:pt x="255" y="32"/>
                  </a:cubicBezTo>
                  <a:cubicBezTo>
                    <a:pt x="255" y="32"/>
                    <a:pt x="254" y="31"/>
                    <a:pt x="254" y="31"/>
                  </a:cubicBezTo>
                  <a:cubicBezTo>
                    <a:pt x="251" y="29"/>
                    <a:pt x="249" y="27"/>
                    <a:pt x="246" y="25"/>
                  </a:cubicBezTo>
                  <a:cubicBezTo>
                    <a:pt x="242" y="23"/>
                    <a:pt x="236" y="23"/>
                    <a:pt x="233" y="27"/>
                  </a:cubicBezTo>
                  <a:cubicBezTo>
                    <a:pt x="215" y="45"/>
                    <a:pt x="215" y="45"/>
                    <a:pt x="215" y="45"/>
                  </a:cubicBezTo>
                  <a:cubicBezTo>
                    <a:pt x="211" y="43"/>
                    <a:pt x="207" y="41"/>
                    <a:pt x="202" y="39"/>
                  </a:cubicBezTo>
                  <a:cubicBezTo>
                    <a:pt x="202" y="14"/>
                    <a:pt x="202" y="14"/>
                    <a:pt x="202" y="14"/>
                  </a:cubicBezTo>
                  <a:cubicBezTo>
                    <a:pt x="202" y="9"/>
                    <a:pt x="199" y="5"/>
                    <a:pt x="194" y="4"/>
                  </a:cubicBezTo>
                  <a:cubicBezTo>
                    <a:pt x="187" y="2"/>
                    <a:pt x="180" y="1"/>
                    <a:pt x="172" y="1"/>
                  </a:cubicBezTo>
                  <a:cubicBezTo>
                    <a:pt x="164" y="0"/>
                    <a:pt x="155" y="0"/>
                    <a:pt x="147" y="1"/>
                  </a:cubicBezTo>
                  <a:cubicBezTo>
                    <a:pt x="140" y="1"/>
                    <a:pt x="132" y="2"/>
                    <a:pt x="125" y="4"/>
                  </a:cubicBezTo>
                  <a:cubicBezTo>
                    <a:pt x="120" y="5"/>
                    <a:pt x="117" y="9"/>
                    <a:pt x="117" y="14"/>
                  </a:cubicBezTo>
                  <a:cubicBezTo>
                    <a:pt x="117" y="39"/>
                    <a:pt x="117" y="39"/>
                    <a:pt x="117" y="39"/>
                  </a:cubicBezTo>
                  <a:cubicBezTo>
                    <a:pt x="113" y="41"/>
                    <a:pt x="109" y="43"/>
                    <a:pt x="105" y="45"/>
                  </a:cubicBezTo>
                  <a:cubicBezTo>
                    <a:pt x="87" y="27"/>
                    <a:pt x="87" y="27"/>
                    <a:pt x="87" y="27"/>
                  </a:cubicBezTo>
                  <a:cubicBezTo>
                    <a:pt x="83" y="23"/>
                    <a:pt x="78" y="23"/>
                    <a:pt x="73" y="25"/>
                  </a:cubicBezTo>
                  <a:cubicBezTo>
                    <a:pt x="70" y="27"/>
                    <a:pt x="67" y="30"/>
                    <a:pt x="64" y="32"/>
                  </a:cubicBezTo>
                  <a:cubicBezTo>
                    <a:pt x="52" y="41"/>
                    <a:pt x="41" y="52"/>
                    <a:pt x="32" y="64"/>
                  </a:cubicBezTo>
                  <a:cubicBezTo>
                    <a:pt x="29" y="67"/>
                    <a:pt x="27" y="71"/>
                    <a:pt x="25" y="74"/>
                  </a:cubicBezTo>
                  <a:cubicBezTo>
                    <a:pt x="22" y="78"/>
                    <a:pt x="23" y="84"/>
                    <a:pt x="26" y="87"/>
                  </a:cubicBezTo>
                  <a:cubicBezTo>
                    <a:pt x="44" y="105"/>
                    <a:pt x="44" y="105"/>
                    <a:pt x="44" y="105"/>
                  </a:cubicBezTo>
                  <a:cubicBezTo>
                    <a:pt x="42" y="109"/>
                    <a:pt x="41" y="113"/>
                    <a:pt x="39" y="118"/>
                  </a:cubicBezTo>
                  <a:cubicBezTo>
                    <a:pt x="14" y="118"/>
                    <a:pt x="14" y="118"/>
                    <a:pt x="14" y="118"/>
                  </a:cubicBezTo>
                  <a:cubicBezTo>
                    <a:pt x="9" y="118"/>
                    <a:pt x="4" y="121"/>
                    <a:pt x="3" y="126"/>
                  </a:cubicBezTo>
                  <a:cubicBezTo>
                    <a:pt x="2" y="133"/>
                    <a:pt x="1" y="140"/>
                    <a:pt x="0" y="147"/>
                  </a:cubicBezTo>
                  <a:cubicBezTo>
                    <a:pt x="0" y="147"/>
                    <a:pt x="0" y="147"/>
                    <a:pt x="0" y="147"/>
                  </a:cubicBezTo>
                  <a:cubicBezTo>
                    <a:pt x="0" y="147"/>
                    <a:pt x="0" y="147"/>
                    <a:pt x="0" y="147"/>
                  </a:cubicBezTo>
                  <a:cubicBezTo>
                    <a:pt x="0" y="147"/>
                    <a:pt x="0" y="147"/>
                    <a:pt x="0" y="147"/>
                  </a:cubicBezTo>
                  <a:cubicBezTo>
                    <a:pt x="0" y="150"/>
                    <a:pt x="0" y="153"/>
                    <a:pt x="0" y="156"/>
                  </a:cubicBezTo>
                  <a:cubicBezTo>
                    <a:pt x="0" y="157"/>
                    <a:pt x="0" y="159"/>
                    <a:pt x="0" y="160"/>
                  </a:cubicBezTo>
                  <a:cubicBezTo>
                    <a:pt x="0" y="160"/>
                    <a:pt x="0" y="160"/>
                    <a:pt x="0" y="160"/>
                  </a:cubicBezTo>
                  <a:cubicBezTo>
                    <a:pt x="0" y="160"/>
                    <a:pt x="0" y="160"/>
                    <a:pt x="0" y="160"/>
                  </a:cubicBezTo>
                  <a:cubicBezTo>
                    <a:pt x="0" y="161"/>
                    <a:pt x="0" y="163"/>
                    <a:pt x="0" y="164"/>
                  </a:cubicBezTo>
                  <a:cubicBezTo>
                    <a:pt x="0" y="167"/>
                    <a:pt x="0" y="170"/>
                    <a:pt x="0" y="173"/>
                  </a:cubicBezTo>
                  <a:cubicBezTo>
                    <a:pt x="1" y="180"/>
                    <a:pt x="2" y="188"/>
                    <a:pt x="3" y="195"/>
                  </a:cubicBezTo>
                  <a:cubicBezTo>
                    <a:pt x="4" y="200"/>
                    <a:pt x="9" y="203"/>
                    <a:pt x="14" y="203"/>
                  </a:cubicBezTo>
                  <a:cubicBezTo>
                    <a:pt x="39" y="203"/>
                    <a:pt x="39" y="203"/>
                    <a:pt x="39" y="203"/>
                  </a:cubicBezTo>
                  <a:cubicBezTo>
                    <a:pt x="41" y="207"/>
                    <a:pt x="42" y="211"/>
                    <a:pt x="44" y="215"/>
                  </a:cubicBezTo>
                  <a:cubicBezTo>
                    <a:pt x="26" y="233"/>
                    <a:pt x="26" y="233"/>
                    <a:pt x="26" y="233"/>
                  </a:cubicBezTo>
                  <a:cubicBezTo>
                    <a:pt x="23" y="237"/>
                    <a:pt x="22" y="242"/>
                    <a:pt x="25" y="246"/>
                  </a:cubicBezTo>
                  <a:cubicBezTo>
                    <a:pt x="27" y="249"/>
                    <a:pt x="29" y="252"/>
                    <a:pt x="31" y="254"/>
                  </a:cubicBezTo>
                  <a:cubicBezTo>
                    <a:pt x="31" y="254"/>
                    <a:pt x="31" y="254"/>
                    <a:pt x="31" y="254"/>
                  </a:cubicBezTo>
                  <a:cubicBezTo>
                    <a:pt x="31" y="255"/>
                    <a:pt x="31" y="255"/>
                    <a:pt x="32" y="256"/>
                  </a:cubicBezTo>
                  <a:cubicBezTo>
                    <a:pt x="32" y="256"/>
                    <a:pt x="32" y="257"/>
                    <a:pt x="33" y="257"/>
                  </a:cubicBezTo>
                  <a:cubicBezTo>
                    <a:pt x="41" y="268"/>
                    <a:pt x="51" y="278"/>
                    <a:pt x="62" y="287"/>
                  </a:cubicBezTo>
                  <a:cubicBezTo>
                    <a:pt x="63" y="287"/>
                    <a:pt x="64" y="288"/>
                    <a:pt x="64" y="288"/>
                  </a:cubicBezTo>
                  <a:cubicBezTo>
                    <a:pt x="64" y="288"/>
                    <a:pt x="65" y="289"/>
                    <a:pt x="65" y="289"/>
                  </a:cubicBezTo>
                  <a:cubicBezTo>
                    <a:pt x="68" y="291"/>
                    <a:pt x="71" y="293"/>
                    <a:pt x="73" y="295"/>
                  </a:cubicBezTo>
                  <a:cubicBezTo>
                    <a:pt x="78" y="297"/>
                    <a:pt x="83" y="297"/>
                    <a:pt x="87" y="293"/>
                  </a:cubicBezTo>
                  <a:cubicBezTo>
                    <a:pt x="105" y="275"/>
                    <a:pt x="105" y="275"/>
                    <a:pt x="105" y="275"/>
                  </a:cubicBezTo>
                  <a:cubicBezTo>
                    <a:pt x="109" y="277"/>
                    <a:pt x="113" y="279"/>
                    <a:pt x="117" y="281"/>
                  </a:cubicBezTo>
                  <a:cubicBezTo>
                    <a:pt x="117" y="306"/>
                    <a:pt x="117" y="306"/>
                    <a:pt x="117" y="306"/>
                  </a:cubicBezTo>
                  <a:cubicBezTo>
                    <a:pt x="117" y="311"/>
                    <a:pt x="120" y="316"/>
                    <a:pt x="125" y="317"/>
                  </a:cubicBezTo>
                  <a:cubicBezTo>
                    <a:pt x="132" y="318"/>
                    <a:pt x="139" y="321"/>
                    <a:pt x="147" y="321"/>
                  </a:cubicBezTo>
                  <a:cubicBezTo>
                    <a:pt x="147" y="321"/>
                    <a:pt x="147" y="321"/>
                    <a:pt x="147" y="321"/>
                  </a:cubicBezTo>
                  <a:cubicBezTo>
                    <a:pt x="147" y="321"/>
                    <a:pt x="147" y="321"/>
                    <a:pt x="147" y="321"/>
                  </a:cubicBezTo>
                  <a:cubicBezTo>
                    <a:pt x="147" y="321"/>
                    <a:pt x="147" y="321"/>
                    <a:pt x="147" y="321"/>
                  </a:cubicBezTo>
                  <a:cubicBezTo>
                    <a:pt x="149" y="321"/>
                    <a:pt x="151" y="321"/>
                    <a:pt x="153" y="321"/>
                  </a:cubicBezTo>
                  <a:cubicBezTo>
                    <a:pt x="155" y="321"/>
                    <a:pt x="157" y="321"/>
                    <a:pt x="160" y="321"/>
                  </a:cubicBezTo>
                  <a:cubicBezTo>
                    <a:pt x="160" y="321"/>
                    <a:pt x="160" y="321"/>
                    <a:pt x="160" y="321"/>
                  </a:cubicBezTo>
                  <a:cubicBezTo>
                    <a:pt x="160" y="321"/>
                    <a:pt x="160" y="321"/>
                    <a:pt x="160" y="321"/>
                  </a:cubicBezTo>
                  <a:cubicBezTo>
                    <a:pt x="162" y="321"/>
                    <a:pt x="165" y="321"/>
                    <a:pt x="168" y="321"/>
                  </a:cubicBezTo>
                  <a:cubicBezTo>
                    <a:pt x="169" y="320"/>
                    <a:pt x="171" y="321"/>
                    <a:pt x="172" y="321"/>
                  </a:cubicBezTo>
                  <a:cubicBezTo>
                    <a:pt x="172" y="321"/>
                    <a:pt x="172" y="321"/>
                    <a:pt x="172" y="321"/>
                  </a:cubicBezTo>
                  <a:cubicBezTo>
                    <a:pt x="172" y="321"/>
                    <a:pt x="172" y="321"/>
                    <a:pt x="173" y="321"/>
                  </a:cubicBezTo>
                  <a:cubicBezTo>
                    <a:pt x="173" y="321"/>
                    <a:pt x="173" y="320"/>
                    <a:pt x="173" y="320"/>
                  </a:cubicBezTo>
                  <a:cubicBezTo>
                    <a:pt x="180" y="319"/>
                    <a:pt x="187" y="318"/>
                    <a:pt x="194" y="317"/>
                  </a:cubicBezTo>
                  <a:cubicBezTo>
                    <a:pt x="199" y="315"/>
                    <a:pt x="202" y="311"/>
                    <a:pt x="202" y="306"/>
                  </a:cubicBezTo>
                  <a:cubicBezTo>
                    <a:pt x="202" y="281"/>
                    <a:pt x="202" y="281"/>
                    <a:pt x="202" y="281"/>
                  </a:cubicBezTo>
                  <a:cubicBezTo>
                    <a:pt x="207" y="279"/>
                    <a:pt x="211" y="277"/>
                    <a:pt x="215" y="275"/>
                  </a:cubicBezTo>
                  <a:cubicBezTo>
                    <a:pt x="233" y="293"/>
                    <a:pt x="233" y="293"/>
                    <a:pt x="233" y="293"/>
                  </a:cubicBezTo>
                  <a:cubicBezTo>
                    <a:pt x="236" y="297"/>
                    <a:pt x="242" y="297"/>
                    <a:pt x="246" y="295"/>
                  </a:cubicBezTo>
                  <a:cubicBezTo>
                    <a:pt x="249" y="293"/>
                    <a:pt x="252" y="290"/>
                    <a:pt x="255" y="288"/>
                  </a:cubicBezTo>
                  <a:cubicBezTo>
                    <a:pt x="268" y="279"/>
                    <a:pt x="279" y="268"/>
                    <a:pt x="288" y="256"/>
                  </a:cubicBezTo>
                  <a:cubicBezTo>
                    <a:pt x="290" y="253"/>
                    <a:pt x="292" y="249"/>
                    <a:pt x="294" y="246"/>
                  </a:cubicBezTo>
                  <a:cubicBezTo>
                    <a:pt x="297" y="242"/>
                    <a:pt x="296" y="236"/>
                    <a:pt x="293" y="233"/>
                  </a:cubicBezTo>
                  <a:cubicBezTo>
                    <a:pt x="275" y="215"/>
                    <a:pt x="275" y="215"/>
                    <a:pt x="275" y="215"/>
                  </a:cubicBezTo>
                  <a:cubicBezTo>
                    <a:pt x="277" y="211"/>
                    <a:pt x="279" y="207"/>
                    <a:pt x="280" y="203"/>
                  </a:cubicBezTo>
                  <a:cubicBezTo>
                    <a:pt x="305" y="203"/>
                    <a:pt x="305" y="203"/>
                    <a:pt x="305" y="203"/>
                  </a:cubicBezTo>
                  <a:cubicBezTo>
                    <a:pt x="310" y="203"/>
                    <a:pt x="315" y="200"/>
                    <a:pt x="316" y="195"/>
                  </a:cubicBezTo>
                  <a:cubicBezTo>
                    <a:pt x="317" y="188"/>
                    <a:pt x="318" y="180"/>
                    <a:pt x="319" y="173"/>
                  </a:cubicBezTo>
                  <a:cubicBezTo>
                    <a:pt x="319" y="169"/>
                    <a:pt x="320" y="164"/>
                    <a:pt x="320" y="160"/>
                  </a:cubicBezTo>
                  <a:cubicBezTo>
                    <a:pt x="320" y="156"/>
                    <a:pt x="320" y="152"/>
                    <a:pt x="320" y="147"/>
                  </a:cubicBezTo>
                  <a:close/>
                  <a:moveTo>
                    <a:pt x="298" y="171"/>
                  </a:moveTo>
                  <a:cubicBezTo>
                    <a:pt x="297" y="175"/>
                    <a:pt x="297" y="178"/>
                    <a:pt x="297" y="182"/>
                  </a:cubicBezTo>
                  <a:cubicBezTo>
                    <a:pt x="272" y="182"/>
                    <a:pt x="272" y="182"/>
                    <a:pt x="272" y="182"/>
                  </a:cubicBezTo>
                  <a:cubicBezTo>
                    <a:pt x="268" y="182"/>
                    <a:pt x="263" y="185"/>
                    <a:pt x="262" y="189"/>
                  </a:cubicBezTo>
                  <a:cubicBezTo>
                    <a:pt x="260" y="197"/>
                    <a:pt x="257" y="205"/>
                    <a:pt x="253" y="212"/>
                  </a:cubicBezTo>
                  <a:cubicBezTo>
                    <a:pt x="250" y="216"/>
                    <a:pt x="251" y="221"/>
                    <a:pt x="255" y="225"/>
                  </a:cubicBezTo>
                  <a:cubicBezTo>
                    <a:pt x="272" y="242"/>
                    <a:pt x="272" y="242"/>
                    <a:pt x="272" y="242"/>
                  </a:cubicBezTo>
                  <a:cubicBezTo>
                    <a:pt x="271" y="242"/>
                    <a:pt x="271" y="243"/>
                    <a:pt x="271" y="243"/>
                  </a:cubicBezTo>
                  <a:cubicBezTo>
                    <a:pt x="263" y="254"/>
                    <a:pt x="253" y="263"/>
                    <a:pt x="243" y="271"/>
                  </a:cubicBezTo>
                  <a:cubicBezTo>
                    <a:pt x="242" y="271"/>
                    <a:pt x="242" y="272"/>
                    <a:pt x="241" y="272"/>
                  </a:cubicBezTo>
                  <a:cubicBezTo>
                    <a:pt x="224" y="255"/>
                    <a:pt x="224" y="255"/>
                    <a:pt x="224" y="255"/>
                  </a:cubicBezTo>
                  <a:cubicBezTo>
                    <a:pt x="221" y="251"/>
                    <a:pt x="216" y="251"/>
                    <a:pt x="212" y="253"/>
                  </a:cubicBezTo>
                  <a:cubicBezTo>
                    <a:pt x="204" y="257"/>
                    <a:pt x="197" y="260"/>
                    <a:pt x="189" y="262"/>
                  </a:cubicBezTo>
                  <a:cubicBezTo>
                    <a:pt x="184" y="264"/>
                    <a:pt x="181" y="268"/>
                    <a:pt x="181" y="273"/>
                  </a:cubicBezTo>
                  <a:cubicBezTo>
                    <a:pt x="181" y="297"/>
                    <a:pt x="181" y="297"/>
                    <a:pt x="181" y="297"/>
                  </a:cubicBezTo>
                  <a:cubicBezTo>
                    <a:pt x="178" y="297"/>
                    <a:pt x="174" y="298"/>
                    <a:pt x="171" y="299"/>
                  </a:cubicBezTo>
                  <a:cubicBezTo>
                    <a:pt x="163" y="299"/>
                    <a:pt x="156" y="299"/>
                    <a:pt x="149" y="299"/>
                  </a:cubicBezTo>
                  <a:cubicBezTo>
                    <a:pt x="149" y="299"/>
                    <a:pt x="149" y="299"/>
                    <a:pt x="149" y="299"/>
                  </a:cubicBezTo>
                  <a:cubicBezTo>
                    <a:pt x="149" y="299"/>
                    <a:pt x="149" y="299"/>
                    <a:pt x="149" y="299"/>
                  </a:cubicBezTo>
                  <a:cubicBezTo>
                    <a:pt x="149" y="299"/>
                    <a:pt x="149" y="299"/>
                    <a:pt x="149" y="299"/>
                  </a:cubicBezTo>
                  <a:cubicBezTo>
                    <a:pt x="145" y="299"/>
                    <a:pt x="142" y="297"/>
                    <a:pt x="138" y="297"/>
                  </a:cubicBezTo>
                  <a:cubicBezTo>
                    <a:pt x="138" y="273"/>
                    <a:pt x="138" y="273"/>
                    <a:pt x="138" y="273"/>
                  </a:cubicBezTo>
                  <a:cubicBezTo>
                    <a:pt x="138" y="268"/>
                    <a:pt x="135" y="264"/>
                    <a:pt x="131" y="262"/>
                  </a:cubicBezTo>
                  <a:cubicBezTo>
                    <a:pt x="123" y="260"/>
                    <a:pt x="115" y="257"/>
                    <a:pt x="108" y="253"/>
                  </a:cubicBezTo>
                  <a:cubicBezTo>
                    <a:pt x="104" y="251"/>
                    <a:pt x="98" y="251"/>
                    <a:pt x="95" y="255"/>
                  </a:cubicBezTo>
                  <a:cubicBezTo>
                    <a:pt x="78" y="272"/>
                    <a:pt x="78" y="272"/>
                    <a:pt x="78" y="272"/>
                  </a:cubicBezTo>
                  <a:cubicBezTo>
                    <a:pt x="77" y="271"/>
                    <a:pt x="77" y="271"/>
                    <a:pt x="77" y="271"/>
                  </a:cubicBezTo>
                  <a:cubicBezTo>
                    <a:pt x="77" y="271"/>
                    <a:pt x="76" y="270"/>
                    <a:pt x="76" y="270"/>
                  </a:cubicBezTo>
                  <a:cubicBezTo>
                    <a:pt x="76" y="270"/>
                    <a:pt x="76" y="270"/>
                    <a:pt x="76" y="270"/>
                  </a:cubicBezTo>
                  <a:cubicBezTo>
                    <a:pt x="66" y="262"/>
                    <a:pt x="57" y="254"/>
                    <a:pt x="50" y="244"/>
                  </a:cubicBezTo>
                  <a:cubicBezTo>
                    <a:pt x="50" y="244"/>
                    <a:pt x="49" y="244"/>
                    <a:pt x="49" y="244"/>
                  </a:cubicBezTo>
                  <a:cubicBezTo>
                    <a:pt x="49" y="243"/>
                    <a:pt x="49" y="243"/>
                    <a:pt x="49" y="243"/>
                  </a:cubicBezTo>
                  <a:cubicBezTo>
                    <a:pt x="48" y="242"/>
                    <a:pt x="48" y="242"/>
                    <a:pt x="48" y="242"/>
                  </a:cubicBezTo>
                  <a:cubicBezTo>
                    <a:pt x="65" y="225"/>
                    <a:pt x="65" y="225"/>
                    <a:pt x="65" y="225"/>
                  </a:cubicBezTo>
                  <a:cubicBezTo>
                    <a:pt x="68" y="221"/>
                    <a:pt x="69" y="216"/>
                    <a:pt x="67" y="212"/>
                  </a:cubicBezTo>
                  <a:cubicBezTo>
                    <a:pt x="63" y="205"/>
                    <a:pt x="59" y="197"/>
                    <a:pt x="57" y="189"/>
                  </a:cubicBezTo>
                  <a:cubicBezTo>
                    <a:pt x="56" y="185"/>
                    <a:pt x="52" y="182"/>
                    <a:pt x="47" y="182"/>
                  </a:cubicBezTo>
                  <a:cubicBezTo>
                    <a:pt x="23" y="182"/>
                    <a:pt x="23" y="182"/>
                    <a:pt x="23" y="182"/>
                  </a:cubicBezTo>
                  <a:cubicBezTo>
                    <a:pt x="22" y="178"/>
                    <a:pt x="22" y="175"/>
                    <a:pt x="22" y="171"/>
                  </a:cubicBezTo>
                  <a:cubicBezTo>
                    <a:pt x="21" y="168"/>
                    <a:pt x="21" y="164"/>
                    <a:pt x="21" y="160"/>
                  </a:cubicBezTo>
                  <a:cubicBezTo>
                    <a:pt x="21" y="156"/>
                    <a:pt x="21" y="153"/>
                    <a:pt x="22" y="149"/>
                  </a:cubicBezTo>
                  <a:cubicBezTo>
                    <a:pt x="22" y="146"/>
                    <a:pt x="22" y="142"/>
                    <a:pt x="23" y="139"/>
                  </a:cubicBezTo>
                  <a:cubicBezTo>
                    <a:pt x="47" y="139"/>
                    <a:pt x="47" y="139"/>
                    <a:pt x="47" y="139"/>
                  </a:cubicBezTo>
                  <a:cubicBezTo>
                    <a:pt x="52" y="139"/>
                    <a:pt x="56" y="136"/>
                    <a:pt x="57" y="131"/>
                  </a:cubicBezTo>
                  <a:cubicBezTo>
                    <a:pt x="59" y="123"/>
                    <a:pt x="63" y="115"/>
                    <a:pt x="67" y="108"/>
                  </a:cubicBezTo>
                  <a:cubicBezTo>
                    <a:pt x="69" y="104"/>
                    <a:pt x="68" y="99"/>
                    <a:pt x="65" y="95"/>
                  </a:cubicBezTo>
                  <a:cubicBezTo>
                    <a:pt x="48" y="78"/>
                    <a:pt x="48" y="78"/>
                    <a:pt x="48" y="78"/>
                  </a:cubicBezTo>
                  <a:cubicBezTo>
                    <a:pt x="48" y="78"/>
                    <a:pt x="48" y="78"/>
                    <a:pt x="49" y="77"/>
                  </a:cubicBezTo>
                  <a:cubicBezTo>
                    <a:pt x="57" y="66"/>
                    <a:pt x="66" y="57"/>
                    <a:pt x="77" y="49"/>
                  </a:cubicBezTo>
                  <a:cubicBezTo>
                    <a:pt x="77" y="49"/>
                    <a:pt x="78" y="48"/>
                    <a:pt x="78" y="48"/>
                  </a:cubicBezTo>
                  <a:cubicBezTo>
                    <a:pt x="95" y="65"/>
                    <a:pt x="95" y="65"/>
                    <a:pt x="95" y="65"/>
                  </a:cubicBezTo>
                  <a:cubicBezTo>
                    <a:pt x="98" y="69"/>
                    <a:pt x="104" y="69"/>
                    <a:pt x="108" y="67"/>
                  </a:cubicBezTo>
                  <a:cubicBezTo>
                    <a:pt x="115" y="63"/>
                    <a:pt x="123" y="60"/>
                    <a:pt x="131" y="58"/>
                  </a:cubicBezTo>
                  <a:cubicBezTo>
                    <a:pt x="135" y="56"/>
                    <a:pt x="138" y="52"/>
                    <a:pt x="138" y="47"/>
                  </a:cubicBezTo>
                  <a:cubicBezTo>
                    <a:pt x="138" y="23"/>
                    <a:pt x="138" y="23"/>
                    <a:pt x="138" y="23"/>
                  </a:cubicBezTo>
                  <a:cubicBezTo>
                    <a:pt x="142" y="23"/>
                    <a:pt x="145" y="22"/>
                    <a:pt x="149" y="22"/>
                  </a:cubicBezTo>
                  <a:cubicBezTo>
                    <a:pt x="156" y="21"/>
                    <a:pt x="163" y="21"/>
                    <a:pt x="171" y="22"/>
                  </a:cubicBezTo>
                  <a:cubicBezTo>
                    <a:pt x="174" y="22"/>
                    <a:pt x="178" y="23"/>
                    <a:pt x="181" y="23"/>
                  </a:cubicBezTo>
                  <a:cubicBezTo>
                    <a:pt x="181" y="47"/>
                    <a:pt x="181" y="47"/>
                    <a:pt x="181" y="47"/>
                  </a:cubicBezTo>
                  <a:cubicBezTo>
                    <a:pt x="181" y="52"/>
                    <a:pt x="184" y="56"/>
                    <a:pt x="189" y="58"/>
                  </a:cubicBezTo>
                  <a:cubicBezTo>
                    <a:pt x="197" y="60"/>
                    <a:pt x="204" y="63"/>
                    <a:pt x="212" y="67"/>
                  </a:cubicBezTo>
                  <a:cubicBezTo>
                    <a:pt x="216" y="69"/>
                    <a:pt x="221" y="69"/>
                    <a:pt x="224" y="65"/>
                  </a:cubicBezTo>
                  <a:cubicBezTo>
                    <a:pt x="241" y="48"/>
                    <a:pt x="241" y="48"/>
                    <a:pt x="241" y="48"/>
                  </a:cubicBezTo>
                  <a:cubicBezTo>
                    <a:pt x="242" y="49"/>
                    <a:pt x="242" y="49"/>
                    <a:pt x="242" y="49"/>
                  </a:cubicBezTo>
                  <a:cubicBezTo>
                    <a:pt x="243" y="49"/>
                    <a:pt x="243" y="50"/>
                    <a:pt x="243" y="50"/>
                  </a:cubicBezTo>
                  <a:cubicBezTo>
                    <a:pt x="244" y="50"/>
                    <a:pt x="244" y="50"/>
                    <a:pt x="244" y="50"/>
                  </a:cubicBezTo>
                  <a:cubicBezTo>
                    <a:pt x="253" y="58"/>
                    <a:pt x="262" y="66"/>
                    <a:pt x="270" y="76"/>
                  </a:cubicBezTo>
                  <a:cubicBezTo>
                    <a:pt x="270" y="76"/>
                    <a:pt x="270" y="76"/>
                    <a:pt x="270" y="76"/>
                  </a:cubicBezTo>
                  <a:cubicBezTo>
                    <a:pt x="270" y="77"/>
                    <a:pt x="270" y="77"/>
                    <a:pt x="270" y="77"/>
                  </a:cubicBezTo>
                  <a:cubicBezTo>
                    <a:pt x="271" y="78"/>
                    <a:pt x="271" y="78"/>
                    <a:pt x="271" y="78"/>
                  </a:cubicBezTo>
                  <a:cubicBezTo>
                    <a:pt x="255" y="95"/>
                    <a:pt x="255" y="95"/>
                    <a:pt x="255" y="95"/>
                  </a:cubicBezTo>
                  <a:cubicBezTo>
                    <a:pt x="251" y="99"/>
                    <a:pt x="250" y="104"/>
                    <a:pt x="253" y="108"/>
                  </a:cubicBezTo>
                  <a:cubicBezTo>
                    <a:pt x="257" y="115"/>
                    <a:pt x="260" y="123"/>
                    <a:pt x="262" y="131"/>
                  </a:cubicBezTo>
                  <a:cubicBezTo>
                    <a:pt x="263" y="136"/>
                    <a:pt x="268" y="139"/>
                    <a:pt x="272" y="139"/>
                  </a:cubicBezTo>
                  <a:cubicBezTo>
                    <a:pt x="297" y="139"/>
                    <a:pt x="297" y="139"/>
                    <a:pt x="297" y="139"/>
                  </a:cubicBezTo>
                  <a:cubicBezTo>
                    <a:pt x="297" y="142"/>
                    <a:pt x="297" y="146"/>
                    <a:pt x="298" y="149"/>
                  </a:cubicBezTo>
                  <a:cubicBezTo>
                    <a:pt x="298" y="153"/>
                    <a:pt x="298" y="157"/>
                    <a:pt x="298" y="160"/>
                  </a:cubicBezTo>
                  <a:cubicBezTo>
                    <a:pt x="298" y="164"/>
                    <a:pt x="298" y="168"/>
                    <a:pt x="298" y="17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21" name="Freeform 31"/>
            <p:cNvSpPr>
              <a:spLocks noEditPoints="1"/>
            </p:cNvSpPr>
            <p:nvPr/>
          </p:nvSpPr>
          <p:spPr bwMode="auto">
            <a:xfrm>
              <a:off x="3026" y="781"/>
              <a:ext cx="85" cy="85"/>
            </a:xfrm>
            <a:custGeom>
              <a:avLst/>
              <a:gdLst>
                <a:gd name="T0" fmla="*/ 64 w 128"/>
                <a:gd name="T1" fmla="*/ 0 h 128"/>
                <a:gd name="T2" fmla="*/ 0 w 128"/>
                <a:gd name="T3" fmla="*/ 64 h 128"/>
                <a:gd name="T4" fmla="*/ 64 w 128"/>
                <a:gd name="T5" fmla="*/ 128 h 128"/>
                <a:gd name="T6" fmla="*/ 128 w 128"/>
                <a:gd name="T7" fmla="*/ 64 h 128"/>
                <a:gd name="T8" fmla="*/ 64 w 128"/>
                <a:gd name="T9" fmla="*/ 0 h 128"/>
                <a:gd name="T10" fmla="*/ 64 w 128"/>
                <a:gd name="T11" fmla="*/ 107 h 128"/>
                <a:gd name="T12" fmla="*/ 21 w 128"/>
                <a:gd name="T13" fmla="*/ 64 h 128"/>
                <a:gd name="T14" fmla="*/ 64 w 128"/>
                <a:gd name="T15" fmla="*/ 21 h 128"/>
                <a:gd name="T16" fmla="*/ 106 w 128"/>
                <a:gd name="T17" fmla="*/ 64 h 128"/>
                <a:gd name="T18" fmla="*/ 64 w 128"/>
                <a:gd name="T19" fmla="*/ 10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8" h="128">
                  <a:moveTo>
                    <a:pt x="64" y="0"/>
                  </a:moveTo>
                  <a:cubicBezTo>
                    <a:pt x="28" y="0"/>
                    <a:pt x="0" y="29"/>
                    <a:pt x="0" y="64"/>
                  </a:cubicBezTo>
                  <a:cubicBezTo>
                    <a:pt x="0" y="99"/>
                    <a:pt x="28" y="128"/>
                    <a:pt x="64" y="128"/>
                  </a:cubicBezTo>
                  <a:cubicBezTo>
                    <a:pt x="99" y="128"/>
                    <a:pt x="128" y="99"/>
                    <a:pt x="128" y="64"/>
                  </a:cubicBezTo>
                  <a:cubicBezTo>
                    <a:pt x="128" y="29"/>
                    <a:pt x="99" y="0"/>
                    <a:pt x="64" y="0"/>
                  </a:cubicBezTo>
                  <a:close/>
                  <a:moveTo>
                    <a:pt x="64" y="107"/>
                  </a:moveTo>
                  <a:cubicBezTo>
                    <a:pt x="40" y="107"/>
                    <a:pt x="21" y="88"/>
                    <a:pt x="21" y="64"/>
                  </a:cubicBezTo>
                  <a:cubicBezTo>
                    <a:pt x="21" y="40"/>
                    <a:pt x="40" y="21"/>
                    <a:pt x="64" y="21"/>
                  </a:cubicBezTo>
                  <a:cubicBezTo>
                    <a:pt x="87" y="21"/>
                    <a:pt x="106" y="40"/>
                    <a:pt x="106" y="64"/>
                  </a:cubicBezTo>
                  <a:cubicBezTo>
                    <a:pt x="106" y="88"/>
                    <a:pt x="87" y="107"/>
                    <a:pt x="64" y="10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23" name="Freeform 32"/>
            <p:cNvSpPr>
              <a:spLocks noEditPoints="1"/>
            </p:cNvSpPr>
            <p:nvPr/>
          </p:nvSpPr>
          <p:spPr bwMode="auto">
            <a:xfrm>
              <a:off x="2899" y="653"/>
              <a:ext cx="340" cy="340"/>
            </a:xfrm>
            <a:custGeom>
              <a:avLst/>
              <a:gdLst>
                <a:gd name="T0" fmla="*/ 256 w 512"/>
                <a:gd name="T1" fmla="*/ 21 h 512"/>
                <a:gd name="T2" fmla="*/ 490 w 512"/>
                <a:gd name="T3" fmla="*/ 256 h 512"/>
                <a:gd name="T4" fmla="*/ 256 w 512"/>
                <a:gd name="T5" fmla="*/ 491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7"/>
                    <a:pt x="490" y="256"/>
                  </a:cubicBezTo>
                  <a:cubicBezTo>
                    <a:pt x="490" y="385"/>
                    <a:pt x="385" y="491"/>
                    <a:pt x="256" y="491"/>
                  </a:cubicBezTo>
                  <a:cubicBezTo>
                    <a:pt x="126" y="491"/>
                    <a:pt x="21" y="385"/>
                    <a:pt x="21" y="256"/>
                  </a:cubicBezTo>
                  <a:cubicBezTo>
                    <a:pt x="21" y="127"/>
                    <a:pt x="126" y="21"/>
                    <a:pt x="256" y="21"/>
                  </a:cubicBezTo>
                  <a:moveTo>
                    <a:pt x="256" y="0"/>
                  </a:moveTo>
                  <a:cubicBezTo>
                    <a:pt x="114" y="0"/>
                    <a:pt x="0" y="115"/>
                    <a:pt x="0" y="256"/>
                  </a:cubicBezTo>
                  <a:cubicBezTo>
                    <a:pt x="0" y="397"/>
                    <a:pt x="114" y="512"/>
                    <a:pt x="256" y="512"/>
                  </a:cubicBezTo>
                  <a:cubicBezTo>
                    <a:pt x="397" y="512"/>
                    <a:pt x="512" y="397"/>
                    <a:pt x="512" y="256"/>
                  </a:cubicBezTo>
                  <a:cubicBezTo>
                    <a:pt x="512" y="115"/>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grpSp>
        <p:nvGrpSpPr>
          <p:cNvPr id="231" name="Group 759"/>
          <p:cNvGrpSpPr>
            <a:grpSpLocks noChangeAspect="1"/>
          </p:cNvGrpSpPr>
          <p:nvPr/>
        </p:nvGrpSpPr>
        <p:grpSpPr bwMode="auto">
          <a:xfrm>
            <a:off x="2428453" y="5524054"/>
            <a:ext cx="359093" cy="359093"/>
            <a:chOff x="2732" y="2698"/>
            <a:chExt cx="340" cy="340"/>
          </a:xfrm>
          <a:solidFill>
            <a:schemeClr val="tx1"/>
          </a:solidFill>
        </p:grpSpPr>
        <p:sp>
          <p:nvSpPr>
            <p:cNvPr id="225" name="Freeform 760"/>
            <p:cNvSpPr>
              <a:spLocks noEditPoints="1"/>
            </p:cNvSpPr>
            <p:nvPr/>
          </p:nvSpPr>
          <p:spPr bwMode="auto">
            <a:xfrm>
              <a:off x="2732" y="2698"/>
              <a:ext cx="340" cy="340"/>
            </a:xfrm>
            <a:custGeom>
              <a:avLst/>
              <a:gdLst>
                <a:gd name="T0" fmla="*/ 256 w 512"/>
                <a:gd name="T1" fmla="*/ 21 h 512"/>
                <a:gd name="T2" fmla="*/ 490 w 512"/>
                <a:gd name="T3" fmla="*/ 256 h 512"/>
                <a:gd name="T4" fmla="*/ 256 w 512"/>
                <a:gd name="T5" fmla="*/ 490 h 512"/>
                <a:gd name="T6" fmla="*/ 21 w 512"/>
                <a:gd name="T7" fmla="*/ 256 h 512"/>
                <a:gd name="T8" fmla="*/ 256 w 512"/>
                <a:gd name="T9" fmla="*/ 21 h 512"/>
                <a:gd name="T10" fmla="*/ 256 w 512"/>
                <a:gd name="T11" fmla="*/ 0 h 512"/>
                <a:gd name="T12" fmla="*/ 0 w 512"/>
                <a:gd name="T13" fmla="*/ 256 h 512"/>
                <a:gd name="T14" fmla="*/ 256 w 512"/>
                <a:gd name="T15" fmla="*/ 512 h 512"/>
                <a:gd name="T16" fmla="*/ 512 w 512"/>
                <a:gd name="T17" fmla="*/ 256 h 512"/>
                <a:gd name="T18" fmla="*/ 256 w 512"/>
                <a:gd name="T19" fmla="*/ 0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12" h="512">
                  <a:moveTo>
                    <a:pt x="256" y="21"/>
                  </a:moveTo>
                  <a:cubicBezTo>
                    <a:pt x="385" y="21"/>
                    <a:pt x="490" y="126"/>
                    <a:pt x="490" y="256"/>
                  </a:cubicBezTo>
                  <a:cubicBezTo>
                    <a:pt x="490" y="385"/>
                    <a:pt x="385" y="490"/>
                    <a:pt x="256" y="490"/>
                  </a:cubicBezTo>
                  <a:cubicBezTo>
                    <a:pt x="126" y="490"/>
                    <a:pt x="21" y="385"/>
                    <a:pt x="21" y="256"/>
                  </a:cubicBezTo>
                  <a:cubicBezTo>
                    <a:pt x="21" y="126"/>
                    <a:pt x="126" y="21"/>
                    <a:pt x="256" y="21"/>
                  </a:cubicBezTo>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sp>
          <p:nvSpPr>
            <p:cNvPr id="226" name="Freeform 761"/>
            <p:cNvSpPr>
              <a:spLocks noEditPoints="1"/>
            </p:cNvSpPr>
            <p:nvPr/>
          </p:nvSpPr>
          <p:spPr bwMode="auto">
            <a:xfrm>
              <a:off x="2817" y="2762"/>
              <a:ext cx="170" cy="212"/>
            </a:xfrm>
            <a:custGeom>
              <a:avLst/>
              <a:gdLst>
                <a:gd name="T0" fmla="*/ 245 w 256"/>
                <a:gd name="T1" fmla="*/ 320 h 320"/>
                <a:gd name="T2" fmla="*/ 234 w 256"/>
                <a:gd name="T3" fmla="*/ 309 h 320"/>
                <a:gd name="T4" fmla="*/ 234 w 256"/>
                <a:gd name="T5" fmla="*/ 213 h 320"/>
                <a:gd name="T6" fmla="*/ 192 w 256"/>
                <a:gd name="T7" fmla="*/ 170 h 320"/>
                <a:gd name="T8" fmla="*/ 64 w 256"/>
                <a:gd name="T9" fmla="*/ 170 h 320"/>
                <a:gd name="T10" fmla="*/ 21 w 256"/>
                <a:gd name="T11" fmla="*/ 213 h 320"/>
                <a:gd name="T12" fmla="*/ 21 w 256"/>
                <a:gd name="T13" fmla="*/ 309 h 320"/>
                <a:gd name="T14" fmla="*/ 10 w 256"/>
                <a:gd name="T15" fmla="*/ 320 h 320"/>
                <a:gd name="T16" fmla="*/ 0 w 256"/>
                <a:gd name="T17" fmla="*/ 309 h 320"/>
                <a:gd name="T18" fmla="*/ 0 w 256"/>
                <a:gd name="T19" fmla="*/ 213 h 320"/>
                <a:gd name="T20" fmla="*/ 64 w 256"/>
                <a:gd name="T21" fmla="*/ 149 h 320"/>
                <a:gd name="T22" fmla="*/ 192 w 256"/>
                <a:gd name="T23" fmla="*/ 149 h 320"/>
                <a:gd name="T24" fmla="*/ 256 w 256"/>
                <a:gd name="T25" fmla="*/ 213 h 320"/>
                <a:gd name="T26" fmla="*/ 256 w 256"/>
                <a:gd name="T27" fmla="*/ 309 h 320"/>
                <a:gd name="T28" fmla="*/ 245 w 256"/>
                <a:gd name="T29" fmla="*/ 320 h 320"/>
                <a:gd name="T30" fmla="*/ 192 w 256"/>
                <a:gd name="T31" fmla="*/ 64 h 320"/>
                <a:gd name="T32" fmla="*/ 128 w 256"/>
                <a:gd name="T33" fmla="*/ 0 h 320"/>
                <a:gd name="T34" fmla="*/ 64 w 256"/>
                <a:gd name="T35" fmla="*/ 64 h 320"/>
                <a:gd name="T36" fmla="*/ 128 w 256"/>
                <a:gd name="T37" fmla="*/ 128 h 320"/>
                <a:gd name="T38" fmla="*/ 192 w 256"/>
                <a:gd name="T39" fmla="*/ 64 h 320"/>
                <a:gd name="T40" fmla="*/ 170 w 256"/>
                <a:gd name="T41" fmla="*/ 64 h 320"/>
                <a:gd name="T42" fmla="*/ 128 w 256"/>
                <a:gd name="T43" fmla="*/ 106 h 320"/>
                <a:gd name="T44" fmla="*/ 85 w 256"/>
                <a:gd name="T45" fmla="*/ 64 h 320"/>
                <a:gd name="T46" fmla="*/ 128 w 256"/>
                <a:gd name="T47" fmla="*/ 21 h 320"/>
                <a:gd name="T48" fmla="*/ 170 w 256"/>
                <a:gd name="T49" fmla="*/ 64 h 3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56" h="320">
                  <a:moveTo>
                    <a:pt x="245" y="320"/>
                  </a:moveTo>
                  <a:cubicBezTo>
                    <a:pt x="239" y="320"/>
                    <a:pt x="234" y="315"/>
                    <a:pt x="234" y="309"/>
                  </a:cubicBezTo>
                  <a:cubicBezTo>
                    <a:pt x="234" y="213"/>
                    <a:pt x="234" y="213"/>
                    <a:pt x="234" y="213"/>
                  </a:cubicBezTo>
                  <a:cubicBezTo>
                    <a:pt x="234" y="189"/>
                    <a:pt x="215" y="170"/>
                    <a:pt x="192" y="170"/>
                  </a:cubicBezTo>
                  <a:cubicBezTo>
                    <a:pt x="64" y="170"/>
                    <a:pt x="64" y="170"/>
                    <a:pt x="64" y="170"/>
                  </a:cubicBezTo>
                  <a:cubicBezTo>
                    <a:pt x="40" y="170"/>
                    <a:pt x="21" y="189"/>
                    <a:pt x="21" y="213"/>
                  </a:cubicBezTo>
                  <a:cubicBezTo>
                    <a:pt x="21" y="309"/>
                    <a:pt x="21" y="309"/>
                    <a:pt x="21" y="309"/>
                  </a:cubicBezTo>
                  <a:cubicBezTo>
                    <a:pt x="21" y="315"/>
                    <a:pt x="16" y="320"/>
                    <a:pt x="10" y="320"/>
                  </a:cubicBezTo>
                  <a:cubicBezTo>
                    <a:pt x="4" y="320"/>
                    <a:pt x="0" y="315"/>
                    <a:pt x="0" y="309"/>
                  </a:cubicBezTo>
                  <a:cubicBezTo>
                    <a:pt x="0" y="213"/>
                    <a:pt x="0" y="213"/>
                    <a:pt x="0" y="213"/>
                  </a:cubicBezTo>
                  <a:cubicBezTo>
                    <a:pt x="0" y="178"/>
                    <a:pt x="28" y="149"/>
                    <a:pt x="64" y="149"/>
                  </a:cubicBezTo>
                  <a:cubicBezTo>
                    <a:pt x="192" y="149"/>
                    <a:pt x="192" y="149"/>
                    <a:pt x="192" y="149"/>
                  </a:cubicBezTo>
                  <a:cubicBezTo>
                    <a:pt x="227" y="149"/>
                    <a:pt x="256" y="178"/>
                    <a:pt x="256" y="213"/>
                  </a:cubicBezTo>
                  <a:cubicBezTo>
                    <a:pt x="256" y="309"/>
                    <a:pt x="256" y="309"/>
                    <a:pt x="256" y="309"/>
                  </a:cubicBezTo>
                  <a:cubicBezTo>
                    <a:pt x="256" y="315"/>
                    <a:pt x="251" y="320"/>
                    <a:pt x="245" y="320"/>
                  </a:cubicBezTo>
                  <a:close/>
                  <a:moveTo>
                    <a:pt x="192" y="64"/>
                  </a:moveTo>
                  <a:cubicBezTo>
                    <a:pt x="192" y="28"/>
                    <a:pt x="163" y="0"/>
                    <a:pt x="128" y="0"/>
                  </a:cubicBezTo>
                  <a:cubicBezTo>
                    <a:pt x="92" y="0"/>
                    <a:pt x="64" y="28"/>
                    <a:pt x="64" y="64"/>
                  </a:cubicBezTo>
                  <a:cubicBezTo>
                    <a:pt x="64" y="99"/>
                    <a:pt x="92" y="128"/>
                    <a:pt x="128" y="128"/>
                  </a:cubicBezTo>
                  <a:cubicBezTo>
                    <a:pt x="163" y="128"/>
                    <a:pt x="192" y="99"/>
                    <a:pt x="192" y="64"/>
                  </a:cubicBezTo>
                  <a:close/>
                  <a:moveTo>
                    <a:pt x="170" y="64"/>
                  </a:moveTo>
                  <a:cubicBezTo>
                    <a:pt x="170" y="87"/>
                    <a:pt x="151" y="106"/>
                    <a:pt x="128" y="106"/>
                  </a:cubicBezTo>
                  <a:cubicBezTo>
                    <a:pt x="104" y="106"/>
                    <a:pt x="85" y="87"/>
                    <a:pt x="85" y="64"/>
                  </a:cubicBezTo>
                  <a:cubicBezTo>
                    <a:pt x="85" y="40"/>
                    <a:pt x="104" y="21"/>
                    <a:pt x="128" y="21"/>
                  </a:cubicBezTo>
                  <a:cubicBezTo>
                    <a:pt x="151" y="21"/>
                    <a:pt x="170" y="40"/>
                    <a:pt x="170" y="6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82918" tIns="41459" rIns="82918" bIns="41459" numCol="1" anchor="t" anchorCtr="0" compatLnSpc="1">
              <a:prstTxWarp prst="textNoShape">
                <a:avLst/>
              </a:prstTxWarp>
            </a:bodyPr>
            <a:lstStyle/>
            <a:p>
              <a:endParaRPr lang="en-GB" sz="1632"/>
            </a:p>
          </p:txBody>
        </p:sp>
      </p:grpSp>
      <p:cxnSp>
        <p:nvCxnSpPr>
          <p:cNvPr id="227" name="Straight Connector 226"/>
          <p:cNvCxnSpPr/>
          <p:nvPr/>
        </p:nvCxnSpPr>
        <p:spPr>
          <a:xfrm>
            <a:off x="1639017" y="1298402"/>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8" name="Straight Connector 227"/>
          <p:cNvCxnSpPr/>
          <p:nvPr/>
        </p:nvCxnSpPr>
        <p:spPr>
          <a:xfrm>
            <a:off x="1639017" y="792480"/>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4102669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C8A4A5-E971-4CCC-FC99-D90D3AABB452}"/>
              </a:ext>
            </a:extLst>
          </p:cNvPr>
          <p:cNvSpPr>
            <a:spLocks noGrp="1"/>
          </p:cNvSpPr>
          <p:nvPr>
            <p:ph type="title"/>
          </p:nvPr>
        </p:nvSpPr>
        <p:spPr>
          <a:xfrm>
            <a:off x="1582056" y="1669143"/>
            <a:ext cx="10154783" cy="3534229"/>
          </a:xfrm>
        </p:spPr>
        <p:txBody>
          <a:bodyPr>
            <a:normAutofit fontScale="90000"/>
          </a:bodyPr>
          <a:lstStyle/>
          <a:p>
            <a:r>
              <a:rPr lang="en-US" sz="2800" dirty="0" smtClean="0">
                <a:solidFill>
                  <a:schemeClr val="tx1"/>
                </a:solidFill>
              </a:rPr>
              <a:t/>
            </a:r>
            <a:br>
              <a:rPr lang="en-US" sz="2800" dirty="0" smtClean="0">
                <a:solidFill>
                  <a:schemeClr val="tx1"/>
                </a:solidFill>
              </a:rPr>
            </a:br>
            <a:r>
              <a:rPr lang="en-US" sz="2800" dirty="0" smtClean="0">
                <a:solidFill>
                  <a:schemeClr val="tx1"/>
                </a:solidFill>
              </a:rPr>
              <a:t>Initial Plan</a:t>
            </a:r>
            <a:r>
              <a:rPr lang="en-US" sz="2800" dirty="0" smtClean="0">
                <a:solidFill>
                  <a:schemeClr val="tx1"/>
                </a:solidFill>
              </a:rPr>
              <a:t/>
            </a:r>
            <a:br>
              <a:rPr lang="en-US" sz="2800" dirty="0" smtClean="0">
                <a:solidFill>
                  <a:schemeClr val="tx1"/>
                </a:solidFill>
              </a:rPr>
            </a:br>
            <a:r>
              <a:rPr lang="en-US" sz="2800" dirty="0" smtClean="0">
                <a:solidFill>
                  <a:schemeClr val="tx1"/>
                </a:solidFill>
              </a:rPr>
              <a:t>Preliminary </a:t>
            </a:r>
            <a:r>
              <a:rPr lang="en-US" sz="2800" dirty="0" smtClean="0">
                <a:solidFill>
                  <a:schemeClr val="tx1"/>
                </a:solidFill>
              </a:rPr>
              <a:t>Research Phase </a:t>
            </a:r>
            <a:r>
              <a:rPr lang="en-US" sz="2800" dirty="0" smtClean="0">
                <a:solidFill>
                  <a:schemeClr val="tx1"/>
                </a:solidFill>
              </a:rPr>
              <a:t>1: </a:t>
            </a:r>
            <a:r>
              <a:rPr lang="en-US" sz="2800" dirty="0" smtClean="0">
                <a:solidFill>
                  <a:schemeClr val="tx1"/>
                </a:solidFill>
              </a:rPr>
              <a:t/>
            </a:r>
            <a:br>
              <a:rPr lang="en-US" sz="2800" dirty="0" smtClean="0">
                <a:solidFill>
                  <a:schemeClr val="tx1"/>
                </a:solidFill>
              </a:rPr>
            </a:br>
            <a:r>
              <a:rPr lang="en-US" sz="2800" dirty="0" smtClean="0">
                <a:solidFill>
                  <a:schemeClr val="tx1"/>
                </a:solidFill>
              </a:rPr>
              <a:t>Requirement </a:t>
            </a:r>
            <a:r>
              <a:rPr lang="en-US" sz="2800" dirty="0" smtClean="0">
                <a:solidFill>
                  <a:schemeClr val="tx1"/>
                </a:solidFill>
              </a:rPr>
              <a:t>gathering and system design (1 month</a:t>
            </a:r>
            <a:r>
              <a:rPr lang="en-US" sz="2800" dirty="0" smtClean="0">
                <a:solidFill>
                  <a:schemeClr val="tx1"/>
                </a:solidFill>
              </a:rPr>
              <a:t>).</a:t>
            </a:r>
            <a:br>
              <a:rPr lang="en-US" sz="2800" dirty="0" smtClean="0">
                <a:solidFill>
                  <a:schemeClr val="tx1"/>
                </a:solidFill>
              </a:rPr>
            </a:br>
            <a:r>
              <a:rPr lang="en-US" sz="2800" dirty="0" smtClean="0">
                <a:solidFill>
                  <a:schemeClr val="tx1"/>
                </a:solidFill>
              </a:rPr>
              <a:t/>
            </a:r>
            <a:br>
              <a:rPr lang="en-US" sz="2800" dirty="0" smtClean="0">
                <a:solidFill>
                  <a:schemeClr val="tx1"/>
                </a:solidFill>
              </a:rPr>
            </a:br>
            <a:r>
              <a:rPr lang="en-US" sz="2800" dirty="0" smtClean="0">
                <a:solidFill>
                  <a:schemeClr val="tx1"/>
                </a:solidFill>
              </a:rPr>
              <a:t>Preliminary </a:t>
            </a:r>
            <a:r>
              <a:rPr lang="en-US" sz="2800" dirty="0" smtClean="0">
                <a:solidFill>
                  <a:schemeClr val="tx1"/>
                </a:solidFill>
              </a:rPr>
              <a:t>Research Phase </a:t>
            </a:r>
            <a:r>
              <a:rPr lang="en-US" sz="2800" dirty="0" smtClean="0">
                <a:solidFill>
                  <a:schemeClr val="tx1"/>
                </a:solidFill>
              </a:rPr>
              <a:t>2</a:t>
            </a:r>
            <a:r>
              <a:rPr lang="en-US" sz="2800" dirty="0" smtClean="0">
                <a:solidFill>
                  <a:schemeClr val="tx1"/>
                </a:solidFill>
              </a:rPr>
              <a:t>:</a:t>
            </a:r>
            <a:br>
              <a:rPr lang="en-US" sz="2800" dirty="0" smtClean="0">
                <a:solidFill>
                  <a:schemeClr val="tx1"/>
                </a:solidFill>
              </a:rPr>
            </a:br>
            <a:r>
              <a:rPr lang="en-US" sz="2800" dirty="0" smtClean="0">
                <a:solidFill>
                  <a:schemeClr val="tx1"/>
                </a:solidFill>
              </a:rPr>
              <a:t> </a:t>
            </a:r>
            <a:r>
              <a:rPr lang="en-US" sz="2800" dirty="0" smtClean="0">
                <a:solidFill>
                  <a:schemeClr val="tx1"/>
                </a:solidFill>
              </a:rPr>
              <a:t>Development of core features and AI model training (2 months</a:t>
            </a:r>
            <a:r>
              <a:rPr lang="en-US" sz="2800" dirty="0" smtClean="0">
                <a:solidFill>
                  <a:schemeClr val="tx1"/>
                </a:solidFill>
              </a:rPr>
              <a:t>).</a:t>
            </a:r>
            <a:br>
              <a:rPr lang="en-US" sz="2800" dirty="0" smtClean="0">
                <a:solidFill>
                  <a:schemeClr val="tx1"/>
                </a:solidFill>
              </a:rPr>
            </a:br>
            <a:r>
              <a:rPr lang="en-US" sz="2800" dirty="0" smtClean="0">
                <a:solidFill>
                  <a:schemeClr val="tx1"/>
                </a:solidFill>
              </a:rPr>
              <a:t/>
            </a:r>
            <a:br>
              <a:rPr lang="en-US" sz="2800" dirty="0" smtClean="0">
                <a:solidFill>
                  <a:schemeClr val="tx1"/>
                </a:solidFill>
              </a:rPr>
            </a:br>
            <a:r>
              <a:rPr lang="en-US" sz="2800" dirty="0" smtClean="0">
                <a:solidFill>
                  <a:schemeClr val="tx1"/>
                </a:solidFill>
              </a:rPr>
              <a:t>Preliminary </a:t>
            </a:r>
            <a:r>
              <a:rPr lang="en-US" sz="2800" dirty="0" smtClean="0">
                <a:solidFill>
                  <a:schemeClr val="tx1"/>
                </a:solidFill>
              </a:rPr>
              <a:t>Research Phase </a:t>
            </a:r>
            <a:r>
              <a:rPr lang="en-US" sz="2800" dirty="0" smtClean="0">
                <a:solidFill>
                  <a:schemeClr val="tx1"/>
                </a:solidFill>
              </a:rPr>
              <a:t>3: </a:t>
            </a:r>
            <a:r>
              <a:rPr lang="en-US" sz="2800" dirty="0" smtClean="0">
                <a:solidFill>
                  <a:schemeClr val="tx1"/>
                </a:solidFill>
              </a:rPr>
              <a:t/>
            </a:r>
            <a:br>
              <a:rPr lang="en-US" sz="2800" dirty="0" smtClean="0">
                <a:solidFill>
                  <a:schemeClr val="tx1"/>
                </a:solidFill>
              </a:rPr>
            </a:br>
            <a:r>
              <a:rPr lang="en-US" sz="2800" dirty="0" smtClean="0">
                <a:solidFill>
                  <a:schemeClr val="tx1"/>
                </a:solidFill>
              </a:rPr>
              <a:t>Testing </a:t>
            </a:r>
            <a:r>
              <a:rPr lang="en-US" sz="2800" dirty="0" smtClean="0">
                <a:solidFill>
                  <a:schemeClr val="tx1"/>
                </a:solidFill>
              </a:rPr>
              <a:t>and deployment (1 month).</a:t>
            </a:r>
            <a:endParaRPr lang="en-US" sz="2800" dirty="0">
              <a:solidFill>
                <a:schemeClr val="tx1"/>
              </a:solidFill>
            </a:endParaRPr>
          </a:p>
        </p:txBody>
      </p:sp>
      <p:sp>
        <p:nvSpPr>
          <p:cNvPr id="3" name="Rectangle 2"/>
          <p:cNvSpPr/>
          <p:nvPr/>
        </p:nvSpPr>
        <p:spPr bwMode="gray">
          <a:xfrm>
            <a:off x="1657260" y="303332"/>
            <a:ext cx="9299489" cy="675757"/>
          </a:xfrm>
          <a:prstGeom prst="rect">
            <a:avLst/>
          </a:prstGeom>
          <a:solidFill>
            <a:schemeClr val="accent4">
              <a:lumMod val="75000"/>
            </a:schemeClr>
          </a:solidFill>
          <a:ln w="19050" algn="ctr">
            <a:noFill/>
            <a:miter lim="800000"/>
            <a:headEnd/>
            <a:tailEnd/>
          </a:ln>
        </p:spPr>
        <p:txBody>
          <a:bodyPr wrap="square" lIns="195869" tIns="80615" rIns="80615" bIns="80615" rtlCol="0" anchor="ctr"/>
          <a:lstStyle/>
          <a:p>
            <a:pPr algn="ctr">
              <a:lnSpc>
                <a:spcPct val="106000"/>
              </a:lnSpc>
            </a:pPr>
            <a:r>
              <a:rPr lang="en-US" sz="2000" b="1" dirty="0" smtClean="0">
                <a:solidFill>
                  <a:schemeClr val="bg1"/>
                </a:solidFill>
              </a:rPr>
              <a:t>NEXT STEPS AND TIMELINE</a:t>
            </a:r>
            <a:endParaRPr lang="en-US" sz="1814" b="1" dirty="0">
              <a:solidFill>
                <a:schemeClr val="bg1"/>
              </a:solidFill>
            </a:endParaRPr>
          </a:p>
        </p:txBody>
      </p:sp>
    </p:spTree>
    <p:extLst>
      <p:ext uri="{BB962C8B-B14F-4D97-AF65-F5344CB8AC3E}">
        <p14:creationId xmlns:p14="http://schemas.microsoft.com/office/powerpoint/2010/main" xmlns="" val="2936436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ounded Rectangle 61"/>
          <p:cNvSpPr/>
          <p:nvPr/>
        </p:nvSpPr>
        <p:spPr bwMode="gray">
          <a:xfrm>
            <a:off x="1625601" y="1611086"/>
            <a:ext cx="9187542" cy="4517341"/>
          </a:xfrm>
          <a:prstGeom prst="roundRect">
            <a:avLst>
              <a:gd name="adj" fmla="val 7254"/>
            </a:avLst>
          </a:prstGeom>
          <a:noFill/>
          <a:ln w="19050" algn="ctr">
            <a:solidFill>
              <a:schemeClr val="accent5"/>
            </a:solidFill>
            <a:prstDash val="sysDot"/>
            <a:miter lim="800000"/>
            <a:headEnd/>
            <a:tailEnd/>
          </a:ln>
        </p:spPr>
        <p:txBody>
          <a:bodyPr wrap="square" lIns="80615" tIns="80615" rIns="80615" bIns="80615" rtlCol="0" anchor="ctr"/>
          <a:lstStyle/>
          <a:p>
            <a:pPr algn="ctr"/>
            <a:r>
              <a:rPr lang="en-US" sz="1400" b="1" dirty="0" smtClean="0">
                <a:latin typeface="Times New Roman" pitchFamily="18" charset="0"/>
                <a:cs typeface="Times New Roman" pitchFamily="18" charset="0"/>
              </a:rPr>
              <a:t>1. AI-Powered Career Path Simulation:</a:t>
            </a:r>
          </a:p>
          <a:p>
            <a:pPr>
              <a:buFont typeface="Wingdings 2" pitchFamily="18" charset="2"/>
              <a:buNone/>
            </a:pPr>
            <a:r>
              <a:rPr lang="en-US" sz="1400" dirty="0" smtClean="0"/>
              <a:t>   * Visualize potential career trajectories based on user choices.</a:t>
            </a:r>
          </a:p>
          <a:p>
            <a:pPr>
              <a:buFont typeface="Wingdings 2" pitchFamily="18" charset="2"/>
              <a:buNone/>
            </a:pPr>
            <a:r>
              <a:rPr lang="en-US" sz="1400" dirty="0" smtClean="0"/>
              <a:t>   * Project future job roles, income potential, and skill requirements.</a:t>
            </a:r>
          </a:p>
          <a:p>
            <a:pPr>
              <a:buFont typeface="Wingdings 2" pitchFamily="18" charset="2"/>
              <a:buNone/>
            </a:pPr>
            <a:endParaRPr lang="en-US" sz="1400" dirty="0" smtClean="0"/>
          </a:p>
          <a:p>
            <a:pPr algn="ctr">
              <a:buFont typeface="Wingdings 2" pitchFamily="18" charset="2"/>
              <a:buNone/>
            </a:pPr>
            <a:r>
              <a:rPr lang="en-US" sz="1400" b="1" dirty="0" smtClean="0">
                <a:latin typeface="Times New Roman" pitchFamily="18" charset="0"/>
                <a:cs typeface="Times New Roman" pitchFamily="18" charset="0"/>
              </a:rPr>
              <a:t>2. AUGMENTED REALITY (AR) CAREER EXPLORATION:</a:t>
            </a:r>
          </a:p>
          <a:p>
            <a:pPr>
              <a:buFont typeface="Wingdings 2" pitchFamily="18" charset="2"/>
              <a:buNone/>
            </a:pPr>
            <a:r>
              <a:rPr lang="en-US" sz="1400" dirty="0" smtClean="0"/>
              <a:t>   </a:t>
            </a:r>
            <a:r>
              <a:rPr lang="en-US" sz="1400" dirty="0" smtClean="0"/>
              <a:t>* Enable users to virtually "shadow" professionals in various fields.</a:t>
            </a:r>
          </a:p>
          <a:p>
            <a:pPr>
              <a:buFont typeface="Wingdings 2" pitchFamily="18" charset="2"/>
              <a:buNone/>
            </a:pPr>
            <a:r>
              <a:rPr lang="en-US" sz="1400" dirty="0" smtClean="0"/>
              <a:t>   * Provide immersive experiences to understand different careers better.</a:t>
            </a:r>
          </a:p>
          <a:p>
            <a:pPr algn="ctr">
              <a:buFont typeface="Wingdings 2" pitchFamily="18" charset="2"/>
              <a:buNone/>
            </a:pPr>
            <a:endParaRPr lang="en-US" sz="1400" b="1" dirty="0" smtClean="0">
              <a:latin typeface="Times New Roman" pitchFamily="18" charset="0"/>
              <a:cs typeface="Times New Roman" pitchFamily="18" charset="0"/>
            </a:endParaRPr>
          </a:p>
          <a:p>
            <a:pPr algn="ctr">
              <a:buFont typeface="Wingdings 2" pitchFamily="18" charset="2"/>
              <a:buNone/>
            </a:pPr>
            <a:r>
              <a:rPr lang="en-US" sz="1400" b="1" dirty="0" smtClean="0">
                <a:latin typeface="Times New Roman" pitchFamily="18" charset="0"/>
                <a:cs typeface="Times New Roman" pitchFamily="18" charset="0"/>
              </a:rPr>
              <a:t>3. Block chain-Based Credential Verification:</a:t>
            </a:r>
          </a:p>
          <a:p>
            <a:pPr>
              <a:buFont typeface="Wingdings 2" pitchFamily="18" charset="2"/>
              <a:buNone/>
            </a:pPr>
            <a:r>
              <a:rPr lang="en-US" sz="1400" dirty="0" smtClean="0"/>
              <a:t>   * Use </a:t>
            </a:r>
            <a:r>
              <a:rPr lang="en-US" sz="1400" dirty="0" smtClean="0"/>
              <a:t>block chain </a:t>
            </a:r>
            <a:r>
              <a:rPr lang="en-US" sz="1400" dirty="0" smtClean="0"/>
              <a:t>technology to securely verify and store educational and professional credentials.</a:t>
            </a:r>
          </a:p>
          <a:p>
            <a:pPr>
              <a:buFont typeface="Wingdings 2" pitchFamily="18" charset="2"/>
              <a:buNone/>
            </a:pPr>
            <a:r>
              <a:rPr lang="en-US" sz="1400" dirty="0" smtClean="0"/>
              <a:t>   * Ensure transparency and trustworthiness in the recruitment process.</a:t>
            </a:r>
          </a:p>
          <a:p>
            <a:pPr>
              <a:buFont typeface="Wingdings 2" pitchFamily="18" charset="2"/>
              <a:buNone/>
            </a:pPr>
            <a:endParaRPr lang="en-US" sz="1400" dirty="0" smtClean="0"/>
          </a:p>
          <a:p>
            <a:pPr algn="ctr"/>
            <a:r>
              <a:rPr lang="en-US" sz="1400" b="1" dirty="0" smtClean="0">
                <a:latin typeface="Times New Roman" pitchFamily="18" charset="0"/>
                <a:cs typeface="Times New Roman" pitchFamily="18" charset="0"/>
              </a:rPr>
              <a:t>4. </a:t>
            </a:r>
            <a:r>
              <a:rPr lang="en-US" sz="1400" b="1" dirty="0" err="1" smtClean="0">
                <a:latin typeface="Times New Roman" pitchFamily="18" charset="0"/>
                <a:cs typeface="Times New Roman" pitchFamily="18" charset="0"/>
              </a:rPr>
              <a:t>Gamified</a:t>
            </a:r>
            <a:r>
              <a:rPr lang="en-US" sz="1400" b="1" dirty="0" smtClean="0">
                <a:latin typeface="Times New Roman" pitchFamily="18" charset="0"/>
                <a:cs typeface="Times New Roman" pitchFamily="18" charset="0"/>
              </a:rPr>
              <a:t> Career Development Journey:</a:t>
            </a:r>
          </a:p>
          <a:p>
            <a:pPr>
              <a:buFont typeface="Wingdings 2" pitchFamily="18" charset="2"/>
              <a:buNone/>
            </a:pPr>
            <a:r>
              <a:rPr lang="en-US" sz="1400" dirty="0" smtClean="0"/>
              <a:t>   * Incorporate </a:t>
            </a:r>
            <a:r>
              <a:rPr lang="en-US" sz="1400" dirty="0" smtClean="0"/>
              <a:t>gasification </a:t>
            </a:r>
            <a:r>
              <a:rPr lang="en-US" sz="1400" dirty="0" smtClean="0"/>
              <a:t>elements such as achievements, </a:t>
            </a:r>
            <a:r>
              <a:rPr lang="en-US" sz="1400" dirty="0" smtClean="0"/>
              <a:t>leader boards, </a:t>
            </a:r>
            <a:r>
              <a:rPr lang="en-US" sz="1400" dirty="0" smtClean="0"/>
              <a:t>and challenges.</a:t>
            </a:r>
          </a:p>
          <a:p>
            <a:pPr>
              <a:buFont typeface="Wingdings 2" pitchFamily="18" charset="2"/>
              <a:buNone/>
            </a:pPr>
            <a:r>
              <a:rPr lang="en-US" sz="1400" dirty="0" smtClean="0"/>
              <a:t>   * Motivate users to actively participate in their career development.</a:t>
            </a:r>
          </a:p>
          <a:p>
            <a:pPr>
              <a:buFont typeface="Wingdings 2" pitchFamily="18" charset="2"/>
              <a:buNone/>
            </a:pPr>
            <a:endParaRPr lang="en-US" sz="1400" dirty="0" smtClean="0"/>
          </a:p>
          <a:p>
            <a:pPr algn="ctr">
              <a:buFont typeface="Wingdings 2" pitchFamily="18" charset="2"/>
              <a:buNone/>
            </a:pPr>
            <a:r>
              <a:rPr lang="en-US" sz="1400" b="1" dirty="0" smtClean="0">
                <a:latin typeface="Times New Roman" pitchFamily="18" charset="0"/>
                <a:cs typeface="Times New Roman" pitchFamily="18" charset="0"/>
              </a:rPr>
              <a:t>5. Integrated Mental Health Support:</a:t>
            </a:r>
          </a:p>
          <a:p>
            <a:pPr>
              <a:buFont typeface="Wingdings 2" pitchFamily="18" charset="2"/>
              <a:buNone/>
            </a:pPr>
            <a:r>
              <a:rPr lang="en-US" sz="1400" dirty="0" smtClean="0"/>
              <a:t>   * Offer resources and support for mental well-being.</a:t>
            </a:r>
          </a:p>
          <a:p>
            <a:pPr>
              <a:buFont typeface="Wingdings 2" pitchFamily="18" charset="2"/>
              <a:buNone/>
            </a:pPr>
            <a:r>
              <a:rPr lang="en-US" sz="1400" dirty="0" smtClean="0"/>
              <a:t>   * Recognize the importance of psychological health in career success.</a:t>
            </a:r>
            <a:endParaRPr lang="en-US" sz="1400" dirty="0"/>
          </a:p>
        </p:txBody>
      </p:sp>
      <p:sp>
        <p:nvSpPr>
          <p:cNvPr id="30" name="Rectangle 29"/>
          <p:cNvSpPr/>
          <p:nvPr/>
        </p:nvSpPr>
        <p:spPr bwMode="gray">
          <a:xfrm>
            <a:off x="1642745" y="622645"/>
            <a:ext cx="9299489" cy="675757"/>
          </a:xfrm>
          <a:prstGeom prst="rect">
            <a:avLst/>
          </a:prstGeom>
          <a:solidFill>
            <a:schemeClr val="accent4">
              <a:lumMod val="75000"/>
            </a:schemeClr>
          </a:solidFill>
          <a:ln w="19050" algn="ctr">
            <a:noFill/>
            <a:miter lim="800000"/>
            <a:headEnd/>
            <a:tailEnd/>
          </a:ln>
        </p:spPr>
        <p:txBody>
          <a:bodyPr wrap="square" lIns="195869" tIns="80615" rIns="80615" bIns="80615" rtlCol="0" anchor="ctr"/>
          <a:lstStyle/>
          <a:p>
            <a:pPr>
              <a:lnSpc>
                <a:spcPct val="106000"/>
              </a:lnSpc>
            </a:pPr>
            <a:r>
              <a:rPr lang="en-US" sz="1814" b="1" dirty="0" smtClean="0">
                <a:solidFill>
                  <a:schemeClr val="bg1"/>
                </a:solidFill>
              </a:rPr>
              <a:t>Unique </a:t>
            </a:r>
            <a:r>
              <a:rPr lang="en-US" sz="1814" b="1" dirty="0" smtClean="0">
                <a:solidFill>
                  <a:schemeClr val="bg1"/>
                </a:solidFill>
              </a:rPr>
              <a:t>Functionalities</a:t>
            </a:r>
            <a:endParaRPr lang="en-US" sz="1814" b="1" dirty="0">
              <a:solidFill>
                <a:schemeClr val="bg1"/>
              </a:solidFill>
            </a:endParaRPr>
          </a:p>
        </p:txBody>
      </p:sp>
      <p:cxnSp>
        <p:nvCxnSpPr>
          <p:cNvPr id="5153" name="Straight Connector 5152"/>
          <p:cNvCxnSpPr/>
          <p:nvPr/>
        </p:nvCxnSpPr>
        <p:spPr>
          <a:xfrm>
            <a:off x="6125533" y="3330199"/>
            <a:ext cx="0" cy="1403552"/>
          </a:xfrm>
          <a:prstGeom prst="line">
            <a:avLst/>
          </a:prstGeom>
          <a:ln w="12700">
            <a:solidFill>
              <a:schemeClr val="accent5"/>
            </a:solidFill>
            <a:prstDash val="sysDot"/>
            <a:tailEnd type="ova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1639017" y="1298402"/>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a:off x="1639017" y="622645"/>
            <a:ext cx="9303217" cy="0"/>
          </a:xfrm>
          <a:prstGeom prst="line">
            <a:avLst/>
          </a:prstGeom>
          <a:ln w="12700">
            <a:solidFill>
              <a:schemeClr val="accent4">
                <a:alpha val="30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392305711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Wisp" id="{7CB32D59-10C0-40DD-B7BD-2E94284A981C}" vid="{4F34B87B-9C7A-41AE-A6CB-48536223DF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1828</TotalTime>
  <Words>655</Words>
  <Application>Microsoft Office PowerPoint</Application>
  <PresentationFormat>Custom</PresentationFormat>
  <Paragraphs>90</Paragraphs>
  <Slides>9</Slides>
  <Notes>3</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Wisp</vt:lpstr>
      <vt:lpstr>     Career Counseling  </vt:lpstr>
      <vt:lpstr>Title: Career Counseling System</vt:lpstr>
      <vt:lpstr>Over 80% of students will change their major more than once while in college. And most of them will change more than two to three times.</vt:lpstr>
      <vt:lpstr>Project Overview</vt:lpstr>
      <vt:lpstr>Slide 5</vt:lpstr>
      <vt:lpstr>Proposed Solution</vt:lpstr>
      <vt:lpstr>Slide 7</vt:lpstr>
      <vt:lpstr> Initial Plan Preliminary Research Phase 1:  Requirement gathering and system design (1 month).  Preliminary Research Phase 2:  Development of core features and AI model training (2 months).  Preliminary Research Phase 3:  Testing and deployment (1 month).</vt:lpstr>
      <vt:lpstr>Slide 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CAREER COUNSELLING PROGRAM FOR SCHOOLS CLASS-9-12TH STD</dc:title>
  <dc:creator>Admin</dc:creator>
  <cp:lastModifiedBy>CDAC</cp:lastModifiedBy>
  <cp:revision>156</cp:revision>
  <dcterms:created xsi:type="dcterms:W3CDTF">2022-10-11T04:08:06Z</dcterms:created>
  <dcterms:modified xsi:type="dcterms:W3CDTF">2025-05-26T14:40:54Z</dcterms:modified>
</cp:coreProperties>
</file>