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3" r:id="rId2"/>
  </p:sldMasterIdLst>
  <p:notesMasterIdLst>
    <p:notesMasterId r:id="rId36"/>
  </p:notesMasterIdLst>
  <p:handoutMasterIdLst>
    <p:handoutMasterId r:id="rId37"/>
  </p:handoutMasterIdLst>
  <p:sldIdLst>
    <p:sldId id="257" r:id="rId3"/>
    <p:sldId id="256" r:id="rId4"/>
    <p:sldId id="297" r:id="rId5"/>
    <p:sldId id="304" r:id="rId6"/>
    <p:sldId id="300" r:id="rId7"/>
    <p:sldId id="302" r:id="rId8"/>
    <p:sldId id="298" r:id="rId9"/>
    <p:sldId id="299" r:id="rId10"/>
    <p:sldId id="301" r:id="rId11"/>
    <p:sldId id="264" r:id="rId12"/>
    <p:sldId id="279" r:id="rId13"/>
    <p:sldId id="280" r:id="rId14"/>
    <p:sldId id="281" r:id="rId15"/>
    <p:sldId id="294" r:id="rId16"/>
    <p:sldId id="307" r:id="rId17"/>
    <p:sldId id="295" r:id="rId18"/>
    <p:sldId id="282" r:id="rId19"/>
    <p:sldId id="266" r:id="rId20"/>
    <p:sldId id="296" r:id="rId21"/>
    <p:sldId id="275" r:id="rId22"/>
    <p:sldId id="283" r:id="rId23"/>
    <p:sldId id="284" r:id="rId24"/>
    <p:sldId id="292" r:id="rId25"/>
    <p:sldId id="276" r:id="rId26"/>
    <p:sldId id="277" r:id="rId27"/>
    <p:sldId id="293" r:id="rId28"/>
    <p:sldId id="278" r:id="rId29"/>
    <p:sldId id="305" r:id="rId30"/>
    <p:sldId id="306" r:id="rId31"/>
    <p:sldId id="290" r:id="rId32"/>
    <p:sldId id="286" r:id="rId33"/>
    <p:sldId id="289" r:id="rId34"/>
    <p:sldId id="291" r:id="rId3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 Edwards" initials="BE" lastIdx="1" clrIdx="0">
    <p:extLst>
      <p:ext uri="{19B8F6BF-5375-455C-9EA6-DF929625EA0E}">
        <p15:presenceInfo xmlns:p15="http://schemas.microsoft.com/office/powerpoint/2012/main" userId="S-1-5-21-379658086-182412513-931750244-141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5742" autoAdjust="0"/>
  </p:normalViewPr>
  <p:slideViewPr>
    <p:cSldViewPr snapToGrid="0">
      <p:cViewPr varScale="1">
        <p:scale>
          <a:sx n="87" d="100"/>
          <a:sy n="87" d="100"/>
        </p:scale>
        <p:origin x="114" y="198"/>
      </p:cViewPr>
      <p:guideLst/>
    </p:cSldViewPr>
  </p:slideViewPr>
  <p:notesTextViewPr>
    <p:cViewPr>
      <p:scale>
        <a:sx n="3" d="2"/>
        <a:sy n="3" d="2"/>
      </p:scale>
      <p:origin x="0" y="0"/>
    </p:cViewPr>
  </p:notesTextViewPr>
  <p:notesViewPr>
    <p:cSldViewPr snapToGrid="0">
      <p:cViewPr varScale="1">
        <p:scale>
          <a:sx n="74" d="100"/>
          <a:sy n="74" d="100"/>
        </p:scale>
        <p:origin x="267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624259F6-221D-4166-B72B-0D4CD5F14DCA}" type="datetimeFigureOut">
              <a:rPr lang="en-US" smtClean="0"/>
              <a:t>2/23/2016</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EBF82059-4FA1-4874-B2A1-EC3D95A2A88B}" type="slidenum">
              <a:rPr lang="en-US" smtClean="0"/>
              <a:t>‹#›</a:t>
            </a:fld>
            <a:endParaRPr lang="en-US"/>
          </a:p>
        </p:txBody>
      </p:sp>
    </p:spTree>
    <p:extLst>
      <p:ext uri="{BB962C8B-B14F-4D97-AF65-F5344CB8AC3E}">
        <p14:creationId xmlns:p14="http://schemas.microsoft.com/office/powerpoint/2010/main" val="32050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2658D45-9216-4C61-AAAF-88FF9ADE1810}" type="datetimeFigureOut">
              <a:rPr lang="en-US" smtClean="0"/>
              <a:t>2/23/2016</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FD013E03-03E0-4BB0-9AFA-7DA3C07683A3}" type="slidenum">
              <a:rPr lang="en-US" smtClean="0"/>
              <a:t>‹#›</a:t>
            </a:fld>
            <a:endParaRPr lang="en-US"/>
          </a:p>
        </p:txBody>
      </p:sp>
    </p:spTree>
    <p:extLst>
      <p:ext uri="{BB962C8B-B14F-4D97-AF65-F5344CB8AC3E}">
        <p14:creationId xmlns:p14="http://schemas.microsoft.com/office/powerpoint/2010/main" val="75549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US" dirty="0" smtClean="0"/>
              <a:t>Display</a:t>
            </a:r>
            <a:r>
              <a:rPr lang="en-US" baseline="0" dirty="0" smtClean="0"/>
              <a:t> this screen and play music before presentation starts.</a:t>
            </a:r>
            <a:endParaRPr lang="en-US" dirty="0" smtClean="0"/>
          </a:p>
          <a:p>
            <a:endParaRPr lang="en-US" dirty="0"/>
          </a:p>
        </p:txBody>
      </p:sp>
      <p:sp>
        <p:nvSpPr>
          <p:cNvPr id="4" name="Slide Number Placeholder 3"/>
          <p:cNvSpPr>
            <a:spLocks noGrp="1"/>
          </p:cNvSpPr>
          <p:nvPr>
            <p:ph type="sldNum" sz="quarter" idx="10"/>
          </p:nvPr>
        </p:nvSpPr>
        <p:spPr/>
        <p:txBody>
          <a:bodyPr/>
          <a:lstStyle/>
          <a:p>
            <a:fld id="{E2FFBE97-6E3B-434E-8279-EDD8E6BC03E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83583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013E03-03E0-4BB0-9AFA-7DA3C07683A3}" type="slidenum">
              <a:rPr lang="en-US" smtClean="0"/>
              <a:t>2</a:t>
            </a:fld>
            <a:endParaRPr lang="en-US"/>
          </a:p>
        </p:txBody>
      </p:sp>
    </p:spTree>
    <p:extLst>
      <p:ext uri="{BB962C8B-B14F-4D97-AF65-F5344CB8AC3E}">
        <p14:creationId xmlns:p14="http://schemas.microsoft.com/office/powerpoint/2010/main" val="399218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013E03-03E0-4BB0-9AFA-7DA3C07683A3}" type="slidenum">
              <a:rPr lang="en-US" smtClean="0"/>
              <a:t>21</a:t>
            </a:fld>
            <a:endParaRPr lang="en-US"/>
          </a:p>
        </p:txBody>
      </p:sp>
    </p:spTree>
    <p:extLst>
      <p:ext uri="{BB962C8B-B14F-4D97-AF65-F5344CB8AC3E}">
        <p14:creationId xmlns:p14="http://schemas.microsoft.com/office/powerpoint/2010/main" val="351685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A2F2B9-B4BA-4BCA-8D08-EFA87BB8DEE9}" type="slidenum">
              <a:rPr lang="en-US" smtClean="0"/>
              <a:pPr fontAlgn="base">
                <a:spcBef>
                  <a:spcPct val="0"/>
                </a:spcBef>
                <a:spcAft>
                  <a:spcPct val="0"/>
                </a:spcAft>
                <a:defRPr/>
              </a:pPr>
              <a:t>31</a:t>
            </a:fld>
            <a:endParaRPr lang="en-US" dirty="0" smtClean="0"/>
          </a:p>
        </p:txBody>
      </p:sp>
    </p:spTree>
    <p:extLst>
      <p:ext uri="{BB962C8B-B14F-4D97-AF65-F5344CB8AC3E}">
        <p14:creationId xmlns:p14="http://schemas.microsoft.com/office/powerpoint/2010/main" val="224429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751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922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800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393437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2287504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204691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649283-3DCB-40D2-9FF6-BEBA6DBCF83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389781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649283-3DCB-40D2-9FF6-BEBA6DBCF837}" type="datetimeFigureOut">
              <a:rPr lang="en-US" smtClean="0"/>
              <a:t>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3546355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649283-3DCB-40D2-9FF6-BEBA6DBCF837}" type="datetimeFigureOut">
              <a:rPr lang="en-US" smtClean="0"/>
              <a:t>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180783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49283-3DCB-40D2-9FF6-BEBA6DBCF837}"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3244261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49283-3DCB-40D2-9FF6-BEBA6DBCF83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780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03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5DB2E-D249-493C-95A8-7E00DBC98404}" type="slidenum">
              <a:rPr lang="en-US" smtClean="0"/>
              <a:t>‹#›</a:t>
            </a:fld>
            <a:endParaRPr lang="en-US"/>
          </a:p>
        </p:txBody>
      </p:sp>
      <p:sp>
        <p:nvSpPr>
          <p:cNvPr id="5" name="Date Placeholder 4"/>
          <p:cNvSpPr>
            <a:spLocks noGrp="1"/>
          </p:cNvSpPr>
          <p:nvPr>
            <p:ph type="dt" sz="half" idx="10"/>
          </p:nvPr>
        </p:nvSpPr>
        <p:spPr/>
        <p:txBody>
          <a:bodyPr/>
          <a:lstStyle/>
          <a:p>
            <a:fld id="{AE649283-3DCB-40D2-9FF6-BEBA6DBCF837}" type="datetimeFigureOut">
              <a:rPr lang="en-US" smtClean="0"/>
              <a:t>2/23/2016</a:t>
            </a:fld>
            <a:endParaRPr lang="en-US"/>
          </a:p>
        </p:txBody>
      </p:sp>
    </p:spTree>
    <p:extLst>
      <p:ext uri="{BB962C8B-B14F-4D97-AF65-F5344CB8AC3E}">
        <p14:creationId xmlns:p14="http://schemas.microsoft.com/office/powerpoint/2010/main" val="4243820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2334617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7346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2335203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4837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14969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1123508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49283-3DCB-40D2-9FF6-BEBA6DBCF83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5DB2E-D249-493C-95A8-7E00DBC98404}" type="slidenum">
              <a:rPr lang="en-US" smtClean="0"/>
              <a:t>‹#›</a:t>
            </a:fld>
            <a:endParaRPr lang="en-US"/>
          </a:p>
        </p:txBody>
      </p:sp>
    </p:spTree>
    <p:extLst>
      <p:ext uri="{BB962C8B-B14F-4D97-AF65-F5344CB8AC3E}">
        <p14:creationId xmlns:p14="http://schemas.microsoft.com/office/powerpoint/2010/main" val="292024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425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955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585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665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276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700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159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010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84C5CD-9377-430A-A469-F3063995DF58}" type="datetimeFigureOut">
              <a:rPr lang="en-US" smtClean="0">
                <a:solidFill>
                  <a:prstClr val="black">
                    <a:tint val="75000"/>
                  </a:prstClr>
                </a:solidFill>
              </a:rPr>
              <a:pPr/>
              <a:t>2/23/2016</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B87A50-8966-447F-BEBF-A90567CB9F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758159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title card copy.jpg"/>
          <p:cNvPicPr>
            <a:picLocks noChangeAspect="1"/>
          </p:cNvPicPr>
          <p:nvPr/>
        </p:nvPicPr>
        <p:blipFill>
          <a:blip r:embed="rId3" cstate="print"/>
          <a:stretch>
            <a:fillRect/>
          </a:stretch>
        </p:blipFill>
        <p:spPr>
          <a:xfrm>
            <a:off x="277717" y="11017"/>
            <a:ext cx="11677650" cy="6858000"/>
          </a:xfrm>
          <a:prstGeom prst="rect">
            <a:avLst/>
          </a:prstGeom>
        </p:spPr>
      </p:pic>
    </p:spTree>
    <p:extLst>
      <p:ext uri="{BB962C8B-B14F-4D97-AF65-F5344CB8AC3E}">
        <p14:creationId xmlns:p14="http://schemas.microsoft.com/office/powerpoint/2010/main" val="4108882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637" y="595746"/>
            <a:ext cx="8596668" cy="1320800"/>
          </a:xfrm>
        </p:spPr>
        <p:txBody>
          <a:bodyPr>
            <a:normAutofit/>
          </a:bodyPr>
          <a:lstStyle/>
          <a:p>
            <a:pPr algn="ctr"/>
            <a:r>
              <a:rPr lang="en-US" sz="4000" b="1" dirty="0" smtClean="0">
                <a:solidFill>
                  <a:srgbClr val="0070C0"/>
                </a:solidFill>
              </a:rPr>
              <a:t>   Why is Career Exploration Important? </a:t>
            </a:r>
            <a:endParaRPr lang="en-US" sz="4000" b="1" dirty="0">
              <a:solidFill>
                <a:srgbClr val="0070C0"/>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619" y="1916546"/>
            <a:ext cx="6842704" cy="4111625"/>
          </a:xfrm>
        </p:spPr>
      </p:pic>
    </p:spTree>
    <p:extLst>
      <p:ext uri="{BB962C8B-B14F-4D97-AF65-F5344CB8AC3E}">
        <p14:creationId xmlns:p14="http://schemas.microsoft.com/office/powerpoint/2010/main" val="1091922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042" y="562204"/>
            <a:ext cx="8596668" cy="1320800"/>
          </a:xfrm>
        </p:spPr>
        <p:txBody>
          <a:bodyPr/>
          <a:lstStyle/>
          <a:p>
            <a:r>
              <a:rPr lang="en-US" dirty="0" smtClean="0">
                <a:solidFill>
                  <a:srgbClr val="0070C0"/>
                </a:solidFill>
              </a:rPr>
              <a:t>Benefits of Career Planning</a:t>
            </a:r>
            <a:endParaRPr lang="en-US" dirty="0">
              <a:solidFill>
                <a:srgbClr val="0070C0"/>
              </a:solidFill>
            </a:endParaRPr>
          </a:p>
        </p:txBody>
      </p:sp>
      <p:sp>
        <p:nvSpPr>
          <p:cNvPr id="3" name="Content Placeholder 2"/>
          <p:cNvSpPr>
            <a:spLocks noGrp="1"/>
          </p:cNvSpPr>
          <p:nvPr>
            <p:ph idx="1"/>
          </p:nvPr>
        </p:nvSpPr>
        <p:spPr>
          <a:xfrm>
            <a:off x="1199408" y="1680600"/>
            <a:ext cx="8477936" cy="3880773"/>
          </a:xfrm>
        </p:spPr>
        <p:txBody>
          <a:bodyPr>
            <a:normAutofit lnSpcReduction="10000"/>
          </a:bodyPr>
          <a:lstStyle/>
          <a:p>
            <a:pPr marL="0" indent="0">
              <a:buNone/>
            </a:pPr>
            <a:r>
              <a:rPr lang="en-US" sz="2400" u="sng" dirty="0" smtClean="0"/>
              <a:t>While in college:</a:t>
            </a:r>
          </a:p>
          <a:p>
            <a:pPr>
              <a:buFont typeface="Wingdings" panose="05000000000000000000" pitchFamily="2" charset="2"/>
              <a:buChar char="v"/>
            </a:pPr>
            <a:r>
              <a:rPr lang="en-US" dirty="0" smtClean="0"/>
              <a:t>Clarify short and long term goals</a:t>
            </a:r>
          </a:p>
          <a:p>
            <a:pPr>
              <a:buFont typeface="Wingdings" panose="05000000000000000000" pitchFamily="2" charset="2"/>
              <a:buChar char="v"/>
            </a:pPr>
            <a:r>
              <a:rPr lang="en-US" dirty="0" smtClean="0"/>
              <a:t>Fewer transfers and switching of major</a:t>
            </a:r>
          </a:p>
          <a:p>
            <a:pPr>
              <a:buFont typeface="Wingdings" panose="05000000000000000000" pitchFamily="2" charset="2"/>
              <a:buChar char="v"/>
            </a:pPr>
            <a:r>
              <a:rPr lang="en-US" dirty="0" smtClean="0"/>
              <a:t>Graduate on time</a:t>
            </a:r>
          </a:p>
          <a:p>
            <a:pPr>
              <a:buFont typeface="Wingdings" panose="05000000000000000000" pitchFamily="2" charset="2"/>
              <a:buChar char="v"/>
            </a:pPr>
            <a:r>
              <a:rPr lang="en-US" dirty="0" smtClean="0"/>
              <a:t>More motivated and goal focused</a:t>
            </a:r>
          </a:p>
          <a:p>
            <a:pPr>
              <a:buFont typeface="Wingdings" panose="05000000000000000000" pitchFamily="2" charset="2"/>
              <a:buChar char="v"/>
            </a:pPr>
            <a:r>
              <a:rPr lang="en-US" dirty="0" smtClean="0"/>
              <a:t>Higher academic achievement</a:t>
            </a:r>
          </a:p>
          <a:p>
            <a:pPr marL="0" indent="0">
              <a:buNone/>
            </a:pPr>
            <a:r>
              <a:rPr lang="en-US" sz="2400" u="sng" dirty="0" smtClean="0"/>
              <a:t>After Graduation:</a:t>
            </a:r>
          </a:p>
          <a:p>
            <a:pPr>
              <a:buFont typeface="Wingdings" panose="05000000000000000000" pitchFamily="2" charset="2"/>
              <a:buChar char="v"/>
            </a:pPr>
            <a:r>
              <a:rPr lang="en-US" dirty="0" smtClean="0"/>
              <a:t>Better entry job with higher income</a:t>
            </a:r>
          </a:p>
          <a:p>
            <a:pPr>
              <a:buFont typeface="Wingdings" panose="05000000000000000000" pitchFamily="2" charset="2"/>
              <a:buChar char="v"/>
            </a:pPr>
            <a:r>
              <a:rPr lang="en-US" dirty="0" smtClean="0"/>
              <a:t>More satisfied with chosen career field</a:t>
            </a:r>
          </a:p>
          <a:p>
            <a:pPr>
              <a:buFont typeface="Wingdings" panose="05000000000000000000" pitchFamily="2" charset="2"/>
              <a:buChar char="v"/>
            </a:pPr>
            <a:r>
              <a:rPr lang="en-US" dirty="0" smtClean="0"/>
              <a:t>Less career change and faster career advancement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8762" y="2826744"/>
            <a:ext cx="2095240" cy="1801906"/>
          </a:xfrm>
          <a:prstGeom prst="rect">
            <a:avLst/>
          </a:prstGeom>
        </p:spPr>
      </p:pic>
    </p:spTree>
    <p:extLst>
      <p:ext uri="{BB962C8B-B14F-4D97-AF65-F5344CB8AC3E}">
        <p14:creationId xmlns:p14="http://schemas.microsoft.com/office/powerpoint/2010/main" val="3991160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53" y="565092"/>
            <a:ext cx="8596668" cy="1320800"/>
          </a:xfrm>
        </p:spPr>
        <p:txBody>
          <a:bodyPr/>
          <a:lstStyle/>
          <a:p>
            <a:r>
              <a:rPr lang="en-US" b="1" dirty="0" smtClean="0">
                <a:solidFill>
                  <a:srgbClr val="0070C0"/>
                </a:solidFill>
              </a:rPr>
              <a:t>The consequences of NOT planning are costly…</a:t>
            </a:r>
            <a:endParaRPr lang="en-US" b="1" dirty="0">
              <a:solidFill>
                <a:srgbClr val="0070C0"/>
              </a:solidFill>
            </a:endParaRPr>
          </a:p>
        </p:txBody>
      </p:sp>
      <p:sp>
        <p:nvSpPr>
          <p:cNvPr id="3" name="Content Placeholder 2"/>
          <p:cNvSpPr>
            <a:spLocks noGrp="1"/>
          </p:cNvSpPr>
          <p:nvPr>
            <p:ph idx="1"/>
          </p:nvPr>
        </p:nvSpPr>
        <p:spPr>
          <a:xfrm>
            <a:off x="1185779" y="2102665"/>
            <a:ext cx="8596668" cy="3880773"/>
          </a:xfrm>
        </p:spPr>
        <p:txBody>
          <a:bodyPr/>
          <a:lstStyle/>
          <a:p>
            <a:pPr marL="0" indent="0">
              <a:buNone/>
            </a:pPr>
            <a:r>
              <a:rPr lang="en-US" sz="2000" b="1" u="sng" dirty="0" smtClean="0"/>
              <a:t>Absence</a:t>
            </a:r>
            <a:r>
              <a:rPr lang="en-US" sz="2000" u="sng" dirty="0" smtClean="0"/>
              <a:t> of Career Planning is a major cause of:</a:t>
            </a:r>
          </a:p>
          <a:p>
            <a:pPr>
              <a:buFont typeface="Wingdings" panose="05000000000000000000" pitchFamily="2" charset="2"/>
              <a:buChar char="q"/>
            </a:pPr>
            <a:r>
              <a:rPr lang="en-US" dirty="0" smtClean="0"/>
              <a:t>Switching majors</a:t>
            </a:r>
          </a:p>
          <a:p>
            <a:pPr>
              <a:buFont typeface="Wingdings" panose="05000000000000000000" pitchFamily="2" charset="2"/>
              <a:buChar char="q"/>
            </a:pPr>
            <a:r>
              <a:rPr lang="en-US" dirty="0" smtClean="0"/>
              <a:t>The feeling of being trapped in a major</a:t>
            </a:r>
          </a:p>
          <a:p>
            <a:pPr>
              <a:buFont typeface="Wingdings" panose="05000000000000000000" pitchFamily="2" charset="2"/>
              <a:buChar char="q"/>
            </a:pPr>
            <a:r>
              <a:rPr lang="en-US" dirty="0" smtClean="0"/>
              <a:t>College transfer</a:t>
            </a:r>
          </a:p>
          <a:p>
            <a:pPr>
              <a:buFont typeface="Wingdings" panose="05000000000000000000" pitchFamily="2" charset="2"/>
              <a:buChar char="q"/>
            </a:pPr>
            <a:r>
              <a:rPr lang="en-US" dirty="0" smtClean="0"/>
              <a:t>Dropout</a:t>
            </a:r>
          </a:p>
          <a:p>
            <a:pPr>
              <a:buFont typeface="Wingdings" panose="05000000000000000000" pitchFamily="2" charset="2"/>
              <a:buChar char="q"/>
            </a:pPr>
            <a:r>
              <a:rPr lang="en-US" dirty="0" smtClean="0"/>
              <a:t>Extended year(s) in school</a:t>
            </a:r>
          </a:p>
          <a:p>
            <a:pPr>
              <a:buFont typeface="Wingdings" panose="05000000000000000000" pitchFamily="2" charset="2"/>
              <a:buChar char="q"/>
            </a:pPr>
            <a:r>
              <a:rPr lang="en-US" dirty="0" smtClean="0"/>
              <a:t>Run out of Financial Aid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473" y="2679432"/>
            <a:ext cx="2937748" cy="1949282"/>
          </a:xfrm>
          <a:prstGeom prst="rect">
            <a:avLst/>
          </a:prstGeom>
        </p:spPr>
      </p:pic>
    </p:spTree>
    <p:extLst>
      <p:ext uri="{BB962C8B-B14F-4D97-AF65-F5344CB8AC3E}">
        <p14:creationId xmlns:p14="http://schemas.microsoft.com/office/powerpoint/2010/main" val="1854690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58" y="623248"/>
            <a:ext cx="8596668" cy="1320800"/>
          </a:xfrm>
        </p:spPr>
        <p:txBody>
          <a:bodyPr>
            <a:normAutofit/>
          </a:bodyPr>
          <a:lstStyle/>
          <a:p>
            <a:pPr algn="ctr"/>
            <a:r>
              <a:rPr lang="en-US" sz="4800" dirty="0" smtClean="0">
                <a:solidFill>
                  <a:srgbClr val="0070C0"/>
                </a:solidFill>
              </a:rPr>
              <a:t>So… what is the answer?</a:t>
            </a:r>
            <a:endParaRPr lang="en-US" sz="4800" dirty="0">
              <a:solidFill>
                <a:srgbClr val="0070C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98973" y="2187884"/>
            <a:ext cx="3881437" cy="3881437"/>
          </a:xfrm>
        </p:spPr>
      </p:pic>
    </p:spTree>
    <p:extLst>
      <p:ext uri="{BB962C8B-B14F-4D97-AF65-F5344CB8AC3E}">
        <p14:creationId xmlns:p14="http://schemas.microsoft.com/office/powerpoint/2010/main" val="2706308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6824" y="3218316"/>
            <a:ext cx="8596668" cy="3485449"/>
          </a:xfrm>
        </p:spPr>
        <p:txBody>
          <a:bodyPr>
            <a:normAutofit/>
          </a:bodyPr>
          <a:lstStyle/>
          <a:p>
            <a:pPr marL="0" indent="0" algn="ctr">
              <a:buNone/>
            </a:pPr>
            <a:r>
              <a:rPr lang="en-US" sz="4000" b="1" dirty="0">
                <a:solidFill>
                  <a:srgbClr val="0070C0"/>
                </a:solidFill>
              </a:rPr>
              <a:t>What kind of </a:t>
            </a:r>
            <a:r>
              <a:rPr lang="en-US" sz="4000" b="1" u="sng" dirty="0">
                <a:solidFill>
                  <a:srgbClr val="0070C0"/>
                </a:solidFill>
              </a:rPr>
              <a:t>Questions</a:t>
            </a:r>
            <a:r>
              <a:rPr lang="en-US" sz="4000" b="1" dirty="0">
                <a:solidFill>
                  <a:srgbClr val="0070C0"/>
                </a:solidFill>
              </a:rPr>
              <a:t> do you ask to </a:t>
            </a:r>
            <a:r>
              <a:rPr lang="en-US" sz="4000" b="1" dirty="0" smtClean="0">
                <a:solidFill>
                  <a:srgbClr val="0070C0"/>
                </a:solidFill>
              </a:rPr>
              <a:t>determine if a  </a:t>
            </a:r>
            <a:r>
              <a:rPr lang="en-US" sz="4000" b="1" dirty="0">
                <a:solidFill>
                  <a:srgbClr val="0070C0"/>
                </a:solidFill>
              </a:rPr>
              <a:t>student </a:t>
            </a:r>
            <a:r>
              <a:rPr lang="en-US" sz="4000" b="1" dirty="0" smtClean="0">
                <a:solidFill>
                  <a:srgbClr val="0070C0"/>
                </a:solidFill>
              </a:rPr>
              <a:t>needs assistance in deciding </a:t>
            </a:r>
            <a:r>
              <a:rPr lang="en-US" sz="4000" b="1" dirty="0">
                <a:solidFill>
                  <a:srgbClr val="0070C0"/>
                </a:solidFill>
              </a:rPr>
              <a:t>on a </a:t>
            </a:r>
            <a:r>
              <a:rPr lang="en-US" sz="4000" b="1" dirty="0" smtClean="0">
                <a:solidFill>
                  <a:srgbClr val="0070C0"/>
                </a:solidFill>
              </a:rPr>
              <a:t>major?</a:t>
            </a:r>
            <a:endParaRPr lang="en-US" sz="4000" b="1" dirty="0">
              <a:solidFill>
                <a:srgbClr val="0070C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5179" y="892366"/>
            <a:ext cx="2039958" cy="2039958"/>
          </a:xfrm>
          <a:prstGeom prst="rect">
            <a:avLst/>
          </a:prstGeom>
        </p:spPr>
      </p:pic>
    </p:spTree>
    <p:extLst>
      <p:ext uri="{BB962C8B-B14F-4D97-AF65-F5344CB8AC3E}">
        <p14:creationId xmlns:p14="http://schemas.microsoft.com/office/powerpoint/2010/main" val="2161804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Open-ended </a:t>
            </a:r>
            <a:r>
              <a:rPr lang="en-US" dirty="0">
                <a:solidFill>
                  <a:srgbClr val="0070C0"/>
                </a:solidFill>
              </a:rPr>
              <a:t>q</a:t>
            </a:r>
            <a:r>
              <a:rPr lang="en-US" dirty="0" smtClean="0">
                <a:solidFill>
                  <a:srgbClr val="0070C0"/>
                </a:solidFill>
              </a:rPr>
              <a:t>uestions</a:t>
            </a:r>
            <a:endParaRPr lang="en-US" dirty="0">
              <a:solidFill>
                <a:srgbClr val="0070C0"/>
              </a:solidFill>
            </a:endParaRPr>
          </a:p>
        </p:txBody>
      </p:sp>
      <p:sp>
        <p:nvSpPr>
          <p:cNvPr id="3" name="Content Placeholder 2"/>
          <p:cNvSpPr>
            <a:spLocks noGrp="1"/>
          </p:cNvSpPr>
          <p:nvPr>
            <p:ph idx="1"/>
          </p:nvPr>
        </p:nvSpPr>
        <p:spPr>
          <a:xfrm>
            <a:off x="677334" y="4649118"/>
            <a:ext cx="8596668" cy="1392244"/>
          </a:xfrm>
        </p:spPr>
        <p:txBody>
          <a:bodyPr>
            <a:normAutofit/>
          </a:bodyPr>
          <a:lstStyle/>
          <a:p>
            <a:pPr marL="0" indent="0" algn="ctr">
              <a:buNone/>
            </a:pPr>
            <a:r>
              <a:rPr lang="en-US" sz="3600" dirty="0" smtClean="0">
                <a:solidFill>
                  <a:srgbClr val="0070C0"/>
                </a:solidFill>
              </a:rPr>
              <a:t>Closed-ended questions</a:t>
            </a:r>
            <a:endParaRPr lang="en-US" sz="3600"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45" y="1781346"/>
            <a:ext cx="3810000" cy="2524125"/>
          </a:xfrm>
          <a:prstGeom prst="rect">
            <a:avLst/>
          </a:prstGeom>
        </p:spPr>
      </p:pic>
    </p:spTree>
    <p:extLst>
      <p:ext uri="{BB962C8B-B14F-4D97-AF65-F5344CB8AC3E}">
        <p14:creationId xmlns:p14="http://schemas.microsoft.com/office/powerpoint/2010/main" val="285447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599" y="493055"/>
            <a:ext cx="8596668" cy="2780964"/>
          </a:xfrm>
        </p:spPr>
        <p:txBody>
          <a:bodyPr>
            <a:normAutofit/>
          </a:bodyPr>
          <a:lstStyle/>
          <a:p>
            <a:pPr algn="ctr"/>
            <a:r>
              <a:rPr lang="en-US" sz="4000" dirty="0" smtClean="0">
                <a:solidFill>
                  <a:srgbClr val="0070C0"/>
                </a:solidFill>
              </a:rPr>
              <a:t>So… if we know what kind of Questions to ask and the student is </a:t>
            </a:r>
            <a:r>
              <a:rPr lang="en-US" sz="4000" u="sng" dirty="0" smtClean="0">
                <a:solidFill>
                  <a:srgbClr val="0070C0"/>
                </a:solidFill>
              </a:rPr>
              <a:t>unsure or undecided </a:t>
            </a:r>
            <a:r>
              <a:rPr lang="en-US" sz="4000" dirty="0" smtClean="0">
                <a:solidFill>
                  <a:srgbClr val="0070C0"/>
                </a:solidFill>
              </a:rPr>
              <a:t>about a career/major then what to do?</a:t>
            </a:r>
            <a:endParaRPr lang="en-US" sz="4000" dirty="0">
              <a:solidFill>
                <a:srgbClr val="0070C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87959" y="3274019"/>
            <a:ext cx="3302750" cy="3583981"/>
          </a:xfrm>
        </p:spPr>
      </p:pic>
    </p:spTree>
    <p:extLst>
      <p:ext uri="{BB962C8B-B14F-4D97-AF65-F5344CB8AC3E}">
        <p14:creationId xmlns:p14="http://schemas.microsoft.com/office/powerpoint/2010/main" val="1802848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2650"/>
            <a:ext cx="8596668" cy="1320800"/>
          </a:xfrm>
        </p:spPr>
        <p:txBody>
          <a:bodyPr>
            <a:normAutofit/>
          </a:bodyPr>
          <a:lstStyle/>
          <a:p>
            <a:pPr algn="ctr"/>
            <a:r>
              <a:rPr lang="en-US" dirty="0" smtClean="0">
                <a:solidFill>
                  <a:srgbClr val="0070C0"/>
                </a:solidFill>
              </a:rPr>
              <a:t>Refer student for Career Planning</a:t>
            </a:r>
            <a:endParaRPr lang="en-US" dirty="0">
              <a:solidFill>
                <a:srgbClr val="0070C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870" y="2171221"/>
            <a:ext cx="4705495" cy="3881437"/>
          </a:xfrm>
        </p:spPr>
      </p:pic>
    </p:spTree>
    <p:extLst>
      <p:ext uri="{BB962C8B-B14F-4D97-AF65-F5344CB8AC3E}">
        <p14:creationId xmlns:p14="http://schemas.microsoft.com/office/powerpoint/2010/main" val="26964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57452" y="1645920"/>
            <a:ext cx="8596668" cy="4406200"/>
          </a:xfrm>
        </p:spPr>
        <p:txBody>
          <a:bodyPr/>
          <a:lstStyle/>
          <a:p>
            <a:pPr>
              <a:buNone/>
            </a:pPr>
            <a:endParaRPr lang="en-US" dirty="0" smtClean="0"/>
          </a:p>
          <a:p>
            <a:pPr>
              <a:buNone/>
            </a:pPr>
            <a:r>
              <a:rPr lang="en-US" sz="3200" dirty="0" smtClean="0"/>
              <a:t>Knowing yourself sets the stage for choosing careers that are right for you. It makes sense to choose a career that fits your personality strengths, values, interests, and skills.</a:t>
            </a:r>
          </a:p>
        </p:txBody>
      </p:sp>
      <p:sp>
        <p:nvSpPr>
          <p:cNvPr id="5" name="Title 4"/>
          <p:cNvSpPr>
            <a:spLocks noGrp="1"/>
          </p:cNvSpPr>
          <p:nvPr>
            <p:ph type="title"/>
          </p:nvPr>
        </p:nvSpPr>
        <p:spPr/>
        <p:txBody>
          <a:bodyPr/>
          <a:lstStyle/>
          <a:p>
            <a:pPr algn="ctr"/>
            <a:r>
              <a:rPr lang="en-US" b="1" dirty="0" smtClean="0">
                <a:solidFill>
                  <a:srgbClr val="0070C0"/>
                </a:solidFill>
              </a:rPr>
              <a:t>Career Planning…Personality, Interest, &amp; Values Assessments</a:t>
            </a:r>
            <a:endParaRPr lang="en-US" b="1" dirty="0">
              <a:solidFill>
                <a:srgbClr val="0070C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78" y="4421392"/>
            <a:ext cx="3125616" cy="1961925"/>
          </a:xfrm>
          <a:prstGeom prst="rect">
            <a:avLst/>
          </a:prstGeom>
        </p:spPr>
      </p:pic>
    </p:spTree>
    <p:extLst>
      <p:ext uri="{BB962C8B-B14F-4D97-AF65-F5344CB8AC3E}">
        <p14:creationId xmlns:p14="http://schemas.microsoft.com/office/powerpoint/2010/main" val="94613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76" y="741802"/>
            <a:ext cx="8596668" cy="1320800"/>
          </a:xfrm>
        </p:spPr>
        <p:txBody>
          <a:bodyPr/>
          <a:lstStyle/>
          <a:p>
            <a:r>
              <a:rPr lang="en-US" dirty="0" smtClean="0">
                <a:solidFill>
                  <a:srgbClr val="0070C0"/>
                </a:solidFill>
              </a:rPr>
              <a:t>There are many Personality and Interest Assessments…</a:t>
            </a:r>
            <a:endParaRPr lang="en-US" dirty="0">
              <a:solidFill>
                <a:srgbClr val="0070C0"/>
              </a:solidFill>
            </a:endParaRPr>
          </a:p>
        </p:txBody>
      </p:sp>
      <p:sp>
        <p:nvSpPr>
          <p:cNvPr id="3" name="Content Placeholder 2"/>
          <p:cNvSpPr>
            <a:spLocks noGrp="1"/>
          </p:cNvSpPr>
          <p:nvPr>
            <p:ph idx="1"/>
          </p:nvPr>
        </p:nvSpPr>
        <p:spPr>
          <a:xfrm>
            <a:off x="1162076" y="2402960"/>
            <a:ext cx="8596668" cy="3880773"/>
          </a:xfrm>
        </p:spPr>
        <p:txBody>
          <a:bodyPr>
            <a:normAutofit fontScale="92500" lnSpcReduction="10000"/>
          </a:bodyPr>
          <a:lstStyle/>
          <a:p>
            <a:r>
              <a:rPr lang="en-US" sz="3200" dirty="0" smtClean="0"/>
              <a:t>TypeFocus</a:t>
            </a:r>
          </a:p>
          <a:p>
            <a:r>
              <a:rPr lang="en-US" sz="3200" dirty="0" smtClean="0"/>
              <a:t>MBTI (Myers Briggs Type Indicator)</a:t>
            </a:r>
          </a:p>
          <a:p>
            <a:r>
              <a:rPr lang="en-US" sz="3200" dirty="0" smtClean="0"/>
              <a:t>SDS (Self-Directed Search)</a:t>
            </a:r>
          </a:p>
          <a:p>
            <a:r>
              <a:rPr lang="en-US" sz="3200" dirty="0" smtClean="0"/>
              <a:t>My Next Move O*NET Interests Profiler</a:t>
            </a:r>
          </a:p>
          <a:p>
            <a:r>
              <a:rPr lang="en-US" sz="3200" dirty="0" smtClean="0"/>
              <a:t>Career Strengths Test</a:t>
            </a:r>
            <a:endParaRPr lang="en-US" sz="3200" dirty="0"/>
          </a:p>
          <a:p>
            <a:r>
              <a:rPr lang="en-US" sz="3200" dirty="0" err="1" smtClean="0"/>
              <a:t>StrengthsQuest</a:t>
            </a:r>
            <a:endParaRPr lang="en-US" sz="3200" dirty="0" smtClean="0"/>
          </a:p>
          <a:p>
            <a:r>
              <a:rPr lang="en-US" sz="3200" dirty="0" smtClean="0">
                <a:solidFill>
                  <a:srgbClr val="FF0000"/>
                </a:solidFill>
              </a:rPr>
              <a:t>Holland’s Personality </a:t>
            </a:r>
            <a:endParaRPr lang="en-US" sz="3200" dirty="0">
              <a:solidFill>
                <a:srgbClr val="FF0000"/>
              </a:solidFill>
            </a:endParaRPr>
          </a:p>
        </p:txBody>
      </p:sp>
    </p:spTree>
    <p:extLst>
      <p:ext uri="{BB962C8B-B14F-4D97-AF65-F5344CB8AC3E}">
        <p14:creationId xmlns:p14="http://schemas.microsoft.com/office/powerpoint/2010/main" val="2605763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220" y="661794"/>
            <a:ext cx="7766936" cy="1646302"/>
          </a:xfrm>
        </p:spPr>
        <p:txBody>
          <a:bodyPr/>
          <a:lstStyle/>
          <a:p>
            <a:pPr algn="ctr"/>
            <a:r>
              <a:rPr lang="en-US" b="1" dirty="0" smtClean="0">
                <a:solidFill>
                  <a:srgbClr val="0070C0"/>
                </a:solidFill>
              </a:rPr>
              <a:t>Career Exploration for the College Student</a:t>
            </a:r>
            <a:endParaRPr lang="en-US" b="1" dirty="0">
              <a:solidFill>
                <a:srgbClr val="0070C0"/>
              </a:solidFill>
            </a:endParaRPr>
          </a:p>
        </p:txBody>
      </p:sp>
      <p:sp>
        <p:nvSpPr>
          <p:cNvPr id="3" name="Subtitle 2"/>
          <p:cNvSpPr>
            <a:spLocks noGrp="1"/>
          </p:cNvSpPr>
          <p:nvPr>
            <p:ph type="subTitle" idx="1"/>
          </p:nvPr>
        </p:nvSpPr>
        <p:spPr>
          <a:xfrm>
            <a:off x="1722220" y="4814626"/>
            <a:ext cx="7766936" cy="1096899"/>
          </a:xfrm>
        </p:spPr>
        <p:txBody>
          <a:bodyPr/>
          <a:lstStyle/>
          <a:p>
            <a:pPr algn="ctr"/>
            <a:r>
              <a:rPr lang="en-US" dirty="0" smtClean="0">
                <a:solidFill>
                  <a:schemeClr val="tx1"/>
                </a:solidFill>
              </a:rPr>
              <a:t>Presenter: Dr. Brenda Edwards</a:t>
            </a:r>
          </a:p>
          <a:p>
            <a:pPr algn="ctr"/>
            <a:r>
              <a:rPr lang="en-US" dirty="0" smtClean="0">
                <a:solidFill>
                  <a:schemeClr val="tx1"/>
                </a:solidFill>
              </a:rPr>
              <a:t>Piedmont Technical College</a:t>
            </a:r>
            <a:endParaRPr lang="en-US" dirty="0">
              <a:solidFill>
                <a:schemeClr val="tx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88" y="2571110"/>
            <a:ext cx="3048000" cy="2002536"/>
          </a:xfrm>
          <a:prstGeom prst="rect">
            <a:avLst/>
          </a:prstGeom>
        </p:spPr>
      </p:pic>
    </p:spTree>
    <p:extLst>
      <p:ext uri="{BB962C8B-B14F-4D97-AF65-F5344CB8AC3E}">
        <p14:creationId xmlns:p14="http://schemas.microsoft.com/office/powerpoint/2010/main" val="92388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7767" y="2079813"/>
            <a:ext cx="4255802" cy="405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4"/>
          <p:cNvSpPr>
            <a:spLocks noGrp="1"/>
          </p:cNvSpPr>
          <p:nvPr>
            <p:ph type="title"/>
          </p:nvPr>
        </p:nvSpPr>
        <p:spPr>
          <a:xfrm>
            <a:off x="677334" y="609600"/>
            <a:ext cx="8596668" cy="1017181"/>
          </a:xfrm>
        </p:spPr>
        <p:txBody>
          <a:bodyPr>
            <a:normAutofit/>
          </a:bodyPr>
          <a:lstStyle/>
          <a:p>
            <a:pPr algn="ctr" eaLnBrk="1" hangingPunct="1"/>
            <a:r>
              <a:rPr lang="en-US" altLang="en-US" sz="3200" b="1" dirty="0" smtClean="0">
                <a:solidFill>
                  <a:schemeClr val="tx1"/>
                </a:solidFill>
                <a:latin typeface="Arial" panose="020B0604020202020204" pitchFamily="34" charset="0"/>
                <a:cs typeface="Arial" panose="020B0604020202020204" pitchFamily="34" charset="0"/>
              </a:rPr>
              <a:t>Holland’s Six Personality Types</a:t>
            </a:r>
            <a:endParaRPr lang="en-US" altLang="en-US" b="1" dirty="0" smtClean="0">
              <a:solidFill>
                <a:schemeClr val="tx1"/>
              </a:solidFill>
              <a:latin typeface="Arial Black" panose="020B0A04020102020204" pitchFamily="34" charset="0"/>
            </a:endParaRPr>
          </a:p>
        </p:txBody>
      </p:sp>
    </p:spTree>
    <p:extLst>
      <p:ext uri="{BB962C8B-B14F-4D97-AF65-F5344CB8AC3E}">
        <p14:creationId xmlns:p14="http://schemas.microsoft.com/office/powerpoint/2010/main" val="4026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01601" y="758882"/>
            <a:ext cx="7772400" cy="1143000"/>
          </a:xfrm>
        </p:spPr>
        <p:txBody>
          <a:bodyPr/>
          <a:lstStyle/>
          <a:p>
            <a:r>
              <a:rPr lang="en-US" altLang="en-US" dirty="0">
                <a:solidFill>
                  <a:srgbClr val="0070C0"/>
                </a:solidFill>
                <a:latin typeface="Comic Sans MS" panose="030F0702030302020204" pitchFamily="66" charset="0"/>
              </a:rPr>
              <a:t>Holland’s Six Personality Types</a:t>
            </a:r>
          </a:p>
        </p:txBody>
      </p:sp>
      <p:sp>
        <p:nvSpPr>
          <p:cNvPr id="46083" name="Rectangle 3"/>
          <p:cNvSpPr>
            <a:spLocks noGrp="1" noChangeArrowheads="1"/>
          </p:cNvSpPr>
          <p:nvPr>
            <p:ph type="body" idx="1"/>
          </p:nvPr>
        </p:nvSpPr>
        <p:spPr>
          <a:xfrm>
            <a:off x="1501602" y="2053532"/>
            <a:ext cx="8596668" cy="3880773"/>
          </a:xfrm>
        </p:spPr>
        <p:txBody>
          <a:bodyPr/>
          <a:lstStyle/>
          <a:p>
            <a:r>
              <a:rPr lang="en-US" altLang="en-US" dirty="0">
                <a:latin typeface="Comic Sans MS" panose="030F0702030302020204" pitchFamily="66" charset="0"/>
              </a:rPr>
              <a:t>In our culture most people are stronger in one personality type than another.</a:t>
            </a:r>
          </a:p>
          <a:p>
            <a:r>
              <a:rPr lang="en-US" altLang="en-US" dirty="0">
                <a:latin typeface="Comic Sans MS" panose="030F0702030302020204" pitchFamily="66" charset="0"/>
              </a:rPr>
              <a:t>All professions may require to some degree, all personality types.</a:t>
            </a:r>
          </a:p>
          <a:p>
            <a:r>
              <a:rPr lang="en-US" altLang="en-US" dirty="0">
                <a:latin typeface="Comic Sans MS" panose="030F0702030302020204" pitchFamily="66" charset="0"/>
              </a:rPr>
              <a:t>People who work in a profession and environment that fits their “personality” tend to be successful and satisfied.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517" y="3993918"/>
            <a:ext cx="2752679" cy="2092036"/>
          </a:xfrm>
          <a:prstGeom prst="rect">
            <a:avLst/>
          </a:prstGeom>
        </p:spPr>
      </p:pic>
    </p:spTree>
    <p:extLst>
      <p:ext uri="{BB962C8B-B14F-4D97-AF65-F5344CB8AC3E}">
        <p14:creationId xmlns:p14="http://schemas.microsoft.com/office/powerpoint/2010/main" val="3820573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04925" y="482010"/>
            <a:ext cx="8596668" cy="1320800"/>
          </a:xfrm>
        </p:spPr>
        <p:txBody>
          <a:bodyPr/>
          <a:lstStyle/>
          <a:p>
            <a:r>
              <a:rPr lang="en-US" altLang="en-US" sz="4000" dirty="0" smtClean="0">
                <a:solidFill>
                  <a:srgbClr val="0070C0"/>
                </a:solidFill>
                <a:latin typeface="Comic Sans MS" panose="030F0702030302020204" pitchFamily="66" charset="0"/>
              </a:rPr>
              <a:t>Theory </a:t>
            </a:r>
            <a:r>
              <a:rPr lang="en-US" altLang="en-US" sz="4000" dirty="0">
                <a:solidFill>
                  <a:srgbClr val="0070C0"/>
                </a:solidFill>
                <a:latin typeface="Comic Sans MS" panose="030F0702030302020204" pitchFamily="66" charset="0"/>
              </a:rPr>
              <a:t>of John Holland</a:t>
            </a:r>
            <a:br>
              <a:rPr lang="en-US" altLang="en-US" sz="4000" dirty="0">
                <a:solidFill>
                  <a:srgbClr val="0070C0"/>
                </a:solidFill>
                <a:latin typeface="Comic Sans MS" panose="030F0702030302020204" pitchFamily="66" charset="0"/>
              </a:rPr>
            </a:br>
            <a:endParaRPr lang="en-US" altLang="en-US" sz="4000" dirty="0">
              <a:solidFill>
                <a:srgbClr val="0070C0"/>
              </a:solidFill>
              <a:latin typeface="Comic Sans MS" panose="030F0702030302020204" pitchFamily="66" charset="0"/>
            </a:endParaRPr>
          </a:p>
        </p:txBody>
      </p:sp>
      <p:sp>
        <p:nvSpPr>
          <p:cNvPr id="55299" name="Rectangle 3"/>
          <p:cNvSpPr>
            <a:spLocks noGrp="1" noChangeArrowheads="1"/>
          </p:cNvSpPr>
          <p:nvPr>
            <p:ph type="body" idx="1"/>
          </p:nvPr>
        </p:nvSpPr>
        <p:spPr>
          <a:xfrm>
            <a:off x="1178959" y="1524000"/>
            <a:ext cx="7848600" cy="5029200"/>
          </a:xfrm>
        </p:spPr>
        <p:txBody>
          <a:bodyPr>
            <a:normAutofit/>
          </a:bodyPr>
          <a:lstStyle/>
          <a:p>
            <a:pPr>
              <a:lnSpc>
                <a:spcPct val="90000"/>
              </a:lnSpc>
            </a:pPr>
            <a:r>
              <a:rPr lang="en-US" altLang="en-US" sz="2700" dirty="0">
                <a:latin typeface="Times New Roman" panose="02020603050405020304" pitchFamily="18" charset="0"/>
                <a:cs typeface="Times New Roman" panose="02020603050405020304" pitchFamily="18" charset="0"/>
              </a:rPr>
              <a:t>John Holland, a psychologist who was drafted by the army in WW2, developed a classification system for jobs in the military based upon his theory describing six work environments and six vocational personalities</a:t>
            </a:r>
            <a:r>
              <a:rPr lang="en-US" altLang="en-US" sz="2700" dirty="0" smtClean="0">
                <a:latin typeface="Times New Roman" panose="02020603050405020304" pitchFamily="18" charset="0"/>
                <a:cs typeface="Times New Roman" panose="02020603050405020304" pitchFamily="18" charset="0"/>
              </a:rPr>
              <a:t>. </a:t>
            </a:r>
            <a:endParaRPr lang="en-US" altLang="en-US" sz="2700" dirty="0">
              <a:latin typeface="Times New Roman" panose="02020603050405020304" pitchFamily="18" charset="0"/>
              <a:cs typeface="Times New Roman" panose="02020603050405020304" pitchFamily="18" charset="0"/>
            </a:endParaRPr>
          </a:p>
          <a:p>
            <a:pPr>
              <a:lnSpc>
                <a:spcPct val="90000"/>
              </a:lnSpc>
            </a:pPr>
            <a:r>
              <a:rPr lang="en-US" altLang="en-US" sz="2700" dirty="0">
                <a:solidFill>
                  <a:srgbClr val="FF0000"/>
                </a:solidFill>
                <a:latin typeface="Times New Roman" panose="02020603050405020304" pitchFamily="18" charset="0"/>
                <a:cs typeface="Times New Roman" panose="02020603050405020304" pitchFamily="18" charset="0"/>
              </a:rPr>
              <a:t>Holland believed that career choice is an extension of a person's personality. </a:t>
            </a:r>
            <a:r>
              <a:rPr lang="en-US" altLang="en-US" sz="2700" dirty="0">
                <a:latin typeface="Times New Roman" panose="02020603050405020304" pitchFamily="18" charset="0"/>
                <a:cs typeface="Times New Roman" panose="02020603050405020304" pitchFamily="18" charset="0"/>
              </a:rPr>
              <a:t>People express themselves, their </a:t>
            </a:r>
            <a:r>
              <a:rPr lang="en-US" altLang="en-US" sz="2700" dirty="0" smtClean="0">
                <a:latin typeface="Times New Roman" panose="02020603050405020304" pitchFamily="18" charset="0"/>
                <a:cs typeface="Times New Roman" panose="02020603050405020304" pitchFamily="18" charset="0"/>
              </a:rPr>
              <a:t>interests and </a:t>
            </a:r>
            <a:r>
              <a:rPr lang="en-US" altLang="en-US" sz="2700" dirty="0">
                <a:latin typeface="Times New Roman" panose="02020603050405020304" pitchFamily="18" charset="0"/>
                <a:cs typeface="Times New Roman" panose="02020603050405020304" pitchFamily="18" charset="0"/>
              </a:rPr>
              <a:t>values through their work              choices and experience</a:t>
            </a:r>
            <a:r>
              <a:rPr lang="en-US" altLang="en-US" sz="2700" dirty="0" smtClean="0">
                <a:latin typeface="Times New Roman" panose="02020603050405020304" pitchFamily="18" charset="0"/>
                <a:cs typeface="Times New Roman" panose="02020603050405020304" pitchFamily="18" charset="0"/>
              </a:rPr>
              <a:t>.</a:t>
            </a:r>
            <a:endParaRPr lang="en-US" altLang="en-US" sz="2700" dirty="0">
              <a:latin typeface="Times New Roman" panose="02020603050405020304" pitchFamily="18" charset="0"/>
              <a:cs typeface="Times New Roman" panose="02020603050405020304" pitchFamily="18" charset="0"/>
            </a:endParaRPr>
          </a:p>
          <a:p>
            <a:pPr>
              <a:lnSpc>
                <a:spcPct val="90000"/>
              </a:lnSpc>
            </a:pPr>
            <a:r>
              <a:rPr lang="en-US" altLang="en-US" sz="2700" dirty="0">
                <a:latin typeface="Times New Roman" panose="02020603050405020304" pitchFamily="18" charset="0"/>
                <a:cs typeface="Times New Roman" panose="02020603050405020304" pitchFamily="18" charset="0"/>
              </a:rPr>
              <a:t>Holland assigns both people and work environments into specific types </a:t>
            </a:r>
            <a:r>
              <a:rPr lang="en-US" altLang="en-US" sz="2700" dirty="0" smtClean="0">
                <a:latin typeface="Times New Roman" panose="02020603050405020304" pitchFamily="18" charset="0"/>
                <a:cs typeface="Times New Roman" panose="02020603050405020304" pitchFamily="18" charset="0"/>
              </a:rPr>
              <a:t>or themes</a:t>
            </a:r>
            <a:r>
              <a:rPr lang="en-US" altLang="en-US" sz="2700"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2058" y="263617"/>
            <a:ext cx="1759566" cy="1173882"/>
          </a:xfrm>
          <a:prstGeom prst="rect">
            <a:avLst/>
          </a:prstGeom>
        </p:spPr>
      </p:pic>
    </p:spTree>
    <p:extLst>
      <p:ext uri="{BB962C8B-B14F-4D97-AF65-F5344CB8AC3E}">
        <p14:creationId xmlns:p14="http://schemas.microsoft.com/office/powerpoint/2010/main" val="19820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33" y="800877"/>
            <a:ext cx="8596668" cy="1320800"/>
          </a:xfrm>
        </p:spPr>
        <p:txBody>
          <a:bodyPr>
            <a:normAutofit/>
          </a:bodyPr>
          <a:lstStyle/>
          <a:p>
            <a:pPr algn="ctr"/>
            <a:r>
              <a:rPr lang="en-US" sz="4000" b="1" dirty="0" smtClean="0">
                <a:solidFill>
                  <a:srgbClr val="0070C0"/>
                </a:solidFill>
              </a:rPr>
              <a:t>What is your Holland’s </a:t>
            </a:r>
            <a:br>
              <a:rPr lang="en-US" sz="4000" b="1" dirty="0" smtClean="0">
                <a:solidFill>
                  <a:srgbClr val="0070C0"/>
                </a:solidFill>
              </a:rPr>
            </a:br>
            <a:r>
              <a:rPr lang="en-US" sz="4000" b="1" dirty="0" smtClean="0">
                <a:solidFill>
                  <a:srgbClr val="0070C0"/>
                </a:solidFill>
              </a:rPr>
              <a:t>personality type?</a:t>
            </a:r>
            <a:endParaRPr lang="en-US" sz="4000" b="1"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567" y="2606533"/>
            <a:ext cx="3810000" cy="2895600"/>
          </a:xfrm>
        </p:spPr>
      </p:pic>
    </p:spTree>
    <p:extLst>
      <p:ext uri="{BB962C8B-B14F-4D97-AF65-F5344CB8AC3E}">
        <p14:creationId xmlns:p14="http://schemas.microsoft.com/office/powerpoint/2010/main" val="47010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566090" y="95693"/>
            <a:ext cx="10011784" cy="1143000"/>
          </a:xfrm>
        </p:spPr>
        <p:txBody>
          <a:bodyPr>
            <a:normAutofit fontScale="90000"/>
          </a:bodyPr>
          <a:lstStyle/>
          <a:p>
            <a:pPr algn="ctr"/>
            <a:r>
              <a:rPr lang="en-US" altLang="en-US" dirty="0" smtClean="0"/>
              <a:t/>
            </a:r>
            <a:br>
              <a:rPr lang="en-US" altLang="en-US" dirty="0" smtClean="0"/>
            </a:br>
            <a:r>
              <a:rPr lang="en-US" altLang="en-US" sz="4400" u="sng" dirty="0" smtClean="0">
                <a:solidFill>
                  <a:srgbClr val="0070C0"/>
                </a:solidFill>
              </a:rPr>
              <a:t>Activity:</a:t>
            </a:r>
            <a:br>
              <a:rPr lang="en-US" altLang="en-US" sz="4400" u="sng" dirty="0" smtClean="0">
                <a:solidFill>
                  <a:srgbClr val="0070C0"/>
                </a:solidFill>
              </a:rPr>
            </a:br>
            <a:r>
              <a:rPr lang="en-US" altLang="en-US" dirty="0"/>
              <a:t/>
            </a:r>
            <a:br>
              <a:rPr lang="en-US" altLang="en-US" dirty="0"/>
            </a:br>
            <a:r>
              <a:rPr lang="en-US" altLang="en-US" dirty="0" smtClean="0">
                <a:solidFill>
                  <a:srgbClr val="0070C0"/>
                </a:solidFill>
              </a:rPr>
              <a:t>Walk around the room, read each poster, </a:t>
            </a:r>
            <a:br>
              <a:rPr lang="en-US" altLang="en-US" dirty="0" smtClean="0">
                <a:solidFill>
                  <a:srgbClr val="0070C0"/>
                </a:solidFill>
              </a:rPr>
            </a:br>
            <a:r>
              <a:rPr lang="en-US" altLang="en-US" dirty="0" smtClean="0">
                <a:solidFill>
                  <a:srgbClr val="0070C0"/>
                </a:solidFill>
              </a:rPr>
              <a:t>decide which Type best represents </a:t>
            </a:r>
            <a:r>
              <a:rPr lang="en-US" altLang="en-US" u="sng" dirty="0" smtClean="0">
                <a:solidFill>
                  <a:srgbClr val="0070C0"/>
                </a:solidFill>
              </a:rPr>
              <a:t>YOU</a:t>
            </a:r>
            <a:r>
              <a:rPr lang="en-US" altLang="en-US" dirty="0" smtClean="0">
                <a:solidFill>
                  <a:srgbClr val="0070C0"/>
                </a:solidFill>
              </a:rPr>
              <a:t> and </a:t>
            </a:r>
            <a:br>
              <a:rPr lang="en-US" altLang="en-US" dirty="0" smtClean="0">
                <a:solidFill>
                  <a:srgbClr val="0070C0"/>
                </a:solidFill>
              </a:rPr>
            </a:br>
            <a:r>
              <a:rPr lang="en-US" altLang="en-US" dirty="0" smtClean="0">
                <a:solidFill>
                  <a:srgbClr val="0070C0"/>
                </a:solidFill>
              </a:rPr>
              <a:t>stand by that poster.  Label this Type as </a:t>
            </a:r>
            <a:br>
              <a:rPr lang="en-US" altLang="en-US" dirty="0" smtClean="0">
                <a:solidFill>
                  <a:srgbClr val="0070C0"/>
                </a:solidFill>
              </a:rPr>
            </a:br>
            <a:r>
              <a:rPr lang="en-US" altLang="en-US" dirty="0" smtClean="0">
                <a:solidFill>
                  <a:srgbClr val="0070C0"/>
                </a:solidFill>
              </a:rPr>
              <a:t>your </a:t>
            </a:r>
            <a:r>
              <a:rPr lang="en-US" altLang="en-US" dirty="0" smtClean="0">
                <a:solidFill>
                  <a:srgbClr val="FF0000"/>
                </a:solidFill>
              </a:rPr>
              <a:t>1</a:t>
            </a:r>
            <a:r>
              <a:rPr lang="en-US" altLang="en-US" baseline="30000" dirty="0" smtClean="0">
                <a:solidFill>
                  <a:srgbClr val="FF0000"/>
                </a:solidFill>
              </a:rPr>
              <a:t>st</a:t>
            </a:r>
            <a:r>
              <a:rPr lang="en-US" altLang="en-US" dirty="0" smtClean="0">
                <a:solidFill>
                  <a:srgbClr val="FF0000"/>
                </a:solidFill>
              </a:rPr>
              <a:t> Choice </a:t>
            </a:r>
            <a:r>
              <a:rPr lang="en-US" altLang="en-US" dirty="0" smtClean="0">
                <a:solidFill>
                  <a:srgbClr val="0070C0"/>
                </a:solidFill>
              </a:rPr>
              <a:t>on your worksheet.  </a:t>
            </a:r>
            <a:br>
              <a:rPr lang="en-US" altLang="en-US" dirty="0" smtClean="0">
                <a:solidFill>
                  <a:srgbClr val="0070C0"/>
                </a:solidFill>
              </a:rPr>
            </a:br>
            <a:r>
              <a:rPr lang="en-US" altLang="en-US" dirty="0" smtClean="0">
                <a:solidFill>
                  <a:srgbClr val="0070C0"/>
                </a:solidFill>
              </a:rPr>
              <a:t/>
            </a:r>
            <a:br>
              <a:rPr lang="en-US" altLang="en-US" dirty="0" smtClean="0">
                <a:solidFill>
                  <a:srgbClr val="0070C0"/>
                </a:solidFill>
              </a:rPr>
            </a:br>
            <a:r>
              <a:rPr lang="en-US" altLang="en-US" u="sng" dirty="0" smtClean="0">
                <a:solidFill>
                  <a:srgbClr val="0070C0"/>
                </a:solidFill>
              </a:rPr>
              <a:t>Discussion:</a:t>
            </a:r>
            <a:r>
              <a:rPr lang="en-US" altLang="en-US" dirty="0" smtClean="0">
                <a:solidFill>
                  <a:srgbClr val="0070C0"/>
                </a:solidFill>
              </a:rPr>
              <a:t> </a:t>
            </a:r>
            <a:br>
              <a:rPr lang="en-US" altLang="en-US" dirty="0" smtClean="0">
                <a:solidFill>
                  <a:srgbClr val="0070C0"/>
                </a:solidFill>
              </a:rPr>
            </a:br>
            <a:r>
              <a:rPr lang="en-US" altLang="en-US" dirty="0" smtClean="0">
                <a:solidFill>
                  <a:srgbClr val="0070C0"/>
                </a:solidFill>
              </a:rPr>
              <a:t>Why did you pick this type?  </a:t>
            </a:r>
            <a:br>
              <a:rPr lang="en-US" altLang="en-US" dirty="0" smtClean="0">
                <a:solidFill>
                  <a:srgbClr val="0070C0"/>
                </a:solidFill>
              </a:rPr>
            </a:br>
            <a:r>
              <a:rPr lang="en-US" altLang="en-US" dirty="0" smtClean="0"/>
              <a:t/>
            </a:r>
            <a:br>
              <a:rPr lang="en-US" altLang="en-US" dirty="0" smtClean="0"/>
            </a:br>
            <a:r>
              <a:rPr lang="en-US" altLang="en-US" dirty="0" smtClean="0"/>
              <a:t/>
            </a:r>
            <a:br>
              <a:rPr lang="en-US" altLang="en-US" dirty="0" smtClean="0"/>
            </a:br>
            <a:endParaRPr lang="en-US" altLang="en-US"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556" y="2977115"/>
            <a:ext cx="1252240" cy="1850325"/>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2081" y="2977114"/>
            <a:ext cx="1252240" cy="1850325"/>
          </a:xfrm>
          <a:prstGeom prst="rect">
            <a:avLst/>
          </a:prstGeom>
        </p:spPr>
      </p:pic>
    </p:spTree>
    <p:extLst>
      <p:ext uri="{BB962C8B-B14F-4D97-AF65-F5344CB8AC3E}">
        <p14:creationId xmlns:p14="http://schemas.microsoft.com/office/powerpoint/2010/main" val="3056877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410981" y="684027"/>
            <a:ext cx="8596668" cy="1320800"/>
          </a:xfrm>
        </p:spPr>
        <p:txBody>
          <a:bodyPr>
            <a:normAutofit fontScale="90000"/>
          </a:bodyPr>
          <a:lstStyle/>
          <a:p>
            <a:pPr algn="ctr"/>
            <a:r>
              <a:rPr lang="en-US" altLang="en-US" u="sng" dirty="0" smtClean="0">
                <a:solidFill>
                  <a:srgbClr val="0070C0"/>
                </a:solidFill>
              </a:rPr>
              <a:t>Activity:</a:t>
            </a:r>
            <a:r>
              <a:rPr lang="en-US" altLang="en-US" dirty="0" smtClean="0">
                <a:solidFill>
                  <a:srgbClr val="0070C0"/>
                </a:solidFill>
              </a:rPr>
              <a:t/>
            </a:r>
            <a:br>
              <a:rPr lang="en-US" altLang="en-US" dirty="0" smtClean="0">
                <a:solidFill>
                  <a:srgbClr val="0070C0"/>
                </a:solidFill>
              </a:rPr>
            </a:br>
            <a:r>
              <a:rPr lang="en-US" altLang="en-US" dirty="0" smtClean="0">
                <a:solidFill>
                  <a:schemeClr val="tx1"/>
                </a:solidFill>
              </a:rPr>
              <a:t>Move to your second favorite </a:t>
            </a:r>
            <a:r>
              <a:rPr lang="en-US" altLang="en-US" dirty="0">
                <a:solidFill>
                  <a:schemeClr val="tx1"/>
                </a:solidFill>
              </a:rPr>
              <a:t>T</a:t>
            </a:r>
            <a:r>
              <a:rPr lang="en-US" altLang="en-US" dirty="0" smtClean="0">
                <a:solidFill>
                  <a:schemeClr val="tx1"/>
                </a:solidFill>
              </a:rPr>
              <a:t>ype and write it on the worksheet as your </a:t>
            </a:r>
            <a:r>
              <a:rPr lang="en-US" altLang="en-US" dirty="0" smtClean="0">
                <a:solidFill>
                  <a:srgbClr val="FF0000"/>
                </a:solidFill>
              </a:rPr>
              <a:t>2</a:t>
            </a:r>
            <a:r>
              <a:rPr lang="en-US" altLang="en-US" baseline="30000" dirty="0" smtClean="0">
                <a:solidFill>
                  <a:srgbClr val="FF0000"/>
                </a:solidFill>
              </a:rPr>
              <a:t>nd</a:t>
            </a:r>
            <a:r>
              <a:rPr lang="en-US" altLang="en-US" dirty="0" smtClean="0">
                <a:solidFill>
                  <a:srgbClr val="FF0000"/>
                </a:solidFill>
              </a:rPr>
              <a:t> choice.</a:t>
            </a:r>
            <a:r>
              <a:rPr lang="en-US" altLang="en-US" dirty="0" smtClean="0"/>
              <a:t> </a:t>
            </a:r>
          </a:p>
        </p:txBody>
      </p:sp>
      <p:sp>
        <p:nvSpPr>
          <p:cNvPr id="12291" name="Content Placeholder 2"/>
          <p:cNvSpPr>
            <a:spLocks noGrp="1"/>
          </p:cNvSpPr>
          <p:nvPr>
            <p:ph idx="1"/>
          </p:nvPr>
        </p:nvSpPr>
        <p:spPr>
          <a:xfrm>
            <a:off x="1410981" y="2213752"/>
            <a:ext cx="8596668" cy="3880773"/>
          </a:xfrm>
        </p:spPr>
        <p:txBody>
          <a:bodyPr>
            <a:normAutofit fontScale="85000" lnSpcReduction="20000"/>
          </a:bodyPr>
          <a:lstStyle/>
          <a:p>
            <a:pPr>
              <a:buFont typeface="Wingdings" panose="05000000000000000000" pitchFamily="2" charset="2"/>
              <a:buNone/>
            </a:pPr>
            <a:endParaRPr lang="en-US" altLang="en-US" sz="2800" dirty="0" smtClean="0"/>
          </a:p>
          <a:p>
            <a:pPr algn="ctr">
              <a:buFont typeface="Wingdings" panose="05000000000000000000" pitchFamily="2" charset="2"/>
              <a:buNone/>
            </a:pPr>
            <a:r>
              <a:rPr lang="en-US" altLang="en-US" sz="3500" u="sng" dirty="0" smtClean="0"/>
              <a:t>Discussion:  </a:t>
            </a:r>
          </a:p>
          <a:p>
            <a:pPr algn="ctr">
              <a:buFont typeface="Wingdings" panose="05000000000000000000" pitchFamily="2" charset="2"/>
              <a:buNone/>
            </a:pPr>
            <a:r>
              <a:rPr lang="en-US" altLang="en-US" sz="3500" dirty="0" smtClean="0"/>
              <a:t>Why did you choose this type?  </a:t>
            </a:r>
          </a:p>
          <a:p>
            <a:pPr algn="ctr">
              <a:buFont typeface="Wingdings" panose="05000000000000000000" pitchFamily="2" charset="2"/>
              <a:buNone/>
            </a:pPr>
            <a:endParaRPr lang="en-US" altLang="en-US" sz="3600" u="sng" dirty="0" smtClean="0">
              <a:solidFill>
                <a:srgbClr val="FF0000"/>
              </a:solidFill>
            </a:endParaRPr>
          </a:p>
          <a:p>
            <a:pPr algn="ctr">
              <a:buFont typeface="Wingdings" panose="05000000000000000000" pitchFamily="2" charset="2"/>
              <a:buNone/>
            </a:pPr>
            <a:endParaRPr lang="en-US" altLang="en-US" sz="3600" u="sng" dirty="0">
              <a:solidFill>
                <a:srgbClr val="FF0000"/>
              </a:solidFill>
            </a:endParaRPr>
          </a:p>
          <a:p>
            <a:pPr algn="ctr">
              <a:buFont typeface="Wingdings" panose="05000000000000000000" pitchFamily="2" charset="2"/>
              <a:buNone/>
            </a:pPr>
            <a:r>
              <a:rPr lang="en-US" altLang="en-US" sz="3600" u="sng" dirty="0" smtClean="0">
                <a:solidFill>
                  <a:srgbClr val="FF0000"/>
                </a:solidFill>
              </a:rPr>
              <a:t>Finally…</a:t>
            </a:r>
          </a:p>
          <a:p>
            <a:pPr algn="ctr">
              <a:buFont typeface="Wingdings" panose="05000000000000000000" pitchFamily="2" charset="2"/>
              <a:buNone/>
            </a:pPr>
            <a:r>
              <a:rPr lang="en-US" altLang="en-US" sz="3600" dirty="0" smtClean="0">
                <a:solidFill>
                  <a:schemeClr val="tx1"/>
                </a:solidFill>
              </a:rPr>
              <a:t>Move to your next choice and write it on the worksheet as your </a:t>
            </a:r>
            <a:r>
              <a:rPr lang="en-US" altLang="en-US" sz="3600" dirty="0" smtClean="0">
                <a:solidFill>
                  <a:srgbClr val="FF0000"/>
                </a:solidFill>
              </a:rPr>
              <a:t>3</a:t>
            </a:r>
            <a:r>
              <a:rPr lang="en-US" altLang="en-US" sz="3600" baseline="30000" dirty="0" smtClean="0">
                <a:solidFill>
                  <a:srgbClr val="FF0000"/>
                </a:solidFill>
              </a:rPr>
              <a:t>rd</a:t>
            </a:r>
            <a:r>
              <a:rPr lang="en-US" altLang="en-US" sz="3600" dirty="0" smtClean="0">
                <a:solidFill>
                  <a:srgbClr val="FF0000"/>
                </a:solidFill>
              </a:rPr>
              <a:t> choice</a:t>
            </a:r>
            <a:r>
              <a:rPr lang="en-US" altLang="en-US" sz="3600" dirty="0" smtClean="0">
                <a:solidFill>
                  <a:schemeClr val="tx1"/>
                </a:solidFill>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681" y="2004827"/>
            <a:ext cx="1252240" cy="1850325"/>
          </a:xfrm>
          <a:prstGeom prst="rect">
            <a:avLst/>
          </a:prstGeom>
        </p:spPr>
      </p:pic>
    </p:spTree>
    <p:extLst>
      <p:ext uri="{BB962C8B-B14F-4D97-AF65-F5344CB8AC3E}">
        <p14:creationId xmlns:p14="http://schemas.microsoft.com/office/powerpoint/2010/main" val="24077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157" y="434001"/>
            <a:ext cx="8596668" cy="1320800"/>
          </a:xfrm>
        </p:spPr>
        <p:txBody>
          <a:bodyPr/>
          <a:lstStyle/>
          <a:p>
            <a:pPr algn="ctr"/>
            <a:r>
              <a:rPr lang="en-US" dirty="0" smtClean="0">
                <a:solidFill>
                  <a:srgbClr val="0070C0"/>
                </a:solidFill>
              </a:rPr>
              <a:t>What is YOUR Holland Code?</a:t>
            </a:r>
            <a:endParaRPr lang="en-US" dirty="0">
              <a:solidFill>
                <a:srgbClr val="0070C0"/>
              </a:solidFill>
            </a:endParaRPr>
          </a:p>
        </p:txBody>
      </p:sp>
      <p:pic>
        <p:nvPicPr>
          <p:cNvPr id="4"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8904" y="2040884"/>
            <a:ext cx="3809524" cy="363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356349" y="1754801"/>
            <a:ext cx="3680018" cy="5262979"/>
          </a:xfrm>
          <a:prstGeom prst="rect">
            <a:avLst/>
          </a:prstGeom>
          <a:noFill/>
        </p:spPr>
        <p:txBody>
          <a:bodyPr wrap="square" rtlCol="0">
            <a:spAutoFit/>
          </a:bodyPr>
          <a:lstStyle/>
          <a:p>
            <a:r>
              <a:rPr lang="en-US" sz="2000" b="1" dirty="0" smtClean="0"/>
              <a:t>RIS		 CSI	</a:t>
            </a:r>
          </a:p>
          <a:p>
            <a:r>
              <a:rPr lang="en-US" sz="2000" b="1" dirty="0" smtClean="0"/>
              <a:t>RCE                   CSE</a:t>
            </a:r>
          </a:p>
          <a:p>
            <a:r>
              <a:rPr lang="en-US" sz="2000" b="1" dirty="0" smtClean="0"/>
              <a:t>RIC		 CES</a:t>
            </a:r>
          </a:p>
          <a:p>
            <a:r>
              <a:rPr lang="en-US" sz="2000" b="1" dirty="0" smtClean="0"/>
              <a:t>RCI                    AES</a:t>
            </a:r>
          </a:p>
          <a:p>
            <a:r>
              <a:rPr lang="en-US" sz="2000" b="1" dirty="0" smtClean="0"/>
              <a:t>REC                   AER</a:t>
            </a:r>
          </a:p>
          <a:p>
            <a:r>
              <a:rPr lang="en-US" sz="2000" b="1" dirty="0" smtClean="0"/>
              <a:t>RIE                    ASC</a:t>
            </a:r>
          </a:p>
          <a:p>
            <a:r>
              <a:rPr lang="en-US" sz="2000" b="1" dirty="0" smtClean="0"/>
              <a:t>CRS                   ESA</a:t>
            </a:r>
          </a:p>
          <a:p>
            <a:r>
              <a:rPr lang="en-US" sz="2000" b="1" dirty="0" smtClean="0"/>
              <a:t>CIE                    ESC</a:t>
            </a:r>
          </a:p>
          <a:p>
            <a:r>
              <a:rPr lang="en-US" sz="2000" b="1" dirty="0" smtClean="0"/>
              <a:t>CSR                   ECR</a:t>
            </a:r>
          </a:p>
          <a:p>
            <a:r>
              <a:rPr lang="en-US" sz="2000" b="1" dirty="0" smtClean="0"/>
              <a:t>IRE                    ESR</a:t>
            </a:r>
          </a:p>
          <a:p>
            <a:r>
              <a:rPr lang="en-US" sz="2000" b="1" dirty="0" smtClean="0"/>
              <a:t>IRC                    ISE</a:t>
            </a:r>
          </a:p>
          <a:p>
            <a:r>
              <a:rPr lang="en-US" sz="2000" b="1" dirty="0" smtClean="0"/>
              <a:t>IRS		 SIR</a:t>
            </a:r>
            <a:br>
              <a:rPr lang="en-US" sz="2000" b="1" dirty="0" smtClean="0"/>
            </a:br>
            <a:r>
              <a:rPr lang="en-US" sz="2000" b="1" dirty="0" smtClean="0"/>
              <a:t>SRI		 SAE</a:t>
            </a:r>
            <a:br>
              <a:rPr lang="en-US" sz="2000" b="1" dirty="0" smtClean="0"/>
            </a:br>
            <a:r>
              <a:rPr lang="en-US" sz="2000" b="1" dirty="0" smtClean="0"/>
              <a:t>SRC		 SEC</a:t>
            </a:r>
            <a:br>
              <a:rPr lang="en-US" sz="2000" b="1" dirty="0" smtClean="0"/>
            </a:br>
            <a:r>
              <a:rPr lang="en-US" sz="2000" b="1" dirty="0" smtClean="0"/>
              <a:t>SAI		 SCE</a:t>
            </a:r>
          </a:p>
          <a:p>
            <a:endParaRPr lang="en-US" dirty="0" smtClean="0"/>
          </a:p>
          <a:p>
            <a:endParaRPr lang="en-US" dirty="0"/>
          </a:p>
        </p:txBody>
      </p:sp>
    </p:spTree>
    <p:extLst>
      <p:ext uri="{BB962C8B-B14F-4D97-AF65-F5344CB8AC3E}">
        <p14:creationId xmlns:p14="http://schemas.microsoft.com/office/powerpoint/2010/main" val="722081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610" y="598843"/>
            <a:ext cx="8596668" cy="1320800"/>
          </a:xfrm>
        </p:spPr>
        <p:txBody>
          <a:bodyPr>
            <a:normAutofit fontScale="90000"/>
          </a:bodyPr>
          <a:lstStyle/>
          <a:p>
            <a:pPr algn="ctr"/>
            <a:r>
              <a:rPr lang="en-US" dirty="0" smtClean="0">
                <a:solidFill>
                  <a:srgbClr val="0070C0"/>
                </a:solidFill>
              </a:rPr>
              <a:t>How do you think the Hollands Personality codes relate to college majors?</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262" y="2549562"/>
            <a:ext cx="4719364" cy="3131437"/>
          </a:xfrm>
        </p:spPr>
      </p:pic>
    </p:spTree>
    <p:extLst>
      <p:ext uri="{BB962C8B-B14F-4D97-AF65-F5344CB8AC3E}">
        <p14:creationId xmlns:p14="http://schemas.microsoft.com/office/powerpoint/2010/main" val="404049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8940391" cy="3388538"/>
          </a:xfrm>
        </p:spPr>
      </p:pic>
      <p:sp>
        <p:nvSpPr>
          <p:cNvPr id="5" name="TextBox 4"/>
          <p:cNvSpPr txBox="1"/>
          <p:nvPr/>
        </p:nvSpPr>
        <p:spPr>
          <a:xfrm>
            <a:off x="1178806" y="4560983"/>
            <a:ext cx="8095196" cy="1015663"/>
          </a:xfrm>
          <a:prstGeom prst="rect">
            <a:avLst/>
          </a:prstGeom>
          <a:noFill/>
        </p:spPr>
        <p:txBody>
          <a:bodyPr wrap="square" rtlCol="0">
            <a:spAutoFit/>
          </a:bodyPr>
          <a:lstStyle/>
          <a:p>
            <a:pPr algn="ctr"/>
            <a:r>
              <a:rPr lang="en-US" sz="2000" dirty="0" smtClean="0"/>
              <a:t>People who choose a career or major that matches or is similar to their personality or interest type are more likely to be successful and satisfied.</a:t>
            </a:r>
            <a:endParaRPr lang="en-US" sz="2000" dirty="0"/>
          </a:p>
        </p:txBody>
      </p:sp>
    </p:spTree>
    <p:extLst>
      <p:ext uri="{BB962C8B-B14F-4D97-AF65-F5344CB8AC3E}">
        <p14:creationId xmlns:p14="http://schemas.microsoft.com/office/powerpoint/2010/main" val="1792760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026" y="356212"/>
            <a:ext cx="8596668" cy="1320800"/>
          </a:xfrm>
        </p:spPr>
        <p:txBody>
          <a:bodyPr>
            <a:normAutofit/>
          </a:bodyPr>
          <a:lstStyle/>
          <a:p>
            <a:r>
              <a:rPr lang="en-US" sz="4000" dirty="0" smtClean="0">
                <a:solidFill>
                  <a:srgbClr val="0070C0"/>
                </a:solidFill>
              </a:rPr>
              <a:t>In fact…</a:t>
            </a:r>
            <a:endParaRPr lang="en-US" sz="4000" dirty="0">
              <a:solidFill>
                <a:srgbClr val="0070C0"/>
              </a:solidFill>
            </a:endParaRPr>
          </a:p>
        </p:txBody>
      </p:sp>
      <p:sp>
        <p:nvSpPr>
          <p:cNvPr id="3" name="Content Placeholder 2"/>
          <p:cNvSpPr>
            <a:spLocks noGrp="1"/>
          </p:cNvSpPr>
          <p:nvPr>
            <p:ph idx="1"/>
          </p:nvPr>
        </p:nvSpPr>
        <p:spPr>
          <a:xfrm>
            <a:off x="1129026" y="1465243"/>
            <a:ext cx="8596668" cy="499064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Holland personality types are strong predictors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majors students choose, and the impact of </a:t>
            </a:r>
            <a:r>
              <a:rPr lang="en-US" sz="2000" dirty="0" smtClean="0">
                <a:latin typeface="Times New Roman" panose="02020603050405020304" pitchFamily="18" charset="0"/>
                <a:cs typeface="Times New Roman" panose="02020603050405020304" pitchFamily="18" charset="0"/>
              </a:rPr>
              <a:t>this choice </a:t>
            </a:r>
            <a:r>
              <a:rPr lang="en-US" sz="2000" dirty="0">
                <a:latin typeface="Times New Roman" panose="02020603050405020304" pitchFamily="18" charset="0"/>
                <a:cs typeface="Times New Roman" panose="02020603050405020304" pitchFamily="18" charset="0"/>
              </a:rPr>
              <a:t>lasts far beyond student learning and success </a:t>
            </a:r>
            <a:r>
              <a:rPr lang="en-US" sz="2000" dirty="0" smtClean="0">
                <a:latin typeface="Times New Roman" panose="02020603050405020304" pitchFamily="18" charset="0"/>
                <a:cs typeface="Times New Roman" panose="02020603050405020304" pitchFamily="18" charset="0"/>
              </a:rPr>
              <a:t>in college </a:t>
            </a:r>
            <a:r>
              <a:rPr lang="en-US" sz="2000" dirty="0">
                <a:latin typeface="Times New Roman" panose="02020603050405020304" pitchFamily="18" charset="0"/>
                <a:cs typeface="Times New Roman" panose="02020603050405020304" pitchFamily="18" charset="0"/>
              </a:rPr>
              <a:t>-- </a:t>
            </a:r>
            <a:r>
              <a:rPr lang="en-US" sz="2000" dirty="0">
                <a:latin typeface="Adobe Thai" panose="02040503050201020203" pitchFamily="18" charset="-34"/>
                <a:ea typeface="Batang" panose="02030600000101010101" pitchFamily="18" charset="-127"/>
                <a:cs typeface="Adobe Thai" panose="02040503050201020203" pitchFamily="18" charset="-34"/>
              </a:rPr>
              <a:t>job stability, salaries earned, job satisfaction, </a:t>
            </a:r>
            <a:r>
              <a:rPr lang="en-US" sz="2000" dirty="0" smtClean="0">
                <a:latin typeface="Adobe Thai" panose="02040503050201020203" pitchFamily="18" charset="-34"/>
                <a:ea typeface="Batang" panose="02030600000101010101" pitchFamily="18" charset="-127"/>
                <a:cs typeface="Adobe Thai" panose="02040503050201020203" pitchFamily="18" charset="-34"/>
              </a:rPr>
              <a:t>and career </a:t>
            </a:r>
            <a:r>
              <a:rPr lang="en-US" sz="2000" dirty="0">
                <a:latin typeface="Adobe Thai" panose="02040503050201020203" pitchFamily="18" charset="-34"/>
                <a:ea typeface="Batang" panose="02030600000101010101" pitchFamily="18" charset="-127"/>
                <a:cs typeface="Adobe Thai" panose="02040503050201020203" pitchFamily="18" charset="-34"/>
              </a:rPr>
              <a:t>opportunities. </a:t>
            </a:r>
            <a:r>
              <a:rPr lang="en-US" sz="2000" dirty="0" smtClean="0">
                <a:latin typeface="Batang" panose="02030600000101010101" pitchFamily="18" charset="-127"/>
                <a:ea typeface="Batang" panose="02030600000101010101" pitchFamily="18" charset="-127"/>
                <a:cs typeface="Times New Roman" panose="02020603050405020304" pitchFamily="18" charset="0"/>
              </a:rPr>
              <a:t/>
            </a:r>
            <a:br>
              <a:rPr lang="en-US" sz="2000" dirty="0" smtClean="0">
                <a:latin typeface="Batang" panose="02030600000101010101" pitchFamily="18" charset="-127"/>
                <a:ea typeface="Batang" panose="02030600000101010101" pitchFamily="18" charset="-127"/>
                <a:cs typeface="Times New Roman" panose="02020603050405020304" pitchFamily="18" charset="0"/>
              </a:rPr>
            </a:br>
            <a:r>
              <a:rPr lang="en-US" sz="2000" dirty="0" smtClean="0">
                <a:latin typeface="Batang" panose="02030600000101010101" pitchFamily="18" charset="-127"/>
                <a:ea typeface="Batang" panose="02030600000101010101" pitchFamily="18" charset="-127"/>
                <a:cs typeface="Times New Roman" panose="02020603050405020304" pitchFamily="18" charset="0"/>
              </a:rPr>
              <a:t/>
            </a:r>
            <a:br>
              <a:rPr lang="en-US" sz="2000" dirty="0" smtClean="0">
                <a:latin typeface="Batang" panose="02030600000101010101" pitchFamily="18" charset="-127"/>
                <a:ea typeface="Batang" panose="02030600000101010101" pitchFamily="18" charset="-127"/>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(Porter </a:t>
            </a:r>
            <a:r>
              <a:rPr lang="en-US" sz="1400" dirty="0">
                <a:latin typeface="Times New Roman" panose="02020603050405020304" pitchFamily="18" charset="0"/>
                <a:cs typeface="Times New Roman" panose="02020603050405020304" pitchFamily="18" charset="0"/>
              </a:rPr>
              <a:t>&amp; </a:t>
            </a:r>
            <a:r>
              <a:rPr lang="en-US" sz="1400" dirty="0" err="1">
                <a:latin typeface="Times New Roman" panose="02020603050405020304" pitchFamily="18" charset="0"/>
                <a:cs typeface="Times New Roman" panose="02020603050405020304" pitchFamily="18" charset="0"/>
              </a:rPr>
              <a:t>Umbach</a:t>
            </a:r>
            <a:r>
              <a:rPr lang="en-US" sz="1400" dirty="0">
                <a:latin typeface="Times New Roman" panose="02020603050405020304" pitchFamily="18" charset="0"/>
                <a:cs typeface="Times New Roman" panose="02020603050405020304" pitchFamily="18" charset="0"/>
              </a:rPr>
              <a:t>, 2006</a:t>
            </a:r>
            <a:r>
              <a:rPr lang="en-US" sz="14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more students choose a college major </a:t>
            </a:r>
            <a:r>
              <a:rPr lang="en-US" sz="2000" dirty="0" smtClean="0">
                <a:latin typeface="Times New Roman" panose="02020603050405020304" pitchFamily="18" charset="0"/>
                <a:cs typeface="Times New Roman" panose="02020603050405020304" pitchFamily="18" charset="0"/>
              </a:rPr>
              <a:t>compatible with </a:t>
            </a:r>
            <a:r>
              <a:rPr lang="en-US" sz="2000" dirty="0">
                <a:latin typeface="Times New Roman" panose="02020603050405020304" pitchFamily="18" charset="0"/>
                <a:cs typeface="Times New Roman" panose="02020603050405020304" pitchFamily="18" charset="0"/>
              </a:rPr>
              <a:t>their “Holland personality type”, the more </a:t>
            </a:r>
            <a:r>
              <a:rPr lang="en-US" sz="2000" dirty="0" smtClean="0">
                <a:latin typeface="Times New Roman" panose="02020603050405020304" pitchFamily="18" charset="0"/>
                <a:cs typeface="Times New Roman" panose="02020603050405020304" pitchFamily="18" charset="0"/>
              </a:rPr>
              <a:t>likely they </a:t>
            </a:r>
            <a:r>
              <a:rPr lang="en-US" sz="2000" dirty="0">
                <a:latin typeface="Times New Roman" panose="02020603050405020304" pitchFamily="18" charset="0"/>
                <a:cs typeface="Times New Roman" panose="02020603050405020304" pitchFamily="18" charset="0"/>
              </a:rPr>
              <a:t>are </a:t>
            </a:r>
            <a:r>
              <a:rPr lang="en-US" sz="2000" dirty="0" smtClean="0">
                <a:latin typeface="Times New Roman" panose="02020603050405020304" pitchFamily="18" charset="0"/>
                <a:cs typeface="Times New Roman" panose="02020603050405020304" pitchFamily="18" charset="0"/>
              </a:rPr>
              <a:t>to:</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Earn </a:t>
            </a:r>
            <a:r>
              <a:rPr lang="en-US" sz="2000" dirty="0">
                <a:latin typeface="Times New Roman" panose="02020603050405020304" pitchFamily="18" charset="0"/>
                <a:cs typeface="Times New Roman" panose="02020603050405020304" pitchFamily="18" charset="0"/>
              </a:rPr>
              <a:t>higher </a:t>
            </a:r>
            <a:r>
              <a:rPr lang="en-US" sz="2000" dirty="0" smtClean="0">
                <a:latin typeface="Times New Roman" panose="02020603050405020304" pitchFamily="18" charset="0"/>
                <a:cs typeface="Times New Roman" panose="02020603050405020304" pitchFamily="18" charset="0"/>
              </a:rPr>
              <a:t>grades,</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Persist </a:t>
            </a:r>
            <a:r>
              <a:rPr lang="en-US" sz="2000" dirty="0">
                <a:latin typeface="Times New Roman" panose="02020603050405020304" pitchFamily="18" charset="0"/>
                <a:cs typeface="Times New Roman" panose="02020603050405020304" pitchFamily="18" charset="0"/>
              </a:rPr>
              <a:t>in their choice of </a:t>
            </a:r>
            <a:r>
              <a:rPr lang="en-US" sz="2000" dirty="0" smtClean="0">
                <a:latin typeface="Times New Roman" panose="02020603050405020304" pitchFamily="18" charset="0"/>
                <a:cs typeface="Times New Roman" panose="02020603050405020304" pitchFamily="18" charset="0"/>
              </a:rPr>
              <a:t>major,</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Graduate </a:t>
            </a:r>
            <a:r>
              <a:rPr lang="en-US" sz="2000" dirty="0">
                <a:latin typeface="Times New Roman" panose="02020603050405020304" pitchFamily="18" charset="0"/>
                <a:cs typeface="Times New Roman" panose="02020603050405020304" pitchFamily="18" charset="0"/>
              </a:rPr>
              <a:t>on time, </a:t>
            </a:r>
            <a:r>
              <a:rPr lang="en-US" sz="2000" dirty="0" smtClean="0">
                <a:latin typeface="Times New Roman" panose="02020603050405020304" pitchFamily="18" charset="0"/>
                <a:cs typeface="Times New Roman" panose="02020603050405020304" pitchFamily="18" charset="0"/>
              </a:rPr>
              <a:t>and</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Be </a:t>
            </a:r>
            <a:r>
              <a:rPr lang="en-US" sz="2000" dirty="0">
                <a:latin typeface="Times New Roman" panose="02020603050405020304" pitchFamily="18" charset="0"/>
                <a:cs typeface="Times New Roman" panose="02020603050405020304" pitchFamily="18" charset="0"/>
              </a:rPr>
              <a:t>more satisfied and successful in their career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(Kristof-Brown</a:t>
            </a:r>
            <a:r>
              <a:rPr lang="en-US" sz="1400" dirty="0">
                <a:latin typeface="Times New Roman" panose="02020603050405020304" pitchFamily="18" charset="0"/>
                <a:cs typeface="Times New Roman" panose="02020603050405020304" pitchFamily="18" charset="0"/>
              </a:rPr>
              <a:t>, et al., 2005).</a:t>
            </a:r>
            <a:endParaRPr lang="en-US" sz="1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0794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722" y="653668"/>
            <a:ext cx="8596668" cy="1320800"/>
          </a:xfrm>
        </p:spPr>
        <p:txBody>
          <a:bodyPr>
            <a:noAutofit/>
          </a:bodyPr>
          <a:lstStyle/>
          <a:p>
            <a:pPr algn="ctr"/>
            <a:r>
              <a:rPr lang="en-US" sz="2800" dirty="0" smtClean="0">
                <a:solidFill>
                  <a:schemeClr val="accent2">
                    <a:lumMod val="75000"/>
                  </a:schemeClr>
                </a:solidFill>
              </a:rPr>
              <a:t>Over 80% of students will change their major more than once while in college. And most of them will change more than two to three times.</a:t>
            </a:r>
            <a:endParaRPr lang="en-US" sz="2800" dirty="0">
              <a:solidFill>
                <a:schemeClr val="accent2">
                  <a:lumMod val="75000"/>
                </a:schemeClr>
              </a:solidFill>
            </a:endParaRPr>
          </a:p>
        </p:txBody>
      </p:sp>
      <p:sp>
        <p:nvSpPr>
          <p:cNvPr id="3" name="Content Placeholder 2"/>
          <p:cNvSpPr>
            <a:spLocks noGrp="1"/>
          </p:cNvSpPr>
          <p:nvPr>
            <p:ph idx="1"/>
          </p:nvPr>
        </p:nvSpPr>
        <p:spPr>
          <a:xfrm>
            <a:off x="930722" y="2346593"/>
            <a:ext cx="8596668" cy="4671152"/>
          </a:xfrm>
        </p:spPr>
        <p:txBody>
          <a:bodyPr>
            <a:normAutofit fontScale="77500" lnSpcReduction="20000"/>
          </a:bodyPr>
          <a:lstStyle/>
          <a:p>
            <a:pPr marL="0" indent="0" algn="ctr">
              <a:buNone/>
            </a:pPr>
            <a:r>
              <a:rPr lang="en-US" sz="4800" dirty="0" smtClean="0">
                <a:solidFill>
                  <a:srgbClr val="0070C0"/>
                </a:solidFill>
              </a:rPr>
              <a:t>Why?</a:t>
            </a:r>
          </a:p>
          <a:p>
            <a:pPr>
              <a:buFont typeface="Wingdings" panose="05000000000000000000" pitchFamily="2" charset="2"/>
              <a:buChar char="q"/>
            </a:pPr>
            <a:r>
              <a:rPr lang="en-US" sz="3100" dirty="0" smtClean="0"/>
              <a:t>Students find a new or different major which supports their interests, values, passion, or personality.</a:t>
            </a:r>
          </a:p>
          <a:p>
            <a:pPr>
              <a:buFont typeface="Wingdings" panose="05000000000000000000" pitchFamily="2" charset="2"/>
              <a:buChar char="q"/>
            </a:pPr>
            <a:r>
              <a:rPr lang="en-US" sz="3100" dirty="0" smtClean="0"/>
              <a:t>Students choose a career that is practical – something that will pay the bills.</a:t>
            </a:r>
          </a:p>
          <a:p>
            <a:pPr>
              <a:buFont typeface="Wingdings" panose="05000000000000000000" pitchFamily="2" charset="2"/>
              <a:buChar char="q"/>
            </a:pPr>
            <a:r>
              <a:rPr lang="en-US" sz="3100" dirty="0"/>
              <a:t>No one asked the right questions at the initial admissions intake process</a:t>
            </a:r>
            <a:r>
              <a:rPr lang="en-US" sz="3100" dirty="0" smtClean="0"/>
              <a:t>.</a:t>
            </a:r>
          </a:p>
          <a:p>
            <a:pPr>
              <a:buFont typeface="Wingdings" panose="05000000000000000000" pitchFamily="2" charset="2"/>
              <a:buChar char="q"/>
            </a:pPr>
            <a:r>
              <a:rPr lang="en-US" sz="3100" dirty="0" smtClean="0"/>
              <a:t>Students may listen to outside influences on what career they should go into.</a:t>
            </a:r>
          </a:p>
          <a:p>
            <a:pPr>
              <a:buFont typeface="Wingdings" panose="05000000000000000000" pitchFamily="2" charset="2"/>
              <a:buChar char="q"/>
            </a:pPr>
            <a:endParaRPr lang="en-US" sz="2400" dirty="0">
              <a:solidFill>
                <a:srgbClr val="0070C0"/>
              </a:solidFill>
            </a:endParaRPr>
          </a:p>
          <a:p>
            <a:pPr>
              <a:buFont typeface="Wingdings" panose="05000000000000000000" pitchFamily="2" charset="2"/>
              <a:buChar char="q"/>
            </a:pPr>
            <a:endParaRPr lang="en-US" sz="2400" dirty="0" smtClean="0"/>
          </a:p>
          <a:p>
            <a:pPr marL="0" indent="0">
              <a:buNone/>
            </a:pPr>
            <a:r>
              <a:rPr lang="en-US" dirty="0" smtClean="0"/>
              <a:t>Reference: National Center for Education Statistics, 2013.</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499877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27" y="345196"/>
            <a:ext cx="8596668" cy="1320800"/>
          </a:xfrm>
        </p:spPr>
        <p:txBody>
          <a:bodyPr/>
          <a:lstStyle/>
          <a:p>
            <a:pPr algn="ctr"/>
            <a:r>
              <a:rPr lang="en-US" dirty="0" smtClean="0">
                <a:solidFill>
                  <a:srgbClr val="0070C0"/>
                </a:solidFill>
              </a:rPr>
              <a:t>College majors and personality….</a:t>
            </a:r>
            <a:endParaRPr lang="en-US" dirty="0">
              <a:solidFill>
                <a:srgbClr val="0070C0"/>
              </a:solidFill>
            </a:endParaRPr>
          </a:p>
        </p:txBody>
      </p:sp>
      <p:sp>
        <p:nvSpPr>
          <p:cNvPr id="3" name="Content Placeholder 2"/>
          <p:cNvSpPr>
            <a:spLocks noGrp="1"/>
          </p:cNvSpPr>
          <p:nvPr>
            <p:ph idx="1"/>
          </p:nvPr>
        </p:nvSpPr>
        <p:spPr>
          <a:xfrm>
            <a:off x="1195127" y="1435011"/>
            <a:ext cx="8596668" cy="514615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key to finding a satisfying career is to match your fundamental </a:t>
            </a:r>
            <a:r>
              <a:rPr lang="en-US" dirty="0" smtClean="0">
                <a:latin typeface="Times New Roman" panose="02020603050405020304" pitchFamily="18" charset="0"/>
                <a:cs typeface="Times New Roman" panose="02020603050405020304" pitchFamily="18" charset="0"/>
              </a:rPr>
              <a:t>interests and personality type </a:t>
            </a:r>
            <a:r>
              <a:rPr lang="en-US" dirty="0">
                <a:latin typeface="Times New Roman" panose="02020603050405020304" pitchFamily="18" charset="0"/>
                <a:cs typeface="Times New Roman" panose="02020603050405020304" pitchFamily="18" charset="0"/>
              </a:rPr>
              <a:t>with </a:t>
            </a:r>
            <a:r>
              <a:rPr lang="en-US" dirty="0" smtClean="0">
                <a:solidFill>
                  <a:schemeClr val="tx1"/>
                </a:solidFill>
                <a:latin typeface="Times New Roman" panose="02020603050405020304" pitchFamily="18" charset="0"/>
                <a:cs typeface="Times New Roman" panose="02020603050405020304" pitchFamily="18" charset="0"/>
              </a:rPr>
              <a:t>occupations.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 </a:t>
            </a:r>
            <a:r>
              <a:rPr lang="en-US" b="1" dirty="0" smtClean="0">
                <a:solidFill>
                  <a:srgbClr val="7030A0"/>
                </a:solidFill>
                <a:latin typeface="Times New Roman" panose="02020603050405020304" pitchFamily="18" charset="0"/>
                <a:cs typeface="Times New Roman" panose="02020603050405020304" pitchFamily="18" charset="0"/>
              </a:rPr>
              <a:t>Social </a:t>
            </a:r>
            <a:r>
              <a:rPr lang="en-US" dirty="0" smtClean="0">
                <a:latin typeface="Times New Roman" panose="02020603050405020304" pitchFamily="18" charset="0"/>
                <a:cs typeface="Times New Roman" panose="02020603050405020304" pitchFamily="18" charset="0"/>
              </a:rPr>
              <a:t>person </a:t>
            </a:r>
            <a:r>
              <a:rPr lang="en-US" dirty="0">
                <a:latin typeface="Times New Roman" panose="02020603050405020304" pitchFamily="18" charset="0"/>
                <a:cs typeface="Times New Roman" panose="02020603050405020304" pitchFamily="18" charset="0"/>
              </a:rPr>
              <a:t>would go crazy sitting alone in an office all day. </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 </a:t>
            </a:r>
            <a:r>
              <a:rPr lang="en-US" b="1" dirty="0" smtClean="0">
                <a:solidFill>
                  <a:srgbClr val="FF0000"/>
                </a:solidFill>
                <a:latin typeface="Times New Roman" panose="02020603050405020304" pitchFamily="18" charset="0"/>
                <a:cs typeface="Times New Roman" panose="02020603050405020304" pitchFamily="18" charset="0"/>
              </a:rPr>
              <a:t>Artistic </a:t>
            </a:r>
            <a:r>
              <a:rPr lang="en-US" dirty="0" smtClean="0">
                <a:solidFill>
                  <a:schemeClr val="tx1"/>
                </a:solidFill>
                <a:latin typeface="Times New Roman" panose="02020603050405020304" pitchFamily="18" charset="0"/>
                <a:cs typeface="Times New Roman" panose="02020603050405020304" pitchFamily="18" charset="0"/>
              </a:rPr>
              <a:t>person </a:t>
            </a:r>
            <a:r>
              <a:rPr lang="en-US" dirty="0" smtClean="0">
                <a:latin typeface="Times New Roman" panose="02020603050405020304" pitchFamily="18" charset="0"/>
                <a:cs typeface="Times New Roman" panose="02020603050405020304" pitchFamily="18" charset="0"/>
              </a:rPr>
              <a:t>would </a:t>
            </a:r>
            <a:r>
              <a:rPr lang="en-US" dirty="0">
                <a:latin typeface="Times New Roman" panose="02020603050405020304" pitchFamily="18" charset="0"/>
                <a:cs typeface="Times New Roman" panose="02020603050405020304" pitchFamily="18" charset="0"/>
              </a:rPr>
              <a:t>probably hate having to conform to a set </a:t>
            </a:r>
            <a:r>
              <a:rPr lang="en-US" dirty="0" smtClean="0">
                <a:latin typeface="Times New Roman" panose="02020603050405020304" pitchFamily="18" charset="0"/>
                <a:cs typeface="Times New Roman" panose="02020603050405020304" pitchFamily="18" charset="0"/>
              </a:rPr>
              <a:t>of</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strict </a:t>
            </a:r>
            <a:r>
              <a:rPr lang="en-US" dirty="0">
                <a:latin typeface="Times New Roman" panose="02020603050405020304" pitchFamily="18" charset="0"/>
                <a:cs typeface="Times New Roman" panose="02020603050405020304" pitchFamily="18" charset="0"/>
              </a:rPr>
              <a:t>rules in 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job.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is why career and vocational </a:t>
            </a:r>
            <a:r>
              <a:rPr lang="en-US" dirty="0" smtClean="0">
                <a:latin typeface="Times New Roman" panose="02020603050405020304" pitchFamily="18" charset="0"/>
                <a:cs typeface="Times New Roman" panose="02020603050405020304" pitchFamily="18" charset="0"/>
              </a:rPr>
              <a:t>test can be so helpful.</a:t>
            </a:r>
          </a:p>
          <a:p>
            <a:pPr marL="0" indent="0" algn="ctr">
              <a:buNone/>
            </a:pPr>
            <a:r>
              <a:rPr lang="en-US" sz="2400" b="1" dirty="0" smtClean="0">
                <a:latin typeface="Times New Roman" panose="02020603050405020304" pitchFamily="18" charset="0"/>
                <a:cs typeface="Times New Roman" panose="02020603050405020304" pitchFamily="18" charset="0"/>
              </a:rPr>
              <a:t>AND…</a:t>
            </a:r>
          </a:p>
          <a:p>
            <a:pPr marL="0" indent="0">
              <a:buNone/>
            </a:pPr>
            <a:r>
              <a:rPr lang="en-US" b="1" dirty="0" smtClean="0">
                <a:latin typeface="Times New Roman" panose="02020603050405020304" pitchFamily="18" charset="0"/>
                <a:cs typeface="Times New Roman" panose="02020603050405020304" pitchFamily="18" charset="0"/>
              </a:rPr>
              <a:t>Assessments </a:t>
            </a:r>
            <a:r>
              <a:rPr lang="en-US" b="1" dirty="0">
                <a:latin typeface="Times New Roman" panose="02020603050405020304" pitchFamily="18" charset="0"/>
                <a:cs typeface="Times New Roman" panose="02020603050405020304" pitchFamily="18" charset="0"/>
              </a:rPr>
              <a:t>using Holland Personality </a:t>
            </a:r>
            <a:r>
              <a:rPr lang="en-US" b="1" dirty="0" smtClean="0">
                <a:latin typeface="Times New Roman" panose="02020603050405020304" pitchFamily="18" charset="0"/>
                <a:cs typeface="Times New Roman" panose="02020603050405020304" pitchFamily="18" charset="0"/>
              </a:rPr>
              <a:t>Types provide </a:t>
            </a:r>
            <a:r>
              <a:rPr lang="en-US" b="1" dirty="0">
                <a:latin typeface="Times New Roman" panose="02020603050405020304" pitchFamily="18" charset="0"/>
                <a:cs typeface="Times New Roman" panose="02020603050405020304" pitchFamily="18" charset="0"/>
              </a:rPr>
              <a:t>information on the relationship between job personalities and key characteristics, </a:t>
            </a:r>
            <a:r>
              <a:rPr lang="en-US" b="1" i="1" dirty="0">
                <a:latin typeface="Times New Roman" panose="02020603050405020304" pitchFamily="18" charset="0"/>
                <a:cs typeface="Times New Roman" panose="02020603050405020304" pitchFamily="18" charset="0"/>
              </a:rPr>
              <a:t>college majors</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hobbies</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abilities</a:t>
            </a:r>
            <a:r>
              <a:rPr lang="en-US" b="1" dirty="0">
                <a:latin typeface="Times New Roman" panose="02020603050405020304" pitchFamily="18" charset="0"/>
                <a:cs typeface="Times New Roman" panose="02020603050405020304" pitchFamily="18" charset="0"/>
              </a:rPr>
              <a:t>, and related </a:t>
            </a:r>
            <a:r>
              <a:rPr lang="en-US" b="1" i="1" dirty="0">
                <a:latin typeface="Times New Roman" panose="02020603050405020304" pitchFamily="18" charset="0"/>
                <a:cs typeface="Times New Roman" panose="02020603050405020304" pitchFamily="18" charset="0"/>
              </a:rPr>
              <a:t>careers</a:t>
            </a:r>
            <a:r>
              <a:rPr lang="en-US" b="1" dirty="0">
                <a:latin typeface="Times New Roman" panose="02020603050405020304" pitchFamily="18" charset="0"/>
                <a:cs typeface="Times New Roman" panose="02020603050405020304" pitchFamily="18" charset="0"/>
              </a:rPr>
              <a:t>. </a:t>
            </a:r>
          </a:p>
          <a:p>
            <a:pPr marL="0" indent="0">
              <a:buNone/>
            </a:pPr>
            <a:endParaRPr lang="en-US" sz="1400" dirty="0" smtClean="0"/>
          </a:p>
          <a:p>
            <a:pPr marL="0" indent="0">
              <a:buNone/>
            </a:pPr>
            <a:endParaRPr lang="en-US" sz="1400" dirty="0" smtClean="0"/>
          </a:p>
          <a:p>
            <a:pPr marL="0" indent="0">
              <a:buNone/>
            </a:pPr>
            <a:endParaRPr lang="en-US" sz="1400" dirty="0"/>
          </a:p>
          <a:p>
            <a:pPr marL="0" indent="0">
              <a:buNone/>
            </a:pPr>
            <a:r>
              <a:rPr lang="en-US" sz="1400" dirty="0" smtClean="0"/>
              <a:t>Reference</a:t>
            </a:r>
            <a:r>
              <a:rPr lang="en-US" sz="1400" dirty="0"/>
              <a:t>: John Holland (1985) Making Vocational </a:t>
            </a:r>
            <a:r>
              <a:rPr lang="en-US" sz="1400" dirty="0" smtClean="0"/>
              <a:t>Choices (2nd </a:t>
            </a:r>
            <a:r>
              <a:rPr lang="en-US" sz="1400" dirty="0"/>
              <a:t>ed.) Odessa, FL.: Psychological Assessment Resources, Inc</a:t>
            </a:r>
            <a:r>
              <a:rPr lang="en-US" sz="1400" dirty="0" smtClean="0"/>
              <a:t>.</a:t>
            </a:r>
            <a:endParaRPr lang="en-US" sz="1400" dirty="0"/>
          </a:p>
        </p:txBody>
      </p:sp>
    </p:spTree>
    <p:extLst>
      <p:ext uri="{BB962C8B-B14F-4D97-AF65-F5344CB8AC3E}">
        <p14:creationId xmlns:p14="http://schemas.microsoft.com/office/powerpoint/2010/main" val="363917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25525" y="395861"/>
            <a:ext cx="8077200" cy="869950"/>
          </a:xfrm>
        </p:spPr>
        <p:txBody>
          <a:bodyPr/>
          <a:lstStyle/>
          <a:p>
            <a:pPr algn="ctr" eaLnBrk="1" hangingPunct="1"/>
            <a:r>
              <a:rPr lang="en-US" dirty="0" smtClean="0">
                <a:solidFill>
                  <a:srgbClr val="0066FF"/>
                </a:solidFill>
              </a:rPr>
              <a:t>Help our students take charge</a:t>
            </a:r>
            <a:r>
              <a:rPr lang="en-US" b="1" dirty="0" smtClean="0">
                <a:solidFill>
                  <a:srgbClr val="0066FF"/>
                </a:solidFill>
              </a:rPr>
              <a:t>.</a:t>
            </a:r>
            <a:endParaRPr lang="en-US" dirty="0" smtClean="0"/>
          </a:p>
        </p:txBody>
      </p:sp>
      <p:sp>
        <p:nvSpPr>
          <p:cNvPr id="6" name="Slide Number Placeholder 17"/>
          <p:cNvSpPr>
            <a:spLocks noGrp="1"/>
          </p:cNvSpPr>
          <p:nvPr>
            <p:ph type="sldNum" sz="quarter" idx="12"/>
          </p:nvPr>
        </p:nvSpPr>
        <p:spPr>
          <a:xfrm>
            <a:off x="1524000" y="1271589"/>
            <a:ext cx="533400" cy="244475"/>
          </a:xfrm>
        </p:spPr>
        <p:txBody>
          <a:bodyPr>
            <a:normAutofit/>
          </a:bodyPr>
          <a:lstStyle/>
          <a:p>
            <a:pPr algn="ctr">
              <a:defRPr/>
            </a:pPr>
            <a:fld id="{E3A682E3-0E1C-440A-AC88-0D14BCC5B8A6}" type="slidenum">
              <a:rPr lang="en-US" b="1">
                <a:solidFill>
                  <a:schemeClr val="bg1"/>
                </a:solidFill>
              </a:rPr>
              <a:pPr algn="ctr">
                <a:defRPr/>
              </a:pPr>
              <a:t>31</a:t>
            </a:fld>
            <a:endParaRPr lang="en-US" b="1" dirty="0">
              <a:solidFill>
                <a:schemeClr val="bg1"/>
              </a:solidFill>
            </a:endParaRPr>
          </a:p>
        </p:txBody>
      </p:sp>
      <p:sp>
        <p:nvSpPr>
          <p:cNvPr id="2" name="Text Placeholder 1"/>
          <p:cNvSpPr>
            <a:spLocks noGrp="1"/>
          </p:cNvSpPr>
          <p:nvPr>
            <p:ph type="body" idx="1"/>
          </p:nvPr>
        </p:nvSpPr>
        <p:spPr>
          <a:xfrm>
            <a:off x="769134" y="2160982"/>
            <a:ext cx="4185623" cy="1955692"/>
          </a:xfrm>
          <a:solidFill>
            <a:schemeClr val="accent1">
              <a:lumMod val="20000"/>
              <a:lumOff val="80000"/>
            </a:schemeClr>
          </a:solidFill>
          <a:ln>
            <a:solidFill>
              <a:schemeClr val="accent1">
                <a:lumMod val="50000"/>
              </a:schemeClr>
            </a:solidFill>
          </a:ln>
        </p:spPr>
        <p:txBody>
          <a:bodyPr/>
          <a:lstStyle/>
          <a:p>
            <a:endParaRPr lang="en-US" dirty="0" smtClean="0"/>
          </a:p>
          <a:p>
            <a:endParaRPr lang="en-US" dirty="0"/>
          </a:p>
          <a:p>
            <a:endParaRPr lang="en-US" dirty="0" smtClean="0"/>
          </a:p>
          <a:p>
            <a:endParaRPr lang="en-US" dirty="0"/>
          </a:p>
          <a:p>
            <a:endParaRPr lang="en-US" dirty="0" smtClean="0"/>
          </a:p>
          <a:p>
            <a:r>
              <a:rPr lang="en-US" dirty="0" smtClean="0"/>
              <a:t>Our students are responsible for making their education and career decisions, managing their career and controlling their destiny.</a:t>
            </a:r>
            <a:endParaRPr lang="en-US" dirty="0"/>
          </a:p>
        </p:txBody>
      </p:sp>
      <p:sp>
        <p:nvSpPr>
          <p:cNvPr id="3" name="Text Placeholder 2"/>
          <p:cNvSpPr>
            <a:spLocks noGrp="1"/>
          </p:cNvSpPr>
          <p:nvPr>
            <p:ph type="body" sz="quarter" idx="3"/>
          </p:nvPr>
        </p:nvSpPr>
        <p:spPr>
          <a:xfrm>
            <a:off x="5217107" y="2160982"/>
            <a:ext cx="4185618" cy="2123938"/>
          </a:xfrm>
          <a:solidFill>
            <a:schemeClr val="accent1">
              <a:lumMod val="60000"/>
              <a:lumOff val="40000"/>
            </a:schemeClr>
          </a:solidFill>
          <a:ln>
            <a:solidFill>
              <a:schemeClr val="accent1">
                <a:lumMod val="75000"/>
              </a:schemeClr>
            </a:solidFill>
          </a:ln>
        </p:spPr>
        <p:txBody>
          <a:bodyPr/>
          <a:lstStyle/>
          <a:p>
            <a:r>
              <a:rPr lang="en-US" sz="2000" dirty="0" smtClean="0"/>
              <a:t>Their </a:t>
            </a:r>
            <a:r>
              <a:rPr lang="en-US" sz="2200" dirty="0" smtClean="0"/>
              <a:t>career will affect their future lifestyle of fulfillment as well as where and how they live, their financial security, their leisure time activities, etc.</a:t>
            </a:r>
            <a:endParaRPr lang="en-US" sz="22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081" y="4516744"/>
            <a:ext cx="3636088" cy="2539560"/>
          </a:xfrm>
          <a:prstGeom prst="rect">
            <a:avLst/>
          </a:prstGeom>
        </p:spPr>
      </p:pic>
    </p:spTree>
    <p:extLst>
      <p:ext uri="{BB962C8B-B14F-4D97-AF65-F5344CB8AC3E}">
        <p14:creationId xmlns:p14="http://schemas.microsoft.com/office/powerpoint/2010/main" val="162471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Career Exploration </a:t>
            </a:r>
            <a:endParaRPr lang="en-US" b="1" dirty="0">
              <a:solidFill>
                <a:srgbClr val="0070C0"/>
              </a:solidFill>
            </a:endParaRPr>
          </a:p>
        </p:txBody>
      </p:sp>
      <p:sp>
        <p:nvSpPr>
          <p:cNvPr id="3" name="Content Placeholder 2"/>
          <p:cNvSpPr>
            <a:spLocks noGrp="1"/>
          </p:cNvSpPr>
          <p:nvPr>
            <p:ph idx="1"/>
          </p:nvPr>
        </p:nvSpPr>
        <p:spPr>
          <a:xfrm>
            <a:off x="783659" y="1531089"/>
            <a:ext cx="8596668" cy="4425213"/>
          </a:xfrm>
        </p:spPr>
        <p:txBody>
          <a:bodyPr>
            <a:normAutofit/>
          </a:bodyPr>
          <a:lstStyle/>
          <a:p>
            <a:pPr marL="0" indent="0" algn="ctr">
              <a:buNone/>
            </a:pPr>
            <a:r>
              <a:rPr lang="en-US" sz="4000" b="1" dirty="0" smtClean="0">
                <a:latin typeface="Footlight MT Light" panose="0204060206030A020304" pitchFamily="18" charset="0"/>
              </a:rPr>
              <a:t>Help each student reach their potential by seeking career guidance they need to start a career path that leads to a rewarding future.</a:t>
            </a:r>
            <a:r>
              <a:rPr lang="en-US" sz="2400" b="1" dirty="0" smtClean="0">
                <a:latin typeface="Footlight MT Light" panose="0204060206030A020304" pitchFamily="18" charset="0"/>
              </a:rPr>
              <a:t/>
            </a:r>
            <a:br>
              <a:rPr lang="en-US" sz="2400" b="1" dirty="0" smtClean="0">
                <a:latin typeface="Footlight MT Light" panose="0204060206030A020304" pitchFamily="18" charset="0"/>
              </a:rPr>
            </a:br>
            <a:endParaRPr lang="en-US" sz="2400" b="1" dirty="0" smtClean="0">
              <a:latin typeface="Footlight MT Light" panose="0204060206030A020304" pitchFamily="18" charset="0"/>
            </a:endParaRP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635" y="4273899"/>
            <a:ext cx="1850065" cy="1682403"/>
          </a:xfrm>
          <a:prstGeom prst="rect">
            <a:avLst/>
          </a:prstGeom>
        </p:spPr>
      </p:pic>
    </p:spTree>
    <p:extLst>
      <p:ext uri="{BB962C8B-B14F-4D97-AF65-F5344CB8AC3E}">
        <p14:creationId xmlns:p14="http://schemas.microsoft.com/office/powerpoint/2010/main" val="14924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752820"/>
            <a:ext cx="8913233" cy="1320800"/>
          </a:xfrm>
        </p:spPr>
        <p:txBody>
          <a:bodyPr>
            <a:normAutofit/>
          </a:bodyPr>
          <a:lstStyle/>
          <a:p>
            <a:pPr algn="ctr"/>
            <a:r>
              <a:rPr lang="en-US" sz="4000" dirty="0" smtClean="0">
                <a:solidFill>
                  <a:srgbClr val="0070C0"/>
                </a:solidFill>
              </a:rPr>
              <a:t>Questions?</a:t>
            </a:r>
            <a:endParaRPr lang="en-US" sz="4000" dirty="0">
              <a:solidFill>
                <a:srgbClr val="0070C0"/>
              </a:solidFill>
            </a:endParaRPr>
          </a:p>
        </p:txBody>
      </p:sp>
      <p:sp>
        <p:nvSpPr>
          <p:cNvPr id="3" name="Content Placeholder 2"/>
          <p:cNvSpPr>
            <a:spLocks noGrp="1"/>
          </p:cNvSpPr>
          <p:nvPr>
            <p:ph idx="1"/>
          </p:nvPr>
        </p:nvSpPr>
        <p:spPr>
          <a:xfrm>
            <a:off x="835615" y="2181854"/>
            <a:ext cx="8596668" cy="3880773"/>
          </a:xfrm>
        </p:spPr>
        <p:txBody>
          <a:bodyPr/>
          <a:lstStyle/>
          <a:p>
            <a:pPr marL="0" indent="0" algn="ctr">
              <a:buNone/>
            </a:pPr>
            <a:endParaRPr lang="en-US" dirty="0" smtClean="0"/>
          </a:p>
          <a:p>
            <a:pPr marL="0" indent="0" algn="ctr">
              <a:buNone/>
            </a:pPr>
            <a:r>
              <a:rPr lang="en-US" sz="4000" dirty="0" smtClean="0"/>
              <a:t>Thank you!</a:t>
            </a:r>
          </a:p>
          <a:p>
            <a:pPr marL="0" indent="0" algn="ctr">
              <a:buNone/>
            </a:pPr>
            <a:endParaRPr lang="en-US" dirty="0"/>
          </a:p>
          <a:p>
            <a:pPr marL="0" indent="0" algn="ctr">
              <a:buNone/>
            </a:pPr>
            <a:r>
              <a:rPr lang="en-US" dirty="0" smtClean="0"/>
              <a:t>Dr. </a:t>
            </a:r>
            <a:r>
              <a:rPr lang="en-US" smtClean="0"/>
              <a:t>Brenda </a:t>
            </a:r>
            <a:r>
              <a:rPr lang="en-US" smtClean="0"/>
              <a:t>Edwards</a:t>
            </a:r>
            <a:endParaRPr lang="en-US" dirty="0" smtClean="0"/>
          </a:p>
          <a:p>
            <a:pPr marL="0" indent="0" algn="ctr">
              <a:buNone/>
            </a:pPr>
            <a:r>
              <a:rPr lang="en-US" dirty="0" smtClean="0"/>
              <a:t>Piedmont Technical College</a:t>
            </a:r>
          </a:p>
          <a:p>
            <a:pPr marL="0" indent="0" algn="ctr">
              <a:buNone/>
            </a:pPr>
            <a:r>
              <a:rPr lang="en-US" dirty="0" smtClean="0"/>
              <a:t>864-941-8750</a:t>
            </a:r>
          </a:p>
          <a:p>
            <a:pPr marL="0" indent="0" algn="ctr">
              <a:buNone/>
            </a:pPr>
            <a:r>
              <a:rPr lang="en-US" dirty="0"/>
              <a:t>e</a:t>
            </a:r>
            <a:r>
              <a:rPr lang="en-US" dirty="0" smtClean="0"/>
              <a:t>dwards.b@ptc.edu</a:t>
            </a:r>
            <a:endParaRPr lang="en-US" dirty="0"/>
          </a:p>
        </p:txBody>
      </p:sp>
    </p:spTree>
    <p:extLst>
      <p:ext uri="{BB962C8B-B14F-4D97-AF65-F5344CB8AC3E}">
        <p14:creationId xmlns:p14="http://schemas.microsoft.com/office/powerpoint/2010/main" val="8356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fontAlgn="base">
              <a:spcAft>
                <a:spcPct val="0"/>
              </a:spcAft>
            </a:pPr>
            <a:r>
              <a:rPr lang="en-US" altLang="en-US" b="1" dirty="0">
                <a:solidFill>
                  <a:srgbClr val="0070C0"/>
                </a:solidFill>
                <a:latin typeface="Tahoma" panose="020B0604030504040204" pitchFamily="34" charset="0"/>
                <a:ea typeface="+mn-ea"/>
                <a:cs typeface="Times New Roman" panose="02020603050405020304" pitchFamily="18" charset="0"/>
              </a:rPr>
              <a:t>“Typical” </a:t>
            </a:r>
            <a:r>
              <a:rPr lang="en-US" altLang="en-US" b="1" dirty="0" smtClean="0">
                <a:solidFill>
                  <a:srgbClr val="0070C0"/>
                </a:solidFill>
                <a:latin typeface="Tahoma" panose="020B0604030504040204" pitchFamily="34" charset="0"/>
                <a:ea typeface="+mn-ea"/>
                <a:cs typeface="Times New Roman" panose="02020603050405020304" pitchFamily="18" charset="0"/>
              </a:rPr>
              <a:t>Outside Influences </a:t>
            </a:r>
            <a:r>
              <a:rPr lang="en-US" altLang="en-US" b="1" dirty="0">
                <a:solidFill>
                  <a:srgbClr val="0070C0"/>
                </a:solidFill>
                <a:latin typeface="Tahoma" panose="020B0604030504040204" pitchFamily="34" charset="0"/>
                <a:ea typeface="+mn-ea"/>
                <a:cs typeface="Times New Roman" panose="02020603050405020304" pitchFamily="18" charset="0"/>
              </a:rPr>
              <a:t>Used to </a:t>
            </a:r>
            <a:r>
              <a:rPr lang="en-US" altLang="en-US" b="1" dirty="0" smtClean="0">
                <a:solidFill>
                  <a:srgbClr val="0070C0"/>
                </a:solidFill>
                <a:latin typeface="Tahoma" panose="020B0604030504040204" pitchFamily="34" charset="0"/>
                <a:ea typeface="+mn-ea"/>
                <a:cs typeface="Times New Roman" panose="02020603050405020304" pitchFamily="18" charset="0"/>
              </a:rPr>
              <a:t/>
            </a:r>
            <a:br>
              <a:rPr lang="en-US" altLang="en-US" b="1" dirty="0" smtClean="0">
                <a:solidFill>
                  <a:srgbClr val="0070C0"/>
                </a:solidFill>
                <a:latin typeface="Tahoma" panose="020B0604030504040204" pitchFamily="34" charset="0"/>
                <a:ea typeface="+mn-ea"/>
                <a:cs typeface="Times New Roman" panose="02020603050405020304" pitchFamily="18" charset="0"/>
              </a:rPr>
            </a:br>
            <a:r>
              <a:rPr lang="en-US" altLang="en-US" b="1" dirty="0" smtClean="0">
                <a:solidFill>
                  <a:srgbClr val="0070C0"/>
                </a:solidFill>
                <a:latin typeface="Tahoma" panose="020B0604030504040204" pitchFamily="34" charset="0"/>
                <a:ea typeface="+mn-ea"/>
                <a:cs typeface="Times New Roman" panose="02020603050405020304" pitchFamily="18" charset="0"/>
              </a:rPr>
              <a:t>Choose </a:t>
            </a:r>
            <a:r>
              <a:rPr lang="en-US" altLang="en-US" b="1" dirty="0">
                <a:solidFill>
                  <a:srgbClr val="0070C0"/>
                </a:solidFill>
                <a:latin typeface="Tahoma" panose="020B0604030504040204" pitchFamily="34" charset="0"/>
                <a:ea typeface="+mn-ea"/>
                <a:cs typeface="Times New Roman" panose="02020603050405020304" pitchFamily="18" charset="0"/>
              </a:rPr>
              <a:t>a Career</a:t>
            </a:r>
          </a:p>
        </p:txBody>
      </p:sp>
      <p:sp>
        <p:nvSpPr>
          <p:cNvPr id="3" name="Content Placeholder 2"/>
          <p:cNvSpPr>
            <a:spLocks noGrp="1"/>
          </p:cNvSpPr>
          <p:nvPr>
            <p:ph idx="1"/>
          </p:nvPr>
        </p:nvSpPr>
        <p:spPr>
          <a:xfrm>
            <a:off x="985807" y="2281775"/>
            <a:ext cx="8596668" cy="3880773"/>
          </a:xfrm>
        </p:spPr>
        <p:txBody>
          <a:bodyPr/>
          <a:lstStyle/>
          <a:p>
            <a:pPr marL="0" indent="0">
              <a:spcBef>
                <a:spcPct val="50000"/>
              </a:spcBef>
              <a:buNone/>
            </a:pPr>
            <a:r>
              <a:rPr lang="en-US" altLang="en-US" b="1" dirty="0">
                <a:latin typeface="Trebuchet MS" panose="020B0603020202020204" pitchFamily="34" charset="0"/>
                <a:cs typeface="Times New Roman" panose="02020603050405020304" pitchFamily="18" charset="0"/>
              </a:rPr>
              <a:t>TV </a:t>
            </a:r>
            <a:r>
              <a:rPr lang="en-US" altLang="en-US" dirty="0">
                <a:latin typeface="Trebuchet MS" panose="020B0603020202020204" pitchFamily="34" charset="0"/>
                <a:cs typeface="Times New Roman" panose="02020603050405020304" pitchFamily="18" charset="0"/>
              </a:rPr>
              <a:t> </a:t>
            </a:r>
            <a:r>
              <a:rPr lang="en-US" altLang="en-US" dirty="0" smtClean="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There is a big difference between TV drama </a:t>
            </a:r>
            <a:r>
              <a:rPr lang="en-US" altLang="en-US" dirty="0" smtClean="0">
                <a:latin typeface="Trebuchet MS" panose="020B0603020202020204" pitchFamily="34" charset="0"/>
                <a:cs typeface="Times New Roman" panose="02020603050405020304" pitchFamily="18" charset="0"/>
              </a:rPr>
              <a:t>and </a:t>
            </a:r>
            <a:r>
              <a:rPr lang="en-US" altLang="en-US" dirty="0">
                <a:latin typeface="Trebuchet MS" panose="020B0603020202020204" pitchFamily="34" charset="0"/>
                <a:cs typeface="Times New Roman" panose="02020603050405020304" pitchFamily="18" charset="0"/>
              </a:rPr>
              <a:t>“real life”. </a:t>
            </a:r>
          </a:p>
          <a:p>
            <a:pPr marL="0" indent="0">
              <a:spcBef>
                <a:spcPct val="50000"/>
              </a:spcBef>
              <a:buNone/>
            </a:pPr>
            <a:r>
              <a:rPr lang="en-US" altLang="en-US" b="1" dirty="0">
                <a:latin typeface="Trebuchet MS" panose="020B0603020202020204" pitchFamily="34" charset="0"/>
                <a:cs typeface="Times New Roman" panose="02020603050405020304" pitchFamily="18" charset="0"/>
              </a:rPr>
              <a:t>F</a:t>
            </a:r>
            <a:r>
              <a:rPr lang="en-US" altLang="en-US" b="1" dirty="0" smtClean="0">
                <a:latin typeface="Trebuchet MS" panose="020B0603020202020204" pitchFamily="34" charset="0"/>
                <a:cs typeface="Times New Roman" panose="02020603050405020304" pitchFamily="18" charset="0"/>
              </a:rPr>
              <a:t>riends</a:t>
            </a:r>
            <a:r>
              <a:rPr lang="en-US" altLang="en-US" dirty="0" smtClean="0">
                <a:latin typeface="Trebuchet MS" panose="020B0603020202020204" pitchFamily="34" charset="0"/>
                <a:cs typeface="Times New Roman" panose="02020603050405020304" pitchFamily="18" charset="0"/>
              </a:rPr>
              <a:t> = </a:t>
            </a:r>
            <a:r>
              <a:rPr lang="en-US" altLang="en-US" dirty="0">
                <a:latin typeface="Trebuchet MS" panose="020B0603020202020204" pitchFamily="34" charset="0"/>
                <a:cs typeface="Times New Roman" panose="02020603050405020304" pitchFamily="18" charset="0"/>
              </a:rPr>
              <a:t>They’ll know what sounds “cool”, but unless </a:t>
            </a:r>
            <a:r>
              <a:rPr lang="en-US" altLang="en-US" dirty="0" smtClean="0">
                <a:latin typeface="Trebuchet MS" panose="020B0603020202020204" pitchFamily="34" charset="0"/>
                <a:cs typeface="Times New Roman" panose="02020603050405020304" pitchFamily="18" charset="0"/>
              </a:rPr>
              <a:t/>
            </a:r>
            <a:br>
              <a:rPr lang="en-US" altLang="en-US" dirty="0" smtClean="0">
                <a:latin typeface="Trebuchet MS" panose="020B0603020202020204" pitchFamily="34" charset="0"/>
                <a:cs typeface="Times New Roman" panose="02020603050405020304" pitchFamily="18" charset="0"/>
              </a:rPr>
            </a:br>
            <a:r>
              <a:rPr lang="en-US" altLang="en-US" dirty="0" smtClean="0">
                <a:latin typeface="Trebuchet MS" panose="020B0603020202020204" pitchFamily="34" charset="0"/>
                <a:cs typeface="Times New Roman" panose="02020603050405020304" pitchFamily="18" charset="0"/>
              </a:rPr>
              <a:t>                they </a:t>
            </a:r>
            <a:r>
              <a:rPr lang="en-US" altLang="en-US" dirty="0">
                <a:latin typeface="Trebuchet MS" panose="020B0603020202020204" pitchFamily="34" charset="0"/>
                <a:cs typeface="Times New Roman" panose="02020603050405020304" pitchFamily="18" charset="0"/>
              </a:rPr>
              <a:t>have proactively used the career /college </a:t>
            </a:r>
            <a:br>
              <a:rPr lang="en-US" altLang="en-US" dirty="0">
                <a:latin typeface="Trebuchet MS" panose="020B0603020202020204" pitchFamily="34" charset="0"/>
                <a:cs typeface="Times New Roman" panose="02020603050405020304" pitchFamily="18" charset="0"/>
              </a:rPr>
            </a:br>
            <a:r>
              <a:rPr lang="en-US" altLang="en-US" dirty="0" smtClean="0">
                <a:latin typeface="Trebuchet MS" panose="020B0603020202020204" pitchFamily="34" charset="0"/>
                <a:cs typeface="Times New Roman" panose="02020603050405020304" pitchFamily="18" charset="0"/>
              </a:rPr>
              <a:t>                tools </a:t>
            </a:r>
            <a:r>
              <a:rPr lang="en-US" altLang="en-US" dirty="0">
                <a:latin typeface="Trebuchet MS" panose="020B0603020202020204" pitchFamily="34" charset="0"/>
                <a:cs typeface="Times New Roman" panose="02020603050405020304" pitchFamily="18" charset="0"/>
              </a:rPr>
              <a:t>available, they are probably not a knowledgeable </a:t>
            </a:r>
            <a:r>
              <a:rPr lang="en-US" altLang="en-US" dirty="0" smtClean="0">
                <a:latin typeface="Trebuchet MS" panose="020B0603020202020204" pitchFamily="34" charset="0"/>
                <a:cs typeface="Times New Roman" panose="02020603050405020304" pitchFamily="18" charset="0"/>
              </a:rPr>
              <a:t/>
            </a:r>
            <a:br>
              <a:rPr lang="en-US" altLang="en-US" dirty="0" smtClean="0">
                <a:latin typeface="Trebuchet MS" panose="020B0603020202020204" pitchFamily="34" charset="0"/>
                <a:cs typeface="Times New Roman" panose="02020603050405020304" pitchFamily="18" charset="0"/>
              </a:rPr>
            </a:br>
            <a:r>
              <a:rPr lang="en-US" altLang="en-US" dirty="0" smtClean="0">
                <a:latin typeface="Trebuchet MS" panose="020B0603020202020204" pitchFamily="34" charset="0"/>
                <a:cs typeface="Times New Roman" panose="02020603050405020304" pitchFamily="18" charset="0"/>
              </a:rPr>
              <a:t>                source </a:t>
            </a:r>
            <a:r>
              <a:rPr lang="en-US" altLang="en-US" dirty="0">
                <a:latin typeface="Trebuchet MS" panose="020B0603020202020204" pitchFamily="34" charset="0"/>
                <a:cs typeface="Times New Roman" panose="02020603050405020304" pitchFamily="18" charset="0"/>
              </a:rPr>
              <a:t>of information.</a:t>
            </a:r>
          </a:p>
          <a:p>
            <a:pPr marL="0" indent="0">
              <a:spcBef>
                <a:spcPct val="50000"/>
              </a:spcBef>
              <a:buNone/>
            </a:pPr>
            <a:r>
              <a:rPr lang="en-US" altLang="en-US" b="1" dirty="0">
                <a:latin typeface="Trebuchet MS" panose="020B0603020202020204" pitchFamily="34" charset="0"/>
                <a:cs typeface="Times New Roman" panose="02020603050405020304" pitchFamily="18" charset="0"/>
              </a:rPr>
              <a:t>L</a:t>
            </a:r>
            <a:r>
              <a:rPr lang="en-US" altLang="en-US" b="1" dirty="0" smtClean="0">
                <a:latin typeface="Trebuchet MS" panose="020B0603020202020204" pitchFamily="34" charset="0"/>
                <a:cs typeface="Times New Roman" panose="02020603050405020304" pitchFamily="18" charset="0"/>
              </a:rPr>
              <a:t>ife’s </a:t>
            </a:r>
            <a:r>
              <a:rPr lang="en-US" altLang="en-US" b="1" dirty="0">
                <a:latin typeface="Trebuchet MS" panose="020B0603020202020204" pitchFamily="34" charset="0"/>
                <a:cs typeface="Times New Roman" panose="02020603050405020304" pitchFamily="18" charset="0"/>
              </a:rPr>
              <a:t>Interactions</a:t>
            </a:r>
            <a:r>
              <a:rPr lang="en-US" altLang="en-US" dirty="0">
                <a:latin typeface="Trebuchet MS" panose="020B0603020202020204" pitchFamily="34" charset="0"/>
                <a:cs typeface="Times New Roman" panose="02020603050405020304" pitchFamily="18" charset="0"/>
              </a:rPr>
              <a:t> </a:t>
            </a:r>
            <a:r>
              <a:rPr lang="en-US" altLang="en-US" dirty="0" smtClean="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OK, you have used the services of </a:t>
            </a:r>
            <a:r>
              <a:rPr lang="en-US" altLang="en-US" dirty="0" smtClean="0">
                <a:latin typeface="Trebuchet MS" panose="020B0603020202020204" pitchFamily="34" charset="0"/>
                <a:cs typeface="Times New Roman" panose="02020603050405020304" pitchFamily="18" charset="0"/>
              </a:rPr>
              <a:t/>
            </a:r>
            <a:br>
              <a:rPr lang="en-US" altLang="en-US" dirty="0" smtClean="0">
                <a:latin typeface="Trebuchet MS" panose="020B0603020202020204" pitchFamily="34" charset="0"/>
                <a:cs typeface="Times New Roman" panose="02020603050405020304" pitchFamily="18" charset="0"/>
              </a:rPr>
            </a:br>
            <a:r>
              <a:rPr lang="en-US" altLang="en-US" dirty="0" smtClean="0">
                <a:latin typeface="Trebuchet MS" panose="020B0603020202020204" pitchFamily="34" charset="0"/>
                <a:cs typeface="Times New Roman" panose="02020603050405020304" pitchFamily="18" charset="0"/>
              </a:rPr>
              <a:t>                Dentists</a:t>
            </a:r>
            <a:r>
              <a:rPr lang="en-US" altLang="en-US" dirty="0">
                <a:latin typeface="Trebuchet MS" panose="020B0603020202020204" pitchFamily="34" charset="0"/>
                <a:cs typeface="Times New Roman" panose="02020603050405020304" pitchFamily="18" charset="0"/>
              </a:rPr>
              <a:t>, Pharmacists, Teachers, etc. but… Do you </a:t>
            </a:r>
            <a:r>
              <a:rPr lang="en-US" altLang="en-US" dirty="0" smtClean="0">
                <a:latin typeface="Trebuchet MS" panose="020B0603020202020204" pitchFamily="34" charset="0"/>
                <a:cs typeface="Times New Roman" panose="02020603050405020304" pitchFamily="18" charset="0"/>
              </a:rPr>
              <a:t/>
            </a:r>
            <a:br>
              <a:rPr lang="en-US" altLang="en-US" dirty="0" smtClean="0">
                <a:latin typeface="Trebuchet MS" panose="020B0603020202020204" pitchFamily="34" charset="0"/>
                <a:cs typeface="Times New Roman" panose="02020603050405020304" pitchFamily="18" charset="0"/>
              </a:rPr>
            </a:br>
            <a:r>
              <a:rPr lang="en-US" altLang="en-US" dirty="0" smtClean="0">
                <a:latin typeface="Trebuchet MS" panose="020B0603020202020204" pitchFamily="34" charset="0"/>
                <a:cs typeface="Times New Roman" panose="02020603050405020304" pitchFamily="18" charset="0"/>
              </a:rPr>
              <a:t>                really </a:t>
            </a:r>
            <a:r>
              <a:rPr lang="en-US" altLang="en-US" dirty="0">
                <a:latin typeface="Trebuchet MS" panose="020B0603020202020204" pitchFamily="34" charset="0"/>
                <a:cs typeface="Times New Roman" panose="02020603050405020304" pitchFamily="18" charset="0"/>
              </a:rPr>
              <a:t>know what it is like to do their job?</a:t>
            </a:r>
          </a:p>
          <a:p>
            <a:pPr marL="0" indent="0">
              <a:spcBef>
                <a:spcPct val="50000"/>
              </a:spcBef>
              <a:buNone/>
            </a:pPr>
            <a:r>
              <a:rPr lang="en-US" altLang="en-US" b="1" dirty="0">
                <a:latin typeface="Trebuchet MS" panose="020B0603020202020204" pitchFamily="34" charset="0"/>
                <a:cs typeface="Times New Roman" panose="02020603050405020304" pitchFamily="18" charset="0"/>
              </a:rPr>
              <a:t>Parent</a:t>
            </a:r>
            <a:r>
              <a:rPr lang="en-US" altLang="en-US" dirty="0">
                <a:latin typeface="Trebuchet MS" panose="020B0603020202020204" pitchFamily="34" charset="0"/>
                <a:cs typeface="Times New Roman" panose="02020603050405020304" pitchFamily="18" charset="0"/>
              </a:rPr>
              <a:t>  </a:t>
            </a:r>
            <a:r>
              <a:rPr lang="en-US" altLang="en-US" dirty="0" smtClean="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A great source, if your parent’s career happens </a:t>
            </a:r>
            <a:r>
              <a:rPr lang="en-US" altLang="en-US" dirty="0" smtClean="0">
                <a:latin typeface="Trebuchet MS" panose="020B0603020202020204" pitchFamily="34" charset="0"/>
                <a:cs typeface="Times New Roman" panose="02020603050405020304" pitchFamily="18" charset="0"/>
              </a:rPr>
              <a:t/>
            </a:r>
            <a:br>
              <a:rPr lang="en-US" altLang="en-US" dirty="0" smtClean="0">
                <a:latin typeface="Trebuchet MS" panose="020B0603020202020204" pitchFamily="34" charset="0"/>
                <a:cs typeface="Times New Roman" panose="02020603050405020304" pitchFamily="18" charset="0"/>
              </a:rPr>
            </a:br>
            <a:r>
              <a:rPr lang="en-US" altLang="en-US" dirty="0" smtClean="0">
                <a:latin typeface="Trebuchet MS" panose="020B0603020202020204" pitchFamily="34" charset="0"/>
                <a:cs typeface="Times New Roman" panose="02020603050405020304" pitchFamily="18" charset="0"/>
              </a:rPr>
              <a:t>                to </a:t>
            </a:r>
            <a:r>
              <a:rPr lang="en-US" altLang="en-US" dirty="0">
                <a:latin typeface="Trebuchet MS" panose="020B0603020202020204" pitchFamily="34" charset="0"/>
                <a:cs typeface="Times New Roman" panose="02020603050405020304" pitchFamily="18" charset="0"/>
              </a:rPr>
              <a:t>be “the right one” </a:t>
            </a:r>
            <a:r>
              <a:rPr lang="en-US" altLang="en-US" i="1" dirty="0">
                <a:latin typeface="Trebuchet MS" panose="020B0603020202020204" pitchFamily="34" charset="0"/>
                <a:cs typeface="Times New Roman" panose="02020603050405020304" pitchFamily="18" charset="0"/>
              </a:rPr>
              <a:t>out of several hundred </a:t>
            </a:r>
            <a:r>
              <a:rPr lang="en-US" altLang="en-US" i="1" dirty="0" smtClean="0">
                <a:latin typeface="Trebuchet MS" panose="020B0603020202020204" pitchFamily="34" charset="0"/>
                <a:cs typeface="Times New Roman" panose="02020603050405020304" pitchFamily="18" charset="0"/>
              </a:rPr>
              <a:t/>
            </a:r>
            <a:br>
              <a:rPr lang="en-US" altLang="en-US" i="1" dirty="0" smtClean="0">
                <a:latin typeface="Trebuchet MS" panose="020B0603020202020204" pitchFamily="34" charset="0"/>
                <a:cs typeface="Times New Roman" panose="02020603050405020304" pitchFamily="18" charset="0"/>
              </a:rPr>
            </a:br>
            <a:r>
              <a:rPr lang="en-US" altLang="en-US" i="1" dirty="0" smtClean="0">
                <a:latin typeface="Trebuchet MS" panose="020B0603020202020204" pitchFamily="34" charset="0"/>
                <a:cs typeface="Times New Roman" panose="02020603050405020304" pitchFamily="18" charset="0"/>
              </a:rPr>
              <a:t>                possibilities</a:t>
            </a:r>
            <a:r>
              <a:rPr lang="en-US" altLang="en-US" dirty="0" smtClean="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for you.</a:t>
            </a:r>
            <a:r>
              <a:rPr lang="en-US" altLang="en-US" dirty="0">
                <a:latin typeface="Trebuchet MS" panose="020B0603020202020204" pitchFamily="34" charset="0"/>
              </a:rPr>
              <a:t> </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9093" y="2444827"/>
            <a:ext cx="2359429" cy="2744118"/>
          </a:xfrm>
          <a:prstGeom prst="rect">
            <a:avLst/>
          </a:prstGeom>
        </p:spPr>
      </p:pic>
    </p:spTree>
    <p:extLst>
      <p:ext uri="{BB962C8B-B14F-4D97-AF65-F5344CB8AC3E}">
        <p14:creationId xmlns:p14="http://schemas.microsoft.com/office/powerpoint/2010/main" val="3101359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
            </a:r>
            <a:br>
              <a:rPr lang="en-US" dirty="0" smtClean="0">
                <a:solidFill>
                  <a:schemeClr val="accent2">
                    <a:lumMod val="75000"/>
                  </a:schemeClr>
                </a:solidFill>
              </a:rPr>
            </a:br>
            <a:endParaRPr lang="en-US" dirty="0">
              <a:solidFill>
                <a:schemeClr val="accent2">
                  <a:lumMod val="75000"/>
                </a:schemeClr>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037" y="1930400"/>
            <a:ext cx="3316802" cy="4442639"/>
          </a:xfrm>
          <a:prstGeom prst="rect">
            <a:avLst/>
          </a:prstGeom>
        </p:spPr>
      </p:pic>
      <p:sp>
        <p:nvSpPr>
          <p:cNvPr id="20" name="TextBox 19"/>
          <p:cNvSpPr txBox="1"/>
          <p:nvPr/>
        </p:nvSpPr>
        <p:spPr>
          <a:xfrm>
            <a:off x="1352874" y="609600"/>
            <a:ext cx="7921128" cy="707886"/>
          </a:xfrm>
          <a:prstGeom prst="rect">
            <a:avLst/>
          </a:prstGeom>
          <a:noFill/>
        </p:spPr>
        <p:txBody>
          <a:bodyPr wrap="square" rtlCol="0">
            <a:spAutoFit/>
          </a:bodyPr>
          <a:lstStyle/>
          <a:p>
            <a:pPr algn="ctr"/>
            <a:r>
              <a:rPr lang="en-US" sz="4000" b="1" dirty="0" smtClean="0">
                <a:solidFill>
                  <a:srgbClr val="0070C0"/>
                </a:solidFill>
              </a:rPr>
              <a:t>What is Career Exploration?</a:t>
            </a:r>
            <a:endParaRPr lang="en-US" sz="4000" b="1" dirty="0">
              <a:solidFill>
                <a:srgbClr val="0070C0"/>
              </a:solidFill>
            </a:endParaRPr>
          </a:p>
        </p:txBody>
      </p:sp>
    </p:spTree>
    <p:extLst>
      <p:ext uri="{BB962C8B-B14F-4D97-AF65-F5344CB8AC3E}">
        <p14:creationId xmlns:p14="http://schemas.microsoft.com/office/powerpoint/2010/main" val="1144213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234" y="323295"/>
            <a:ext cx="8596668" cy="1320800"/>
          </a:xfrm>
        </p:spPr>
        <p:txBody>
          <a:bodyPr>
            <a:normAutofit/>
          </a:bodyPr>
          <a:lstStyle/>
          <a:p>
            <a:pPr algn="ctr"/>
            <a:r>
              <a:rPr lang="en-US" sz="4000" dirty="0" smtClean="0">
                <a:solidFill>
                  <a:schemeClr val="accent2">
                    <a:lumMod val="75000"/>
                  </a:schemeClr>
                </a:solidFill>
              </a:rPr>
              <a:t/>
            </a:r>
            <a:br>
              <a:rPr lang="en-US" sz="4000" dirty="0" smtClean="0">
                <a:solidFill>
                  <a:schemeClr val="accent2">
                    <a:lumMod val="75000"/>
                  </a:schemeClr>
                </a:solidFill>
              </a:rPr>
            </a:br>
            <a:r>
              <a:rPr lang="en-US" sz="4000" dirty="0" smtClean="0">
                <a:solidFill>
                  <a:schemeClr val="accent2">
                    <a:lumMod val="75000"/>
                  </a:schemeClr>
                </a:solidFill>
              </a:rPr>
              <a:t>3 Stages of Career Exploration</a:t>
            </a:r>
            <a:endParaRPr lang="en-US" sz="4000" dirty="0">
              <a:solidFill>
                <a:schemeClr val="accent2">
                  <a:lumMod val="75000"/>
                </a:schemeClr>
              </a:solidFill>
            </a:endParaRPr>
          </a:p>
        </p:txBody>
      </p:sp>
      <p:sp>
        <p:nvSpPr>
          <p:cNvPr id="7" name="TextBox 6"/>
          <p:cNvSpPr txBox="1"/>
          <p:nvPr/>
        </p:nvSpPr>
        <p:spPr>
          <a:xfrm>
            <a:off x="2484304" y="2478793"/>
            <a:ext cx="6224530" cy="20821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9" name="TextBox 8"/>
          <p:cNvSpPr txBox="1"/>
          <p:nvPr/>
        </p:nvSpPr>
        <p:spPr>
          <a:xfrm>
            <a:off x="2671590" y="2827389"/>
            <a:ext cx="5849957" cy="1384995"/>
          </a:xfrm>
          <a:prstGeom prst="rect">
            <a:avLst/>
          </a:prstGeom>
          <a:noFill/>
        </p:spPr>
        <p:txBody>
          <a:bodyPr wrap="square" rtlCol="0">
            <a:spAutoFit/>
          </a:bodyPr>
          <a:lstStyle/>
          <a:p>
            <a:pPr algn="ctr"/>
            <a:r>
              <a:rPr lang="en-US" sz="2800" dirty="0" smtClean="0"/>
              <a:t>Stage 1 : Determine Your Interests</a:t>
            </a:r>
          </a:p>
          <a:p>
            <a:pPr algn="ctr"/>
            <a:r>
              <a:rPr lang="en-US" sz="2800" dirty="0" smtClean="0"/>
              <a:t>Stage 2: Discover Your Career</a:t>
            </a:r>
          </a:p>
          <a:p>
            <a:pPr algn="ctr"/>
            <a:r>
              <a:rPr lang="en-US" sz="2800" dirty="0" smtClean="0"/>
              <a:t>Stage 3: Plan your Goals</a:t>
            </a:r>
            <a:endParaRPr lang="en-US" sz="2800" dirty="0"/>
          </a:p>
        </p:txBody>
      </p:sp>
    </p:spTree>
    <p:extLst>
      <p:ext uri="{BB962C8B-B14F-4D97-AF65-F5344CB8AC3E}">
        <p14:creationId xmlns:p14="http://schemas.microsoft.com/office/powerpoint/2010/main" val="2065079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197" y="594203"/>
            <a:ext cx="9623437" cy="1320800"/>
          </a:xfrm>
        </p:spPr>
        <p:txBody>
          <a:bodyPr/>
          <a:lstStyle/>
          <a:p>
            <a:pPr algn="ctr"/>
            <a:r>
              <a:rPr lang="en-US" dirty="0" smtClean="0">
                <a:solidFill>
                  <a:schemeClr val="accent2">
                    <a:lumMod val="75000"/>
                  </a:schemeClr>
                </a:solidFill>
              </a:rPr>
              <a:t>           Stage 1: Determine Your Interests</a:t>
            </a:r>
            <a:endParaRPr lang="en-US" dirty="0">
              <a:solidFill>
                <a:schemeClr val="accent2">
                  <a:lumMod val="75000"/>
                </a:schemeClr>
              </a:solidFill>
            </a:endParaRPr>
          </a:p>
        </p:txBody>
      </p:sp>
      <p:sp>
        <p:nvSpPr>
          <p:cNvPr id="3" name="Content Placeholder 2"/>
          <p:cNvSpPr>
            <a:spLocks noGrp="1"/>
          </p:cNvSpPr>
          <p:nvPr>
            <p:ph idx="1"/>
          </p:nvPr>
        </p:nvSpPr>
        <p:spPr>
          <a:xfrm>
            <a:off x="1102582" y="2259741"/>
            <a:ext cx="8596668" cy="3880773"/>
          </a:xfrm>
        </p:spPr>
        <p:txBody>
          <a:bodyPr/>
          <a:lstStyle/>
          <a:p>
            <a:pPr marL="0" indent="0">
              <a:buNone/>
            </a:pPr>
            <a:r>
              <a:rPr lang="en-US" dirty="0" smtClean="0"/>
              <a:t>Knowing </a:t>
            </a:r>
            <a:r>
              <a:rPr lang="en-US" dirty="0"/>
              <a:t>about yourself is the basis of career decision-making.  What are your interests, skills, and values? What is important to you about your work? What are your personal traits and characteristics? Ask yourself:</a:t>
            </a:r>
          </a:p>
          <a:p>
            <a:pPr marL="0" indent="0">
              <a:buNone/>
            </a:pPr>
            <a:endParaRPr lang="en-US" dirty="0" smtClean="0"/>
          </a:p>
          <a:p>
            <a:pPr marL="0" indent="0">
              <a:buNone/>
            </a:pPr>
            <a:r>
              <a:rPr lang="en-US" dirty="0"/>
              <a:t>	</a:t>
            </a:r>
            <a:r>
              <a:rPr lang="en-US" dirty="0" smtClean="0"/>
              <a:t>» </a:t>
            </a:r>
            <a:r>
              <a:rPr lang="en-US" dirty="0"/>
              <a:t>What do I like to do</a:t>
            </a:r>
            <a:r>
              <a:rPr lang="en-US" dirty="0" smtClean="0"/>
              <a:t>?</a:t>
            </a:r>
          </a:p>
          <a:p>
            <a:pPr marL="0" indent="0">
              <a:buNone/>
            </a:pPr>
            <a:r>
              <a:rPr lang="en-US" dirty="0"/>
              <a:t>	</a:t>
            </a:r>
            <a:r>
              <a:rPr lang="en-US" dirty="0" smtClean="0"/>
              <a:t>» </a:t>
            </a:r>
            <a:r>
              <a:rPr lang="en-US" dirty="0"/>
              <a:t>What do I value</a:t>
            </a:r>
            <a:r>
              <a:rPr lang="en-US" dirty="0" smtClean="0"/>
              <a:t>?</a:t>
            </a:r>
          </a:p>
          <a:p>
            <a:pPr marL="0" indent="0">
              <a:buNone/>
            </a:pPr>
            <a:r>
              <a:rPr lang="en-US" dirty="0"/>
              <a:t>	</a:t>
            </a:r>
            <a:r>
              <a:rPr lang="en-US" dirty="0" smtClean="0"/>
              <a:t>» </a:t>
            </a:r>
            <a:r>
              <a:rPr lang="en-US" dirty="0"/>
              <a:t>What motivates me? What keeps my curiosity?</a:t>
            </a:r>
          </a:p>
          <a:p>
            <a:pPr marL="0" indent="0">
              <a:buNone/>
            </a:pPr>
            <a:r>
              <a:rPr lang="en-US" dirty="0" smtClean="0"/>
              <a:t>	» </a:t>
            </a:r>
            <a:r>
              <a:rPr lang="en-US" dirty="0"/>
              <a:t>What skills do I possess? What new ones can I </a:t>
            </a:r>
            <a:r>
              <a:rPr lang="en-US" dirty="0" smtClean="0"/>
              <a:t>develop?</a:t>
            </a:r>
            <a:endParaRPr lang="en-US" dirty="0"/>
          </a:p>
          <a:p>
            <a:endParaRPr lang="en-US" dirty="0"/>
          </a:p>
        </p:txBody>
      </p:sp>
      <p:pic>
        <p:nvPicPr>
          <p:cNvPr id="10" name="Picture 9"/>
          <p:cNvPicPr>
            <a:picLocks noChangeAspect="1"/>
          </p:cNvPicPr>
          <p:nvPr/>
        </p:nvPicPr>
        <p:blipFill>
          <a:blip r:embed="rId2"/>
          <a:stretch>
            <a:fillRect/>
          </a:stretch>
        </p:blipFill>
        <p:spPr>
          <a:xfrm>
            <a:off x="941739" y="432165"/>
            <a:ext cx="1644877" cy="1644877"/>
          </a:xfrm>
          <a:prstGeom prst="rect">
            <a:avLst/>
          </a:prstGeom>
        </p:spPr>
      </p:pic>
    </p:spTree>
    <p:extLst>
      <p:ext uri="{BB962C8B-B14F-4D97-AF65-F5344CB8AC3E}">
        <p14:creationId xmlns:p14="http://schemas.microsoft.com/office/powerpoint/2010/main" val="3009039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				  Stage 2: Discover Your Career</a:t>
            </a:r>
            <a:endParaRPr lang="en-US" dirty="0">
              <a:solidFill>
                <a:schemeClr val="accent2">
                  <a:lumMod val="75000"/>
                </a:schemeClr>
              </a:solidFill>
            </a:endParaRPr>
          </a:p>
        </p:txBody>
      </p:sp>
      <p:sp>
        <p:nvSpPr>
          <p:cNvPr id="3" name="Content Placeholder 2"/>
          <p:cNvSpPr>
            <a:spLocks noGrp="1"/>
          </p:cNvSpPr>
          <p:nvPr>
            <p:ph idx="1"/>
          </p:nvPr>
        </p:nvSpPr>
        <p:spPr>
          <a:xfrm>
            <a:off x="837894" y="2301301"/>
            <a:ext cx="8596668" cy="3880773"/>
          </a:xfrm>
        </p:spPr>
        <p:txBody>
          <a:bodyPr/>
          <a:lstStyle/>
          <a:p>
            <a:pPr marL="0" indent="0">
              <a:buNone/>
            </a:pPr>
            <a:r>
              <a:rPr lang="en-US" dirty="0"/>
              <a:t>Learning about the careers, types of jobs, educational requirements, and job functions are important in understanding the careers that fit your interests and goals. You may ask yourself:</a:t>
            </a:r>
          </a:p>
          <a:p>
            <a:pPr marL="0" indent="0">
              <a:buNone/>
            </a:pPr>
            <a:endParaRPr lang="en-US" dirty="0"/>
          </a:p>
          <a:p>
            <a:pPr marL="0" indent="0">
              <a:buNone/>
            </a:pPr>
            <a:r>
              <a:rPr lang="en-US" dirty="0"/>
              <a:t>     » What are examples of careers in my chosen major or field of interest?</a:t>
            </a:r>
          </a:p>
          <a:p>
            <a:pPr marL="0" indent="0">
              <a:buNone/>
            </a:pPr>
            <a:r>
              <a:rPr lang="en-US" dirty="0"/>
              <a:t>      » What job titles interest me?</a:t>
            </a:r>
          </a:p>
          <a:p>
            <a:pPr marL="0" indent="0">
              <a:buNone/>
            </a:pPr>
            <a:r>
              <a:rPr lang="en-US" dirty="0"/>
              <a:t>      » What type of work environments do I like?</a:t>
            </a:r>
          </a:p>
          <a:p>
            <a:pPr marL="0" indent="0">
              <a:buNone/>
            </a:pPr>
            <a:r>
              <a:rPr lang="en-US" dirty="0"/>
              <a:t>      » Where can I go to research my chosen career or field of interest?</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94" y="353793"/>
            <a:ext cx="1691701" cy="1691701"/>
          </a:xfrm>
          <a:prstGeom prst="rect">
            <a:avLst/>
          </a:prstGeom>
        </p:spPr>
      </p:pic>
    </p:spTree>
    <p:extLst>
      <p:ext uri="{BB962C8B-B14F-4D97-AF65-F5344CB8AC3E}">
        <p14:creationId xmlns:p14="http://schemas.microsoft.com/office/powerpoint/2010/main" val="218669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     </a:t>
            </a:r>
            <a:r>
              <a:rPr lang="en-US" dirty="0" smtClean="0">
                <a:solidFill>
                  <a:schemeClr val="accent2">
                    <a:lumMod val="75000"/>
                  </a:schemeClr>
                </a:solidFill>
              </a:rPr>
              <a:t>            Stage 3: Plan your Goals</a:t>
            </a:r>
            <a:endParaRPr lang="en-US" dirty="0">
              <a:solidFill>
                <a:schemeClr val="accent2">
                  <a:lumMod val="75000"/>
                </a:schemeClr>
              </a:solidFill>
            </a:endParaRPr>
          </a:p>
        </p:txBody>
      </p:sp>
      <p:sp>
        <p:nvSpPr>
          <p:cNvPr id="3" name="Content Placeholder 2"/>
          <p:cNvSpPr>
            <a:spLocks noGrp="1"/>
          </p:cNvSpPr>
          <p:nvPr>
            <p:ph idx="1"/>
          </p:nvPr>
        </p:nvSpPr>
        <p:spPr>
          <a:xfrm>
            <a:off x="804843" y="2413976"/>
            <a:ext cx="8596668" cy="3880773"/>
          </a:xfrm>
        </p:spPr>
        <p:txBody>
          <a:bodyPr/>
          <a:lstStyle/>
          <a:p>
            <a:pPr marL="0" indent="0">
              <a:buNone/>
            </a:pPr>
            <a:r>
              <a:rPr lang="en-US" dirty="0"/>
              <a:t>Take what you have learned about yourself and piece it together with the reality of the world of work. Begin to evaluate career options that are practical for you. Use decision-making and action planning skills to identify successful career and life plans. Some important questions include:</a:t>
            </a:r>
          </a:p>
          <a:p>
            <a:pPr marL="0" indent="0">
              <a:buNone/>
            </a:pPr>
            <a:endParaRPr lang="en-US" dirty="0"/>
          </a:p>
          <a:p>
            <a:pPr marL="0" indent="0">
              <a:buNone/>
            </a:pPr>
            <a:r>
              <a:rPr lang="en-US" dirty="0"/>
              <a:t>     » Do I have the resources to pursue these options?</a:t>
            </a:r>
          </a:p>
          <a:p>
            <a:pPr marL="0" indent="0">
              <a:buNone/>
            </a:pPr>
            <a:r>
              <a:rPr lang="en-US" dirty="0"/>
              <a:t>      » What challenges might be presented during my educational pursuit? In </a:t>
            </a:r>
            <a:r>
              <a:rPr lang="en-US" dirty="0" smtClean="0"/>
              <a:t>the</a:t>
            </a:r>
            <a:br>
              <a:rPr lang="en-US" dirty="0" smtClean="0"/>
            </a:br>
            <a:r>
              <a:rPr lang="en-US" dirty="0" smtClean="0"/>
              <a:t>  	  job </a:t>
            </a:r>
            <a:r>
              <a:rPr lang="en-US" dirty="0"/>
              <a:t>market?</a:t>
            </a:r>
          </a:p>
          <a:p>
            <a:pPr marL="0" indent="0">
              <a:buNone/>
            </a:pPr>
            <a:r>
              <a:rPr lang="en-US" dirty="0"/>
              <a:t>      » What else do I need to know to identify my career objectives?</a:t>
            </a:r>
          </a:p>
          <a:p>
            <a:pPr marL="0" indent="0">
              <a:buNone/>
            </a:pPr>
            <a:r>
              <a:rPr lang="en-US" dirty="0"/>
              <a:t>      » Do I need to conduct more self-assessment or career research to make </a:t>
            </a:r>
            <a:r>
              <a:rPr lang="en-US" dirty="0" smtClean="0"/>
              <a:t>a</a:t>
            </a:r>
            <a:br>
              <a:rPr lang="en-US" dirty="0" smtClean="0"/>
            </a:br>
            <a:r>
              <a:rPr lang="en-US" dirty="0" smtClean="0"/>
              <a:t>	  career </a:t>
            </a:r>
            <a:r>
              <a:rPr lang="en-US" dirty="0"/>
              <a:t>decision?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43" y="261956"/>
            <a:ext cx="2016087" cy="2016087"/>
          </a:xfrm>
          <a:prstGeom prst="rect">
            <a:avLst/>
          </a:prstGeom>
        </p:spPr>
      </p:pic>
    </p:spTree>
    <p:extLst>
      <p:ext uri="{BB962C8B-B14F-4D97-AF65-F5344CB8AC3E}">
        <p14:creationId xmlns:p14="http://schemas.microsoft.com/office/powerpoint/2010/main" val="2058804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12503</TotalTime>
  <Words>1009</Words>
  <Application>Microsoft Office PowerPoint</Application>
  <PresentationFormat>Widescreen</PresentationFormat>
  <Paragraphs>158</Paragraphs>
  <Slides>33</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Batang</vt:lpstr>
      <vt:lpstr>Adobe Thai</vt:lpstr>
      <vt:lpstr>Arial</vt:lpstr>
      <vt:lpstr>Arial Black</vt:lpstr>
      <vt:lpstr>Calibri</vt:lpstr>
      <vt:lpstr>Comic Sans MS</vt:lpstr>
      <vt:lpstr>Footlight MT Light</vt:lpstr>
      <vt:lpstr>Tahoma</vt:lpstr>
      <vt:lpstr>Times New Roman</vt:lpstr>
      <vt:lpstr>Trebuchet MS</vt:lpstr>
      <vt:lpstr>Wingdings</vt:lpstr>
      <vt:lpstr>Wingdings 3</vt:lpstr>
      <vt:lpstr>1_Office Theme</vt:lpstr>
      <vt:lpstr>Facet</vt:lpstr>
      <vt:lpstr>PowerPoint Presentation</vt:lpstr>
      <vt:lpstr>Career Exploration for the College Student</vt:lpstr>
      <vt:lpstr>Over 80% of students will change their major more than once while in college. And most of them will change more than two to three times.</vt:lpstr>
      <vt:lpstr>“Typical” Outside Influences Used to  Choose a Career</vt:lpstr>
      <vt:lpstr> </vt:lpstr>
      <vt:lpstr> 3 Stages of Career Exploration</vt:lpstr>
      <vt:lpstr>           Stage 1: Determine Your Interests</vt:lpstr>
      <vt:lpstr>      Stage 2: Discover Your Career</vt:lpstr>
      <vt:lpstr>                 Stage 3: Plan your Goals</vt:lpstr>
      <vt:lpstr>   Why is Career Exploration Important? </vt:lpstr>
      <vt:lpstr>Benefits of Career Planning</vt:lpstr>
      <vt:lpstr>The consequences of NOT planning are costly…</vt:lpstr>
      <vt:lpstr>So… what is the answer?</vt:lpstr>
      <vt:lpstr>PowerPoint Presentation</vt:lpstr>
      <vt:lpstr>Open-ended questions</vt:lpstr>
      <vt:lpstr>So… if we know what kind of Questions to ask and the student is unsure or undecided about a career/major then what to do?</vt:lpstr>
      <vt:lpstr>Refer student for Career Planning</vt:lpstr>
      <vt:lpstr>Career Planning…Personality, Interest, &amp; Values Assessments</vt:lpstr>
      <vt:lpstr>There are many Personality and Interest Assessments…</vt:lpstr>
      <vt:lpstr>Holland’s Six Personality Types</vt:lpstr>
      <vt:lpstr>Holland’s Six Personality Types</vt:lpstr>
      <vt:lpstr>Theory of John Holland </vt:lpstr>
      <vt:lpstr>What is your Holland’s  personality type?</vt:lpstr>
      <vt:lpstr> Activity:  Walk around the room, read each poster,  decide which Type best represents YOU and  stand by that poster.  Label this Type as  your 1st Choice on your worksheet.    Discussion:  Why did you pick this type?     </vt:lpstr>
      <vt:lpstr>Activity: Move to your second favorite Type and write it on the worksheet as your 2nd choice. </vt:lpstr>
      <vt:lpstr>What is YOUR Holland Code?</vt:lpstr>
      <vt:lpstr>How do you think the Hollands Personality codes relate to college majors?</vt:lpstr>
      <vt:lpstr>PowerPoint Presentation</vt:lpstr>
      <vt:lpstr>In fact…</vt:lpstr>
      <vt:lpstr>College majors and personality….</vt:lpstr>
      <vt:lpstr>Help our students take charge.</vt:lpstr>
      <vt:lpstr>Career Exploration </vt:lpstr>
      <vt:lpstr>Questions?</vt:lpstr>
    </vt:vector>
  </TitlesOfParts>
  <Company>Piedmont Technical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 Edwards</dc:creator>
  <cp:lastModifiedBy>Brenda Edwards</cp:lastModifiedBy>
  <cp:revision>160</cp:revision>
  <cp:lastPrinted>2016-02-17T17:23:08Z</cp:lastPrinted>
  <dcterms:created xsi:type="dcterms:W3CDTF">2015-10-06T15:34:57Z</dcterms:created>
  <dcterms:modified xsi:type="dcterms:W3CDTF">2016-02-23T15:30:31Z</dcterms:modified>
</cp:coreProperties>
</file>