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7" r:id="rId3"/>
    <p:sldId id="269" r:id="rId4"/>
    <p:sldId id="270" r:id="rId5"/>
    <p:sldId id="256" r:id="rId6"/>
    <p:sldId id="259" r:id="rId7"/>
    <p:sldId id="257" r:id="rId8"/>
    <p:sldId id="258" r:id="rId9"/>
    <p:sldId id="260" r:id="rId10"/>
    <p:sldId id="264" r:id="rId11"/>
    <p:sldId id="265" r:id="rId12"/>
    <p:sldId id="266" r:id="rId13"/>
    <p:sldId id="262" r:id="rId14"/>
    <p:sldId id="261" r:id="rId15"/>
    <p:sldId id="263"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3CF2-8ADA-E03E-99A8-F663C123DB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292855-43B2-4FDD-0D52-A428FBA4DE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F71B3B-D638-5A2D-65C6-098D7A37E45D}"/>
              </a:ext>
            </a:extLst>
          </p:cNvPr>
          <p:cNvSpPr>
            <a:spLocks noGrp="1"/>
          </p:cNvSpPr>
          <p:nvPr>
            <p:ph type="dt" sz="half" idx="10"/>
          </p:nvPr>
        </p:nvSpPr>
        <p:spPr/>
        <p:txBody>
          <a:bodyPr/>
          <a:lstStyle/>
          <a:p>
            <a:fld id="{16DE34AB-722A-4DA1-91EA-DD3A60A79212}" type="datetimeFigureOut">
              <a:rPr lang="en-IN" smtClean="0"/>
              <a:t>07-06-2025</a:t>
            </a:fld>
            <a:endParaRPr lang="en-IN"/>
          </a:p>
        </p:txBody>
      </p:sp>
      <p:sp>
        <p:nvSpPr>
          <p:cNvPr id="5" name="Footer Placeholder 4">
            <a:extLst>
              <a:ext uri="{FF2B5EF4-FFF2-40B4-BE49-F238E27FC236}">
                <a16:creationId xmlns:a16="http://schemas.microsoft.com/office/drawing/2014/main" id="{AD4ACC42-B939-A094-4D54-09CF63CA38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F2953D-5945-B172-81C9-6835942946D6}"/>
              </a:ext>
            </a:extLst>
          </p:cNvPr>
          <p:cNvSpPr>
            <a:spLocks noGrp="1"/>
          </p:cNvSpPr>
          <p:nvPr>
            <p:ph type="sldNum" sz="quarter" idx="12"/>
          </p:nvPr>
        </p:nvSpPr>
        <p:spPr/>
        <p:txBody>
          <a:bodyPr/>
          <a:lstStyle/>
          <a:p>
            <a:fld id="{C595A792-298D-4105-B7DC-B37AB1A6CBC7}" type="slidenum">
              <a:rPr lang="en-IN" smtClean="0"/>
              <a:t>‹#›</a:t>
            </a:fld>
            <a:endParaRPr lang="en-IN"/>
          </a:p>
        </p:txBody>
      </p:sp>
    </p:spTree>
    <p:extLst>
      <p:ext uri="{BB962C8B-B14F-4D97-AF65-F5344CB8AC3E}">
        <p14:creationId xmlns:p14="http://schemas.microsoft.com/office/powerpoint/2010/main" val="1658936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BBD1-4601-FD9C-63F6-7BB93476E2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11C490-1332-3B39-B2C4-B24D85C682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A4F408-6181-35FD-6B4C-E810982A9489}"/>
              </a:ext>
            </a:extLst>
          </p:cNvPr>
          <p:cNvSpPr>
            <a:spLocks noGrp="1"/>
          </p:cNvSpPr>
          <p:nvPr>
            <p:ph type="dt" sz="half" idx="10"/>
          </p:nvPr>
        </p:nvSpPr>
        <p:spPr/>
        <p:txBody>
          <a:bodyPr/>
          <a:lstStyle/>
          <a:p>
            <a:fld id="{16DE34AB-722A-4DA1-91EA-DD3A60A79212}" type="datetimeFigureOut">
              <a:rPr lang="en-IN" smtClean="0"/>
              <a:t>07-06-2025</a:t>
            </a:fld>
            <a:endParaRPr lang="en-IN"/>
          </a:p>
        </p:txBody>
      </p:sp>
      <p:sp>
        <p:nvSpPr>
          <p:cNvPr id="5" name="Footer Placeholder 4">
            <a:extLst>
              <a:ext uri="{FF2B5EF4-FFF2-40B4-BE49-F238E27FC236}">
                <a16:creationId xmlns:a16="http://schemas.microsoft.com/office/drawing/2014/main" id="{090F4ED3-2641-D12F-68CD-8D92C189D1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BD1478-4E0F-94C6-2137-474F7DB978BF}"/>
              </a:ext>
            </a:extLst>
          </p:cNvPr>
          <p:cNvSpPr>
            <a:spLocks noGrp="1"/>
          </p:cNvSpPr>
          <p:nvPr>
            <p:ph type="sldNum" sz="quarter" idx="12"/>
          </p:nvPr>
        </p:nvSpPr>
        <p:spPr/>
        <p:txBody>
          <a:bodyPr/>
          <a:lstStyle/>
          <a:p>
            <a:fld id="{C595A792-298D-4105-B7DC-B37AB1A6CBC7}" type="slidenum">
              <a:rPr lang="en-IN" smtClean="0"/>
              <a:t>‹#›</a:t>
            </a:fld>
            <a:endParaRPr lang="en-IN"/>
          </a:p>
        </p:txBody>
      </p:sp>
    </p:spTree>
    <p:extLst>
      <p:ext uri="{BB962C8B-B14F-4D97-AF65-F5344CB8AC3E}">
        <p14:creationId xmlns:p14="http://schemas.microsoft.com/office/powerpoint/2010/main" val="223327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17D011-7EA5-82B7-B19C-935BF29F65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E6D010-7136-CAD9-825F-5856602A16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2A9020-65D4-83F4-7DF1-7762284A79E7}"/>
              </a:ext>
            </a:extLst>
          </p:cNvPr>
          <p:cNvSpPr>
            <a:spLocks noGrp="1"/>
          </p:cNvSpPr>
          <p:nvPr>
            <p:ph type="dt" sz="half" idx="10"/>
          </p:nvPr>
        </p:nvSpPr>
        <p:spPr/>
        <p:txBody>
          <a:bodyPr/>
          <a:lstStyle/>
          <a:p>
            <a:fld id="{16DE34AB-722A-4DA1-91EA-DD3A60A79212}" type="datetimeFigureOut">
              <a:rPr lang="en-IN" smtClean="0"/>
              <a:t>07-06-2025</a:t>
            </a:fld>
            <a:endParaRPr lang="en-IN"/>
          </a:p>
        </p:txBody>
      </p:sp>
      <p:sp>
        <p:nvSpPr>
          <p:cNvPr id="5" name="Footer Placeholder 4">
            <a:extLst>
              <a:ext uri="{FF2B5EF4-FFF2-40B4-BE49-F238E27FC236}">
                <a16:creationId xmlns:a16="http://schemas.microsoft.com/office/drawing/2014/main" id="{27594341-0DAF-B318-D713-F28E4D4214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39AFF3-C44D-0EFA-85A7-6C8C14C77036}"/>
              </a:ext>
            </a:extLst>
          </p:cNvPr>
          <p:cNvSpPr>
            <a:spLocks noGrp="1"/>
          </p:cNvSpPr>
          <p:nvPr>
            <p:ph type="sldNum" sz="quarter" idx="12"/>
          </p:nvPr>
        </p:nvSpPr>
        <p:spPr/>
        <p:txBody>
          <a:bodyPr/>
          <a:lstStyle/>
          <a:p>
            <a:fld id="{C595A792-298D-4105-B7DC-B37AB1A6CBC7}" type="slidenum">
              <a:rPr lang="en-IN" smtClean="0"/>
              <a:t>‹#›</a:t>
            </a:fld>
            <a:endParaRPr lang="en-IN"/>
          </a:p>
        </p:txBody>
      </p:sp>
    </p:spTree>
    <p:extLst>
      <p:ext uri="{BB962C8B-B14F-4D97-AF65-F5344CB8AC3E}">
        <p14:creationId xmlns:p14="http://schemas.microsoft.com/office/powerpoint/2010/main" val="2454714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8C52-DBA1-AD1B-F180-D4B24171DD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1A7A5-3FF5-605C-6981-415510CD19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84541B-DE88-11F6-1A2B-18F9378DC8C9}"/>
              </a:ext>
            </a:extLst>
          </p:cNvPr>
          <p:cNvSpPr>
            <a:spLocks noGrp="1"/>
          </p:cNvSpPr>
          <p:nvPr>
            <p:ph type="dt" sz="half" idx="10"/>
          </p:nvPr>
        </p:nvSpPr>
        <p:spPr/>
        <p:txBody>
          <a:bodyPr/>
          <a:lstStyle/>
          <a:p>
            <a:fld id="{16DE34AB-722A-4DA1-91EA-DD3A60A79212}" type="datetimeFigureOut">
              <a:rPr lang="en-IN" smtClean="0"/>
              <a:t>07-06-2025</a:t>
            </a:fld>
            <a:endParaRPr lang="en-IN"/>
          </a:p>
        </p:txBody>
      </p:sp>
      <p:sp>
        <p:nvSpPr>
          <p:cNvPr id="5" name="Footer Placeholder 4">
            <a:extLst>
              <a:ext uri="{FF2B5EF4-FFF2-40B4-BE49-F238E27FC236}">
                <a16:creationId xmlns:a16="http://schemas.microsoft.com/office/drawing/2014/main" id="{D7426221-7946-D2AB-7982-608875ED53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CB1D25-0E01-00A6-CEA9-2B0ED88837A9}"/>
              </a:ext>
            </a:extLst>
          </p:cNvPr>
          <p:cNvSpPr>
            <a:spLocks noGrp="1"/>
          </p:cNvSpPr>
          <p:nvPr>
            <p:ph type="sldNum" sz="quarter" idx="12"/>
          </p:nvPr>
        </p:nvSpPr>
        <p:spPr/>
        <p:txBody>
          <a:bodyPr/>
          <a:lstStyle/>
          <a:p>
            <a:fld id="{C595A792-298D-4105-B7DC-B37AB1A6CBC7}" type="slidenum">
              <a:rPr lang="en-IN" smtClean="0"/>
              <a:t>‹#›</a:t>
            </a:fld>
            <a:endParaRPr lang="en-IN"/>
          </a:p>
        </p:txBody>
      </p:sp>
    </p:spTree>
    <p:extLst>
      <p:ext uri="{BB962C8B-B14F-4D97-AF65-F5344CB8AC3E}">
        <p14:creationId xmlns:p14="http://schemas.microsoft.com/office/powerpoint/2010/main" val="15897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DE75-3B68-EB30-3EB0-D470569BD3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62AAA1-755E-3FE3-3F7B-6E07EB6D75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0FDE70-B02C-989E-564E-C6C3DDAC5120}"/>
              </a:ext>
            </a:extLst>
          </p:cNvPr>
          <p:cNvSpPr>
            <a:spLocks noGrp="1"/>
          </p:cNvSpPr>
          <p:nvPr>
            <p:ph type="dt" sz="half" idx="10"/>
          </p:nvPr>
        </p:nvSpPr>
        <p:spPr/>
        <p:txBody>
          <a:bodyPr/>
          <a:lstStyle/>
          <a:p>
            <a:fld id="{16DE34AB-722A-4DA1-91EA-DD3A60A79212}" type="datetimeFigureOut">
              <a:rPr lang="en-IN" smtClean="0"/>
              <a:t>07-06-2025</a:t>
            </a:fld>
            <a:endParaRPr lang="en-IN"/>
          </a:p>
        </p:txBody>
      </p:sp>
      <p:sp>
        <p:nvSpPr>
          <p:cNvPr id="5" name="Footer Placeholder 4">
            <a:extLst>
              <a:ext uri="{FF2B5EF4-FFF2-40B4-BE49-F238E27FC236}">
                <a16:creationId xmlns:a16="http://schemas.microsoft.com/office/drawing/2014/main" id="{D64750D2-4F92-EE09-65C8-D2BBE79725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33CBF1-8AB3-509D-19EA-148E4AA81188}"/>
              </a:ext>
            </a:extLst>
          </p:cNvPr>
          <p:cNvSpPr>
            <a:spLocks noGrp="1"/>
          </p:cNvSpPr>
          <p:nvPr>
            <p:ph type="sldNum" sz="quarter" idx="12"/>
          </p:nvPr>
        </p:nvSpPr>
        <p:spPr/>
        <p:txBody>
          <a:bodyPr/>
          <a:lstStyle/>
          <a:p>
            <a:fld id="{C595A792-298D-4105-B7DC-B37AB1A6CBC7}" type="slidenum">
              <a:rPr lang="en-IN" smtClean="0"/>
              <a:t>‹#›</a:t>
            </a:fld>
            <a:endParaRPr lang="en-IN"/>
          </a:p>
        </p:txBody>
      </p:sp>
    </p:spTree>
    <p:extLst>
      <p:ext uri="{BB962C8B-B14F-4D97-AF65-F5344CB8AC3E}">
        <p14:creationId xmlns:p14="http://schemas.microsoft.com/office/powerpoint/2010/main" val="1796080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B4B4-9D65-A807-FDDE-83B2614529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1CCEA1-AFCB-6FF5-61EE-EF377CADFF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35228D-946D-2CF3-E5B9-FCA73DEDA9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189DD5-543B-3903-850C-7B5AD6F593E3}"/>
              </a:ext>
            </a:extLst>
          </p:cNvPr>
          <p:cNvSpPr>
            <a:spLocks noGrp="1"/>
          </p:cNvSpPr>
          <p:nvPr>
            <p:ph type="dt" sz="half" idx="10"/>
          </p:nvPr>
        </p:nvSpPr>
        <p:spPr/>
        <p:txBody>
          <a:bodyPr/>
          <a:lstStyle/>
          <a:p>
            <a:fld id="{16DE34AB-722A-4DA1-91EA-DD3A60A79212}" type="datetimeFigureOut">
              <a:rPr lang="en-IN" smtClean="0"/>
              <a:t>07-06-2025</a:t>
            </a:fld>
            <a:endParaRPr lang="en-IN"/>
          </a:p>
        </p:txBody>
      </p:sp>
      <p:sp>
        <p:nvSpPr>
          <p:cNvPr id="6" name="Footer Placeholder 5">
            <a:extLst>
              <a:ext uri="{FF2B5EF4-FFF2-40B4-BE49-F238E27FC236}">
                <a16:creationId xmlns:a16="http://schemas.microsoft.com/office/drawing/2014/main" id="{FCF6A208-949D-6042-A304-1D3C8E2169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0DE66D-A2BC-4B17-1AC8-5E1ADBE1725C}"/>
              </a:ext>
            </a:extLst>
          </p:cNvPr>
          <p:cNvSpPr>
            <a:spLocks noGrp="1"/>
          </p:cNvSpPr>
          <p:nvPr>
            <p:ph type="sldNum" sz="quarter" idx="12"/>
          </p:nvPr>
        </p:nvSpPr>
        <p:spPr/>
        <p:txBody>
          <a:bodyPr/>
          <a:lstStyle/>
          <a:p>
            <a:fld id="{C595A792-298D-4105-B7DC-B37AB1A6CBC7}" type="slidenum">
              <a:rPr lang="en-IN" smtClean="0"/>
              <a:t>‹#›</a:t>
            </a:fld>
            <a:endParaRPr lang="en-IN"/>
          </a:p>
        </p:txBody>
      </p:sp>
    </p:spTree>
    <p:extLst>
      <p:ext uri="{BB962C8B-B14F-4D97-AF65-F5344CB8AC3E}">
        <p14:creationId xmlns:p14="http://schemas.microsoft.com/office/powerpoint/2010/main" val="14911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EA2C-B72C-199E-73CA-B1EB3AE96D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25F91C-7FFC-C021-A382-AEADF932B9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D66DB-A184-756A-CC90-F8C818E20F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E4BB3E-A9F8-BEFE-B5D7-9011BF48D5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49E7E3-E052-22DD-EDA5-B2724A6C13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6C320D-2E8E-5EA0-8000-11DF1992C2A2}"/>
              </a:ext>
            </a:extLst>
          </p:cNvPr>
          <p:cNvSpPr>
            <a:spLocks noGrp="1"/>
          </p:cNvSpPr>
          <p:nvPr>
            <p:ph type="dt" sz="half" idx="10"/>
          </p:nvPr>
        </p:nvSpPr>
        <p:spPr/>
        <p:txBody>
          <a:bodyPr/>
          <a:lstStyle/>
          <a:p>
            <a:fld id="{16DE34AB-722A-4DA1-91EA-DD3A60A79212}" type="datetimeFigureOut">
              <a:rPr lang="en-IN" smtClean="0"/>
              <a:t>07-06-2025</a:t>
            </a:fld>
            <a:endParaRPr lang="en-IN"/>
          </a:p>
        </p:txBody>
      </p:sp>
      <p:sp>
        <p:nvSpPr>
          <p:cNvPr id="8" name="Footer Placeholder 7">
            <a:extLst>
              <a:ext uri="{FF2B5EF4-FFF2-40B4-BE49-F238E27FC236}">
                <a16:creationId xmlns:a16="http://schemas.microsoft.com/office/drawing/2014/main" id="{A1F38595-FF68-A6C1-5EDF-715260A34C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683C97-0936-04E6-6B11-AC123D7EF00A}"/>
              </a:ext>
            </a:extLst>
          </p:cNvPr>
          <p:cNvSpPr>
            <a:spLocks noGrp="1"/>
          </p:cNvSpPr>
          <p:nvPr>
            <p:ph type="sldNum" sz="quarter" idx="12"/>
          </p:nvPr>
        </p:nvSpPr>
        <p:spPr/>
        <p:txBody>
          <a:bodyPr/>
          <a:lstStyle/>
          <a:p>
            <a:fld id="{C595A792-298D-4105-B7DC-B37AB1A6CBC7}" type="slidenum">
              <a:rPr lang="en-IN" smtClean="0"/>
              <a:t>‹#›</a:t>
            </a:fld>
            <a:endParaRPr lang="en-IN"/>
          </a:p>
        </p:txBody>
      </p:sp>
    </p:spTree>
    <p:extLst>
      <p:ext uri="{BB962C8B-B14F-4D97-AF65-F5344CB8AC3E}">
        <p14:creationId xmlns:p14="http://schemas.microsoft.com/office/powerpoint/2010/main" val="154995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E0F6-2E9A-C74A-E6DB-899E466910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5A5E59-B942-8438-C742-29CC4C765ADA}"/>
              </a:ext>
            </a:extLst>
          </p:cNvPr>
          <p:cNvSpPr>
            <a:spLocks noGrp="1"/>
          </p:cNvSpPr>
          <p:nvPr>
            <p:ph type="dt" sz="half" idx="10"/>
          </p:nvPr>
        </p:nvSpPr>
        <p:spPr/>
        <p:txBody>
          <a:bodyPr/>
          <a:lstStyle/>
          <a:p>
            <a:fld id="{16DE34AB-722A-4DA1-91EA-DD3A60A79212}" type="datetimeFigureOut">
              <a:rPr lang="en-IN" smtClean="0"/>
              <a:t>07-06-2025</a:t>
            </a:fld>
            <a:endParaRPr lang="en-IN"/>
          </a:p>
        </p:txBody>
      </p:sp>
      <p:sp>
        <p:nvSpPr>
          <p:cNvPr id="4" name="Footer Placeholder 3">
            <a:extLst>
              <a:ext uri="{FF2B5EF4-FFF2-40B4-BE49-F238E27FC236}">
                <a16:creationId xmlns:a16="http://schemas.microsoft.com/office/drawing/2014/main" id="{04BBDA3D-2DDC-F2D4-8927-43E0C113A9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38384C-0CD5-206D-9D54-CA11FCC2C85B}"/>
              </a:ext>
            </a:extLst>
          </p:cNvPr>
          <p:cNvSpPr>
            <a:spLocks noGrp="1"/>
          </p:cNvSpPr>
          <p:nvPr>
            <p:ph type="sldNum" sz="quarter" idx="12"/>
          </p:nvPr>
        </p:nvSpPr>
        <p:spPr/>
        <p:txBody>
          <a:bodyPr/>
          <a:lstStyle/>
          <a:p>
            <a:fld id="{C595A792-298D-4105-B7DC-B37AB1A6CBC7}" type="slidenum">
              <a:rPr lang="en-IN" smtClean="0"/>
              <a:t>‹#›</a:t>
            </a:fld>
            <a:endParaRPr lang="en-IN"/>
          </a:p>
        </p:txBody>
      </p:sp>
    </p:spTree>
    <p:extLst>
      <p:ext uri="{BB962C8B-B14F-4D97-AF65-F5344CB8AC3E}">
        <p14:creationId xmlns:p14="http://schemas.microsoft.com/office/powerpoint/2010/main" val="1629476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8415B1-D968-F783-CA7A-BD9EAB274F25}"/>
              </a:ext>
            </a:extLst>
          </p:cNvPr>
          <p:cNvSpPr>
            <a:spLocks noGrp="1"/>
          </p:cNvSpPr>
          <p:nvPr>
            <p:ph type="dt" sz="half" idx="10"/>
          </p:nvPr>
        </p:nvSpPr>
        <p:spPr/>
        <p:txBody>
          <a:bodyPr/>
          <a:lstStyle/>
          <a:p>
            <a:fld id="{16DE34AB-722A-4DA1-91EA-DD3A60A79212}" type="datetimeFigureOut">
              <a:rPr lang="en-IN" smtClean="0"/>
              <a:t>07-06-2025</a:t>
            </a:fld>
            <a:endParaRPr lang="en-IN"/>
          </a:p>
        </p:txBody>
      </p:sp>
      <p:sp>
        <p:nvSpPr>
          <p:cNvPr id="3" name="Footer Placeholder 2">
            <a:extLst>
              <a:ext uri="{FF2B5EF4-FFF2-40B4-BE49-F238E27FC236}">
                <a16:creationId xmlns:a16="http://schemas.microsoft.com/office/drawing/2014/main" id="{46FE37E2-8A5F-D61A-1785-48BECD9427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852ABB-2FDC-0417-0167-C85072B47567}"/>
              </a:ext>
            </a:extLst>
          </p:cNvPr>
          <p:cNvSpPr>
            <a:spLocks noGrp="1"/>
          </p:cNvSpPr>
          <p:nvPr>
            <p:ph type="sldNum" sz="quarter" idx="12"/>
          </p:nvPr>
        </p:nvSpPr>
        <p:spPr/>
        <p:txBody>
          <a:bodyPr/>
          <a:lstStyle/>
          <a:p>
            <a:fld id="{C595A792-298D-4105-B7DC-B37AB1A6CBC7}" type="slidenum">
              <a:rPr lang="en-IN" smtClean="0"/>
              <a:t>‹#›</a:t>
            </a:fld>
            <a:endParaRPr lang="en-IN"/>
          </a:p>
        </p:txBody>
      </p:sp>
    </p:spTree>
    <p:extLst>
      <p:ext uri="{BB962C8B-B14F-4D97-AF65-F5344CB8AC3E}">
        <p14:creationId xmlns:p14="http://schemas.microsoft.com/office/powerpoint/2010/main" val="4013357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19CE1-16B7-53C0-3FBF-89A5E90422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A8C782-5C32-8F28-B6E2-5B3657937D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594D63-8CDB-4F03-1E51-FB63BA509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4D2ED-5550-3515-78F3-596DDEC3CBBC}"/>
              </a:ext>
            </a:extLst>
          </p:cNvPr>
          <p:cNvSpPr>
            <a:spLocks noGrp="1"/>
          </p:cNvSpPr>
          <p:nvPr>
            <p:ph type="dt" sz="half" idx="10"/>
          </p:nvPr>
        </p:nvSpPr>
        <p:spPr/>
        <p:txBody>
          <a:bodyPr/>
          <a:lstStyle/>
          <a:p>
            <a:fld id="{16DE34AB-722A-4DA1-91EA-DD3A60A79212}" type="datetimeFigureOut">
              <a:rPr lang="en-IN" smtClean="0"/>
              <a:t>07-06-2025</a:t>
            </a:fld>
            <a:endParaRPr lang="en-IN"/>
          </a:p>
        </p:txBody>
      </p:sp>
      <p:sp>
        <p:nvSpPr>
          <p:cNvPr id="6" name="Footer Placeholder 5">
            <a:extLst>
              <a:ext uri="{FF2B5EF4-FFF2-40B4-BE49-F238E27FC236}">
                <a16:creationId xmlns:a16="http://schemas.microsoft.com/office/drawing/2014/main" id="{7977FFF6-1DD2-9640-5ED5-5944CF9E3F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BE0F0C-B11F-5053-0ECC-30685D2EFB68}"/>
              </a:ext>
            </a:extLst>
          </p:cNvPr>
          <p:cNvSpPr>
            <a:spLocks noGrp="1"/>
          </p:cNvSpPr>
          <p:nvPr>
            <p:ph type="sldNum" sz="quarter" idx="12"/>
          </p:nvPr>
        </p:nvSpPr>
        <p:spPr/>
        <p:txBody>
          <a:bodyPr/>
          <a:lstStyle/>
          <a:p>
            <a:fld id="{C595A792-298D-4105-B7DC-B37AB1A6CBC7}" type="slidenum">
              <a:rPr lang="en-IN" smtClean="0"/>
              <a:t>‹#›</a:t>
            </a:fld>
            <a:endParaRPr lang="en-IN"/>
          </a:p>
        </p:txBody>
      </p:sp>
    </p:spTree>
    <p:extLst>
      <p:ext uri="{BB962C8B-B14F-4D97-AF65-F5344CB8AC3E}">
        <p14:creationId xmlns:p14="http://schemas.microsoft.com/office/powerpoint/2010/main" val="795801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5F50-B0F5-D25C-0C76-D019D049C5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199DAD-B297-90A3-F98A-C874B72845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14C3B0-01D5-886C-0AEC-3C6ECA466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8A816-B6F5-3578-AF93-D8E74B0D7BF1}"/>
              </a:ext>
            </a:extLst>
          </p:cNvPr>
          <p:cNvSpPr>
            <a:spLocks noGrp="1"/>
          </p:cNvSpPr>
          <p:nvPr>
            <p:ph type="dt" sz="half" idx="10"/>
          </p:nvPr>
        </p:nvSpPr>
        <p:spPr/>
        <p:txBody>
          <a:bodyPr/>
          <a:lstStyle/>
          <a:p>
            <a:fld id="{16DE34AB-722A-4DA1-91EA-DD3A60A79212}" type="datetimeFigureOut">
              <a:rPr lang="en-IN" smtClean="0"/>
              <a:t>07-06-2025</a:t>
            </a:fld>
            <a:endParaRPr lang="en-IN"/>
          </a:p>
        </p:txBody>
      </p:sp>
      <p:sp>
        <p:nvSpPr>
          <p:cNvPr id="6" name="Footer Placeholder 5">
            <a:extLst>
              <a:ext uri="{FF2B5EF4-FFF2-40B4-BE49-F238E27FC236}">
                <a16:creationId xmlns:a16="http://schemas.microsoft.com/office/drawing/2014/main" id="{56D498B6-5095-9029-278E-C0262E4E34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FF723C-8EE1-9865-D61B-EFAB5407E47C}"/>
              </a:ext>
            </a:extLst>
          </p:cNvPr>
          <p:cNvSpPr>
            <a:spLocks noGrp="1"/>
          </p:cNvSpPr>
          <p:nvPr>
            <p:ph type="sldNum" sz="quarter" idx="12"/>
          </p:nvPr>
        </p:nvSpPr>
        <p:spPr/>
        <p:txBody>
          <a:bodyPr/>
          <a:lstStyle/>
          <a:p>
            <a:fld id="{C595A792-298D-4105-B7DC-B37AB1A6CBC7}" type="slidenum">
              <a:rPr lang="en-IN" smtClean="0"/>
              <a:t>‹#›</a:t>
            </a:fld>
            <a:endParaRPr lang="en-IN"/>
          </a:p>
        </p:txBody>
      </p:sp>
    </p:spTree>
    <p:extLst>
      <p:ext uri="{BB962C8B-B14F-4D97-AF65-F5344CB8AC3E}">
        <p14:creationId xmlns:p14="http://schemas.microsoft.com/office/powerpoint/2010/main" val="4186797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B9DF5B-8F83-4F70-84E9-2CF687C188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E2AC6-85F1-5111-5E71-EEB64FDDB5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780A55-5812-218B-E50E-B0833E5DF8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E34AB-722A-4DA1-91EA-DD3A60A79212}" type="datetimeFigureOut">
              <a:rPr lang="en-IN" smtClean="0"/>
              <a:t>07-06-2025</a:t>
            </a:fld>
            <a:endParaRPr lang="en-IN"/>
          </a:p>
        </p:txBody>
      </p:sp>
      <p:sp>
        <p:nvSpPr>
          <p:cNvPr id="5" name="Footer Placeholder 4">
            <a:extLst>
              <a:ext uri="{FF2B5EF4-FFF2-40B4-BE49-F238E27FC236}">
                <a16:creationId xmlns:a16="http://schemas.microsoft.com/office/drawing/2014/main" id="{B7D1C85B-0D8A-D1D0-0B73-937093D3EA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62534A-56EE-67EC-AE19-C1AA01A54D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5A792-298D-4105-B7DC-B37AB1A6CBC7}" type="slidenum">
              <a:rPr lang="en-IN" smtClean="0"/>
              <a:t>‹#›</a:t>
            </a:fld>
            <a:endParaRPr lang="en-IN"/>
          </a:p>
        </p:txBody>
      </p:sp>
    </p:spTree>
    <p:extLst>
      <p:ext uri="{BB962C8B-B14F-4D97-AF65-F5344CB8AC3E}">
        <p14:creationId xmlns:p14="http://schemas.microsoft.com/office/powerpoint/2010/main" val="2614330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9E7C7B40-0F43-20A0-7E20-42969024650A}"/>
              </a:ext>
            </a:extLst>
          </p:cNvPr>
          <p:cNvSpPr>
            <a:spLocks noChangeArrowheads="1"/>
          </p:cNvSpPr>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Technical Definition:</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Object-Oriented Programming (OOP)</a:t>
            </a:r>
            <a:r>
              <a:rPr kumimoji="0" lang="en-US" altLang="en-US" b="0" i="0" u="none" strike="noStrike" cap="none" normalizeH="0" baseline="0" dirty="0">
                <a:ln>
                  <a:noFill/>
                </a:ln>
                <a:effectLst/>
              </a:rPr>
              <a:t> is a programming methodology that organizes software design around </a:t>
            </a:r>
            <a:r>
              <a:rPr kumimoji="0" lang="en-US" altLang="en-US" b="1" i="0" u="none" strike="noStrike" cap="none" normalizeH="0" baseline="0" dirty="0">
                <a:ln>
                  <a:noFill/>
                </a:ln>
                <a:effectLst/>
              </a:rPr>
              <a:t>objects</a:t>
            </a:r>
            <a:r>
              <a:rPr kumimoji="0" lang="en-US" altLang="en-US" b="0" i="0" u="none" strike="noStrike" cap="none" normalizeH="0" baseline="0" dirty="0">
                <a:ln>
                  <a:noFill/>
                </a:ln>
                <a:effectLst/>
              </a:rPr>
              <a:t>, which are instances of </a:t>
            </a:r>
            <a:r>
              <a:rPr kumimoji="0" lang="en-US" altLang="en-US" b="1" i="0" u="none" strike="noStrike" cap="none" normalizeH="0" baseline="0" dirty="0">
                <a:ln>
                  <a:noFill/>
                </a:ln>
                <a:effectLst/>
              </a:rPr>
              <a:t>classes</a:t>
            </a:r>
            <a:r>
              <a:rPr kumimoji="0" lang="en-US" altLang="en-US" b="0" i="0" u="none" strike="noStrike" cap="none" normalizeH="0" baseline="0" dirty="0">
                <a:ln>
                  <a:noFill/>
                </a:ln>
                <a:effectLst/>
              </a:rPr>
              <a:t>. These objects encapsulate both </a:t>
            </a:r>
            <a:r>
              <a:rPr kumimoji="0" lang="en-US" altLang="en-US" b="1" i="0" u="none" strike="noStrike" cap="none" normalizeH="0" baseline="0" dirty="0">
                <a:ln>
                  <a:noFill/>
                </a:ln>
                <a:effectLst/>
              </a:rPr>
              <a:t>data</a:t>
            </a:r>
            <a:r>
              <a:rPr kumimoji="0" lang="en-US" altLang="en-US" b="0" i="0" u="none" strike="noStrike" cap="none" normalizeH="0" baseline="0" dirty="0">
                <a:ln>
                  <a:noFill/>
                </a:ln>
                <a:effectLst/>
              </a:rPr>
              <a:t> and the </a:t>
            </a:r>
            <a:r>
              <a:rPr kumimoji="0" lang="en-US" altLang="en-US" b="1" i="0" u="none" strike="noStrike" cap="none" normalizeH="0" baseline="0" dirty="0">
                <a:ln>
                  <a:noFill/>
                </a:ln>
                <a:effectLst/>
              </a:rPr>
              <a:t>functions</a:t>
            </a:r>
            <a:r>
              <a:rPr kumimoji="0" lang="en-US" altLang="en-US" b="0" i="0" u="none" strike="noStrike" cap="none" normalizeH="0" baseline="0" dirty="0">
                <a:ln>
                  <a:noFill/>
                </a:ln>
                <a:effectLst/>
              </a:rPr>
              <a:t> that operate on that data. It promotes concepts like </a:t>
            </a:r>
            <a:r>
              <a:rPr kumimoji="0" lang="en-US" altLang="en-US" b="1" i="0" u="none" strike="noStrike" cap="none" normalizeH="0" baseline="0" dirty="0">
                <a:ln>
                  <a:noFill/>
                </a:ln>
                <a:effectLst/>
              </a:rPr>
              <a:t>abstraction</a:t>
            </a:r>
            <a:r>
              <a:rPr kumimoji="0" lang="en-US" altLang="en-US" b="0" i="0" u="none" strike="noStrike" cap="none" normalizeH="0" baseline="0" dirty="0">
                <a:ln>
                  <a:noFill/>
                </a:ln>
                <a:effectLst/>
              </a:rPr>
              <a:t>, </a:t>
            </a:r>
            <a:r>
              <a:rPr kumimoji="0" lang="en-US" altLang="en-US" b="1" i="0" u="none" strike="noStrike" cap="none" normalizeH="0" baseline="0" dirty="0">
                <a:ln>
                  <a:noFill/>
                </a:ln>
                <a:effectLst/>
              </a:rPr>
              <a:t>encapsulation</a:t>
            </a:r>
            <a:r>
              <a:rPr kumimoji="0" lang="en-US" altLang="en-US" b="0" i="0" u="none" strike="noStrike" cap="none" normalizeH="0" baseline="0" dirty="0">
                <a:ln>
                  <a:noFill/>
                </a:ln>
                <a:effectLst/>
              </a:rPr>
              <a:t>, </a:t>
            </a:r>
            <a:r>
              <a:rPr kumimoji="0" lang="en-US" altLang="en-US" b="1" i="0" u="none" strike="noStrike" cap="none" normalizeH="0" baseline="0" dirty="0">
                <a:ln>
                  <a:noFill/>
                </a:ln>
                <a:effectLst/>
              </a:rPr>
              <a:t>inheritance</a:t>
            </a:r>
            <a:r>
              <a:rPr kumimoji="0" lang="en-US" altLang="en-US" b="0" i="0" u="none" strike="noStrike" cap="none" normalizeH="0" baseline="0" dirty="0">
                <a:ln>
                  <a:noFill/>
                </a:ln>
                <a:effectLst/>
              </a:rPr>
              <a:t>, and </a:t>
            </a:r>
            <a:r>
              <a:rPr kumimoji="0" lang="en-US" altLang="en-US" b="1" i="0" u="none" strike="noStrike" cap="none" normalizeH="0" baseline="0" dirty="0">
                <a:ln>
                  <a:noFill/>
                </a:ln>
                <a:effectLst/>
              </a:rPr>
              <a:t>polymorphism</a:t>
            </a:r>
            <a:r>
              <a:rPr kumimoji="0" lang="en-US" altLang="en-US" b="0" i="0" u="none" strike="noStrike" cap="none" normalizeH="0" baseline="0" dirty="0">
                <a:ln>
                  <a:noFill/>
                </a:ln>
                <a:effectLst/>
              </a:rPr>
              <a:t> to design reusable and maintainable software.</a:t>
            </a:r>
          </a:p>
        </p:txBody>
      </p:sp>
    </p:spTree>
    <p:extLst>
      <p:ext uri="{BB962C8B-B14F-4D97-AF65-F5344CB8AC3E}">
        <p14:creationId xmlns:p14="http://schemas.microsoft.com/office/powerpoint/2010/main" val="1230833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76A38F-200D-7FEF-FF2A-E25161474833}"/>
              </a:ext>
            </a:extLst>
          </p:cNvPr>
          <p:cNvSpPr txBox="1"/>
          <p:nvPr/>
        </p:nvSpPr>
        <p:spPr>
          <a:xfrm>
            <a:off x="1036320" y="152400"/>
            <a:ext cx="8110086" cy="6001643"/>
          </a:xfrm>
          <a:prstGeom prst="rect">
            <a:avLst/>
          </a:prstGeom>
          <a:noFill/>
        </p:spPr>
        <p:txBody>
          <a:bodyPr wrap="square">
            <a:spAutoFit/>
          </a:bodyPr>
          <a:lstStyle/>
          <a:p>
            <a:r>
              <a:rPr lang="en-IN" sz="3200" b="1" dirty="0"/>
              <a:t>1. Common Language Infrastructure (CLI)</a:t>
            </a:r>
          </a:p>
          <a:p>
            <a:pPr>
              <a:buFont typeface="Arial" panose="020B0604020202020204" pitchFamily="34" charset="0"/>
              <a:buChar char="•"/>
            </a:pPr>
            <a:r>
              <a:rPr lang="en-IN" sz="3200" b="1" dirty="0"/>
              <a:t>Definition:</a:t>
            </a:r>
            <a:r>
              <a:rPr lang="en-IN" sz="3200" dirty="0"/>
              <a:t> Standardized framework for application execution</a:t>
            </a:r>
          </a:p>
          <a:p>
            <a:pPr>
              <a:buFont typeface="Arial" panose="020B0604020202020204" pitchFamily="34" charset="0"/>
              <a:buChar char="•"/>
            </a:pPr>
            <a:r>
              <a:rPr lang="en-IN" sz="3200" dirty="0"/>
              <a:t> </a:t>
            </a:r>
            <a:r>
              <a:rPr lang="en-IN" sz="3200" b="1" dirty="0"/>
              <a:t>Components of CLI:</a:t>
            </a:r>
            <a:endParaRPr lang="en-IN" sz="3200" dirty="0"/>
          </a:p>
          <a:p>
            <a:pPr marL="742950" lvl="1" indent="-285750">
              <a:buFont typeface="Arial" panose="020B0604020202020204" pitchFamily="34" charset="0"/>
              <a:buChar char="•"/>
            </a:pPr>
            <a:r>
              <a:rPr lang="en-IN" sz="3200" dirty="0"/>
              <a:t>📜 </a:t>
            </a:r>
            <a:r>
              <a:rPr lang="en-IN" sz="3200" b="1" dirty="0"/>
              <a:t>CTS (Common Type System)</a:t>
            </a:r>
            <a:r>
              <a:rPr lang="en-IN" sz="3200" dirty="0"/>
              <a:t> → Defines universal data types</a:t>
            </a:r>
          </a:p>
          <a:p>
            <a:pPr marL="742950" lvl="1" indent="-285750">
              <a:buFont typeface="Arial" panose="020B0604020202020204" pitchFamily="34" charset="0"/>
              <a:buChar char="•"/>
            </a:pPr>
            <a:r>
              <a:rPr lang="en-IN" sz="3200" dirty="0"/>
              <a:t>🎯 </a:t>
            </a:r>
            <a:r>
              <a:rPr lang="en-IN" sz="3200" b="1" dirty="0"/>
              <a:t>CLS (Common Language Specification)</a:t>
            </a:r>
            <a:r>
              <a:rPr lang="en-IN" sz="3200" dirty="0"/>
              <a:t> → Ensures language interoperability</a:t>
            </a:r>
          </a:p>
          <a:p>
            <a:pPr marL="742950" lvl="1" indent="-285750">
              <a:buFont typeface="Arial" panose="020B0604020202020204" pitchFamily="34" charset="0"/>
              <a:buChar char="•"/>
            </a:pPr>
            <a:r>
              <a:rPr lang="en-IN" sz="3200" dirty="0"/>
              <a:t>🔍 </a:t>
            </a:r>
            <a:r>
              <a:rPr lang="en-IN" sz="3200" b="1" dirty="0"/>
              <a:t>Metadata &amp; Assembly</a:t>
            </a:r>
            <a:r>
              <a:rPr lang="en-IN" sz="3200" dirty="0"/>
              <a:t> → Stores type information</a:t>
            </a:r>
          </a:p>
          <a:p>
            <a:pPr marL="742950" lvl="1" indent="-285750">
              <a:buFont typeface="Arial" panose="020B0604020202020204" pitchFamily="34" charset="0"/>
              <a:buChar char="•"/>
            </a:pPr>
            <a:r>
              <a:rPr lang="en-IN" sz="3200" dirty="0"/>
              <a:t>🚀 </a:t>
            </a:r>
            <a:r>
              <a:rPr lang="en-IN" sz="3200" b="1" dirty="0"/>
              <a:t>Virtual Execution System (VES)</a:t>
            </a:r>
            <a:r>
              <a:rPr lang="en-IN" sz="3200" dirty="0"/>
              <a:t> → Executes programs</a:t>
            </a:r>
          </a:p>
        </p:txBody>
      </p:sp>
    </p:spTree>
    <p:extLst>
      <p:ext uri="{BB962C8B-B14F-4D97-AF65-F5344CB8AC3E}">
        <p14:creationId xmlns:p14="http://schemas.microsoft.com/office/powerpoint/2010/main" val="4044453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76D1020-1B32-DF0C-2D07-4DA33A1D3E5A}"/>
              </a:ext>
            </a:extLst>
          </p:cNvPr>
          <p:cNvSpPr>
            <a:spLocks noChangeArrowheads="1"/>
          </p:cNvSpPr>
          <p:nvPr/>
        </p:nvSpPr>
        <p:spPr bwMode="auto">
          <a:xfrm>
            <a:off x="134754" y="476154"/>
            <a:ext cx="1198757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 Common Type System (CTS)</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1" i="0" u="none" strike="noStrike" cap="none" normalizeH="0" baseline="0" dirty="0">
                <a:ln>
                  <a:noFill/>
                </a:ln>
                <a:solidFill>
                  <a:schemeClr val="tx1"/>
                </a:solidFill>
                <a:effectLst/>
                <a:latin typeface="Arial" panose="020B0604020202020204" pitchFamily="34" charset="0"/>
              </a:rPr>
              <a:t>Purpose:</a:t>
            </a:r>
            <a:r>
              <a:rPr kumimoji="0" lang="en-US" altLang="en-US" sz="3200" b="0" i="0" u="none" strike="noStrike" cap="none" normalizeH="0" baseline="0" dirty="0">
                <a:ln>
                  <a:noFill/>
                </a:ln>
                <a:solidFill>
                  <a:schemeClr val="tx1"/>
                </a:solidFill>
                <a:effectLst/>
                <a:latin typeface="Arial" panose="020B0604020202020204" pitchFamily="34" charset="0"/>
              </a:rPr>
              <a:t> Defines rules for data types across all languages</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1" i="0" u="none" strike="noStrike" cap="none" normalizeH="0" baseline="0" dirty="0">
                <a:ln>
                  <a:noFill/>
                </a:ln>
                <a:solidFill>
                  <a:schemeClr val="tx1"/>
                </a:solidFill>
                <a:effectLst/>
                <a:latin typeface="Arial" panose="020B0604020202020204" pitchFamily="34" charset="0"/>
              </a:rPr>
              <a:t>Main Categories:</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Value Types</a:t>
            </a:r>
            <a:r>
              <a:rPr kumimoji="0" lang="en-US" altLang="en-US" sz="3200" b="0" i="0" u="none" strike="noStrike" cap="none" normalizeH="0" baseline="0" dirty="0">
                <a:ln>
                  <a:noFill/>
                </a:ln>
                <a:solidFill>
                  <a:schemeClr val="tx1"/>
                </a:solidFill>
                <a:effectLst/>
                <a:latin typeface="Arial" panose="020B0604020202020204" pitchFamily="34" charset="0"/>
              </a:rPr>
              <a:t> → Stored directly in memory (e.g., </a:t>
            </a:r>
            <a:r>
              <a:rPr kumimoji="0" lang="en-US" altLang="en-US" sz="3200" b="0" i="0" u="none" strike="noStrike" cap="none" normalizeH="0" baseline="0" dirty="0">
                <a:ln>
                  <a:noFill/>
                </a:ln>
                <a:solidFill>
                  <a:schemeClr val="tx1"/>
                </a:solidFill>
                <a:effectLst/>
                <a:latin typeface="Arial Unicode MS"/>
              </a:rPr>
              <a:t>int</a:t>
            </a:r>
            <a:r>
              <a:rPr kumimoji="0" lang="en-US" altLang="en-US" sz="3200" b="0" i="0" u="none" strike="noStrike" cap="none" normalizeH="0" baseline="0" dirty="0">
                <a:ln>
                  <a:noFill/>
                </a:ln>
                <a:solidFill>
                  <a:schemeClr val="tx1"/>
                </a:solidFill>
                <a:effectLst/>
              </a:rPr>
              <a:t>, </a:t>
            </a:r>
            <a:r>
              <a:rPr kumimoji="0" lang="en-US" altLang="en-US" sz="3200" b="0" i="0" u="none" strike="noStrike" cap="none" normalizeH="0" baseline="0" dirty="0">
                <a:ln>
                  <a:noFill/>
                </a:ln>
                <a:solidFill>
                  <a:schemeClr val="tx1"/>
                </a:solidFill>
                <a:effectLst/>
                <a:latin typeface="Arial Unicode MS"/>
              </a:rPr>
              <a:t>float</a:t>
            </a:r>
            <a:r>
              <a:rPr kumimoji="0" lang="en-US" altLang="en-US" sz="3200" b="0" i="0" u="none" strike="noStrike" cap="none" normalizeH="0" baseline="0" dirty="0">
                <a:ln>
                  <a:noFill/>
                </a:ln>
                <a:solidFill>
                  <a:schemeClr val="tx1"/>
                </a:solidFill>
                <a:effectLst/>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Reference Types</a:t>
            </a:r>
            <a:r>
              <a:rPr kumimoji="0" lang="en-US" altLang="en-US" sz="3200" b="0" i="0" u="none" strike="noStrike" cap="none" normalizeH="0" baseline="0" dirty="0">
                <a:ln>
                  <a:noFill/>
                </a:ln>
                <a:solidFill>
                  <a:schemeClr val="tx1"/>
                </a:solidFill>
                <a:effectLst/>
                <a:latin typeface="Arial" panose="020B0604020202020204" pitchFamily="34" charset="0"/>
              </a:rPr>
              <a:t> → Stored as references (e.g., </a:t>
            </a:r>
            <a:r>
              <a:rPr kumimoji="0" lang="en-US" altLang="en-US" sz="3200" b="0" i="0" u="none" strike="noStrike" cap="none" normalizeH="0" baseline="0" dirty="0">
                <a:ln>
                  <a:noFill/>
                </a:ln>
                <a:solidFill>
                  <a:schemeClr val="tx1"/>
                </a:solidFill>
                <a:effectLst/>
                <a:latin typeface="Arial Unicode MS"/>
              </a:rPr>
              <a:t>class</a:t>
            </a:r>
            <a:r>
              <a:rPr kumimoji="0" lang="en-US" altLang="en-US" sz="3200" b="0" i="0" u="none" strike="noStrike" cap="none" normalizeH="0" baseline="0" dirty="0">
                <a:ln>
                  <a:noFill/>
                </a:ln>
                <a:solidFill>
                  <a:schemeClr val="tx1"/>
                </a:solidFill>
                <a:effectLst/>
              </a:rPr>
              <a:t>, </a:t>
            </a:r>
            <a:r>
              <a:rPr kumimoji="0" lang="en-US" altLang="en-US" sz="3200" b="0" i="0" u="none" strike="noStrike" cap="none" normalizeH="0" baseline="0" dirty="0">
                <a:ln>
                  <a:noFill/>
                </a:ln>
                <a:solidFill>
                  <a:schemeClr val="tx1"/>
                </a:solidFill>
                <a:effectLst/>
                <a:latin typeface="Arial Unicode MS"/>
              </a:rPr>
              <a:t>object</a:t>
            </a:r>
            <a:r>
              <a:rPr kumimoji="0" lang="en-US" altLang="en-US" sz="3200" b="0" i="0" u="none" strike="noStrike" cap="none" normalizeH="0" baseline="0" dirty="0">
                <a:ln>
                  <a:noFill/>
                </a:ln>
                <a:solidFill>
                  <a:schemeClr val="tx1"/>
                </a:solidFill>
                <a:effectLst/>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D345795-6EFC-D5DE-581A-9797F0C25B4A}"/>
              </a:ext>
            </a:extLst>
          </p:cNvPr>
          <p:cNvSpPr txBox="1"/>
          <p:nvPr/>
        </p:nvSpPr>
        <p:spPr>
          <a:xfrm>
            <a:off x="327260" y="3429000"/>
            <a:ext cx="11242306" cy="2554544"/>
          </a:xfrm>
          <a:prstGeom prst="rect">
            <a:avLst/>
          </a:prstGeom>
          <a:noFill/>
        </p:spPr>
        <p:txBody>
          <a:bodyPr wrap="square">
            <a:spAutoFit/>
          </a:bodyPr>
          <a:lstStyle/>
          <a:p>
            <a:r>
              <a:rPr lang="en-IN" sz="3200" b="1" dirty="0"/>
              <a:t>Common Language Specification (CLS)</a:t>
            </a:r>
          </a:p>
          <a:p>
            <a:pPr>
              <a:buFont typeface="Arial" panose="020B0604020202020204" pitchFamily="34" charset="0"/>
              <a:buChar char="•"/>
            </a:pPr>
            <a:r>
              <a:rPr lang="en-IN" sz="3200" b="1" dirty="0"/>
              <a:t>Purpose:</a:t>
            </a:r>
            <a:r>
              <a:rPr lang="en-IN" sz="3200" dirty="0"/>
              <a:t> Provides guidelines for language interoperability</a:t>
            </a:r>
          </a:p>
          <a:p>
            <a:pPr>
              <a:buFont typeface="Arial" panose="020B0604020202020204" pitchFamily="34" charset="0"/>
              <a:buChar char="•"/>
            </a:pPr>
            <a:r>
              <a:rPr lang="en-IN" sz="3200" dirty="0"/>
              <a:t> </a:t>
            </a:r>
            <a:r>
              <a:rPr lang="en-IN" sz="3200" b="1" dirty="0"/>
              <a:t>Ensures Compatibility:</a:t>
            </a:r>
            <a:endParaRPr lang="en-IN" sz="3200" dirty="0"/>
          </a:p>
          <a:p>
            <a:pPr marL="742950" lvl="1" indent="-285750">
              <a:buFont typeface="Arial" panose="020B0604020202020204" pitchFamily="34" charset="0"/>
              <a:buChar char="•"/>
            </a:pPr>
            <a:r>
              <a:rPr lang="en-IN" sz="3200" dirty="0"/>
              <a:t>✅ Languages conforming to CLS can interact seamlessly</a:t>
            </a:r>
          </a:p>
          <a:p>
            <a:pPr marL="742950" lvl="1" indent="-285750">
              <a:buFont typeface="Arial" panose="020B0604020202020204" pitchFamily="34" charset="0"/>
              <a:buChar char="•"/>
            </a:pPr>
            <a:r>
              <a:rPr lang="en-IN" sz="3200" dirty="0"/>
              <a:t>✅ Restricts language features that may cause conflicts</a:t>
            </a:r>
          </a:p>
        </p:txBody>
      </p:sp>
    </p:spTree>
    <p:extLst>
      <p:ext uri="{BB962C8B-B14F-4D97-AF65-F5344CB8AC3E}">
        <p14:creationId xmlns:p14="http://schemas.microsoft.com/office/powerpoint/2010/main" val="1050558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CA8E82-644F-8482-054D-B8F6B22A18A2}"/>
              </a:ext>
            </a:extLst>
          </p:cNvPr>
          <p:cNvSpPr>
            <a:spLocks noGrp="1"/>
          </p:cNvSpPr>
          <p:nvPr>
            <p:ph type="title"/>
          </p:nvPr>
        </p:nvSpPr>
        <p:spPr>
          <a:xfrm>
            <a:off x="686834" y="1153572"/>
            <a:ext cx="3200400" cy="4461163"/>
          </a:xfrm>
        </p:spPr>
        <p:txBody>
          <a:bodyPr>
            <a:normAutofit/>
          </a:bodyPr>
          <a:lstStyle/>
          <a:p>
            <a:r>
              <a:rPr lang="en-US" b="1">
                <a:solidFill>
                  <a:srgbClr val="FFFFFF"/>
                </a:solidFill>
              </a:rPr>
              <a:t>How They Work Together</a:t>
            </a:r>
            <a:br>
              <a:rPr lang="en-US" b="1">
                <a:solidFill>
                  <a:srgbClr val="FFFFFF"/>
                </a:solidFill>
              </a:rPr>
            </a:b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789C6E9-DE04-BE6E-A100-C316AF462C17}"/>
              </a:ext>
            </a:extLst>
          </p:cNvPr>
          <p:cNvSpPr>
            <a:spLocks noGrp="1"/>
          </p:cNvSpPr>
          <p:nvPr>
            <p:ph idx="1"/>
          </p:nvPr>
        </p:nvSpPr>
        <p:spPr>
          <a:xfrm>
            <a:off x="4447308" y="591344"/>
            <a:ext cx="6906491" cy="5585619"/>
          </a:xfrm>
        </p:spPr>
        <p:txBody>
          <a:bodyPr anchor="ctr">
            <a:normAutofit/>
          </a:bodyPr>
          <a:lstStyle/>
          <a:p>
            <a:pPr>
              <a:buFont typeface="+mj-lt"/>
              <a:buAutoNum type="arabicPeriod"/>
            </a:pPr>
            <a:r>
              <a:rPr lang="en-US" sz="2600" b="1"/>
              <a:t>CLI acts as the base</a:t>
            </a:r>
            <a:r>
              <a:rPr lang="en-US" sz="2600"/>
              <a:t> and ensures that multiple languages can run within the .NET environment.</a:t>
            </a:r>
          </a:p>
          <a:p>
            <a:pPr>
              <a:buFont typeface="+mj-lt"/>
              <a:buAutoNum type="arabicPeriod"/>
            </a:pPr>
            <a:r>
              <a:rPr lang="en-US" sz="2600" b="1"/>
              <a:t>CTS standardizes the types</a:t>
            </a:r>
            <a:r>
              <a:rPr lang="en-US" sz="2600"/>
              <a:t> used across languages, making sure every language in .NET understands fundamental data types.</a:t>
            </a:r>
          </a:p>
          <a:p>
            <a:pPr>
              <a:buFont typeface="+mj-lt"/>
              <a:buAutoNum type="arabicPeriod"/>
            </a:pPr>
            <a:r>
              <a:rPr lang="en-US" sz="2600" b="1"/>
              <a:t>CLS enforces rules</a:t>
            </a:r>
            <a:r>
              <a:rPr lang="en-US" sz="2600"/>
              <a:t> to guarantee smooth interoperability, allowing applications built in different languages (like C# and VB.NET) to work together without issues.</a:t>
            </a:r>
          </a:p>
          <a:p>
            <a:r>
              <a:rPr lang="en-US" sz="2600"/>
              <a:t>So, CLI provides the framework, CTS ensures type consistency, and CLS sets language compatibility guidelines, making .NET a </a:t>
            </a:r>
            <a:r>
              <a:rPr lang="en-US" sz="2600" b="1"/>
              <a:t>multi-language-friendly</a:t>
            </a:r>
            <a:r>
              <a:rPr lang="en-US" sz="2600"/>
              <a:t> platform.</a:t>
            </a:r>
          </a:p>
          <a:p>
            <a:endParaRPr lang="en-IN" sz="2600"/>
          </a:p>
        </p:txBody>
      </p:sp>
    </p:spTree>
    <p:extLst>
      <p:ext uri="{BB962C8B-B14F-4D97-AF65-F5344CB8AC3E}">
        <p14:creationId xmlns:p14="http://schemas.microsoft.com/office/powerpoint/2010/main" val="2224933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D1A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7CCAFDF-74A0-3F4D-1DA9-4501B6CDECFF}"/>
              </a:ext>
            </a:extLst>
          </p:cNvPr>
          <p:cNvPicPr>
            <a:picLocks noChangeAspect="1"/>
          </p:cNvPicPr>
          <p:nvPr/>
        </p:nvPicPr>
        <p:blipFill>
          <a:blip r:embed="rId2"/>
          <a:stretch>
            <a:fillRect/>
          </a:stretch>
        </p:blipFill>
        <p:spPr>
          <a:xfrm>
            <a:off x="3018062" y="643467"/>
            <a:ext cx="6155875" cy="5571066"/>
          </a:xfrm>
          <a:prstGeom prst="rect">
            <a:avLst/>
          </a:prstGeom>
        </p:spPr>
      </p:pic>
    </p:spTree>
    <p:extLst>
      <p:ext uri="{BB962C8B-B14F-4D97-AF65-F5344CB8AC3E}">
        <p14:creationId xmlns:p14="http://schemas.microsoft.com/office/powerpoint/2010/main" val="2549374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D0D7693F-B9F0-4D06-9DEC-EC58B9BF2459}"/>
              </a:ext>
            </a:extLst>
          </p:cNvPr>
          <p:cNvPicPr>
            <a:picLocks noChangeAspect="1"/>
          </p:cNvPicPr>
          <p:nvPr/>
        </p:nvPicPr>
        <p:blipFill>
          <a:blip r:embed="rId2"/>
          <a:srcRect t="15110"/>
          <a:stretch>
            <a:fillRect/>
          </a:stretch>
        </p:blipFill>
        <p:spPr>
          <a:xfrm>
            <a:off x="20" y="1282"/>
            <a:ext cx="12191980" cy="6856718"/>
          </a:xfrm>
          <a:prstGeom prst="rect">
            <a:avLst/>
          </a:prstGeom>
        </p:spPr>
      </p:pic>
    </p:spTree>
    <p:extLst>
      <p:ext uri="{BB962C8B-B14F-4D97-AF65-F5344CB8AC3E}">
        <p14:creationId xmlns:p14="http://schemas.microsoft.com/office/powerpoint/2010/main" val="2968072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032EE8-02BD-8C61-B40A-F446974C77A3}"/>
              </a:ext>
            </a:extLst>
          </p:cNvPr>
          <p:cNvPicPr>
            <a:picLocks noGrp="1" noChangeAspect="1"/>
          </p:cNvPicPr>
          <p:nvPr>
            <p:ph idx="1"/>
          </p:nvPr>
        </p:nvPicPr>
        <p:blipFill>
          <a:blip r:embed="rId2"/>
          <a:stretch>
            <a:fillRect/>
          </a:stretch>
        </p:blipFill>
        <p:spPr>
          <a:xfrm>
            <a:off x="739204" y="643466"/>
            <a:ext cx="10713591" cy="5571067"/>
          </a:xfrm>
          <a:prstGeom prst="rect">
            <a:avLst/>
          </a:prstGeom>
        </p:spPr>
      </p:pic>
    </p:spTree>
    <p:extLst>
      <p:ext uri="{BB962C8B-B14F-4D97-AF65-F5344CB8AC3E}">
        <p14:creationId xmlns:p14="http://schemas.microsoft.com/office/powerpoint/2010/main" val="2327507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BA139E-FAC3-8D13-3DFA-37AEB141DE43}"/>
              </a:ext>
            </a:extLst>
          </p:cNvPr>
          <p:cNvSpPr>
            <a:spLocks noGrp="1"/>
          </p:cNvSpPr>
          <p:nvPr>
            <p:ph type="title"/>
          </p:nvPr>
        </p:nvSpPr>
        <p:spPr>
          <a:xfrm>
            <a:off x="686834" y="1153572"/>
            <a:ext cx="3200400" cy="4461163"/>
          </a:xfrm>
        </p:spPr>
        <p:txBody>
          <a:bodyPr>
            <a:normAutofit/>
          </a:bodyPr>
          <a:lstStyle/>
          <a:p>
            <a:r>
              <a:rPr lang="en-US" b="1" dirty="0"/>
              <a:t>When to Use Each</a:t>
            </a:r>
            <a:br>
              <a:rPr lang="en-US" b="1" dirty="0"/>
            </a:br>
            <a:endParaRPr lang="en-IN"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1DEE80F-C07C-5331-15E6-9CA88D080566}"/>
              </a:ext>
            </a:extLst>
          </p:cNvPr>
          <p:cNvSpPr>
            <a:spLocks noGrp="1"/>
          </p:cNvSpPr>
          <p:nvPr>
            <p:ph idx="1"/>
          </p:nvPr>
        </p:nvSpPr>
        <p:spPr>
          <a:xfrm>
            <a:off x="4447308" y="591344"/>
            <a:ext cx="6906491" cy="5585619"/>
          </a:xfrm>
        </p:spPr>
        <p:txBody>
          <a:bodyPr anchor="ctr">
            <a:normAutofit/>
          </a:bodyPr>
          <a:lstStyle/>
          <a:p>
            <a:r>
              <a:rPr lang="en-US" dirty="0"/>
              <a:t>✔ </a:t>
            </a:r>
            <a:r>
              <a:rPr lang="en-US" b="1" dirty="0"/>
              <a:t>Use Non-Static Local Functions</a:t>
            </a:r>
            <a:r>
              <a:rPr lang="en-US" dirty="0"/>
              <a:t> when you </a:t>
            </a:r>
            <a:r>
              <a:rPr lang="en-US" b="1" dirty="0"/>
              <a:t>need</a:t>
            </a:r>
            <a:r>
              <a:rPr lang="en-US" dirty="0"/>
              <a:t> to access variables from the enclosing method. ✔ </a:t>
            </a:r>
            <a:r>
              <a:rPr lang="en-US" b="1" dirty="0"/>
              <a:t>Use Static Local Functions</a:t>
            </a:r>
            <a:r>
              <a:rPr lang="en-US" dirty="0"/>
              <a:t> when the function is </a:t>
            </a:r>
            <a:r>
              <a:rPr lang="en-US" b="1" dirty="0"/>
              <a:t>independent</a:t>
            </a:r>
            <a:r>
              <a:rPr lang="en-US" dirty="0"/>
              <a:t>, improving performance by preventing unintended variable capturing.</a:t>
            </a:r>
          </a:p>
          <a:p>
            <a:endParaRPr lang="en-IN" dirty="0"/>
          </a:p>
        </p:txBody>
      </p:sp>
    </p:spTree>
    <p:extLst>
      <p:ext uri="{BB962C8B-B14F-4D97-AF65-F5344CB8AC3E}">
        <p14:creationId xmlns:p14="http://schemas.microsoft.com/office/powerpoint/2010/main" val="2536623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2A38C95-FEDF-89AA-9FE1-51E31F19E6FE}"/>
              </a:ext>
            </a:extLst>
          </p:cNvPr>
          <p:cNvSpPr>
            <a:spLocks noGrp="1"/>
          </p:cNvSpPr>
          <p:nvPr>
            <p:ph idx="1"/>
          </p:nvPr>
        </p:nvSpPr>
        <p:spPr>
          <a:xfrm>
            <a:off x="4447308" y="591344"/>
            <a:ext cx="6906491" cy="5585619"/>
          </a:xfrm>
        </p:spPr>
        <p:txBody>
          <a:bodyPr anchor="ctr">
            <a:normAutofit/>
          </a:bodyPr>
          <a:lstStyle/>
          <a:p>
            <a:pPr marL="0" indent="0">
              <a:buNone/>
            </a:pPr>
            <a:endParaRPr lang="en-US" b="1" dirty="0"/>
          </a:p>
          <a:p>
            <a:r>
              <a:rPr lang="en-US" dirty="0"/>
              <a:t>An </a:t>
            </a:r>
            <a:r>
              <a:rPr lang="en-US" b="1" dirty="0"/>
              <a:t>indexer</a:t>
            </a:r>
            <a:r>
              <a:rPr lang="en-US" dirty="0"/>
              <a:t> in C# allows objects to be accessed using an array-like syntax. Instead of creating separate getter and setter methods, indexers provide a more </a:t>
            </a:r>
            <a:r>
              <a:rPr lang="en-US" b="1" dirty="0"/>
              <a:t>intuitive way to retrieve and modify data within a class</a:t>
            </a:r>
            <a:r>
              <a:rPr lang="en-US" dirty="0"/>
              <a:t>.</a:t>
            </a:r>
          </a:p>
          <a:p>
            <a:endParaRPr lang="en-IN" dirty="0"/>
          </a:p>
        </p:txBody>
      </p:sp>
      <p:sp>
        <p:nvSpPr>
          <p:cNvPr id="5" name="TextBox 4">
            <a:extLst>
              <a:ext uri="{FF2B5EF4-FFF2-40B4-BE49-F238E27FC236}">
                <a16:creationId xmlns:a16="http://schemas.microsoft.com/office/drawing/2014/main" id="{1F129C4C-9ABF-0C7A-2FE0-E6DB27A3EF85}"/>
              </a:ext>
            </a:extLst>
          </p:cNvPr>
          <p:cNvSpPr txBox="1"/>
          <p:nvPr/>
        </p:nvSpPr>
        <p:spPr>
          <a:xfrm>
            <a:off x="0" y="2614712"/>
            <a:ext cx="3769360" cy="1015663"/>
          </a:xfrm>
          <a:prstGeom prst="rect">
            <a:avLst/>
          </a:prstGeom>
          <a:noFill/>
        </p:spPr>
        <p:txBody>
          <a:bodyPr wrap="square">
            <a:spAutoFit/>
          </a:bodyPr>
          <a:lstStyle/>
          <a:p>
            <a:r>
              <a:rPr lang="en-US" sz="6000" b="1" dirty="0"/>
              <a:t>Indexer </a:t>
            </a:r>
            <a:endParaRPr lang="en-IN" sz="6000" dirty="0"/>
          </a:p>
        </p:txBody>
      </p:sp>
    </p:spTree>
    <p:extLst>
      <p:ext uri="{BB962C8B-B14F-4D97-AF65-F5344CB8AC3E}">
        <p14:creationId xmlns:p14="http://schemas.microsoft.com/office/powerpoint/2010/main" val="1500815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2E0130F-19FB-1FA1-8C30-35CC0E289821}"/>
              </a:ext>
            </a:extLst>
          </p:cNvPr>
          <p:cNvSpPr>
            <a:spLocks noGrp="1"/>
          </p:cNvSpPr>
          <p:nvPr>
            <p:ph idx="1"/>
          </p:nvPr>
        </p:nvSpPr>
        <p:spPr>
          <a:xfrm>
            <a:off x="1008184" y="1459907"/>
            <a:ext cx="10175630" cy="767904"/>
          </a:xfrm>
        </p:spPr>
        <p:txBody>
          <a:bodyPr anchor="ctr">
            <a:normAutofit/>
          </a:bodyPr>
          <a:lstStyle/>
          <a:p>
            <a:pPr algn="ctr"/>
            <a:endParaRPr lang="en-US" sz="2000"/>
          </a:p>
        </p:txBody>
      </p:sp>
      <p:pic>
        <p:nvPicPr>
          <p:cNvPr id="5" name="Content Placeholder 4">
            <a:extLst>
              <a:ext uri="{FF2B5EF4-FFF2-40B4-BE49-F238E27FC236}">
                <a16:creationId xmlns:a16="http://schemas.microsoft.com/office/drawing/2014/main" id="{AA3F85D4-B55D-0C3F-3C67-3A4CF6322762}"/>
              </a:ext>
            </a:extLst>
          </p:cNvPr>
          <p:cNvPicPr>
            <a:picLocks noChangeAspect="1"/>
          </p:cNvPicPr>
          <p:nvPr/>
        </p:nvPicPr>
        <p:blipFill>
          <a:blip r:embed="rId2"/>
          <a:stretch>
            <a:fillRect/>
          </a:stretch>
        </p:blipFill>
        <p:spPr>
          <a:xfrm>
            <a:off x="362791" y="606929"/>
            <a:ext cx="11692259" cy="4618444"/>
          </a:xfrm>
          <a:prstGeom prst="rect">
            <a:avLst/>
          </a:prstGeom>
          <a:ln>
            <a:noFill/>
          </a:ln>
          <a:effectLst>
            <a:softEdge rad="112500"/>
          </a:effectLst>
        </p:spPr>
      </p:pic>
    </p:spTree>
    <p:extLst>
      <p:ext uri="{BB962C8B-B14F-4D97-AF65-F5344CB8AC3E}">
        <p14:creationId xmlns:p14="http://schemas.microsoft.com/office/powerpoint/2010/main" val="3176993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51E44D-0F8B-D723-A059-AF2B927B6917}"/>
              </a:ext>
            </a:extLst>
          </p:cNvPr>
          <p:cNvSpPr>
            <a:spLocks noGrp="1"/>
          </p:cNvSpPr>
          <p:nvPr>
            <p:ph idx="1"/>
          </p:nvPr>
        </p:nvSpPr>
        <p:spPr>
          <a:xfrm>
            <a:off x="208280" y="332105"/>
            <a:ext cx="10515600" cy="4351338"/>
          </a:xfrm>
        </p:spPr>
        <p:txBody>
          <a:bodyPr/>
          <a:lstStyle/>
          <a:p>
            <a:pPr marL="0" indent="0">
              <a:buNone/>
            </a:pPr>
            <a:r>
              <a:rPr lang="en-US" b="1" dirty="0"/>
              <a:t>Database Row Representation</a:t>
            </a:r>
          </a:p>
          <a:p>
            <a:pPr marL="0" indent="0">
              <a:buNone/>
            </a:pPr>
            <a:r>
              <a:rPr lang="en-US" dirty="0"/>
              <a:t>Imagine you have a class representing a database row. Indexers allow accessing columns dynamically:</a:t>
            </a:r>
          </a:p>
          <a:p>
            <a:pPr marL="0" indent="0">
              <a:buNone/>
            </a:pPr>
            <a:r>
              <a:rPr lang="en-IN" b="1" dirty="0"/>
              <a:t>Multi-Dimensional Data Access (Matrix)</a:t>
            </a:r>
            <a:endParaRPr lang="en-US" b="1" dirty="0"/>
          </a:p>
          <a:p>
            <a:pPr marL="0" indent="0">
              <a:buNone/>
            </a:pPr>
            <a:endParaRPr lang="en-IN" dirty="0"/>
          </a:p>
        </p:txBody>
      </p:sp>
      <p:pic>
        <p:nvPicPr>
          <p:cNvPr id="6" name="Picture 5">
            <a:extLst>
              <a:ext uri="{FF2B5EF4-FFF2-40B4-BE49-F238E27FC236}">
                <a16:creationId xmlns:a16="http://schemas.microsoft.com/office/drawing/2014/main" id="{9B40B20A-E7FB-2563-D4D9-31509405D6C4}"/>
              </a:ext>
            </a:extLst>
          </p:cNvPr>
          <p:cNvPicPr>
            <a:picLocks noChangeAspect="1"/>
          </p:cNvPicPr>
          <p:nvPr/>
        </p:nvPicPr>
        <p:blipFill>
          <a:blip r:embed="rId2"/>
          <a:stretch>
            <a:fillRect/>
          </a:stretch>
        </p:blipFill>
        <p:spPr>
          <a:xfrm>
            <a:off x="605641" y="2507774"/>
            <a:ext cx="10963919" cy="3771106"/>
          </a:xfrm>
          <a:prstGeom prst="rect">
            <a:avLst/>
          </a:prstGeom>
        </p:spPr>
      </p:pic>
    </p:spTree>
    <p:extLst>
      <p:ext uri="{BB962C8B-B14F-4D97-AF65-F5344CB8AC3E}">
        <p14:creationId xmlns:p14="http://schemas.microsoft.com/office/powerpoint/2010/main" val="3884445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A1E3B-0379-535D-E0A6-75D22E573C81}"/>
              </a:ext>
            </a:extLst>
          </p:cNvPr>
          <p:cNvSpPr>
            <a:spLocks noGrp="1"/>
          </p:cNvSpPr>
          <p:nvPr>
            <p:ph type="title"/>
          </p:nvPr>
        </p:nvSpPr>
        <p:spPr/>
        <p:txBody>
          <a:bodyPr/>
          <a:lstStyle/>
          <a:p>
            <a:r>
              <a:rPr lang="en-IN" dirty="0"/>
              <a:t>OOPS(</a:t>
            </a:r>
            <a:r>
              <a:rPr lang="en-US" sz="2400" dirty="0"/>
              <a:t>power to depict the real world in a programming context</a:t>
            </a:r>
            <a:r>
              <a:rPr lang="en-IN" dirty="0"/>
              <a:t>)</a:t>
            </a:r>
          </a:p>
        </p:txBody>
      </p:sp>
      <p:sp>
        <p:nvSpPr>
          <p:cNvPr id="3" name="Content Placeholder 2">
            <a:extLst>
              <a:ext uri="{FF2B5EF4-FFF2-40B4-BE49-F238E27FC236}">
                <a16:creationId xmlns:a16="http://schemas.microsoft.com/office/drawing/2014/main" id="{9A27A133-7A46-6998-8A04-EA2F476888B8}"/>
              </a:ext>
            </a:extLst>
          </p:cNvPr>
          <p:cNvSpPr>
            <a:spLocks noGrp="1"/>
          </p:cNvSpPr>
          <p:nvPr>
            <p:ph idx="1"/>
          </p:nvPr>
        </p:nvSpPr>
        <p:spPr>
          <a:xfrm>
            <a:off x="548640" y="1690688"/>
            <a:ext cx="10805160" cy="4744403"/>
          </a:xfrm>
        </p:spPr>
        <p:txBody>
          <a:bodyPr>
            <a:normAutofit fontScale="77500" lnSpcReduction="20000"/>
          </a:bodyPr>
          <a:lstStyle/>
          <a:p>
            <a:pPr>
              <a:buFont typeface="Arial" panose="020B0604020202020204" pitchFamily="34" charset="0"/>
              <a:buChar char="•"/>
            </a:pPr>
            <a:r>
              <a:rPr lang="en-US" b="1" dirty="0"/>
              <a:t>Objects Mirror Reality:</a:t>
            </a:r>
            <a:r>
              <a:rPr lang="en-US" dirty="0"/>
              <a:t> In the real world, we deal with "objects" like cars, people, animals, books, bank accounts, etc. Each of these objects has characteristics (like a car's color, make, model) and can perform actions (like a car driving, stopping). OOPS allows us to directly translate these real-world objects into "objects" in our code, giving them properties (data) and behaviors (methods).</a:t>
            </a:r>
          </a:p>
          <a:p>
            <a:pPr>
              <a:buFont typeface="Arial" panose="020B0604020202020204" pitchFamily="34" charset="0"/>
              <a:buChar char="•"/>
            </a:pPr>
            <a:r>
              <a:rPr lang="en-US" b="1" dirty="0"/>
              <a:t>Relationships between Objects:</a:t>
            </a:r>
            <a:r>
              <a:rPr lang="en-US" dirty="0"/>
              <a:t> Just as real-world objects interact (e.g., a "person" drives a "car," a "customer" makes a "transaction" with a "bank account"), OOPS allows us to model these relationships through concepts like inheritance (a "sports car" </a:t>
            </a:r>
            <a:r>
              <a:rPr lang="en-US" i="1" dirty="0"/>
              <a:t>is a</a:t>
            </a:r>
            <a:r>
              <a:rPr lang="en-US" dirty="0"/>
              <a:t> "car") and composition (a "car" </a:t>
            </a:r>
            <a:r>
              <a:rPr lang="en-US" i="1" dirty="0"/>
              <a:t>has an</a:t>
            </a:r>
            <a:r>
              <a:rPr lang="en-US" dirty="0"/>
              <a:t> "engine").</a:t>
            </a:r>
          </a:p>
          <a:p>
            <a:pPr>
              <a:buFont typeface="Arial" panose="020B0604020202020204" pitchFamily="34" charset="0"/>
              <a:buChar char="•"/>
            </a:pPr>
            <a:r>
              <a:rPr lang="en-US" b="1" dirty="0"/>
              <a:t>Natural Problem Solving:</a:t>
            </a:r>
            <a:r>
              <a:rPr lang="en-US" dirty="0"/>
              <a:t> When we think about solving a problem, we often naturally break it down into interacting entities. OOPS encourages this natural way of thinking, making the transition from a real-world problem description to a software solution more intuitive and less abstract.</a:t>
            </a:r>
          </a:p>
          <a:p>
            <a:r>
              <a:rPr lang="en-US" dirty="0"/>
              <a:t>So, in essence, OOPS provides a framework that allows programmers to model complex real-world systems in a way that is more understandable, maintainable, and extensible, by mapping real-world entities and their interactions directly into code.</a:t>
            </a:r>
          </a:p>
          <a:p>
            <a:endParaRPr lang="en-IN" dirty="0"/>
          </a:p>
        </p:txBody>
      </p:sp>
    </p:spTree>
    <p:extLst>
      <p:ext uri="{BB962C8B-B14F-4D97-AF65-F5344CB8AC3E}">
        <p14:creationId xmlns:p14="http://schemas.microsoft.com/office/powerpoint/2010/main" val="1037977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E400A62-CF32-C2C8-2609-99FDDC43D289}"/>
              </a:ext>
            </a:extLst>
          </p:cNvPr>
          <p:cNvSpPr txBox="1"/>
          <p:nvPr/>
        </p:nvSpPr>
        <p:spPr>
          <a:xfrm>
            <a:off x="345440" y="650240"/>
            <a:ext cx="11115040" cy="2308324"/>
          </a:xfrm>
          <a:prstGeom prst="rect">
            <a:avLst/>
          </a:prstGeom>
          <a:noFill/>
        </p:spPr>
        <p:txBody>
          <a:bodyPr wrap="square">
            <a:spAutoFit/>
          </a:bodyPr>
          <a:lstStyle/>
          <a:p>
            <a:r>
              <a:rPr lang="en-US" sz="3600" b="1" dirty="0"/>
              <a:t>Key Advantages of Indexers</a:t>
            </a:r>
          </a:p>
          <a:p>
            <a:r>
              <a:rPr lang="en-US" sz="3600" dirty="0"/>
              <a:t>✔ </a:t>
            </a:r>
            <a:r>
              <a:rPr lang="en-US" sz="3600" b="1" dirty="0"/>
              <a:t>Simplifies object access (like an array)</a:t>
            </a:r>
            <a:r>
              <a:rPr lang="en-US" sz="3600" dirty="0"/>
              <a:t> ✔ </a:t>
            </a:r>
            <a:r>
              <a:rPr lang="en-US" sz="3600" b="1" dirty="0"/>
              <a:t>Enhances readability &amp; usability</a:t>
            </a:r>
            <a:r>
              <a:rPr lang="en-US" sz="3600" dirty="0"/>
              <a:t> ✔ </a:t>
            </a:r>
            <a:r>
              <a:rPr lang="en-US" sz="3600" b="1" dirty="0"/>
              <a:t>Provides controlled access to collections</a:t>
            </a:r>
            <a:endParaRPr lang="en-US" sz="3600" dirty="0"/>
          </a:p>
        </p:txBody>
      </p:sp>
    </p:spTree>
    <p:extLst>
      <p:ext uri="{BB962C8B-B14F-4D97-AF65-F5344CB8AC3E}">
        <p14:creationId xmlns:p14="http://schemas.microsoft.com/office/powerpoint/2010/main" val="2828733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1FD38AEC-0369-B642-10CB-975DDC6819F9}"/>
              </a:ext>
            </a:extLst>
          </p:cNvPr>
          <p:cNvSpPr>
            <a:spLocks noChangeArrowheads="1"/>
          </p:cNvSpPr>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Class</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b="1"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 how do you explain to you grandfather</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rPr>
              <a:t>A class is like a </a:t>
            </a:r>
            <a:r>
              <a:rPr kumimoji="0" lang="en-US" altLang="en-US" b="1" i="0" u="none" strike="noStrike" cap="none" normalizeH="0" baseline="0" dirty="0">
                <a:ln>
                  <a:noFill/>
                </a:ln>
                <a:effectLst/>
              </a:rPr>
              <a:t>blueprint</a:t>
            </a:r>
            <a:r>
              <a:rPr kumimoji="0" lang="en-US" altLang="en-US" b="0" i="0" u="none" strike="noStrike" cap="none" normalizeH="0" baseline="0" dirty="0">
                <a:ln>
                  <a:noFill/>
                </a:ln>
                <a:effectLst/>
              </a:rPr>
              <a:t> or </a:t>
            </a:r>
            <a:r>
              <a:rPr kumimoji="0" lang="en-US" altLang="en-US" b="1" i="0" u="none" strike="noStrike" cap="none" normalizeH="0" baseline="0" dirty="0">
                <a:ln>
                  <a:noFill/>
                </a:ln>
                <a:effectLst/>
              </a:rPr>
              <a:t>design</a:t>
            </a:r>
            <a:r>
              <a:rPr kumimoji="0" lang="en-US" altLang="en-US" b="0" i="0" u="none" strike="noStrike" cap="none" normalizeH="0" baseline="0" dirty="0">
                <a:ln>
                  <a:noFill/>
                </a:ln>
                <a:effectLst/>
              </a:rPr>
              <a:t> for creating things. Just like an architect’s plan for a house, it doesn’t build anything by itself, but it tells how something should be made.</a:t>
            </a:r>
            <a:endParaRPr kumimoji="0" lang="en-US" altLang="en-US" b="1"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 </a:t>
            </a:r>
            <a:r>
              <a:rPr lang="en-US" altLang="en-US" b="1" dirty="0"/>
              <a:t>Actual </a:t>
            </a:r>
            <a:r>
              <a:rPr lang="en-US" altLang="en-US" b="1" dirty="0" err="1"/>
              <a:t>Defination</a:t>
            </a:r>
            <a:r>
              <a:rPr kumimoji="0" lang="en-US" altLang="en-US" b="1" i="0" u="none" strike="noStrike" cap="none" normalizeH="0" baseline="0" dirty="0">
                <a:ln>
                  <a:noFill/>
                </a:ln>
                <a:effectLst/>
              </a:rPr>
              <a:t>:</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rPr>
              <a:t>A </a:t>
            </a:r>
            <a:r>
              <a:rPr kumimoji="0" lang="en-US" altLang="en-US" b="1" i="0" u="none" strike="noStrike" cap="none" normalizeH="0" baseline="0" dirty="0">
                <a:ln>
                  <a:noFill/>
                </a:ln>
                <a:effectLst/>
              </a:rPr>
              <a:t>class</a:t>
            </a:r>
            <a:r>
              <a:rPr kumimoji="0" lang="en-US" altLang="en-US" b="0" i="0" u="none" strike="noStrike" cap="none" normalizeH="0" baseline="0" dirty="0">
                <a:ln>
                  <a:noFill/>
                </a:ln>
                <a:effectLst/>
              </a:rPr>
              <a:t> is a </a:t>
            </a:r>
            <a:r>
              <a:rPr kumimoji="0" lang="en-US" altLang="en-US" b="1" i="0" u="none" strike="noStrike" cap="none" normalizeH="0" baseline="0" dirty="0">
                <a:ln>
                  <a:noFill/>
                </a:ln>
                <a:effectLst/>
              </a:rPr>
              <a:t>user-defined data type</a:t>
            </a:r>
            <a:r>
              <a:rPr kumimoji="0" lang="en-US" altLang="en-US" b="0" i="0" u="none" strike="noStrike" cap="none" normalizeH="0" baseline="0" dirty="0">
                <a:ln>
                  <a:noFill/>
                </a:ln>
                <a:effectLst/>
              </a:rPr>
              <a:t> that acts as a template for creating objects. It defines the </a:t>
            </a:r>
            <a:r>
              <a:rPr kumimoji="0" lang="en-US" altLang="en-US" b="1" i="0" u="none" strike="noStrike" cap="none" normalizeH="0" baseline="0" dirty="0">
                <a:ln>
                  <a:noFill/>
                </a:ln>
                <a:effectLst/>
              </a:rPr>
              <a:t>attributes (variables)</a:t>
            </a:r>
            <a:r>
              <a:rPr kumimoji="0" lang="en-US" altLang="en-US" b="0" i="0" u="none" strike="noStrike" cap="none" normalizeH="0" baseline="0" dirty="0">
                <a:ln>
                  <a:noFill/>
                </a:ln>
                <a:effectLst/>
              </a:rPr>
              <a:t> and </a:t>
            </a:r>
            <a:r>
              <a:rPr kumimoji="0" lang="en-US" altLang="en-US" b="1" i="0" u="none" strike="noStrike" cap="none" normalizeH="0" baseline="0" dirty="0">
                <a:ln>
                  <a:noFill/>
                </a:ln>
                <a:effectLst/>
              </a:rPr>
              <a:t>behaviors (methods)</a:t>
            </a:r>
            <a:r>
              <a:rPr kumimoji="0" lang="en-US" altLang="en-US" b="0" i="0" u="none" strike="noStrike" cap="none" normalizeH="0" baseline="0" dirty="0">
                <a:ln>
                  <a:noFill/>
                </a:ln>
                <a:effectLst/>
              </a:rPr>
              <a:t> that the objects created from it will have.</a:t>
            </a:r>
          </a:p>
        </p:txBody>
      </p:sp>
    </p:spTree>
    <p:extLst>
      <p:ext uri="{BB962C8B-B14F-4D97-AF65-F5344CB8AC3E}">
        <p14:creationId xmlns:p14="http://schemas.microsoft.com/office/powerpoint/2010/main" val="2225418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3F202448-9D1A-B3CC-D8C5-D328DC29C8B9}"/>
              </a:ext>
            </a:extLst>
          </p:cNvPr>
          <p:cNvSpPr>
            <a:spLocks noChangeArrowheads="1"/>
          </p:cNvSpPr>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Object</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b="1" i="0" u="none" strike="noStrike" cap="none" normalizeH="0" baseline="0" dirty="0">
              <a:ln>
                <a:noFill/>
              </a:ln>
              <a:effectLst/>
            </a:endParaRPr>
          </a:p>
          <a:p>
            <a:pPr marR="0" lvl="0" fontAlgn="base">
              <a:lnSpc>
                <a:spcPct val="90000"/>
              </a:lnSpc>
              <a:spcBef>
                <a:spcPct val="0"/>
              </a:spcBef>
              <a:spcAft>
                <a:spcPts val="600"/>
              </a:spcAft>
              <a:buClrTx/>
              <a:buSzTx/>
              <a:tabLst/>
            </a:pPr>
            <a:r>
              <a:rPr kumimoji="0" lang="en-US" altLang="en-US" b="1" i="0" u="none" strike="noStrike" cap="none" normalizeH="0" baseline="0" dirty="0">
                <a:ln>
                  <a:noFill/>
                </a:ln>
                <a:effectLst/>
              </a:rPr>
              <a:t>✅ how do you explain to you grandfather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rPr>
              <a:t>An object is the </a:t>
            </a:r>
            <a:r>
              <a:rPr kumimoji="0" lang="en-US" altLang="en-US" b="1" i="0" u="none" strike="noStrike" cap="none" normalizeH="0" baseline="0" dirty="0">
                <a:ln>
                  <a:noFill/>
                </a:ln>
                <a:effectLst/>
              </a:rPr>
              <a:t>actual thing</a:t>
            </a:r>
            <a:r>
              <a:rPr kumimoji="0" lang="en-US" altLang="en-US" b="0" i="0" u="none" strike="noStrike" cap="none" normalizeH="0" baseline="0" dirty="0">
                <a:ln>
                  <a:noFill/>
                </a:ln>
                <a:effectLst/>
              </a:rPr>
              <a:t> you create from a blueprint. If a class is the house design, then an object is the </a:t>
            </a:r>
            <a:r>
              <a:rPr kumimoji="0" lang="en-US" altLang="en-US" b="1" i="0" u="none" strike="noStrike" cap="none" normalizeH="0" baseline="0" dirty="0">
                <a:ln>
                  <a:noFill/>
                </a:ln>
                <a:effectLst/>
              </a:rPr>
              <a:t>real house</a:t>
            </a:r>
            <a:r>
              <a:rPr kumimoji="0" lang="en-US" altLang="en-US" b="0" i="0" u="none" strike="noStrike" cap="none" normalizeH="0" baseline="0" dirty="0">
                <a:ln>
                  <a:noFill/>
                </a:ln>
                <a:effectLst/>
              </a:rPr>
              <a:t> built using that design.</a:t>
            </a:r>
            <a:endParaRPr kumimoji="0" lang="en-US" altLang="en-US" b="1" i="0" u="none" strike="noStrike" cap="none" normalizeH="0" baseline="0" dirty="0">
              <a:ln>
                <a:noFill/>
              </a:ln>
              <a:effectLst/>
            </a:endParaRPr>
          </a:p>
          <a:p>
            <a:pPr marR="0" lvl="0" fontAlgn="base">
              <a:lnSpc>
                <a:spcPct val="90000"/>
              </a:lnSpc>
              <a:spcBef>
                <a:spcPct val="0"/>
              </a:spcBef>
              <a:spcAft>
                <a:spcPts val="600"/>
              </a:spcAft>
              <a:buClrTx/>
              <a:buSzTx/>
              <a:tabLst/>
            </a:pPr>
            <a:r>
              <a:rPr kumimoji="0" lang="en-US" altLang="en-US" b="1" i="0" u="none" strike="noStrike" cap="none" normalizeH="0" baseline="0" dirty="0">
                <a:ln>
                  <a:noFill/>
                </a:ln>
                <a:effectLst/>
              </a:rPr>
              <a:t>✅ Actual Definition:</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rPr>
              <a:t>An </a:t>
            </a:r>
            <a:r>
              <a:rPr kumimoji="0" lang="en-US" altLang="en-US" b="1" i="0" u="none" strike="noStrike" cap="none" normalizeH="0" baseline="0" dirty="0">
                <a:ln>
                  <a:noFill/>
                </a:ln>
                <a:effectLst/>
              </a:rPr>
              <a:t>object</a:t>
            </a:r>
            <a:r>
              <a:rPr kumimoji="0" lang="en-US" altLang="en-US" b="0" i="0" u="none" strike="noStrike" cap="none" normalizeH="0" baseline="0" dirty="0">
                <a:ln>
                  <a:noFill/>
                </a:ln>
                <a:effectLst/>
              </a:rPr>
              <a:t> is an </a:t>
            </a:r>
            <a:r>
              <a:rPr kumimoji="0" lang="en-US" altLang="en-US" b="1" i="0" u="none" strike="noStrike" cap="none" normalizeH="0" baseline="0" dirty="0">
                <a:ln>
                  <a:noFill/>
                </a:ln>
                <a:effectLst/>
              </a:rPr>
              <a:t>instance</a:t>
            </a:r>
            <a:r>
              <a:rPr kumimoji="0" lang="en-US" altLang="en-US" b="0" i="0" u="none" strike="noStrike" cap="none" normalizeH="0" baseline="0" dirty="0">
                <a:ln>
                  <a:noFill/>
                </a:ln>
                <a:effectLst/>
              </a:rPr>
              <a:t> of a class. It is a </a:t>
            </a:r>
            <a:r>
              <a:rPr kumimoji="0" lang="en-US" altLang="en-US" b="1" i="0" u="none" strike="noStrike" cap="none" normalizeH="0" baseline="0" dirty="0">
                <a:ln>
                  <a:noFill/>
                </a:ln>
                <a:effectLst/>
              </a:rPr>
              <a:t>real-world entity</a:t>
            </a:r>
            <a:r>
              <a:rPr kumimoji="0" lang="en-US" altLang="en-US" b="0" i="0" u="none" strike="noStrike" cap="none" normalizeH="0" baseline="0" dirty="0">
                <a:ln>
                  <a:noFill/>
                </a:ln>
                <a:effectLst/>
              </a:rPr>
              <a:t> in memory that has state (data/attributes) and behavior (methods/functions)</a:t>
            </a:r>
          </a:p>
        </p:txBody>
      </p:sp>
    </p:spTree>
    <p:extLst>
      <p:ext uri="{BB962C8B-B14F-4D97-AF65-F5344CB8AC3E}">
        <p14:creationId xmlns:p14="http://schemas.microsoft.com/office/powerpoint/2010/main" val="36312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BCB839-354A-94D1-8EB3-359B2C2A5D25}"/>
              </a:ext>
            </a:extLst>
          </p:cNvPr>
          <p:cNvSpPr>
            <a:spLocks noGrp="1"/>
          </p:cNvSpPr>
          <p:nvPr>
            <p:ph type="ctrTitle"/>
          </p:nvPr>
        </p:nvSpPr>
        <p:spPr>
          <a:xfrm>
            <a:off x="836507" y="1215504"/>
            <a:ext cx="10710320" cy="1493520"/>
          </a:xfrm>
        </p:spPr>
        <p:txBody>
          <a:bodyPr anchor="b">
            <a:normAutofit fontScale="90000"/>
          </a:bodyPr>
          <a:lstStyle/>
          <a:p>
            <a:pPr algn="l"/>
            <a:r>
              <a:rPr lang="en-IN" sz="11500" dirty="0"/>
              <a:t>.NET Framework</a:t>
            </a:r>
          </a:p>
        </p:txBody>
      </p:sp>
      <p:sp>
        <p:nvSpPr>
          <p:cNvPr id="3" name="Subtitle 2">
            <a:extLst>
              <a:ext uri="{FF2B5EF4-FFF2-40B4-BE49-F238E27FC236}">
                <a16:creationId xmlns:a16="http://schemas.microsoft.com/office/drawing/2014/main" id="{19DEF544-2122-9D28-EB18-17F88E57DBA7}"/>
              </a:ext>
            </a:extLst>
          </p:cNvPr>
          <p:cNvSpPr>
            <a:spLocks noGrp="1"/>
          </p:cNvSpPr>
          <p:nvPr>
            <p:ph type="subTitle" idx="1"/>
          </p:nvPr>
        </p:nvSpPr>
        <p:spPr>
          <a:xfrm>
            <a:off x="924561" y="3014134"/>
            <a:ext cx="9519920" cy="2881337"/>
          </a:xfrm>
        </p:spPr>
        <p:txBody>
          <a:bodyPr anchor="t">
            <a:normAutofit/>
          </a:bodyPr>
          <a:lstStyle/>
          <a:p>
            <a:pPr algn="l"/>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The .NET Framework, developed by Microsoft, is a software development platform for building and running applications on Windows. It provides a controlled programming model and a comprehensive set of tools and libraries that simplify application development. At its core, the .NET Framework aims to provide language interoperability, meaning you can write code in different programming languages that can work together seamlessly.</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96279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7518546-5554-1B2C-29CB-92687C5F8AFA}"/>
              </a:ext>
            </a:extLst>
          </p:cNvPr>
          <p:cNvSpPr txBox="1"/>
          <p:nvPr/>
        </p:nvSpPr>
        <p:spPr>
          <a:xfrm>
            <a:off x="1310640" y="612844"/>
            <a:ext cx="10576560" cy="5324535"/>
          </a:xfrm>
          <a:prstGeom prst="rect">
            <a:avLst/>
          </a:prstGeom>
          <a:noFill/>
        </p:spPr>
        <p:txBody>
          <a:bodyPr wrap="square">
            <a:spAutoFit/>
          </a:bodyPr>
          <a:lstStyle/>
          <a:p>
            <a:r>
              <a:rPr lang="en-IN" sz="2000" b="1" dirty="0"/>
              <a:t>1. .NET Framework (Developed by Microsoft, First version: 2002)</a:t>
            </a:r>
            <a:endParaRPr lang="en-IN" sz="2000" dirty="0"/>
          </a:p>
          <a:p>
            <a:pPr>
              <a:buFont typeface="Arial" panose="020B0604020202020204" pitchFamily="34" charset="0"/>
              <a:buChar char="•"/>
            </a:pPr>
            <a:r>
              <a:rPr lang="en-IN" sz="2000" dirty="0"/>
              <a:t> </a:t>
            </a:r>
            <a:r>
              <a:rPr lang="en-IN" sz="2000" b="1" dirty="0"/>
              <a:t>Supports Multiple Programming Languages</a:t>
            </a:r>
            <a:endParaRPr lang="en-IN" sz="2000" dirty="0"/>
          </a:p>
          <a:p>
            <a:pPr marL="742950" lvl="1" indent="-285750">
              <a:buFont typeface="Arial" panose="020B0604020202020204" pitchFamily="34" charset="0"/>
              <a:buChar char="•"/>
            </a:pPr>
            <a:r>
              <a:rPr lang="en-IN" sz="2000" dirty="0"/>
              <a:t>🔹 Microsoft Languages (11) → Examples: C#, </a:t>
            </a:r>
            <a:r>
              <a:rPr lang="en-IN" sz="2000" dirty="0" err="1"/>
              <a:t>VB.Net</a:t>
            </a:r>
            <a:endParaRPr lang="en-IN" sz="2000" dirty="0"/>
          </a:p>
          <a:p>
            <a:pPr marL="742950" lvl="1" indent="-285750">
              <a:buFont typeface="Arial" panose="020B0604020202020204" pitchFamily="34" charset="0"/>
              <a:buChar char="•"/>
            </a:pPr>
            <a:r>
              <a:rPr lang="en-IN" sz="2000" dirty="0"/>
              <a:t>🔹 Non-Microsoft Languages (50+) → Supported but not developed by Microsoft</a:t>
            </a:r>
          </a:p>
          <a:p>
            <a:r>
              <a:rPr lang="en-IN" sz="2000" b="1" dirty="0"/>
              <a:t>2. .NET Framework Application Development</a:t>
            </a:r>
            <a:endParaRPr lang="en-IN" sz="2000" dirty="0"/>
          </a:p>
          <a:p>
            <a:pPr>
              <a:buFont typeface="Arial" panose="020B0604020202020204" pitchFamily="34" charset="0"/>
              <a:buChar char="•"/>
            </a:pPr>
            <a:r>
              <a:rPr lang="en-IN" sz="2000" dirty="0"/>
              <a:t> </a:t>
            </a:r>
            <a:r>
              <a:rPr lang="en-IN" sz="2000" b="1" dirty="0"/>
              <a:t>Types of Applications</a:t>
            </a:r>
            <a:endParaRPr lang="en-IN" sz="2000" dirty="0"/>
          </a:p>
          <a:p>
            <a:pPr marL="742950" lvl="1" indent="-285750">
              <a:buFont typeface="Arial" panose="020B0604020202020204" pitchFamily="34" charset="0"/>
              <a:buChar char="•"/>
            </a:pPr>
            <a:r>
              <a:rPr lang="en-IN" sz="2000" dirty="0"/>
              <a:t>🖥 </a:t>
            </a:r>
            <a:r>
              <a:rPr lang="en-IN" sz="2000" b="1" dirty="0"/>
              <a:t>Form-based applications</a:t>
            </a:r>
            <a:r>
              <a:rPr lang="en-IN" sz="2000" dirty="0"/>
              <a:t> → Desktop software</a:t>
            </a:r>
          </a:p>
          <a:p>
            <a:pPr marL="742950" lvl="1" indent="-285750">
              <a:buFont typeface="Arial" panose="020B0604020202020204" pitchFamily="34" charset="0"/>
              <a:buChar char="•"/>
            </a:pPr>
            <a:r>
              <a:rPr lang="en-IN" sz="2000" dirty="0"/>
              <a:t>🌐 </a:t>
            </a:r>
            <a:r>
              <a:rPr lang="en-IN" sz="2000" b="1" dirty="0"/>
              <a:t>Web-based applications</a:t>
            </a:r>
            <a:r>
              <a:rPr lang="en-IN" sz="2000" dirty="0"/>
              <a:t> → Websites &amp; online platforms</a:t>
            </a:r>
          </a:p>
          <a:p>
            <a:pPr marL="742950" lvl="1" indent="-285750">
              <a:buFont typeface="Arial" panose="020B0604020202020204" pitchFamily="34" charset="0"/>
              <a:buChar char="•"/>
            </a:pPr>
            <a:r>
              <a:rPr lang="en-IN" sz="2000" dirty="0"/>
              <a:t>🔄 </a:t>
            </a:r>
            <a:r>
              <a:rPr lang="en-IN" sz="2000" b="1" dirty="0"/>
              <a:t>Web services</a:t>
            </a:r>
            <a:r>
              <a:rPr lang="en-IN" sz="2000" dirty="0"/>
              <a:t> → APIs &amp; backend services</a:t>
            </a:r>
          </a:p>
          <a:p>
            <a:pPr>
              <a:buFont typeface="Arial" panose="020B0604020202020204" pitchFamily="34" charset="0"/>
              <a:buChar char="•"/>
            </a:pPr>
            <a:r>
              <a:rPr lang="en-IN" sz="2000" dirty="0"/>
              <a:t> </a:t>
            </a:r>
            <a:r>
              <a:rPr lang="en-IN" sz="2000" b="1" dirty="0"/>
              <a:t>Supported Platforms</a:t>
            </a:r>
            <a:endParaRPr lang="en-IN" sz="2000" dirty="0"/>
          </a:p>
          <a:p>
            <a:pPr marL="742950" lvl="1" indent="-285750">
              <a:buFont typeface="Arial" panose="020B0604020202020204" pitchFamily="34" charset="0"/>
              <a:buChar char="•"/>
            </a:pPr>
            <a:r>
              <a:rPr lang="en-IN" sz="2000" dirty="0"/>
              <a:t>🏢 Windows</a:t>
            </a:r>
          </a:p>
          <a:p>
            <a:pPr marL="742950" lvl="1" indent="-285750">
              <a:buFont typeface="Arial" panose="020B0604020202020204" pitchFamily="34" charset="0"/>
              <a:buChar char="•"/>
            </a:pPr>
            <a:r>
              <a:rPr lang="en-IN" sz="2000" dirty="0"/>
              <a:t>📱 Phones</a:t>
            </a:r>
          </a:p>
          <a:p>
            <a:pPr marL="742950" lvl="1" indent="-285750">
              <a:buFont typeface="Arial" panose="020B0604020202020204" pitchFamily="34" charset="0"/>
              <a:buChar char="•"/>
            </a:pPr>
            <a:r>
              <a:rPr lang="en-IN" sz="2000" dirty="0"/>
              <a:t>🌍 Web</a:t>
            </a:r>
          </a:p>
          <a:p>
            <a:r>
              <a:rPr lang="en-IN" sz="2000" b="1" dirty="0"/>
              <a:t>3. Key Features of .NET Framework</a:t>
            </a:r>
            <a:endParaRPr lang="en-IN" sz="2000" dirty="0"/>
          </a:p>
          <a:p>
            <a:pPr>
              <a:buFont typeface="Arial" panose="020B0604020202020204" pitchFamily="34" charset="0"/>
              <a:buChar char="•"/>
            </a:pPr>
            <a:r>
              <a:rPr lang="en-IN" sz="2000" dirty="0"/>
              <a:t>✅ Rich functionalities</a:t>
            </a:r>
          </a:p>
          <a:p>
            <a:pPr>
              <a:buFont typeface="Arial" panose="020B0604020202020204" pitchFamily="34" charset="0"/>
              <a:buChar char="•"/>
            </a:pPr>
            <a:r>
              <a:rPr lang="en-IN" sz="2000" dirty="0"/>
              <a:t>✅ Industry standard compliance</a:t>
            </a:r>
          </a:p>
          <a:p>
            <a:pPr>
              <a:buFont typeface="Arial" panose="020B0604020202020204" pitchFamily="34" charset="0"/>
              <a:buChar char="•"/>
            </a:pPr>
            <a:r>
              <a:rPr lang="en-IN" sz="2000" dirty="0"/>
              <a:t>✅ Large ecosystem of tools &amp; libraries</a:t>
            </a:r>
          </a:p>
        </p:txBody>
      </p:sp>
    </p:spTree>
    <p:extLst>
      <p:ext uri="{BB962C8B-B14F-4D97-AF65-F5344CB8AC3E}">
        <p14:creationId xmlns:p14="http://schemas.microsoft.com/office/powerpoint/2010/main" val="1706151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73396E-0635-CD8E-6A0C-0DDCA19B6795}"/>
              </a:ext>
            </a:extLst>
          </p:cNvPr>
          <p:cNvPicPr>
            <a:picLocks noGrp="1" noChangeAspect="1"/>
          </p:cNvPicPr>
          <p:nvPr>
            <p:ph idx="1"/>
          </p:nvPr>
        </p:nvPicPr>
        <p:blipFill>
          <a:blip r:embed="rId2"/>
          <a:stretch>
            <a:fillRect/>
          </a:stretch>
        </p:blipFill>
        <p:spPr>
          <a:xfrm>
            <a:off x="1259840" y="264828"/>
            <a:ext cx="9814560" cy="6476545"/>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4153567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9E50A0-BB5F-1159-91AF-71E0FA3BB9E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Components of .NET Framework</a:t>
            </a:r>
          </a:p>
        </p:txBody>
      </p:sp>
      <p:pic>
        <p:nvPicPr>
          <p:cNvPr id="7" name="Picture 6">
            <a:extLst>
              <a:ext uri="{FF2B5EF4-FFF2-40B4-BE49-F238E27FC236}">
                <a16:creationId xmlns:a16="http://schemas.microsoft.com/office/drawing/2014/main" id="{5BFA0441-07E0-F402-68F8-A136228A645B}"/>
              </a:ext>
            </a:extLst>
          </p:cNvPr>
          <p:cNvPicPr>
            <a:picLocks noChangeAspect="1"/>
          </p:cNvPicPr>
          <p:nvPr/>
        </p:nvPicPr>
        <p:blipFill>
          <a:blip r:embed="rId2"/>
          <a:stretch>
            <a:fillRect/>
          </a:stretch>
        </p:blipFill>
        <p:spPr>
          <a:xfrm>
            <a:off x="4072001" y="139008"/>
            <a:ext cx="7622159" cy="6574113"/>
          </a:xfrm>
          <a:prstGeom prst="rect">
            <a:avLst/>
          </a:prstGeom>
        </p:spPr>
      </p:pic>
    </p:spTree>
    <p:extLst>
      <p:ext uri="{BB962C8B-B14F-4D97-AF65-F5344CB8AC3E}">
        <p14:creationId xmlns:p14="http://schemas.microsoft.com/office/powerpoint/2010/main" val="343239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a:extLst>
              <a:ext uri="{FF2B5EF4-FFF2-40B4-BE49-F238E27FC236}">
                <a16:creationId xmlns:a16="http://schemas.microsoft.com/office/drawing/2014/main" id="{C4C55468-BE95-3B19-5066-3AB30E87E126}"/>
              </a:ext>
            </a:extLst>
          </p:cNvPr>
          <p:cNvSpPr>
            <a:spLocks noChangeArrowheads="1"/>
          </p:cNvSpPr>
          <p:nvPr/>
        </p:nvSpPr>
        <p:spPr bwMode="auto">
          <a:xfrm>
            <a:off x="838200" y="1929384"/>
            <a:ext cx="10515600"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rPr>
              <a:t>1. Common Language Runtime (CLR)</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Acts as the execution engine for .NET applications.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Handles memory management, security, and exception handling.</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Converts Intermediate Language (IL) code into machine code using Just-In-Time (JIT) compilation.</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rPr>
              <a:t>2. .NET Framework Class Library (FCL)</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A vast collection of reusable classes, interfaces, and types.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Provides functionalities for file operations, network communication, data access, and more.</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Includes namespaces like System.IO, </a:t>
            </a:r>
            <a:r>
              <a:rPr kumimoji="0" lang="en-US" altLang="en-US" sz="2000" b="0" i="0" u="none" strike="noStrike" cap="none" normalizeH="0" baseline="0" dirty="0" err="1">
                <a:ln>
                  <a:noFill/>
                </a:ln>
                <a:effectLst/>
              </a:rPr>
              <a:t>System.Net</a:t>
            </a:r>
            <a:r>
              <a:rPr kumimoji="0" lang="en-US" altLang="en-US" sz="2000" b="0" i="0" u="none" strike="noStrike" cap="none" normalizeH="0" baseline="0" dirty="0">
                <a:ln>
                  <a:noFill/>
                </a:ln>
                <a:effectLst/>
              </a:rPr>
              <a:t>, </a:t>
            </a:r>
            <a:r>
              <a:rPr kumimoji="0" lang="en-US" altLang="en-US" sz="2000" b="0" i="0" u="none" strike="noStrike" cap="none" normalizeH="0" baseline="0" dirty="0" err="1">
                <a:ln>
                  <a:noFill/>
                </a:ln>
                <a:effectLst/>
              </a:rPr>
              <a:t>System.Data</a:t>
            </a:r>
            <a:r>
              <a:rPr kumimoji="0" lang="en-US" altLang="en-US" sz="2000" b="0" i="0" u="none" strike="noStrike" cap="none" normalizeH="0" baseline="0" dirty="0">
                <a:ln>
                  <a:noFill/>
                </a:ln>
                <a:effectLst/>
              </a:rPr>
              <a:t>, etc.</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rPr>
              <a:t>3. Common Type System (CTS)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Defines a set of data types that all .NET languages must adhere to.</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Ensures interoperability between different programming languages.</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dirty="0">
              <a:ln>
                <a:noFill/>
              </a:ln>
              <a:effectLst/>
            </a:endParaRPr>
          </a:p>
        </p:txBody>
      </p:sp>
    </p:spTree>
    <p:extLst>
      <p:ext uri="{BB962C8B-B14F-4D97-AF65-F5344CB8AC3E}">
        <p14:creationId xmlns:p14="http://schemas.microsoft.com/office/powerpoint/2010/main" val="788105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1172</Words>
  <Application>Microsoft Office PowerPoint</Application>
  <PresentationFormat>Widescreen</PresentationFormat>
  <Paragraphs>82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Unicode MS</vt:lpstr>
      <vt:lpstr>Calibri</vt:lpstr>
      <vt:lpstr>Calibri Light</vt:lpstr>
      <vt:lpstr>Times New Roman</vt:lpstr>
      <vt:lpstr>Wingdings</vt:lpstr>
      <vt:lpstr>Office Theme</vt:lpstr>
      <vt:lpstr>PowerPoint Presentation</vt:lpstr>
      <vt:lpstr>OOPS(power to depict the real world in a programming context)</vt:lpstr>
      <vt:lpstr>PowerPoint Presentation</vt:lpstr>
      <vt:lpstr>PowerPoint Presentation</vt:lpstr>
      <vt:lpstr>.NET Framework</vt:lpstr>
      <vt:lpstr>PowerPoint Presentation</vt:lpstr>
      <vt:lpstr>PowerPoint Presentation</vt:lpstr>
      <vt:lpstr>Components of .NET Framework</vt:lpstr>
      <vt:lpstr>PowerPoint Presentation</vt:lpstr>
      <vt:lpstr>PowerPoint Presentation</vt:lpstr>
      <vt:lpstr>PowerPoint Presentation</vt:lpstr>
      <vt:lpstr>How They Work Together </vt:lpstr>
      <vt:lpstr>PowerPoint Presentation</vt:lpstr>
      <vt:lpstr>PowerPoint Presentation</vt:lpstr>
      <vt:lpstr>PowerPoint Presentation</vt:lpstr>
      <vt:lpstr>When to Use Each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Chaturvedi</dc:creator>
  <cp:lastModifiedBy>Sumit Chaturvedi</cp:lastModifiedBy>
  <cp:revision>2</cp:revision>
  <dcterms:created xsi:type="dcterms:W3CDTF">2025-06-07T00:24:01Z</dcterms:created>
  <dcterms:modified xsi:type="dcterms:W3CDTF">2025-06-07T02:26:37Z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Theme:10</vt:lpwstr>
  </property>
  <property fmtid="{D5CDD505-2E9C-101B-9397-08002B2CF9AE}" pid="3" name="ClassificationContentMarkingFooterText">
    <vt:lpwstr>Confidential - Oracle Restricted</vt:lpwstr>
  </property>
  <property fmtid="{D5CDD505-2E9C-101B-9397-08002B2CF9AE}" pid="4" name="ClassificationContentMarkingHeaderLocations">
    <vt:lpwstr>Office Theme:9</vt:lpwstr>
  </property>
  <property fmtid="{D5CDD505-2E9C-101B-9397-08002B2CF9AE}" pid="5" name="ClassificationContentMarkingHeaderText">
    <vt:lpwstr>Confidential - Oracle Restricted</vt:lpwstr>
  </property>
  <property fmtid="{D5CDD505-2E9C-101B-9397-08002B2CF9AE}" pid="6" name="MSIP_Label_3c76ce46-357f-46de-88d6-77b9bbb83c46_Enabled">
    <vt:lpwstr>true</vt:lpwstr>
  </property>
  <property fmtid="{D5CDD505-2E9C-101B-9397-08002B2CF9AE}" pid="7" name="MSIP_Label_3c76ce46-357f-46de-88d6-77b9bbb83c46_SetDate">
    <vt:lpwstr>2025-06-07T02:26:31Z</vt:lpwstr>
  </property>
  <property fmtid="{D5CDD505-2E9C-101B-9397-08002B2CF9AE}" pid="8" name="MSIP_Label_3c76ce46-357f-46de-88d6-77b9bbb83c46_Method">
    <vt:lpwstr>Privileged</vt:lpwstr>
  </property>
  <property fmtid="{D5CDD505-2E9C-101B-9397-08002B2CF9AE}" pid="9" name="MSIP_Label_3c76ce46-357f-46de-88d6-77b9bbb83c46_Name">
    <vt:lpwstr>Public</vt:lpwstr>
  </property>
  <property fmtid="{D5CDD505-2E9C-101B-9397-08002B2CF9AE}" pid="10" name="MSIP_Label_3c76ce46-357f-46de-88d6-77b9bbb83c46_SiteId">
    <vt:lpwstr>4e2c6054-71cb-48f1-bd6c-3a9705aca71b</vt:lpwstr>
  </property>
  <property fmtid="{D5CDD505-2E9C-101B-9397-08002B2CF9AE}" pid="11" name="MSIP_Label_3c76ce46-357f-46de-88d6-77b9bbb83c46_ActionId">
    <vt:lpwstr>c4e534ff-b16e-4e30-b17c-b3974cc897aa</vt:lpwstr>
  </property>
  <property fmtid="{D5CDD505-2E9C-101B-9397-08002B2CF9AE}" pid="12" name="MSIP_Label_3c76ce46-357f-46de-88d6-77b9bbb83c46_ContentBits">
    <vt:lpwstr>0</vt:lpwstr>
  </property>
</Properties>
</file>