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sldIdLst>
    <p:sldId id="259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arayan Prasad Guragain" initials="NPG" lastIdx="1" clrIdx="0">
    <p:extLst>
      <p:ext uri="{19B8F6BF-5375-455C-9EA6-DF929625EA0E}">
        <p15:presenceInfo xmlns:p15="http://schemas.microsoft.com/office/powerpoint/2012/main" userId="S::nguragai@my.centennialcollege.ca::eadc1e97-592e-4b86-be7e-0a8afa53b4f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10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10/19/2019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085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10/19/2019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854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10/19/2019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173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10/19/2019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71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10/19/2019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339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10/19/2019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663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10/19/2019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050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10/19/2019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292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10/19/2019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364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10/19/2019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025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10/19/2019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71135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10/19/2019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729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29" r:id="rId5"/>
    <p:sldLayoutId id="2147483735" r:id="rId6"/>
    <p:sldLayoutId id="2147483736" r:id="rId7"/>
    <p:sldLayoutId id="2147483726" r:id="rId8"/>
    <p:sldLayoutId id="2147483727" r:id="rId9"/>
    <p:sldLayoutId id="2147483728" r:id="rId10"/>
    <p:sldLayoutId id="214748373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200" b="1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timschreiber.com/2018/05/07/aspnet-core-identity-with-patterns-2/" TargetMode="External"/><Relationship Id="rId3" Type="http://schemas.openxmlformats.org/officeDocument/2006/relationships/image" Target="../media/image2.png"/><Relationship Id="rId7" Type="http://schemas.openxmlformats.org/officeDocument/2006/relationships/image" Target="../media/image4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perl.com/article/deploy-a-static-website-with-aws-s3-and-paws/" TargetMode="External"/><Relationship Id="rId5" Type="http://schemas.openxmlformats.org/officeDocument/2006/relationships/image" Target="../media/image3.png"/><Relationship Id="rId4" Type="http://schemas.openxmlformats.org/officeDocument/2006/relationships/hyperlink" Target="https://en.wikipedia.org/wiki/Amazon_DynamoDB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tint val="95000"/>
              </a:schemeClr>
              <a:schemeClr val="bg1">
                <a:shade val="92000"/>
                <a:satMod val="115000"/>
              </a:schemeClr>
            </a:duotone>
          </a:blip>
          <a:tile tx="0" ty="0" sx="60000" sy="6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65">
            <a:extLst>
              <a:ext uri="{FF2B5EF4-FFF2-40B4-BE49-F238E27FC236}">
                <a16:creationId xmlns:a16="http://schemas.microsoft.com/office/drawing/2014/main" id="{B66F8A2C-B8CF-4B20-9A73-2ADCF63027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20404030301010803"/>
              <a:ea typeface="+mn-ea"/>
              <a:cs typeface="+mn-cs"/>
            </a:endParaRPr>
          </a:p>
        </p:txBody>
      </p:sp>
      <p:sp>
        <p:nvSpPr>
          <p:cNvPr id="75" name="Rectangle 67">
            <a:extLst>
              <a:ext uri="{FF2B5EF4-FFF2-40B4-BE49-F238E27FC236}">
                <a16:creationId xmlns:a16="http://schemas.microsoft.com/office/drawing/2014/main" id="{B5DD78E9-DE0D-47AF-A0DB-F475221E3D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108" y="610955"/>
            <a:ext cx="10927784" cy="5636090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 useBgFill="1">
        <p:nvSpPr>
          <p:cNvPr id="76" name="Rectangle 69">
            <a:extLst>
              <a:ext uri="{FF2B5EF4-FFF2-40B4-BE49-F238E27FC236}">
                <a16:creationId xmlns:a16="http://schemas.microsoft.com/office/drawing/2014/main" id="{A118D329-2010-4A15-B57C-429FFAE35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052" y="777240"/>
            <a:ext cx="10597896" cy="5303520"/>
          </a:xfrm>
          <a:prstGeom prst="rect">
            <a:avLst/>
          </a:prstGeom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41B9E6-E86F-47BD-8873-CEFDC721E7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3872" y="1919160"/>
            <a:ext cx="6544620" cy="1965960"/>
          </a:xfrm>
        </p:spPr>
        <p:txBody>
          <a:bodyPr anchor="ctr">
            <a:normAutofit/>
          </a:bodyPr>
          <a:lstStyle/>
          <a:p>
            <a:pPr algn="r"/>
            <a:r>
              <a:rPr lang="en-US" sz="4000" cap="none" dirty="0">
                <a:solidFill>
                  <a:schemeClr val="tx1"/>
                </a:solidFill>
              </a:rPr>
              <a:t>DynamoDB</a:t>
            </a:r>
            <a:br>
              <a:rPr lang="en-US" sz="4000" cap="none" dirty="0">
                <a:solidFill>
                  <a:schemeClr val="tx1"/>
                </a:solidFill>
              </a:rPr>
            </a:br>
            <a:r>
              <a:rPr lang="en-US" sz="4000" cap="none" dirty="0">
                <a:solidFill>
                  <a:schemeClr val="tx1"/>
                </a:solidFill>
              </a:rPr>
              <a:t>with ASP.NET Core</a:t>
            </a:r>
            <a:br>
              <a:rPr lang="en-US" sz="4000" dirty="0">
                <a:solidFill>
                  <a:schemeClr val="tx1"/>
                </a:solidFill>
              </a:rPr>
            </a:b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7A9D33-BB5E-4056-BAEF-F4345FEDA4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30600" y="1180333"/>
            <a:ext cx="2222989" cy="4312402"/>
          </a:xfrm>
        </p:spPr>
        <p:txBody>
          <a:bodyPr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2000" b="1" dirty="0"/>
              <a:t>Bal Krishna</a:t>
            </a:r>
          </a:p>
          <a:p>
            <a:pPr algn="l">
              <a:spcAft>
                <a:spcPts val="600"/>
              </a:spcAft>
            </a:pPr>
            <a:r>
              <a:rPr lang="en-US" sz="2000" b="1" dirty="0"/>
              <a:t>Bishnu</a:t>
            </a:r>
          </a:p>
          <a:p>
            <a:pPr algn="l">
              <a:spcAft>
                <a:spcPts val="600"/>
              </a:spcAft>
            </a:pPr>
            <a:r>
              <a:rPr lang="en-US" sz="2000" b="1" dirty="0"/>
              <a:t>Chandra</a:t>
            </a:r>
          </a:p>
          <a:p>
            <a:pPr algn="l">
              <a:spcAft>
                <a:spcPts val="600"/>
              </a:spcAft>
            </a:pPr>
            <a:r>
              <a:rPr lang="en-US" sz="2000" b="1" dirty="0"/>
              <a:t>Narayan</a:t>
            </a:r>
          </a:p>
          <a:p>
            <a:pPr algn="l">
              <a:spcAft>
                <a:spcPts val="600"/>
              </a:spcAft>
            </a:pPr>
            <a:r>
              <a:rPr lang="en-US" sz="2000" b="1" dirty="0"/>
              <a:t>Shiva</a:t>
            </a:r>
          </a:p>
          <a:p>
            <a:pPr algn="l">
              <a:spcAft>
                <a:spcPts val="600"/>
              </a:spcAft>
            </a:pPr>
            <a:r>
              <a:rPr lang="en-US" sz="2000" b="1" dirty="0"/>
              <a:t>Siyanthan</a:t>
            </a:r>
          </a:p>
        </p:txBody>
      </p:sp>
      <p:cxnSp>
        <p:nvCxnSpPr>
          <p:cNvPr id="77" name="Straight Connector 71">
            <a:extLst>
              <a:ext uri="{FF2B5EF4-FFF2-40B4-BE49-F238E27FC236}">
                <a16:creationId xmlns:a16="http://schemas.microsoft.com/office/drawing/2014/main" id="{994262BC-EE98-4BD6-82DB-4955E8DCC2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2" y="2057401"/>
            <a:ext cx="0" cy="274320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48BEC9F4-91DB-4E12-889D-4D3CBE8468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/>
        </p:blipFill>
        <p:spPr>
          <a:xfrm>
            <a:off x="4346241" y="3656658"/>
            <a:ext cx="1085637" cy="98372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35D6C436-DEAA-4D08-BAF8-CC277BACEB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/>
        </p:blipFill>
        <p:spPr>
          <a:xfrm>
            <a:off x="2027580" y="3678752"/>
            <a:ext cx="1982004" cy="872081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F0B8ABCF-C143-47B7-8052-5FADEF6FD08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rcRect/>
          <a:stretch/>
        </p:blipFill>
        <p:spPr>
          <a:xfrm>
            <a:off x="6225060" y="3712478"/>
            <a:ext cx="1634353" cy="872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992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tint val="95000"/>
              </a:schemeClr>
              <a:schemeClr val="bg1">
                <a:shade val="92000"/>
                <a:satMod val="115000"/>
              </a:schemeClr>
            </a:duotone>
          </a:blip>
          <a:tile tx="0" ty="0" sx="60000" sy="6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65">
            <a:extLst>
              <a:ext uri="{FF2B5EF4-FFF2-40B4-BE49-F238E27FC236}">
                <a16:creationId xmlns:a16="http://schemas.microsoft.com/office/drawing/2014/main" id="{B66F8A2C-B8CF-4B20-9A73-2ADCF63027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20404030301010803"/>
              <a:ea typeface="+mn-ea"/>
              <a:cs typeface="+mn-cs"/>
            </a:endParaRPr>
          </a:p>
        </p:txBody>
      </p:sp>
      <p:sp>
        <p:nvSpPr>
          <p:cNvPr id="75" name="Rectangle 67">
            <a:extLst>
              <a:ext uri="{FF2B5EF4-FFF2-40B4-BE49-F238E27FC236}">
                <a16:creationId xmlns:a16="http://schemas.microsoft.com/office/drawing/2014/main" id="{B5DD78E9-DE0D-47AF-A0DB-F475221E3D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108" y="610955"/>
            <a:ext cx="10927784" cy="5636090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 useBgFill="1">
        <p:nvSpPr>
          <p:cNvPr id="76" name="Rectangle 69">
            <a:extLst>
              <a:ext uri="{FF2B5EF4-FFF2-40B4-BE49-F238E27FC236}">
                <a16:creationId xmlns:a16="http://schemas.microsoft.com/office/drawing/2014/main" id="{A118D329-2010-4A15-B57C-429FFAE35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052" y="777240"/>
            <a:ext cx="10597896" cy="5303520"/>
          </a:xfrm>
          <a:prstGeom prst="rect">
            <a:avLst/>
          </a:prstGeom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7A9D33-BB5E-4056-BAEF-F4345FEDA4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2351" y="2325379"/>
            <a:ext cx="9215919" cy="2707239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 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800" dirty="0"/>
              <a:t>They run on SQL query language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800" dirty="0"/>
              <a:t>How data should be modeled is a prerequisite.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800" dirty="0"/>
              <a:t>You can do joins, aggregations and computations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800" dirty="0"/>
              <a:t>Vertical scaling (more RAM, storage, CPU)</a:t>
            </a:r>
          </a:p>
        </p:txBody>
      </p:sp>
      <p:cxnSp>
        <p:nvCxnSpPr>
          <p:cNvPr id="77" name="Straight Connector 71" hidden="1">
            <a:extLst>
              <a:ext uri="{FF2B5EF4-FFF2-40B4-BE49-F238E27FC236}">
                <a16:creationId xmlns:a16="http://schemas.microsoft.com/office/drawing/2014/main" id="{994262BC-EE98-4BD6-82DB-4955E8DCC2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2" y="2057401"/>
            <a:ext cx="0" cy="274320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21C77A5-25F8-44EA-924D-DB70074261AD}"/>
              </a:ext>
            </a:extLst>
          </p:cNvPr>
          <p:cNvSpPr txBox="1"/>
          <p:nvPr/>
        </p:nvSpPr>
        <p:spPr>
          <a:xfrm>
            <a:off x="1212351" y="1125050"/>
            <a:ext cx="93494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Traditional databases</a:t>
            </a:r>
            <a:endParaRPr lang="en-US" sz="3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806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tint val="95000"/>
              </a:schemeClr>
              <a:schemeClr val="bg1">
                <a:shade val="92000"/>
                <a:satMod val="115000"/>
              </a:schemeClr>
            </a:duotone>
          </a:blip>
          <a:tile tx="0" ty="0" sx="60000" sy="6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65">
            <a:extLst>
              <a:ext uri="{FF2B5EF4-FFF2-40B4-BE49-F238E27FC236}">
                <a16:creationId xmlns:a16="http://schemas.microsoft.com/office/drawing/2014/main" id="{B66F8A2C-B8CF-4B20-9A73-2ADCF63027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20404030301010803"/>
              <a:ea typeface="+mn-ea"/>
              <a:cs typeface="+mn-cs"/>
            </a:endParaRPr>
          </a:p>
        </p:txBody>
      </p:sp>
      <p:sp>
        <p:nvSpPr>
          <p:cNvPr id="75" name="Rectangle 67">
            <a:extLst>
              <a:ext uri="{FF2B5EF4-FFF2-40B4-BE49-F238E27FC236}">
                <a16:creationId xmlns:a16="http://schemas.microsoft.com/office/drawing/2014/main" id="{B5DD78E9-DE0D-47AF-A0DB-F475221E3D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108" y="610955"/>
            <a:ext cx="10927784" cy="5636090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 useBgFill="1">
        <p:nvSpPr>
          <p:cNvPr id="76" name="Rectangle 69">
            <a:extLst>
              <a:ext uri="{FF2B5EF4-FFF2-40B4-BE49-F238E27FC236}">
                <a16:creationId xmlns:a16="http://schemas.microsoft.com/office/drawing/2014/main" id="{A118D329-2010-4A15-B57C-429FFAE35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052" y="777240"/>
            <a:ext cx="10597896" cy="5303520"/>
          </a:xfrm>
          <a:prstGeom prst="rect">
            <a:avLst/>
          </a:prstGeom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7A9D33-BB5E-4056-BAEF-F4345FEDA4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45915" y="2418973"/>
            <a:ext cx="9215919" cy="2496620"/>
          </a:xfrm>
        </p:spPr>
        <p:txBody>
          <a:bodyPr anchor="ctr">
            <a:normAutofit fontScale="92500" lnSpcReduction="10000"/>
          </a:bodyPr>
          <a:lstStyle/>
          <a:p>
            <a:pPr algn="l"/>
            <a:r>
              <a:rPr lang="en-US" dirty="0"/>
              <a:t> </a:t>
            </a:r>
          </a:p>
          <a:p>
            <a:pPr marL="685800" indent="-342900" algn="l">
              <a:buFont typeface="Arial" panose="020B0604020202020204" pitchFamily="34" charset="0"/>
              <a:buChar char="•"/>
            </a:pPr>
            <a:r>
              <a:rPr lang="en-US" sz="3000" dirty="0">
                <a:latin typeface="Calibri" panose="020F0502020204030204" pitchFamily="34" charset="0"/>
              </a:rPr>
              <a:t>NoSQL database</a:t>
            </a:r>
          </a:p>
          <a:p>
            <a:pPr marL="685800" indent="-342900" algn="l">
              <a:buFont typeface="Arial" panose="020B0604020202020204" pitchFamily="34" charset="0"/>
              <a:buChar char="•"/>
            </a:pPr>
            <a:r>
              <a:rPr lang="en-US" sz="3000" dirty="0">
                <a:latin typeface="Calibri" panose="020F0502020204030204" pitchFamily="34" charset="0"/>
              </a:rPr>
              <a:t>Can scale up and is a distributed database</a:t>
            </a:r>
          </a:p>
          <a:p>
            <a:pPr marL="685800" indent="-342900" algn="l">
              <a:buFont typeface="Arial" panose="020B0604020202020204" pitchFamily="34" charset="0"/>
              <a:buChar char="•"/>
            </a:pPr>
            <a:r>
              <a:rPr lang="en-US" sz="3000" dirty="0">
                <a:latin typeface="Calibri" panose="020F0502020204030204" pitchFamily="34" charset="0"/>
              </a:rPr>
              <a:t>Low latency</a:t>
            </a:r>
          </a:p>
          <a:p>
            <a:pPr marL="685800" indent="-342900" algn="l">
              <a:buFont typeface="Arial" panose="020B0604020202020204" pitchFamily="34" charset="0"/>
              <a:buChar char="•"/>
            </a:pPr>
            <a:r>
              <a:rPr lang="en-US" sz="3000" dirty="0">
                <a:latin typeface="Calibri" panose="020F0502020204030204" pitchFamily="34" charset="0"/>
              </a:rPr>
              <a:t>Fully managed, replicated across three zones (cloud)</a:t>
            </a:r>
          </a:p>
          <a:p>
            <a:pPr marL="685800" indent="-342900" algn="l">
              <a:buFont typeface="Arial" panose="020B0604020202020204" pitchFamily="34" charset="0"/>
              <a:buChar char="•"/>
            </a:pPr>
            <a:r>
              <a:rPr lang="en-US" sz="3000" dirty="0">
                <a:latin typeface="Calibri" panose="020F0502020204030204" pitchFamily="34" charset="0"/>
              </a:rPr>
              <a:t>Integrated with IAM</a:t>
            </a:r>
          </a:p>
        </p:txBody>
      </p:sp>
      <p:cxnSp>
        <p:nvCxnSpPr>
          <p:cNvPr id="77" name="Straight Connector 71" hidden="1">
            <a:extLst>
              <a:ext uri="{FF2B5EF4-FFF2-40B4-BE49-F238E27FC236}">
                <a16:creationId xmlns:a16="http://schemas.microsoft.com/office/drawing/2014/main" id="{994262BC-EE98-4BD6-82DB-4955E8DCC2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2" y="2057401"/>
            <a:ext cx="0" cy="274320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21C77A5-25F8-44EA-924D-DB70074261AD}"/>
              </a:ext>
            </a:extLst>
          </p:cNvPr>
          <p:cNvSpPr txBox="1"/>
          <p:nvPr/>
        </p:nvSpPr>
        <p:spPr>
          <a:xfrm>
            <a:off x="1212351" y="1150706"/>
            <a:ext cx="93494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Book" panose="02020404030301010803"/>
                <a:ea typeface="+mn-ea"/>
                <a:cs typeface="+mn-cs"/>
              </a:rPr>
              <a:t>DynamoDB 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Book" panose="02020404030301010803"/>
                <a:ea typeface="+mn-ea"/>
                <a:cs typeface="+mn-cs"/>
              </a:rPr>
              <a:t>– what is this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ranklin Gothic Book" panose="02020404030301010803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ranklin Gothic Book" panose="020204040303010108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05175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tint val="95000"/>
              </a:schemeClr>
              <a:schemeClr val="bg1">
                <a:shade val="92000"/>
                <a:satMod val="115000"/>
              </a:schemeClr>
            </a:duotone>
          </a:blip>
          <a:tile tx="0" ty="0" sx="60000" sy="6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65">
            <a:extLst>
              <a:ext uri="{FF2B5EF4-FFF2-40B4-BE49-F238E27FC236}">
                <a16:creationId xmlns:a16="http://schemas.microsoft.com/office/drawing/2014/main" id="{B66F8A2C-B8CF-4B20-9A73-2ADCF63027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20404030301010803"/>
              <a:ea typeface="+mn-ea"/>
              <a:cs typeface="+mn-cs"/>
            </a:endParaRPr>
          </a:p>
        </p:txBody>
      </p:sp>
      <p:sp>
        <p:nvSpPr>
          <p:cNvPr id="75" name="Rectangle 67">
            <a:extLst>
              <a:ext uri="{FF2B5EF4-FFF2-40B4-BE49-F238E27FC236}">
                <a16:creationId xmlns:a16="http://schemas.microsoft.com/office/drawing/2014/main" id="{B5DD78E9-DE0D-47AF-A0DB-F475221E3D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108" y="610955"/>
            <a:ext cx="10927784" cy="5636090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 useBgFill="1">
        <p:nvSpPr>
          <p:cNvPr id="76" name="Rectangle 69">
            <a:extLst>
              <a:ext uri="{FF2B5EF4-FFF2-40B4-BE49-F238E27FC236}">
                <a16:creationId xmlns:a16="http://schemas.microsoft.com/office/drawing/2014/main" id="{A118D329-2010-4A15-B57C-429FFAE35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052" y="777240"/>
            <a:ext cx="10597896" cy="5303520"/>
          </a:xfrm>
          <a:prstGeom prst="rect">
            <a:avLst/>
          </a:prstGeom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7A9D33-BB5E-4056-BAEF-F4345FEDA4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45915" y="2418973"/>
            <a:ext cx="9215919" cy="2496620"/>
          </a:xfrm>
        </p:spPr>
        <p:txBody>
          <a:bodyPr anchor="ctr">
            <a:normAutofit fontScale="92500" lnSpcReduction="20000"/>
          </a:bodyPr>
          <a:lstStyle/>
          <a:p>
            <a:pPr algn="l"/>
            <a:r>
              <a:rPr lang="en-US" dirty="0"/>
              <a:t> 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800" dirty="0"/>
              <a:t>Is made of tables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800" dirty="0"/>
              <a:t>Primary key (decided at creation time)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800" dirty="0"/>
              <a:t>Table can have infinite rows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800" dirty="0"/>
              <a:t>Each row (item) has attributes, nullable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800" dirty="0"/>
              <a:t>Data types: string, number, binary, bool, Null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800" dirty="0"/>
              <a:t>List, Map, String set, Number set, Binary set</a:t>
            </a:r>
          </a:p>
        </p:txBody>
      </p:sp>
      <p:cxnSp>
        <p:nvCxnSpPr>
          <p:cNvPr id="77" name="Straight Connector 71" hidden="1">
            <a:extLst>
              <a:ext uri="{FF2B5EF4-FFF2-40B4-BE49-F238E27FC236}">
                <a16:creationId xmlns:a16="http://schemas.microsoft.com/office/drawing/2014/main" id="{994262BC-EE98-4BD6-82DB-4955E8DCC2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2" y="2057401"/>
            <a:ext cx="0" cy="274320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21C77A5-25F8-44EA-924D-DB70074261AD}"/>
              </a:ext>
            </a:extLst>
          </p:cNvPr>
          <p:cNvSpPr txBox="1"/>
          <p:nvPr/>
        </p:nvSpPr>
        <p:spPr>
          <a:xfrm>
            <a:off x="1212351" y="1150706"/>
            <a:ext cx="93494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Book" panose="02020404030301010803"/>
                <a:ea typeface="+mn-ea"/>
                <a:cs typeface="+mn-cs"/>
              </a:rPr>
              <a:t>DynamoDB 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Book" panose="02020404030301010803"/>
                <a:ea typeface="+mn-ea"/>
                <a:cs typeface="+mn-cs"/>
              </a:rPr>
              <a:t>– table structure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ranklin Gothic Book" panose="02020404030301010803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ranklin Gothic Book" panose="020204040303010108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012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tint val="95000"/>
              </a:schemeClr>
              <a:schemeClr val="bg1">
                <a:shade val="92000"/>
                <a:satMod val="115000"/>
              </a:schemeClr>
            </a:duotone>
          </a:blip>
          <a:tile tx="0" ty="0" sx="60000" sy="6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65">
            <a:extLst>
              <a:ext uri="{FF2B5EF4-FFF2-40B4-BE49-F238E27FC236}">
                <a16:creationId xmlns:a16="http://schemas.microsoft.com/office/drawing/2014/main" id="{B66F8A2C-B8CF-4B20-9A73-2ADCF63027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20404030301010803"/>
              <a:ea typeface="+mn-ea"/>
              <a:cs typeface="+mn-cs"/>
            </a:endParaRPr>
          </a:p>
        </p:txBody>
      </p:sp>
      <p:sp>
        <p:nvSpPr>
          <p:cNvPr id="75" name="Rectangle 67">
            <a:extLst>
              <a:ext uri="{FF2B5EF4-FFF2-40B4-BE49-F238E27FC236}">
                <a16:creationId xmlns:a16="http://schemas.microsoft.com/office/drawing/2014/main" id="{B5DD78E9-DE0D-47AF-A0DB-F475221E3D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108" y="610955"/>
            <a:ext cx="10927784" cy="5636090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 useBgFill="1">
        <p:nvSpPr>
          <p:cNvPr id="76" name="Rectangle 69">
            <a:extLst>
              <a:ext uri="{FF2B5EF4-FFF2-40B4-BE49-F238E27FC236}">
                <a16:creationId xmlns:a16="http://schemas.microsoft.com/office/drawing/2014/main" id="{A118D329-2010-4A15-B57C-429FFAE35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052" y="777240"/>
            <a:ext cx="10597896" cy="5303520"/>
          </a:xfrm>
          <a:prstGeom prst="rect">
            <a:avLst/>
          </a:prstGeom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7A9D33-BB5E-4056-BAEF-F4345FEDA4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45916" y="2418973"/>
            <a:ext cx="4602822" cy="2841396"/>
          </a:xfrm>
          <a:solidFill>
            <a:schemeClr val="bg2"/>
          </a:solidFill>
        </p:spPr>
        <p:txBody>
          <a:bodyPr anchor="ctr">
            <a:normAutofit fontScale="85000" lnSpcReduction="20000"/>
          </a:bodyPr>
          <a:lstStyle/>
          <a:p>
            <a:pPr algn="l"/>
            <a:r>
              <a:rPr lang="en-US" sz="2800" b="1" dirty="0"/>
              <a:t>Option 1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800" dirty="0"/>
              <a:t>Partition Key Only (HASH)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800" dirty="0"/>
              <a:t>(another name for primary key)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800" dirty="0"/>
              <a:t>This must be unique for each item (row)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800" dirty="0"/>
              <a:t>e.g. </a:t>
            </a:r>
            <a:r>
              <a:rPr lang="en-US" sz="2800" dirty="0" err="1"/>
              <a:t>student_id</a:t>
            </a:r>
            <a:r>
              <a:rPr lang="en-US" sz="2800" dirty="0"/>
              <a:t> for Students table</a:t>
            </a:r>
          </a:p>
        </p:txBody>
      </p:sp>
      <p:cxnSp>
        <p:nvCxnSpPr>
          <p:cNvPr id="77" name="Straight Connector 71" hidden="1">
            <a:extLst>
              <a:ext uri="{FF2B5EF4-FFF2-40B4-BE49-F238E27FC236}">
                <a16:creationId xmlns:a16="http://schemas.microsoft.com/office/drawing/2014/main" id="{994262BC-EE98-4BD6-82DB-4955E8DCC2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2" y="2057401"/>
            <a:ext cx="0" cy="274320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21C77A5-25F8-44EA-924D-DB70074261AD}"/>
              </a:ext>
            </a:extLst>
          </p:cNvPr>
          <p:cNvSpPr txBox="1"/>
          <p:nvPr/>
        </p:nvSpPr>
        <p:spPr>
          <a:xfrm>
            <a:off x="1212351" y="1150706"/>
            <a:ext cx="93494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Book" panose="02020404030301010803"/>
                <a:ea typeface="+mn-ea"/>
                <a:cs typeface="+mn-cs"/>
              </a:rPr>
              <a:t>DynamoDB 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Book" panose="02020404030301010803"/>
                <a:ea typeface="+mn-ea"/>
                <a:cs typeface="+mn-cs"/>
              </a:rPr>
              <a:t>– how to make table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ranklin Gothic Book" panose="02020404030301010803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ranklin Gothic Book" panose="02020404030301010803"/>
              <a:ea typeface="+mn-ea"/>
              <a:cs typeface="+mn-cs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5346783E-80E8-4002-9F1E-95FED6C3F776}"/>
              </a:ext>
            </a:extLst>
          </p:cNvPr>
          <p:cNvSpPr txBox="1">
            <a:spLocks/>
          </p:cNvSpPr>
          <p:nvPr/>
        </p:nvSpPr>
        <p:spPr>
          <a:xfrm>
            <a:off x="6123956" y="2351034"/>
            <a:ext cx="4602822" cy="2981253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ctr">
            <a:normAutofit fontScale="47500" lnSpcReduction="20000"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800" kern="1200" spc="8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 </a:t>
            </a:r>
          </a:p>
          <a:p>
            <a:pPr algn="l"/>
            <a:r>
              <a:rPr lang="en-US" sz="5100" b="1" dirty="0"/>
              <a:t>Option 2</a:t>
            </a:r>
          </a:p>
          <a:p>
            <a:pPr algn="l"/>
            <a:r>
              <a:rPr lang="en-US" sz="3000" dirty="0"/>
              <a:t>(special to DynamoDB)</a:t>
            </a:r>
          </a:p>
          <a:p>
            <a:pPr algn="l"/>
            <a:endParaRPr lang="en-US" sz="30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4500" dirty="0"/>
              <a:t>Partition Key + Sort Key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4500" dirty="0"/>
              <a:t>(combination of two must be unique)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4500" dirty="0" err="1"/>
              <a:t>User_Id</a:t>
            </a:r>
            <a:r>
              <a:rPr lang="en-US" sz="4500" dirty="0"/>
              <a:t> (partition key) + Email (sort key)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4500" dirty="0"/>
              <a:t> 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4500" dirty="0"/>
              <a:t>Here data is grouped by Sort Key</a:t>
            </a:r>
          </a:p>
        </p:txBody>
      </p:sp>
    </p:spTree>
    <p:extLst>
      <p:ext uri="{BB962C8B-B14F-4D97-AF65-F5344CB8AC3E}">
        <p14:creationId xmlns:p14="http://schemas.microsoft.com/office/powerpoint/2010/main" val="530154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tint val="95000"/>
              </a:schemeClr>
              <a:schemeClr val="bg1">
                <a:shade val="92000"/>
                <a:satMod val="115000"/>
              </a:schemeClr>
            </a:duotone>
          </a:blip>
          <a:tile tx="0" ty="0" sx="60000" sy="6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65">
            <a:extLst>
              <a:ext uri="{FF2B5EF4-FFF2-40B4-BE49-F238E27FC236}">
                <a16:creationId xmlns:a16="http://schemas.microsoft.com/office/drawing/2014/main" id="{B66F8A2C-B8CF-4B20-9A73-2ADCF63027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20404030301010803"/>
              <a:ea typeface="+mn-ea"/>
              <a:cs typeface="+mn-cs"/>
            </a:endParaRPr>
          </a:p>
        </p:txBody>
      </p:sp>
      <p:sp>
        <p:nvSpPr>
          <p:cNvPr id="75" name="Rectangle 67">
            <a:extLst>
              <a:ext uri="{FF2B5EF4-FFF2-40B4-BE49-F238E27FC236}">
                <a16:creationId xmlns:a16="http://schemas.microsoft.com/office/drawing/2014/main" id="{B5DD78E9-DE0D-47AF-A0DB-F475221E3D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108" y="610955"/>
            <a:ext cx="10927784" cy="5636090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 useBgFill="1">
        <p:nvSpPr>
          <p:cNvPr id="76" name="Rectangle 69">
            <a:extLst>
              <a:ext uri="{FF2B5EF4-FFF2-40B4-BE49-F238E27FC236}">
                <a16:creationId xmlns:a16="http://schemas.microsoft.com/office/drawing/2014/main" id="{A118D329-2010-4A15-B57C-429FFAE35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052" y="777240"/>
            <a:ext cx="10597896" cy="5303520"/>
          </a:xfrm>
          <a:prstGeom prst="rect">
            <a:avLst/>
          </a:prstGeom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7A9D33-BB5E-4056-BAEF-F4345FEDA4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74689" y="2456651"/>
            <a:ext cx="2907585" cy="1200329"/>
          </a:xfrm>
          <a:solidFill>
            <a:schemeClr val="bg2"/>
          </a:solidFill>
        </p:spPr>
        <p:txBody>
          <a:bodyPr anchor="ctr">
            <a:normAutofit/>
          </a:bodyPr>
          <a:lstStyle/>
          <a:p>
            <a:pPr algn="l"/>
            <a:r>
              <a:rPr lang="en-US" sz="2800" b="1" dirty="0"/>
              <a:t>AWS DynamoDB</a:t>
            </a:r>
            <a:endParaRPr lang="en-US" sz="2800" dirty="0"/>
          </a:p>
        </p:txBody>
      </p:sp>
      <p:cxnSp>
        <p:nvCxnSpPr>
          <p:cNvPr id="77" name="Straight Connector 71" hidden="1">
            <a:extLst>
              <a:ext uri="{FF2B5EF4-FFF2-40B4-BE49-F238E27FC236}">
                <a16:creationId xmlns:a16="http://schemas.microsoft.com/office/drawing/2014/main" id="{994262BC-EE98-4BD6-82DB-4955E8DCC2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2" y="2057401"/>
            <a:ext cx="0" cy="274320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21C77A5-25F8-44EA-924D-DB70074261AD}"/>
              </a:ext>
            </a:extLst>
          </p:cNvPr>
          <p:cNvSpPr txBox="1"/>
          <p:nvPr/>
        </p:nvSpPr>
        <p:spPr>
          <a:xfrm>
            <a:off x="1212351" y="1150706"/>
            <a:ext cx="93494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Book" panose="02020404030301010803"/>
                <a:ea typeface="+mn-ea"/>
                <a:cs typeface="+mn-cs"/>
              </a:rPr>
              <a:t>Tools required to make </a:t>
            </a:r>
            <a:r>
              <a:rPr kumimoji="0" lang="en-US" sz="5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Book" panose="02020404030301010803"/>
                <a:ea typeface="+mn-ea"/>
                <a:cs typeface="+mn-cs"/>
              </a:rPr>
              <a:t>api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ranklin Gothic Book" panose="02020404030301010803"/>
              <a:ea typeface="+mn-ea"/>
              <a:cs typeface="+mn-cs"/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6D801D0-33FE-446F-BBB9-6041939750A3}"/>
              </a:ext>
            </a:extLst>
          </p:cNvPr>
          <p:cNvSpPr txBox="1">
            <a:spLocks/>
          </p:cNvSpPr>
          <p:nvPr/>
        </p:nvSpPr>
        <p:spPr>
          <a:xfrm>
            <a:off x="1684963" y="4130362"/>
            <a:ext cx="2907585" cy="1200329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800" kern="1200" spc="8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b="1" dirty="0"/>
              <a:t>AWS cli</a:t>
            </a:r>
            <a:endParaRPr lang="en-US" sz="2800" dirty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83DC0900-F96A-4514-9EE2-0C8DA672B6B1}"/>
              </a:ext>
            </a:extLst>
          </p:cNvPr>
          <p:cNvSpPr txBox="1">
            <a:spLocks/>
          </p:cNvSpPr>
          <p:nvPr/>
        </p:nvSpPr>
        <p:spPr>
          <a:xfrm>
            <a:off x="5125092" y="2456651"/>
            <a:ext cx="2590800" cy="1200329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800" kern="1200" spc="8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b="1" dirty="0"/>
              <a:t>Visual Studio with AWS tools</a:t>
            </a:r>
            <a:endParaRPr lang="en-US" sz="2800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C7F26103-4E21-4CD8-8FE6-30E1966E9238}"/>
              </a:ext>
            </a:extLst>
          </p:cNvPr>
          <p:cNvSpPr txBox="1">
            <a:spLocks/>
          </p:cNvSpPr>
          <p:nvPr/>
        </p:nvSpPr>
        <p:spPr>
          <a:xfrm>
            <a:off x="5125092" y="4039595"/>
            <a:ext cx="2590800" cy="1200329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800" kern="1200" spc="8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b="1" dirty="0"/>
              <a:t>Postman</a:t>
            </a:r>
            <a:endParaRPr lang="en-US" sz="2800" dirty="0"/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E8667B61-C7E5-4F07-97F8-EA6D335C43EB}"/>
              </a:ext>
            </a:extLst>
          </p:cNvPr>
          <p:cNvSpPr txBox="1">
            <a:spLocks/>
          </p:cNvSpPr>
          <p:nvPr/>
        </p:nvSpPr>
        <p:spPr>
          <a:xfrm>
            <a:off x="8348000" y="2456651"/>
            <a:ext cx="2590800" cy="1200329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800" kern="1200" spc="8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b="1" dirty="0"/>
              <a:t>.NET Core SDK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50358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tint val="95000"/>
              </a:schemeClr>
              <a:schemeClr val="bg1">
                <a:shade val="92000"/>
                <a:satMod val="115000"/>
              </a:schemeClr>
            </a:duotone>
          </a:blip>
          <a:tile tx="0" ty="0" sx="60000" sy="6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65">
            <a:extLst>
              <a:ext uri="{FF2B5EF4-FFF2-40B4-BE49-F238E27FC236}">
                <a16:creationId xmlns:a16="http://schemas.microsoft.com/office/drawing/2014/main" id="{B66F8A2C-B8CF-4B20-9A73-2ADCF63027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20404030301010803"/>
              <a:ea typeface="+mn-ea"/>
              <a:cs typeface="+mn-cs"/>
            </a:endParaRPr>
          </a:p>
        </p:txBody>
      </p:sp>
      <p:sp>
        <p:nvSpPr>
          <p:cNvPr id="75" name="Rectangle 67">
            <a:extLst>
              <a:ext uri="{FF2B5EF4-FFF2-40B4-BE49-F238E27FC236}">
                <a16:creationId xmlns:a16="http://schemas.microsoft.com/office/drawing/2014/main" id="{B5DD78E9-DE0D-47AF-A0DB-F475221E3D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108" y="610955"/>
            <a:ext cx="10927784" cy="5636090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 useBgFill="1">
        <p:nvSpPr>
          <p:cNvPr id="76" name="Rectangle 69">
            <a:extLst>
              <a:ext uri="{FF2B5EF4-FFF2-40B4-BE49-F238E27FC236}">
                <a16:creationId xmlns:a16="http://schemas.microsoft.com/office/drawing/2014/main" id="{A118D329-2010-4A15-B57C-429FFAE35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052" y="777240"/>
            <a:ext cx="10597896" cy="5303520"/>
          </a:xfrm>
          <a:prstGeom prst="rect">
            <a:avLst/>
          </a:prstGeom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7A9D33-BB5E-4056-BAEF-F4345FEDA4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45915" y="2418973"/>
            <a:ext cx="9215919" cy="2496620"/>
          </a:xfrm>
        </p:spPr>
        <p:txBody>
          <a:bodyPr anchor="ctr">
            <a:normAutofit fontScale="92500" lnSpcReduction="10000"/>
          </a:bodyPr>
          <a:lstStyle/>
          <a:p>
            <a:pPr algn="l"/>
            <a:r>
              <a:rPr lang="en-US" dirty="0"/>
              <a:t> </a:t>
            </a:r>
          </a:p>
          <a:p>
            <a:pPr marL="685800" indent="-342900" algn="l">
              <a:buFont typeface="Arial" panose="020B0604020202020204" pitchFamily="34" charset="0"/>
              <a:buChar char="•"/>
            </a:pPr>
            <a:r>
              <a:rPr lang="en-US" sz="3000" dirty="0">
                <a:latin typeface="Calibri" panose="020F0502020204030204" pitchFamily="34" charset="0"/>
              </a:rPr>
              <a:t>Create table</a:t>
            </a:r>
          </a:p>
          <a:p>
            <a:pPr marL="685800" indent="-342900" algn="l">
              <a:buFont typeface="Arial" panose="020B0604020202020204" pitchFamily="34" charset="0"/>
              <a:buChar char="•"/>
            </a:pPr>
            <a:r>
              <a:rPr lang="en-US" sz="3000" dirty="0">
                <a:latin typeface="Calibri" panose="020F0502020204030204" pitchFamily="34" charset="0"/>
              </a:rPr>
              <a:t>Delete table</a:t>
            </a:r>
          </a:p>
          <a:p>
            <a:pPr marL="685800" indent="-342900" algn="l">
              <a:buFont typeface="Arial" panose="020B0604020202020204" pitchFamily="34" charset="0"/>
              <a:buChar char="•"/>
            </a:pPr>
            <a:r>
              <a:rPr lang="en-US" sz="3000" dirty="0">
                <a:latin typeface="Calibri" panose="020F0502020204030204" pitchFamily="34" charset="0"/>
              </a:rPr>
              <a:t>Get data from table</a:t>
            </a:r>
          </a:p>
          <a:p>
            <a:pPr marL="685800" indent="-342900" algn="l">
              <a:buFont typeface="Arial" panose="020B0604020202020204" pitchFamily="34" charset="0"/>
              <a:buChar char="•"/>
            </a:pPr>
            <a:r>
              <a:rPr lang="en-US" sz="3000" dirty="0">
                <a:latin typeface="Calibri" panose="020F0502020204030204" pitchFamily="34" charset="0"/>
              </a:rPr>
              <a:t>Add row to table</a:t>
            </a:r>
          </a:p>
          <a:p>
            <a:pPr marL="685800" indent="-342900" algn="l">
              <a:buFont typeface="Arial" panose="020B0604020202020204" pitchFamily="34" charset="0"/>
              <a:buChar char="•"/>
            </a:pPr>
            <a:r>
              <a:rPr lang="en-US" sz="3000" dirty="0">
                <a:latin typeface="Calibri" panose="020F0502020204030204" pitchFamily="34" charset="0"/>
              </a:rPr>
              <a:t>Update row </a:t>
            </a:r>
          </a:p>
        </p:txBody>
      </p:sp>
      <p:cxnSp>
        <p:nvCxnSpPr>
          <p:cNvPr id="77" name="Straight Connector 71" hidden="1">
            <a:extLst>
              <a:ext uri="{FF2B5EF4-FFF2-40B4-BE49-F238E27FC236}">
                <a16:creationId xmlns:a16="http://schemas.microsoft.com/office/drawing/2014/main" id="{994262BC-EE98-4BD6-82DB-4955E8DCC2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2" y="2057401"/>
            <a:ext cx="0" cy="274320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21C77A5-25F8-44EA-924D-DB70074261AD}"/>
              </a:ext>
            </a:extLst>
          </p:cNvPr>
          <p:cNvSpPr txBox="1"/>
          <p:nvPr/>
        </p:nvSpPr>
        <p:spPr>
          <a:xfrm>
            <a:off x="1212351" y="1150706"/>
            <a:ext cx="93494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400" dirty="0">
                <a:solidFill>
                  <a:srgbClr val="000000"/>
                </a:solidFill>
                <a:latin typeface="Franklin Gothic Book" panose="02020404030301010803"/>
              </a:rPr>
              <a:t>ASP.NET Core API</a:t>
            </a: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Book" panose="02020404030301010803"/>
                <a:ea typeface="+mn-ea"/>
                <a:cs typeface="+mn-cs"/>
              </a:rPr>
              <a:t> 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Book" panose="02020404030301010803"/>
                <a:ea typeface="+mn-ea"/>
                <a:cs typeface="+mn-cs"/>
              </a:rPr>
              <a:t>– functionalities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ranklin Gothic Book" panose="02020404030301010803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ranklin Gothic Book" panose="020204040303010108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56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tint val="95000"/>
              </a:schemeClr>
              <a:schemeClr val="bg1">
                <a:shade val="92000"/>
                <a:satMod val="115000"/>
              </a:schemeClr>
            </a:duotone>
          </a:blip>
          <a:tile tx="0" ty="0" sx="60000" sy="6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65">
            <a:extLst>
              <a:ext uri="{FF2B5EF4-FFF2-40B4-BE49-F238E27FC236}">
                <a16:creationId xmlns:a16="http://schemas.microsoft.com/office/drawing/2014/main" id="{B66F8A2C-B8CF-4B20-9A73-2ADCF63027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20404030301010803"/>
              <a:ea typeface="+mn-ea"/>
              <a:cs typeface="+mn-cs"/>
            </a:endParaRPr>
          </a:p>
        </p:txBody>
      </p:sp>
      <p:sp>
        <p:nvSpPr>
          <p:cNvPr id="75" name="Rectangle 67">
            <a:extLst>
              <a:ext uri="{FF2B5EF4-FFF2-40B4-BE49-F238E27FC236}">
                <a16:creationId xmlns:a16="http://schemas.microsoft.com/office/drawing/2014/main" id="{B5DD78E9-DE0D-47AF-A0DB-F475221E3D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108" y="610955"/>
            <a:ext cx="10927784" cy="5636090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 useBgFill="1">
        <p:nvSpPr>
          <p:cNvPr id="76" name="Rectangle 69">
            <a:extLst>
              <a:ext uri="{FF2B5EF4-FFF2-40B4-BE49-F238E27FC236}">
                <a16:creationId xmlns:a16="http://schemas.microsoft.com/office/drawing/2014/main" id="{A118D329-2010-4A15-B57C-429FFAE35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052" y="777240"/>
            <a:ext cx="10597896" cy="5303520"/>
          </a:xfrm>
          <a:prstGeom prst="rect">
            <a:avLst/>
          </a:prstGeom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7A9D33-BB5E-4056-BAEF-F4345FEDA4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2351" y="2393981"/>
            <a:ext cx="9215919" cy="2191092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 </a:t>
            </a:r>
          </a:p>
          <a:p>
            <a:pPr marL="685800" indent="-342900" algn="l">
              <a:buFont typeface="Arial" panose="020B0604020202020204" pitchFamily="34" charset="0"/>
              <a:buChar char="•"/>
            </a:pPr>
            <a:r>
              <a:rPr lang="en-US" sz="3000" dirty="0">
                <a:latin typeface="Calibri" panose="020F0502020204030204" pitchFamily="34" charset="0"/>
              </a:rPr>
              <a:t>Object Persistence Model</a:t>
            </a:r>
          </a:p>
          <a:p>
            <a:pPr marL="685800" indent="-342900" algn="l">
              <a:buFont typeface="Arial" panose="020B0604020202020204" pitchFamily="34" charset="0"/>
              <a:buChar char="•"/>
            </a:pPr>
            <a:r>
              <a:rPr lang="en-US" sz="3000" dirty="0">
                <a:latin typeface="Calibri" panose="020F0502020204030204" pitchFamily="34" charset="0"/>
              </a:rPr>
              <a:t>Document Model</a:t>
            </a:r>
          </a:p>
          <a:p>
            <a:pPr marL="685800" indent="-342900" algn="l">
              <a:buFont typeface="Arial" panose="020B0604020202020204" pitchFamily="34" charset="0"/>
              <a:buChar char="•"/>
            </a:pPr>
            <a:r>
              <a:rPr lang="en-US" sz="3000" dirty="0">
                <a:latin typeface="Calibri" panose="020F0502020204030204" pitchFamily="34" charset="0"/>
              </a:rPr>
              <a:t>Low Level Model</a:t>
            </a:r>
          </a:p>
        </p:txBody>
      </p:sp>
      <p:cxnSp>
        <p:nvCxnSpPr>
          <p:cNvPr id="77" name="Straight Connector 71" hidden="1">
            <a:extLst>
              <a:ext uri="{FF2B5EF4-FFF2-40B4-BE49-F238E27FC236}">
                <a16:creationId xmlns:a16="http://schemas.microsoft.com/office/drawing/2014/main" id="{994262BC-EE98-4BD6-82DB-4955E8DCC2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2" y="2057401"/>
            <a:ext cx="0" cy="274320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21C77A5-25F8-44EA-924D-DB70074261AD}"/>
              </a:ext>
            </a:extLst>
          </p:cNvPr>
          <p:cNvSpPr txBox="1"/>
          <p:nvPr/>
        </p:nvSpPr>
        <p:spPr>
          <a:xfrm>
            <a:off x="1212351" y="1150706"/>
            <a:ext cx="93494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Book" panose="02020404030301010803"/>
                <a:ea typeface="+mn-ea"/>
                <a:cs typeface="+mn-cs"/>
              </a:rPr>
              <a:t>ASP.NET Core API 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Book" panose="02020404030301010803"/>
                <a:ea typeface="+mn-ea"/>
                <a:cs typeface="+mn-cs"/>
              </a:rPr>
              <a:t>– models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ranklin Gothic Book" panose="02020404030301010803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ranklin Gothic Book" panose="020204040303010108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270726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tint val="95000"/>
              </a:schemeClr>
              <a:schemeClr val="bg1">
                <a:shade val="92000"/>
                <a:satMod val="115000"/>
              </a:schemeClr>
            </a:duotone>
          </a:blip>
          <a:tile tx="0" ty="0" sx="60000" sy="6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65">
            <a:extLst>
              <a:ext uri="{FF2B5EF4-FFF2-40B4-BE49-F238E27FC236}">
                <a16:creationId xmlns:a16="http://schemas.microsoft.com/office/drawing/2014/main" id="{B66F8A2C-B8CF-4B20-9A73-2ADCF63027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20404030301010803"/>
              <a:ea typeface="+mn-ea"/>
              <a:cs typeface="+mn-cs"/>
            </a:endParaRPr>
          </a:p>
        </p:txBody>
      </p:sp>
      <p:sp>
        <p:nvSpPr>
          <p:cNvPr id="75" name="Rectangle 67">
            <a:extLst>
              <a:ext uri="{FF2B5EF4-FFF2-40B4-BE49-F238E27FC236}">
                <a16:creationId xmlns:a16="http://schemas.microsoft.com/office/drawing/2014/main" id="{B5DD78E9-DE0D-47AF-A0DB-F475221E3D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108" y="610955"/>
            <a:ext cx="10927784" cy="5636090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 useBgFill="1">
        <p:nvSpPr>
          <p:cNvPr id="76" name="Rectangle 69">
            <a:extLst>
              <a:ext uri="{FF2B5EF4-FFF2-40B4-BE49-F238E27FC236}">
                <a16:creationId xmlns:a16="http://schemas.microsoft.com/office/drawing/2014/main" id="{A118D329-2010-4A15-B57C-429FFAE35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052" y="777240"/>
            <a:ext cx="10597896" cy="5303520"/>
          </a:xfrm>
          <a:prstGeom prst="rect">
            <a:avLst/>
          </a:prstGeom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7A9D33-BB5E-4056-BAEF-F4345FEDA4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6737" y="2424700"/>
            <a:ext cx="2013735" cy="1451455"/>
          </a:xfrm>
          <a:solidFill>
            <a:schemeClr val="bg2"/>
          </a:solidFill>
        </p:spPr>
        <p:txBody>
          <a:bodyPr anchor="ctr">
            <a:normAutofit/>
          </a:bodyPr>
          <a:lstStyle/>
          <a:p>
            <a:pPr algn="l"/>
            <a:r>
              <a:rPr lang="en-US" sz="3000" dirty="0">
                <a:latin typeface="Calibri" panose="020F0502020204030204" pitchFamily="34" charset="0"/>
              </a:rPr>
              <a:t>Controllers</a:t>
            </a:r>
          </a:p>
        </p:txBody>
      </p:sp>
      <p:cxnSp>
        <p:nvCxnSpPr>
          <p:cNvPr id="77" name="Straight Connector 71" hidden="1">
            <a:extLst>
              <a:ext uri="{FF2B5EF4-FFF2-40B4-BE49-F238E27FC236}">
                <a16:creationId xmlns:a16="http://schemas.microsoft.com/office/drawing/2014/main" id="{994262BC-EE98-4BD6-82DB-4955E8DCC2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2" y="2057401"/>
            <a:ext cx="0" cy="274320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21C77A5-25F8-44EA-924D-DB70074261AD}"/>
              </a:ext>
            </a:extLst>
          </p:cNvPr>
          <p:cNvSpPr txBox="1"/>
          <p:nvPr/>
        </p:nvSpPr>
        <p:spPr>
          <a:xfrm>
            <a:off x="1212351" y="1150706"/>
            <a:ext cx="93494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Book" panose="02020404030301010803"/>
                <a:ea typeface="+mn-ea"/>
                <a:cs typeface="+mn-cs"/>
              </a:rPr>
              <a:t>ASP.NET Core API 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Book" panose="02020404030301010803"/>
                <a:ea typeface="+mn-ea"/>
                <a:cs typeface="+mn-cs"/>
              </a:rPr>
              <a:t>– low level model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ranklin Gothic Book" panose="02020404030301010803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ranklin Gothic Book" panose="02020404030301010803"/>
              <a:ea typeface="+mn-ea"/>
              <a:cs typeface="+mn-cs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BF8B2A6D-2FF7-470B-91BE-B7697972C18C}"/>
              </a:ext>
            </a:extLst>
          </p:cNvPr>
          <p:cNvSpPr txBox="1">
            <a:spLocks/>
          </p:cNvSpPr>
          <p:nvPr/>
        </p:nvSpPr>
        <p:spPr>
          <a:xfrm>
            <a:off x="4703994" y="2424700"/>
            <a:ext cx="2013735" cy="1451455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800" kern="1200" spc="8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000" dirty="0">
                <a:latin typeface="Calibri" panose="020F0502020204030204" pitchFamily="34" charset="0"/>
              </a:rPr>
              <a:t>Services	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156A6A41-6A5A-42A2-99A1-E7BAC0AF32FD}"/>
              </a:ext>
            </a:extLst>
          </p:cNvPr>
          <p:cNvSpPr txBox="1">
            <a:spLocks/>
          </p:cNvSpPr>
          <p:nvPr/>
        </p:nvSpPr>
        <p:spPr>
          <a:xfrm>
            <a:off x="7980894" y="2351035"/>
            <a:ext cx="2013735" cy="1451455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800" kern="1200" spc="8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000" dirty="0">
                <a:latin typeface="Calibri" panose="020F0502020204030204" pitchFamily="34" charset="0"/>
              </a:rPr>
              <a:t>Repository</a:t>
            </a: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5A24DC82-9F3D-424B-8A61-FFA3744BD074}"/>
              </a:ext>
            </a:extLst>
          </p:cNvPr>
          <p:cNvSpPr/>
          <p:nvPr/>
        </p:nvSpPr>
        <p:spPr>
          <a:xfrm>
            <a:off x="3657600" y="2989780"/>
            <a:ext cx="479189" cy="4392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E0DFBB31-3651-4C3D-8591-BCEBBA65E9B8}"/>
              </a:ext>
            </a:extLst>
          </p:cNvPr>
          <p:cNvSpPr/>
          <p:nvPr/>
        </p:nvSpPr>
        <p:spPr>
          <a:xfrm>
            <a:off x="7133584" y="2905954"/>
            <a:ext cx="479189" cy="4392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5CB22E-1683-4B93-A99F-D60EF3BC797B}"/>
              </a:ext>
            </a:extLst>
          </p:cNvPr>
          <p:cNvSpPr txBox="1"/>
          <p:nvPr/>
        </p:nvSpPr>
        <p:spPr>
          <a:xfrm>
            <a:off x="1220458" y="4664467"/>
            <a:ext cx="90639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These three things make the </a:t>
            </a:r>
            <a:r>
              <a:rPr lang="en-US" sz="2400" dirty="0" err="1">
                <a:solidFill>
                  <a:srgbClr val="0070C0"/>
                </a:solidFill>
              </a:rPr>
              <a:t>api’s</a:t>
            </a:r>
            <a:r>
              <a:rPr lang="en-US" sz="2400" dirty="0">
                <a:solidFill>
                  <a:srgbClr val="0070C0"/>
                </a:solidFill>
              </a:rPr>
              <a:t> request-response </a:t>
            </a:r>
            <a:r>
              <a:rPr lang="en-US" sz="2400" dirty="0">
                <a:solidFill>
                  <a:srgbClr val="0070C0"/>
                </a:solidFill>
                <a:highlight>
                  <a:srgbClr val="FFFF00"/>
                </a:highlight>
              </a:rPr>
              <a:t>pipeline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E36430C-5D0B-41B2-B24B-F8D3A5377DD6}"/>
              </a:ext>
            </a:extLst>
          </p:cNvPr>
          <p:cNvSpPr txBox="1"/>
          <p:nvPr/>
        </p:nvSpPr>
        <p:spPr>
          <a:xfrm>
            <a:off x="1323796" y="5292417"/>
            <a:ext cx="90639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The pipeline is implemented through </a:t>
            </a:r>
            <a:r>
              <a:rPr lang="en-US" sz="2400" dirty="0">
                <a:solidFill>
                  <a:srgbClr val="0070C0"/>
                </a:solidFill>
                <a:highlight>
                  <a:srgbClr val="FFFF00"/>
                </a:highlight>
              </a:rPr>
              <a:t>dependency injection</a:t>
            </a:r>
          </a:p>
        </p:txBody>
      </p:sp>
    </p:spTree>
    <p:extLst>
      <p:ext uri="{BB962C8B-B14F-4D97-AF65-F5344CB8AC3E}">
        <p14:creationId xmlns:p14="http://schemas.microsoft.com/office/powerpoint/2010/main" val="474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">
      <a:dk1>
        <a:srgbClr val="000000"/>
      </a:dk1>
      <a:lt1>
        <a:srgbClr val="FFFFFF"/>
      </a:lt1>
      <a:dk2>
        <a:srgbClr val="412C24"/>
      </a:dk2>
      <a:lt2>
        <a:srgbClr val="E2E8E5"/>
      </a:lt2>
      <a:accent1>
        <a:srgbClr val="C696AA"/>
      </a:accent1>
      <a:accent2>
        <a:srgbClr val="BA7F7F"/>
      </a:accent2>
      <a:accent3>
        <a:srgbClr val="BE9D87"/>
      </a:accent3>
      <a:accent4>
        <a:srgbClr val="ADA476"/>
      </a:accent4>
      <a:accent5>
        <a:srgbClr val="9EA87F"/>
      </a:accent5>
      <a:accent6>
        <a:srgbClr val="8AAE77"/>
      </a:accent6>
      <a:hlink>
        <a:srgbClr val="578F77"/>
      </a:hlink>
      <a:folHlink>
        <a:srgbClr val="7F7F7F"/>
      </a:folHlink>
    </a:clrScheme>
    <a:fontScheme name="Savon">
      <a:majorFont>
        <a:latin typeface="Century Schoolbook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305</Words>
  <Application>Microsoft Office PowerPoint</Application>
  <PresentationFormat>Widescreen</PresentationFormat>
  <Paragraphs>67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Century Schoolbook</vt:lpstr>
      <vt:lpstr>Franklin Gothic Book</vt:lpstr>
      <vt:lpstr>Garamond</vt:lpstr>
      <vt:lpstr>SavonVTI</vt:lpstr>
      <vt:lpstr>DynamoDB with ASP.NET Core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DynamoDB with ASP.NET Core </dc:title>
  <dc:creator>Narayan Prasad Guragain</dc:creator>
  <cp:lastModifiedBy>Narayan Prasad Guragain</cp:lastModifiedBy>
  <cp:revision>15</cp:revision>
  <dcterms:created xsi:type="dcterms:W3CDTF">2019-10-19T13:52:04Z</dcterms:created>
  <dcterms:modified xsi:type="dcterms:W3CDTF">2019-10-19T17:04:11Z</dcterms:modified>
</cp:coreProperties>
</file>