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0" d="100"/>
          <a:sy n="90" d="100"/>
        </p:scale>
        <p:origin x="5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smtClean="0"/>
              <a:t>1) A. </a:t>
            </a:r>
            <a:r>
              <a:rPr lang="en-US" sz="2000" dirty="0" err="1" smtClean="0"/>
              <a:t>Thusoo</a:t>
            </a:r>
            <a:r>
              <a:rPr lang="en-US" sz="2000" dirty="0" smtClean="0"/>
              <a:t>, J. </a:t>
            </a:r>
            <a:r>
              <a:rPr lang="en-US" sz="2000" dirty="0" err="1" smtClean="0"/>
              <a:t>sen</a:t>
            </a:r>
            <a:r>
              <a:rPr lang="en-US" sz="2000" dirty="0" smtClean="0"/>
              <a:t> </a:t>
            </a:r>
            <a:r>
              <a:rPr lang="en-US" sz="2000" dirty="0" err="1" smtClean="0"/>
              <a:t>sarma</a:t>
            </a:r>
            <a:r>
              <a:rPr lang="en-US" sz="2000" dirty="0" smtClean="0"/>
              <a:t>, n. </a:t>
            </a:r>
            <a:r>
              <a:rPr lang="en-US" sz="2000" dirty="0" err="1" smtClean="0"/>
              <a:t>jain</a:t>
            </a:r>
            <a:r>
              <a:rPr lang="en-US" sz="2000" dirty="0" smtClean="0"/>
              <a:t>, z. </a:t>
            </a:r>
            <a:r>
              <a:rPr lang="en-US" sz="2000" dirty="0" err="1" smtClean="0"/>
              <a:t>shao</a:t>
            </a:r>
            <a:r>
              <a:rPr lang="en-US" sz="2000" dirty="0" smtClean="0"/>
              <a:t>, P. </a:t>
            </a:r>
            <a:r>
              <a:rPr lang="en-US" sz="2000" dirty="0" err="1" smtClean="0"/>
              <a:t>chakka</a:t>
            </a:r>
            <a:r>
              <a:rPr lang="en-US" sz="2000" dirty="0" smtClean="0"/>
              <a:t>, n. </a:t>
            </a:r>
            <a:r>
              <a:rPr lang="en-US" sz="2000" dirty="0" err="1" smtClean="0"/>
              <a:t>zhang</a:t>
            </a:r>
            <a:r>
              <a:rPr lang="en-US" sz="2000" dirty="0" smtClean="0"/>
              <a:t>, s. </a:t>
            </a:r>
            <a:r>
              <a:rPr lang="en-US" sz="2000" dirty="0" err="1" smtClean="0"/>
              <a:t>antony</a:t>
            </a:r>
            <a:r>
              <a:rPr lang="en-US" sz="2000" dirty="0" smtClean="0"/>
              <a:t>, h. </a:t>
            </a:r>
            <a:r>
              <a:rPr lang="en-US" sz="2000" dirty="0" err="1" smtClean="0"/>
              <a:t>liu</a:t>
            </a:r>
            <a:r>
              <a:rPr lang="en-US" sz="2000" dirty="0" smtClean="0"/>
              <a:t>, and r. </a:t>
            </a:r>
            <a:r>
              <a:rPr lang="en-US" sz="2000" dirty="0" err="1" smtClean="0"/>
              <a:t>murthy</a:t>
            </a:r>
            <a:r>
              <a:rPr lang="en-US" sz="2000" dirty="0" smtClean="0"/>
              <a:t>. </a:t>
            </a:r>
            <a:r>
              <a:rPr lang="en-US" sz="2000" u="sng" dirty="0" smtClean="0"/>
              <a:t>Hive – a petabyte scale data warehouse using Hadoop, 2010.</a:t>
            </a:r>
            <a:r>
              <a:rPr lang="en-US" sz="2000" dirty="0" smtClean="0"/>
              <a:t/>
            </a:r>
            <a:br>
              <a:rPr lang="en-US" sz="2000" dirty="0" smtClean="0"/>
            </a:br>
            <a:r>
              <a:rPr lang="en-US" sz="2000" dirty="0" smtClean="0"/>
              <a:t/>
            </a:r>
            <a:br>
              <a:rPr lang="en-US" sz="2000" dirty="0" smtClean="0"/>
            </a:br>
            <a:r>
              <a:rPr lang="en-US" sz="2000" dirty="0" smtClean="0"/>
              <a:t>2) a. </a:t>
            </a:r>
            <a:r>
              <a:rPr lang="en-US" sz="2000" dirty="0" err="1" smtClean="0"/>
              <a:t>pavlo</a:t>
            </a:r>
            <a:r>
              <a:rPr lang="en-US" sz="2000" dirty="0" smtClean="0"/>
              <a:t>, e. Paulson, a. </a:t>
            </a:r>
            <a:r>
              <a:rPr lang="en-US" sz="2000" dirty="0" err="1" smtClean="0"/>
              <a:t>rasin</a:t>
            </a:r>
            <a:r>
              <a:rPr lang="en-US" sz="2000" dirty="0" smtClean="0"/>
              <a:t>, d. j. </a:t>
            </a:r>
            <a:r>
              <a:rPr lang="en-US" sz="2000" dirty="0" err="1" smtClean="0"/>
              <a:t>abadi</a:t>
            </a:r>
            <a:r>
              <a:rPr lang="en-US" sz="2000" dirty="0" smtClean="0"/>
              <a:t>, </a:t>
            </a:r>
            <a:r>
              <a:rPr lang="en-US" sz="2000" dirty="0" err="1" smtClean="0"/>
              <a:t>d.j</a:t>
            </a:r>
            <a:r>
              <a:rPr lang="en-US" sz="2000" dirty="0" smtClean="0"/>
              <a:t>. </a:t>
            </a:r>
            <a:r>
              <a:rPr lang="en-US" sz="2000" dirty="0" err="1" smtClean="0"/>
              <a:t>dewitt</a:t>
            </a:r>
            <a:r>
              <a:rPr lang="en-US" sz="2000" dirty="0" smtClean="0"/>
              <a:t>, s. madden and m. </a:t>
            </a:r>
            <a:r>
              <a:rPr lang="en-US" sz="2000" dirty="0" err="1" smtClean="0"/>
              <a:t>stonebraker</a:t>
            </a:r>
            <a:r>
              <a:rPr lang="en-US" sz="2000" dirty="0" smtClean="0"/>
              <a:t>. </a:t>
            </a:r>
            <a:r>
              <a:rPr lang="en-US" sz="2000" u="sng" dirty="0" smtClean="0"/>
              <a:t>A comparison of approaches to large-scale data analysis.</a:t>
            </a:r>
            <a:r>
              <a:rPr lang="en-US" sz="2000" dirty="0" smtClean="0"/>
              <a:t> </a:t>
            </a:r>
            <a:endParaRPr lang="en-US" sz="2000" dirty="0"/>
          </a:p>
        </p:txBody>
      </p:sp>
      <p:sp>
        <p:nvSpPr>
          <p:cNvPr id="3" name="Subtitle 2"/>
          <p:cNvSpPr>
            <a:spLocks noGrp="1"/>
          </p:cNvSpPr>
          <p:nvPr>
            <p:ph type="subTitle" idx="1"/>
          </p:nvPr>
        </p:nvSpPr>
        <p:spPr/>
        <p:txBody>
          <a:bodyPr>
            <a:normAutofit/>
          </a:bodyPr>
          <a:lstStyle/>
          <a:p>
            <a:r>
              <a:rPr lang="en-US" sz="2400" dirty="0" smtClean="0"/>
              <a:t>Rahul Narayan</a:t>
            </a:r>
          </a:p>
          <a:p>
            <a:r>
              <a:rPr lang="en-US" sz="2400" dirty="0" smtClean="0"/>
              <a:t>7</a:t>
            </a:r>
            <a:r>
              <a:rPr lang="en-US" sz="2400" baseline="30000" dirty="0" smtClean="0"/>
              <a:t>th</a:t>
            </a:r>
            <a:r>
              <a:rPr lang="en-US" sz="2400" dirty="0" smtClean="0"/>
              <a:t> May 2014</a:t>
            </a:r>
            <a:endParaRPr lang="en-US" sz="2400" dirty="0"/>
          </a:p>
        </p:txBody>
      </p:sp>
    </p:spTree>
    <p:extLst>
      <p:ext uri="{BB962C8B-B14F-4D97-AF65-F5344CB8AC3E}">
        <p14:creationId xmlns:p14="http://schemas.microsoft.com/office/powerpoint/2010/main" val="198263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7382"/>
          </a:xfrm>
        </p:spPr>
        <p:txBody>
          <a:bodyPr>
            <a:noAutofit/>
          </a:bodyPr>
          <a:lstStyle/>
          <a:p>
            <a:r>
              <a:rPr lang="en-US" sz="2400" dirty="0" smtClean="0"/>
              <a:t>Main idea: </a:t>
            </a:r>
            <a:r>
              <a:rPr lang="en-US" sz="2400" u="sng" dirty="0"/>
              <a:t>Hive – a petabyte scale data warehouse using Hadoop</a:t>
            </a:r>
            <a:endParaRPr lang="en-US" sz="2400" dirty="0"/>
          </a:p>
        </p:txBody>
      </p:sp>
      <p:sp>
        <p:nvSpPr>
          <p:cNvPr id="3" name="Content Placeholder 2"/>
          <p:cNvSpPr>
            <a:spLocks noGrp="1"/>
          </p:cNvSpPr>
          <p:nvPr>
            <p:ph idx="1"/>
          </p:nvPr>
        </p:nvSpPr>
        <p:spPr>
          <a:xfrm>
            <a:off x="1141412" y="1735282"/>
            <a:ext cx="9905999" cy="4956464"/>
          </a:xfrm>
        </p:spPr>
        <p:txBody>
          <a:bodyPr>
            <a:normAutofit/>
          </a:bodyPr>
          <a:lstStyle/>
          <a:p>
            <a:r>
              <a:rPr lang="en-US" sz="2000" dirty="0" smtClean="0"/>
              <a:t>Presenting one among several options for collecting and analyzing large sets of data (which increase exponentially in size over time) required for business intelligence/activities due to the </a:t>
            </a:r>
            <a:r>
              <a:rPr lang="en-US" sz="2000" dirty="0"/>
              <a:t>prohibitive costs of using traditional data warehousing to store this amount of information</a:t>
            </a:r>
            <a:r>
              <a:rPr lang="en-US" sz="2000" dirty="0" smtClean="0"/>
              <a:t>.</a:t>
            </a:r>
          </a:p>
          <a:p>
            <a:r>
              <a:rPr lang="en-US" sz="2000" dirty="0" smtClean="0"/>
              <a:t>Presenting and describing Hadoop: a popular open-source map-reduce implementation along with Hive: an open-source data warehousing solution built on top of Hadoop as an option to process and store growing data needs experienced at Facebook.</a:t>
            </a:r>
          </a:p>
          <a:p>
            <a:r>
              <a:rPr lang="en-US" sz="2000" dirty="0" smtClean="0"/>
              <a:t>Providing technical details on map-reduce implementations to those that may not be familiar with it by presenting map-reduce in a more “SQL friendly” light. </a:t>
            </a:r>
          </a:p>
        </p:txBody>
      </p:sp>
    </p:spTree>
    <p:extLst>
      <p:ext uri="{BB962C8B-B14F-4D97-AF65-F5344CB8AC3E}">
        <p14:creationId xmlns:p14="http://schemas.microsoft.com/office/powerpoint/2010/main" val="5223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3519"/>
            <a:ext cx="9905998" cy="706582"/>
          </a:xfrm>
        </p:spPr>
        <p:txBody>
          <a:bodyPr>
            <a:normAutofit/>
          </a:bodyPr>
          <a:lstStyle/>
          <a:p>
            <a:r>
              <a:rPr lang="en-US" sz="2400" dirty="0" smtClean="0"/>
              <a:t>Implementation of hive</a:t>
            </a:r>
            <a:endParaRPr lang="en-US" sz="2400" dirty="0"/>
          </a:p>
        </p:txBody>
      </p:sp>
      <p:sp>
        <p:nvSpPr>
          <p:cNvPr id="3" name="Content Placeholder 2"/>
          <p:cNvSpPr>
            <a:spLocks noGrp="1"/>
          </p:cNvSpPr>
          <p:nvPr>
            <p:ph idx="1"/>
          </p:nvPr>
        </p:nvSpPr>
        <p:spPr>
          <a:xfrm>
            <a:off x="1141412" y="924790"/>
            <a:ext cx="9905999" cy="5590309"/>
          </a:xfrm>
        </p:spPr>
        <p:txBody>
          <a:bodyPr>
            <a:normAutofit/>
          </a:bodyPr>
          <a:lstStyle/>
          <a:p>
            <a:r>
              <a:rPr lang="en-US" sz="2000" dirty="0" smtClean="0"/>
              <a:t>Comparing running times (and speculated running times) of queries written in SQL for business requirements and comparing those to Hive’s map-reduce.</a:t>
            </a:r>
          </a:p>
          <a:p>
            <a:r>
              <a:rPr lang="en-US" sz="2000" dirty="0" smtClean="0"/>
              <a:t>Trying to see whether the above will be scalable. </a:t>
            </a:r>
          </a:p>
          <a:p>
            <a:r>
              <a:rPr lang="en-US" sz="2000" dirty="0" smtClean="0"/>
              <a:t>Presenting technical details of Hive including native data structures, types, query languages (including sample syntax), query compiler, the </a:t>
            </a:r>
            <a:r>
              <a:rPr lang="en-US" sz="2000" dirty="0" err="1" smtClean="0"/>
              <a:t>metastore</a:t>
            </a:r>
            <a:r>
              <a:rPr lang="en-US" sz="2000" dirty="0" smtClean="0"/>
              <a:t> (essentially the Hive </a:t>
            </a:r>
            <a:r>
              <a:rPr lang="en-US" sz="2000" dirty="0" err="1" smtClean="0"/>
              <a:t>syscatalog</a:t>
            </a:r>
            <a:r>
              <a:rPr lang="en-US" sz="2000" dirty="0" smtClean="0"/>
              <a:t>), file formats, and current usage at Facebook. </a:t>
            </a:r>
          </a:p>
          <a:p>
            <a:r>
              <a:rPr lang="en-US" sz="2000" dirty="0" smtClean="0"/>
              <a:t>Examples comparing sample SQL code required to perform a business operation in a traditional DBMS environment to map-reduction programs written to perform the same operations under Hive. </a:t>
            </a:r>
            <a:endParaRPr lang="en-US" sz="2000" dirty="0"/>
          </a:p>
        </p:txBody>
      </p:sp>
    </p:spTree>
    <p:extLst>
      <p:ext uri="{BB962C8B-B14F-4D97-AF65-F5344CB8AC3E}">
        <p14:creationId xmlns:p14="http://schemas.microsoft.com/office/powerpoint/2010/main" val="71603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8224"/>
            <a:ext cx="9905998" cy="797441"/>
          </a:xfrm>
        </p:spPr>
        <p:txBody>
          <a:bodyPr>
            <a:normAutofit/>
          </a:bodyPr>
          <a:lstStyle/>
          <a:p>
            <a:r>
              <a:rPr lang="en-US" sz="2400" dirty="0" smtClean="0"/>
              <a:t>Analysis</a:t>
            </a:r>
            <a:endParaRPr lang="en-US" sz="2400" dirty="0"/>
          </a:p>
        </p:txBody>
      </p:sp>
      <p:sp>
        <p:nvSpPr>
          <p:cNvPr id="3" name="Content Placeholder 2"/>
          <p:cNvSpPr>
            <a:spLocks noGrp="1"/>
          </p:cNvSpPr>
          <p:nvPr>
            <p:ph idx="1"/>
          </p:nvPr>
        </p:nvSpPr>
        <p:spPr>
          <a:xfrm>
            <a:off x="1141412" y="1148316"/>
            <a:ext cx="9905999" cy="5295014"/>
          </a:xfrm>
        </p:spPr>
        <p:txBody>
          <a:bodyPr>
            <a:normAutofit/>
          </a:bodyPr>
          <a:lstStyle/>
          <a:p>
            <a:r>
              <a:rPr lang="en-US" sz="2000" dirty="0" smtClean="0"/>
              <a:t>There is a “</a:t>
            </a:r>
            <a:r>
              <a:rPr lang="en-US" sz="2000" dirty="0" err="1" smtClean="0"/>
              <a:t>HiveQL</a:t>
            </a:r>
            <a:r>
              <a:rPr lang="en-US" sz="2000" dirty="0" smtClean="0"/>
              <a:t>” language which is meant to mimic mainstream SQL which will help in using Hive (Example: primitive types supported by SQL are supported by </a:t>
            </a:r>
            <a:r>
              <a:rPr lang="en-US" sz="2000" dirty="0" err="1" smtClean="0"/>
              <a:t>HiveQL</a:t>
            </a:r>
            <a:r>
              <a:rPr lang="en-US" sz="2000" dirty="0" smtClean="0"/>
              <a:t>). However, there are nuances to this which are motivated specifically by the experiences gained at Facebook. </a:t>
            </a:r>
          </a:p>
          <a:p>
            <a:r>
              <a:rPr lang="en-US" sz="2000" dirty="0" smtClean="0"/>
              <a:t>In order to reduce search time, there are certain options available within </a:t>
            </a:r>
            <a:r>
              <a:rPr lang="en-US" sz="2000" dirty="0" err="1" smtClean="0"/>
              <a:t>HiveQL</a:t>
            </a:r>
            <a:r>
              <a:rPr lang="en-US" sz="2000" dirty="0" smtClean="0"/>
              <a:t> like creating partitions. This will help the Hive compiler prune directories that need to be scanned to execute a business query.</a:t>
            </a:r>
          </a:p>
          <a:p>
            <a:r>
              <a:rPr lang="en-US" sz="2000" dirty="0" smtClean="0"/>
              <a:t>Map-reduce programs must be written in order to glean data from this system which can be very complicated. Any minor changes may render previously written map-reduce programs useless when used to gather information from the system.</a:t>
            </a:r>
          </a:p>
          <a:p>
            <a:r>
              <a:rPr lang="en-US" sz="2000" dirty="0" smtClean="0"/>
              <a:t>In order to address scalability, Hive ensures that no </a:t>
            </a:r>
            <a:r>
              <a:rPr lang="en-US" sz="2000" dirty="0" err="1" smtClean="0"/>
              <a:t>Metastore</a:t>
            </a:r>
            <a:r>
              <a:rPr lang="en-US" sz="2000" dirty="0" smtClean="0"/>
              <a:t> (Hive </a:t>
            </a:r>
            <a:r>
              <a:rPr lang="en-US" sz="2000" dirty="0" err="1" smtClean="0"/>
              <a:t>syscatalog</a:t>
            </a:r>
            <a:r>
              <a:rPr lang="en-US" sz="2000" dirty="0" smtClean="0"/>
              <a:t>) calls are made from the mappers or reducers of a job.</a:t>
            </a:r>
            <a:endParaRPr lang="en-US" sz="2000" dirty="0"/>
          </a:p>
        </p:txBody>
      </p:sp>
    </p:spTree>
    <p:extLst>
      <p:ext uri="{BB962C8B-B14F-4D97-AF65-F5344CB8AC3E}">
        <p14:creationId xmlns:p14="http://schemas.microsoft.com/office/powerpoint/2010/main" val="422263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5693"/>
            <a:ext cx="9905998" cy="861237"/>
          </a:xfrm>
        </p:spPr>
        <p:txBody>
          <a:bodyPr>
            <a:normAutofit/>
          </a:bodyPr>
          <a:lstStyle/>
          <a:p>
            <a:r>
              <a:rPr lang="en-US" sz="2400" dirty="0" smtClean="0"/>
              <a:t>Comparison to paper 2</a:t>
            </a:r>
            <a:endParaRPr lang="en-US" sz="2400" dirty="0"/>
          </a:p>
        </p:txBody>
      </p:sp>
      <p:sp>
        <p:nvSpPr>
          <p:cNvPr id="3" name="Content Placeholder 2"/>
          <p:cNvSpPr>
            <a:spLocks noGrp="1"/>
          </p:cNvSpPr>
          <p:nvPr>
            <p:ph idx="1"/>
          </p:nvPr>
        </p:nvSpPr>
        <p:spPr>
          <a:xfrm>
            <a:off x="1141412" y="1041991"/>
            <a:ext cx="9905999" cy="5348176"/>
          </a:xfrm>
        </p:spPr>
        <p:txBody>
          <a:bodyPr>
            <a:normAutofit/>
          </a:bodyPr>
          <a:lstStyle/>
          <a:p>
            <a:r>
              <a:rPr lang="en-US" sz="2000" dirty="0" smtClean="0"/>
              <a:t>The second paper takes a generally objective view at data warehousing solutions by offering a more thorough analysis and comparison between parallel DBMS and MR for both small data sets and large data sets. The first paper focuses more on the technical aspects of MR. </a:t>
            </a:r>
          </a:p>
          <a:p>
            <a:r>
              <a:rPr lang="en-US" sz="2000" dirty="0" smtClean="0"/>
              <a:t>While addressing MR, the second paper also alludes to the overhead costs (in a fair bit of detail) not only of MR, but also of parallel DBMS which the first doesn’t seem to do. </a:t>
            </a:r>
          </a:p>
          <a:p>
            <a:r>
              <a:rPr lang="en-US" sz="2000" dirty="0" smtClean="0"/>
              <a:t>The first paper does a more through job explaining why it may sometimes take a while for MR to run certain queries by addressing the </a:t>
            </a:r>
            <a:r>
              <a:rPr lang="en-US" sz="2000" dirty="0" err="1" smtClean="0"/>
              <a:t>metastore</a:t>
            </a:r>
            <a:r>
              <a:rPr lang="en-US" sz="2000" dirty="0" smtClean="0"/>
              <a:t> associated with Hive.</a:t>
            </a:r>
          </a:p>
          <a:p>
            <a:r>
              <a:rPr lang="en-US" sz="2000" dirty="0" smtClean="0"/>
              <a:t>The first paper presents MR implementations in heavy technical det</a:t>
            </a:r>
            <a:r>
              <a:rPr lang="en-US" sz="2000" dirty="0"/>
              <a:t>a</a:t>
            </a:r>
            <a:r>
              <a:rPr lang="en-US" sz="2000" dirty="0" smtClean="0"/>
              <a:t>il in the light of an actual business case while the second looks at a more generic perspective on MR. </a:t>
            </a:r>
            <a:endParaRPr lang="en-US" sz="2000" dirty="0"/>
          </a:p>
        </p:txBody>
      </p:sp>
    </p:spTree>
    <p:extLst>
      <p:ext uri="{BB962C8B-B14F-4D97-AF65-F5344CB8AC3E}">
        <p14:creationId xmlns:p14="http://schemas.microsoft.com/office/powerpoint/2010/main" val="282423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5060"/>
            <a:ext cx="9905998" cy="978196"/>
          </a:xfrm>
        </p:spPr>
        <p:txBody>
          <a:bodyPr>
            <a:normAutofit/>
          </a:bodyPr>
          <a:lstStyle/>
          <a:p>
            <a:r>
              <a:rPr lang="en-US" sz="2400" dirty="0" smtClean="0"/>
              <a:t>Advantages/disadvantages of main idea</a:t>
            </a:r>
            <a:endParaRPr lang="en-US" sz="2400" dirty="0"/>
          </a:p>
        </p:txBody>
      </p:sp>
      <p:sp>
        <p:nvSpPr>
          <p:cNvPr id="3" name="Content Placeholder 2"/>
          <p:cNvSpPr>
            <a:spLocks noGrp="1"/>
          </p:cNvSpPr>
          <p:nvPr>
            <p:ph idx="1"/>
          </p:nvPr>
        </p:nvSpPr>
        <p:spPr>
          <a:xfrm>
            <a:off x="1141412" y="818708"/>
            <a:ext cx="9905999" cy="5890436"/>
          </a:xfrm>
        </p:spPr>
        <p:txBody>
          <a:bodyPr>
            <a:normAutofit fontScale="92500" lnSpcReduction="20000"/>
          </a:bodyPr>
          <a:lstStyle/>
          <a:p>
            <a:r>
              <a:rPr lang="en-US" sz="2000" dirty="0" smtClean="0"/>
              <a:t>Advantages:</a:t>
            </a:r>
          </a:p>
          <a:p>
            <a:pPr lvl="1"/>
            <a:r>
              <a:rPr lang="en-US" sz="1800" dirty="0" smtClean="0"/>
              <a:t>For data loading, Hadoop outperforms parallel DBMS since each node is copying data files from the local disk into the local HDFS and distributing replicas to other nodes in the cluster. </a:t>
            </a:r>
          </a:p>
          <a:p>
            <a:pPr lvl="1"/>
            <a:r>
              <a:rPr lang="en-US" sz="1800" dirty="0" smtClean="0"/>
              <a:t>Easier to install and configure properly compared to parallel DBMS. </a:t>
            </a:r>
          </a:p>
          <a:p>
            <a:pPr lvl="1"/>
            <a:r>
              <a:rPr lang="en-US" sz="1800" dirty="0" smtClean="0"/>
              <a:t>If data is only going to be loaded once for certain analysis types of tasks, it may not be worth it to pay the extra indexing and re-org costs of a DBMS.</a:t>
            </a:r>
          </a:p>
          <a:p>
            <a:pPr lvl="1"/>
            <a:r>
              <a:rPr lang="en-US" sz="1800" dirty="0" smtClean="0"/>
              <a:t>Good for aggregation.</a:t>
            </a:r>
          </a:p>
          <a:p>
            <a:r>
              <a:rPr lang="en-US" sz="2000" dirty="0" smtClean="0"/>
              <a:t>Disadvantages</a:t>
            </a:r>
            <a:r>
              <a:rPr lang="en-US" dirty="0" smtClean="0"/>
              <a:t>:</a:t>
            </a:r>
          </a:p>
          <a:p>
            <a:pPr lvl="1"/>
            <a:r>
              <a:rPr lang="en-US" sz="1800" dirty="0" smtClean="0"/>
              <a:t>Hadoop has significant startup costs. This becomes an issue when we’re dealing with small amounts of data. Doesn’t make sense to pay all that overhead.</a:t>
            </a:r>
          </a:p>
          <a:p>
            <a:pPr lvl="1"/>
            <a:r>
              <a:rPr lang="en-US" sz="1800" dirty="0" smtClean="0"/>
              <a:t>If we want to perform something like an analytical selection task (get PageRank higher than a certain value) parallel DBMS is much better since data is probably indexed on the field we’re searching. </a:t>
            </a:r>
          </a:p>
          <a:p>
            <a:pPr lvl="1"/>
            <a:r>
              <a:rPr lang="en-US" sz="1800" dirty="0" smtClean="0"/>
              <a:t>More difficult to do joins on MR because there is no inherent ability to join 2 or more disparate datasets. </a:t>
            </a:r>
          </a:p>
          <a:p>
            <a:pPr lvl="1"/>
            <a:r>
              <a:rPr lang="en-US" sz="1800" dirty="0" smtClean="0"/>
              <a:t>Parallel DBMS are always “warm” and ready to accept queries while Hadoop may not be. </a:t>
            </a:r>
          </a:p>
          <a:p>
            <a:pPr lvl="1"/>
            <a:r>
              <a:rPr lang="en-US" sz="1800" dirty="0" smtClean="0"/>
              <a:t>Maintenance of MR programs is very difficult.</a:t>
            </a:r>
          </a:p>
        </p:txBody>
      </p:sp>
    </p:spTree>
    <p:extLst>
      <p:ext uri="{BB962C8B-B14F-4D97-AF65-F5344CB8AC3E}">
        <p14:creationId xmlns:p14="http://schemas.microsoft.com/office/powerpoint/2010/main" val="1828707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TC104033919[[fn=Circuit]]</Template>
  <TotalTime>93</TotalTime>
  <Words>786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1) A. Thusoo, J. sen sarma, n. jain, z. shao, P. chakka, n. zhang, s. antony, h. liu, and r. murthy. Hive – a petabyte scale data warehouse using Hadoop, 2010.  2) a. pavlo, e. Paulson, a. rasin, d. j. abadi, d.j. dewitt, s. madden and m. stonebraker. A comparison of approaches to large-scale data analysis. </vt:lpstr>
      <vt:lpstr>Main idea: Hive – a petabyte scale data warehouse using Hadoop</vt:lpstr>
      <vt:lpstr>Implementation of hive</vt:lpstr>
      <vt:lpstr>Analysis</vt:lpstr>
      <vt:lpstr>Comparison to paper 2</vt:lpstr>
      <vt:lpstr>Advantages/disadvantages of main idea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Narayan</dc:creator>
  <cp:lastModifiedBy>Rahul Narayan</cp:lastModifiedBy>
  <cp:revision>101</cp:revision>
  <dcterms:created xsi:type="dcterms:W3CDTF">2014-05-08T03:33:04Z</dcterms:created>
  <dcterms:modified xsi:type="dcterms:W3CDTF">2014-05-08T05:06:25Z</dcterms:modified>
</cp:coreProperties>
</file>