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77596-D41A-4AF2-9BAC-2604CC10639F}" type="datetimeFigureOut">
              <a:rPr lang="en-US" smtClean="0"/>
              <a:t>6/28/2013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8E1CD-9080-48E2-94AB-B392EDC1E05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6/28/2013</a:t>
            </a:r>
            <a:endParaRPr lang="en-US"/>
          </a:p>
        </p:txBody>
      </p:sp>
      <p:sp>
        <p:nvSpPr>
          <p:cNvPr id="6" name="Footer Placeholder 5"/>
          <p:cNvSpPr>
            <a:spLocks noGrp="1"/>
          </p:cNvSpPr>
          <p:nvPr>
            <p:ph type="ftr" sz="quarter" idx="11"/>
          </p:nvPr>
        </p:nvSpPr>
        <p:spPr/>
        <p:txBody>
          <a:bodyPr/>
          <a:lstStyle/>
          <a:p>
            <a:r>
              <a:rPr lang="en-US" smtClean="0"/>
              <a:t>Narayan Sau</a:t>
            </a:r>
            <a:endParaRPr lang="en-US"/>
          </a:p>
        </p:txBody>
      </p:sp>
      <p:sp>
        <p:nvSpPr>
          <p:cNvPr id="7" name="Slide Number Placeholder 6"/>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6/28/2013</a:t>
            </a:r>
            <a:endParaRPr lang="en-US"/>
          </a:p>
        </p:txBody>
      </p:sp>
      <p:sp>
        <p:nvSpPr>
          <p:cNvPr id="8" name="Footer Placeholder 7"/>
          <p:cNvSpPr>
            <a:spLocks noGrp="1"/>
          </p:cNvSpPr>
          <p:nvPr>
            <p:ph type="ftr" sz="quarter" idx="11"/>
          </p:nvPr>
        </p:nvSpPr>
        <p:spPr/>
        <p:txBody>
          <a:bodyPr/>
          <a:lstStyle/>
          <a:p>
            <a:r>
              <a:rPr lang="en-US" smtClean="0"/>
              <a:t>Narayan Sau</a:t>
            </a:r>
            <a:endParaRPr lang="en-US"/>
          </a:p>
        </p:txBody>
      </p:sp>
      <p:sp>
        <p:nvSpPr>
          <p:cNvPr id="9" name="Slide Number Placeholder 8"/>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6/28/2013</a:t>
            </a:r>
            <a:endParaRPr lang="en-US"/>
          </a:p>
        </p:txBody>
      </p:sp>
      <p:sp>
        <p:nvSpPr>
          <p:cNvPr id="4" name="Footer Placeholder 3"/>
          <p:cNvSpPr>
            <a:spLocks noGrp="1"/>
          </p:cNvSpPr>
          <p:nvPr>
            <p:ph type="ftr" sz="quarter" idx="11"/>
          </p:nvPr>
        </p:nvSpPr>
        <p:spPr/>
        <p:txBody>
          <a:bodyPr/>
          <a:lstStyle/>
          <a:p>
            <a:r>
              <a:rPr lang="en-US" smtClean="0"/>
              <a:t>Narayan Sau</a:t>
            </a:r>
            <a:endParaRPr lang="en-US"/>
          </a:p>
        </p:txBody>
      </p:sp>
      <p:sp>
        <p:nvSpPr>
          <p:cNvPr id="5" name="Slide Number Placeholder 4"/>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6/28/2013</a:t>
            </a:r>
            <a:endParaRPr lang="en-US"/>
          </a:p>
        </p:txBody>
      </p:sp>
      <p:sp>
        <p:nvSpPr>
          <p:cNvPr id="3" name="Footer Placeholder 2"/>
          <p:cNvSpPr>
            <a:spLocks noGrp="1"/>
          </p:cNvSpPr>
          <p:nvPr>
            <p:ph type="ftr" sz="quarter" idx="11"/>
          </p:nvPr>
        </p:nvSpPr>
        <p:spPr/>
        <p:txBody>
          <a:bodyPr/>
          <a:lstStyle/>
          <a:p>
            <a:r>
              <a:rPr lang="en-US" smtClean="0"/>
              <a:t>Narayan Sau</a:t>
            </a:r>
            <a:endParaRPr lang="en-US"/>
          </a:p>
        </p:txBody>
      </p:sp>
      <p:sp>
        <p:nvSpPr>
          <p:cNvPr id="4" name="Slide Number Placeholder 3"/>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6/28/2013</a:t>
            </a:r>
            <a:endParaRPr lang="en-US"/>
          </a:p>
        </p:txBody>
      </p:sp>
      <p:sp>
        <p:nvSpPr>
          <p:cNvPr id="6" name="Footer Placeholder 5"/>
          <p:cNvSpPr>
            <a:spLocks noGrp="1"/>
          </p:cNvSpPr>
          <p:nvPr>
            <p:ph type="ftr" sz="quarter" idx="11"/>
          </p:nvPr>
        </p:nvSpPr>
        <p:spPr/>
        <p:txBody>
          <a:bodyPr/>
          <a:lstStyle/>
          <a:p>
            <a:r>
              <a:rPr lang="en-US" smtClean="0"/>
              <a:t>Narayan Sau</a:t>
            </a:r>
            <a:endParaRPr lang="en-US"/>
          </a:p>
        </p:txBody>
      </p:sp>
      <p:sp>
        <p:nvSpPr>
          <p:cNvPr id="7" name="Slide Number Placeholder 6"/>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6/28/2013</a:t>
            </a:r>
            <a:endParaRPr lang="en-US"/>
          </a:p>
        </p:txBody>
      </p:sp>
      <p:sp>
        <p:nvSpPr>
          <p:cNvPr id="6" name="Footer Placeholder 5"/>
          <p:cNvSpPr>
            <a:spLocks noGrp="1"/>
          </p:cNvSpPr>
          <p:nvPr>
            <p:ph type="ftr" sz="quarter" idx="11"/>
          </p:nvPr>
        </p:nvSpPr>
        <p:spPr/>
        <p:txBody>
          <a:bodyPr/>
          <a:lstStyle/>
          <a:p>
            <a:r>
              <a:rPr lang="en-US" smtClean="0"/>
              <a:t>Narayan Sau</a:t>
            </a:r>
            <a:endParaRPr lang="en-US"/>
          </a:p>
        </p:txBody>
      </p:sp>
      <p:sp>
        <p:nvSpPr>
          <p:cNvPr id="7" name="Slide Number Placeholder 6"/>
          <p:cNvSpPr>
            <a:spLocks noGrp="1"/>
          </p:cNvSpPr>
          <p:nvPr>
            <p:ph type="sldNum" sz="quarter" idx="12"/>
          </p:nvPr>
        </p:nvSpPr>
        <p:spPr/>
        <p:txBody>
          <a:bodyPr/>
          <a:lstStyle/>
          <a:p>
            <a:fld id="{CDB741CD-2755-4270-988A-E1D4580B16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6/28/2013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Narayan Sau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741CD-2755-4270-988A-E1D4580B16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Partnership </a:t>
            </a:r>
            <a:endParaRPr lang="en-US" dirty="0"/>
          </a:p>
        </p:txBody>
      </p:sp>
      <p:sp>
        <p:nvSpPr>
          <p:cNvPr id="3" name="Subtitle 2"/>
          <p:cNvSpPr>
            <a:spLocks noGrp="1"/>
          </p:cNvSpPr>
          <p:nvPr>
            <p:ph type="subTitle" idx="1"/>
          </p:nvPr>
        </p:nvSpPr>
        <p:spPr/>
        <p:txBody>
          <a:bodyPr/>
          <a:lstStyle/>
          <a:p>
            <a:r>
              <a:rPr lang="en-US" dirty="0" smtClean="0"/>
              <a:t>An Introductory guide</a:t>
            </a:r>
            <a:endParaRPr lang="en-US" dirty="0"/>
          </a:p>
        </p:txBody>
      </p:sp>
      <p:sp>
        <p:nvSpPr>
          <p:cNvPr id="5" name="Date Placeholder 4"/>
          <p:cNvSpPr>
            <a:spLocks noGrp="1"/>
          </p:cNvSpPr>
          <p:nvPr>
            <p:ph type="dt" sz="half" idx="10"/>
          </p:nvPr>
        </p:nvSpPr>
        <p:spPr/>
        <p:txBody>
          <a:bodyPr/>
          <a:lstStyle/>
          <a:p>
            <a:r>
              <a:rPr lang="en-US" smtClean="0"/>
              <a:t>6/28/2013</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a:t>
            </a:fld>
            <a:endParaRPr lang="en-US"/>
          </a:p>
        </p:txBody>
      </p:sp>
      <p:sp>
        <p:nvSpPr>
          <p:cNvPr id="7" name="Footer Placeholder 6"/>
          <p:cNvSpPr>
            <a:spLocks noGrp="1"/>
          </p:cNvSpPr>
          <p:nvPr>
            <p:ph type="ftr" sz="quarter" idx="11"/>
          </p:nvPr>
        </p:nvSpPr>
        <p:spPr/>
        <p:txBody>
          <a:bodyPr/>
          <a:lstStyle/>
          <a:p>
            <a:r>
              <a:rPr lang="en-US" smtClean="0"/>
              <a:t>Narayan Sau</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and Vertical Partnership</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solidFill>
                  <a:srgbClr val="00B050"/>
                </a:solidFill>
              </a:rPr>
              <a:t>Horizontal collaborations </a:t>
            </a:r>
            <a:r>
              <a:rPr lang="en-US" dirty="0" smtClean="0"/>
              <a:t>can be between competitive firms within a specific industry to maximize the use of resources for efficiency and to cooperate for competitive advantage. </a:t>
            </a:r>
          </a:p>
          <a:p>
            <a:pPr lvl="1"/>
            <a:r>
              <a:rPr lang="en-US" dirty="0" smtClean="0"/>
              <a:t>For example  The federated communication approach of roaming partners is one  type of horizontal partnership.</a:t>
            </a:r>
          </a:p>
          <a:p>
            <a:pPr lvl="1"/>
            <a:r>
              <a:rPr lang="en-US" dirty="0"/>
              <a:t>T</a:t>
            </a:r>
            <a:r>
              <a:rPr lang="en-US" dirty="0" smtClean="0"/>
              <a:t>he airline industry has the Sky Team, Star Alliance, and One World groupings that enable airlines to operate globally in a coordinated manner.</a:t>
            </a:r>
          </a:p>
          <a:p>
            <a:r>
              <a:rPr lang="en-US" b="1" dirty="0" smtClean="0">
                <a:solidFill>
                  <a:srgbClr val="00B050"/>
                </a:solidFill>
              </a:rPr>
              <a:t>Vertical partnerships</a:t>
            </a:r>
            <a:r>
              <a:rPr lang="en-US" dirty="0" smtClean="0"/>
              <a:t>, agreements, and collaborations are those within an ecosystem where partners work together to deliver a service or product seamlessly to an end consumer</a:t>
            </a:r>
          </a:p>
          <a:p>
            <a:pPr lvl="1"/>
            <a:r>
              <a:rPr lang="en-US" dirty="0" smtClean="0"/>
              <a:t>The partnerships include the patient, medical personnel, pharmacies, hospitals, data storage centers, network providers, and insurance companies</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main </a:t>
            </a:r>
            <a:r>
              <a:rPr lang="en-US" sz="2800" dirty="0" smtClean="0"/>
              <a:t>partnership situations</a:t>
            </a:r>
            <a:endParaRPr lang="en-US" sz="2800" dirty="0"/>
          </a:p>
        </p:txBody>
      </p:sp>
      <p:sp>
        <p:nvSpPr>
          <p:cNvPr id="3" name="Content Placeholder 2"/>
          <p:cNvSpPr>
            <a:spLocks noGrp="1"/>
          </p:cNvSpPr>
          <p:nvPr>
            <p:ph idx="1"/>
          </p:nvPr>
        </p:nvSpPr>
        <p:spPr/>
        <p:txBody>
          <a:bodyPr>
            <a:normAutofit lnSpcReduction="10000"/>
          </a:bodyPr>
          <a:lstStyle/>
          <a:p>
            <a:r>
              <a:rPr lang="en-US" b="1" dirty="0" smtClean="0"/>
              <a:t>Sell </a:t>
            </a:r>
            <a:r>
              <a:rPr lang="en-US" b="1" dirty="0"/>
              <a:t>To: You are the supplier, </a:t>
            </a:r>
            <a:r>
              <a:rPr lang="en-US" b="1" dirty="0" smtClean="0"/>
              <a:t>your </a:t>
            </a:r>
            <a:r>
              <a:rPr lang="en-US" dirty="0" smtClean="0"/>
              <a:t>partner </a:t>
            </a:r>
            <a:r>
              <a:rPr lang="en-US" dirty="0"/>
              <a:t>is a reseller or a customer</a:t>
            </a:r>
          </a:p>
          <a:p>
            <a:r>
              <a:rPr lang="en-US" b="1" dirty="0" smtClean="0"/>
              <a:t>Sell </a:t>
            </a:r>
            <a:r>
              <a:rPr lang="en-US" b="1" dirty="0"/>
              <a:t>Through: Your partner is </a:t>
            </a:r>
            <a:r>
              <a:rPr lang="en-US" b="1" dirty="0" smtClean="0"/>
              <a:t>the </a:t>
            </a:r>
            <a:r>
              <a:rPr lang="en-US" dirty="0" smtClean="0"/>
              <a:t>channel </a:t>
            </a:r>
            <a:r>
              <a:rPr lang="en-US" dirty="0"/>
              <a:t>to market</a:t>
            </a:r>
          </a:p>
          <a:p>
            <a:r>
              <a:rPr lang="en-US" b="1" dirty="0" smtClean="0"/>
              <a:t>Sell </a:t>
            </a:r>
            <a:r>
              <a:rPr lang="en-US" b="1" dirty="0"/>
              <a:t>Of: You are the retailer and </a:t>
            </a:r>
            <a:r>
              <a:rPr lang="en-US" b="1" dirty="0" smtClean="0"/>
              <a:t>your </a:t>
            </a:r>
            <a:r>
              <a:rPr lang="en-US" dirty="0" smtClean="0"/>
              <a:t>partner </a:t>
            </a:r>
            <a:r>
              <a:rPr lang="en-US" dirty="0"/>
              <a:t>is a supplier</a:t>
            </a:r>
          </a:p>
          <a:p>
            <a:r>
              <a:rPr lang="en-US" b="1" dirty="0" smtClean="0"/>
              <a:t>Sell </a:t>
            </a:r>
            <a:r>
              <a:rPr lang="en-US" b="1" dirty="0"/>
              <a:t>With: You and your partner sell </a:t>
            </a:r>
            <a:r>
              <a:rPr lang="en-US" b="1" dirty="0" smtClean="0"/>
              <a:t>a </a:t>
            </a:r>
            <a:r>
              <a:rPr lang="en-US" dirty="0" smtClean="0"/>
              <a:t>common </a:t>
            </a:r>
            <a:r>
              <a:rPr lang="en-US" dirty="0"/>
              <a:t>offering through a </a:t>
            </a:r>
            <a:r>
              <a:rPr lang="en-US" dirty="0" smtClean="0"/>
              <a:t>subsidiary or </a:t>
            </a:r>
            <a:r>
              <a:rPr lang="en-US" dirty="0"/>
              <a:t>together</a:t>
            </a:r>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Operationally managing a relationship</a:t>
            </a:r>
            <a:br>
              <a:rPr lang="en-US" sz="2400" dirty="0"/>
            </a:br>
            <a:r>
              <a:rPr lang="en-US" sz="2400" dirty="0"/>
              <a:t>- the ‘what,’ not the ‘how’</a:t>
            </a:r>
          </a:p>
        </p:txBody>
      </p:sp>
      <p:sp>
        <p:nvSpPr>
          <p:cNvPr id="3" name="Content Placeholder 2"/>
          <p:cNvSpPr>
            <a:spLocks noGrp="1"/>
          </p:cNvSpPr>
          <p:nvPr>
            <p:ph idx="1"/>
          </p:nvPr>
        </p:nvSpPr>
        <p:spPr/>
        <p:txBody>
          <a:bodyPr>
            <a:normAutofit fontScale="62500" lnSpcReduction="20000"/>
          </a:bodyPr>
          <a:lstStyle/>
          <a:p>
            <a:r>
              <a:rPr lang="en-US" dirty="0" smtClean="0"/>
              <a:t>When you own and run your own service delivery infrastructure, you can decide in great detail how every aspect of your environment should be operated, which processes to use, and which metrics to measure.</a:t>
            </a:r>
          </a:p>
          <a:p>
            <a:r>
              <a:rPr lang="en-US" dirty="0" smtClean="0"/>
              <a:t>In a managed services or partnership relationship, it is important to be much less concerned how your partner does something and much more interested in the outcome, i.e. the what, and treat the service as a black box.</a:t>
            </a:r>
          </a:p>
          <a:p>
            <a:r>
              <a:rPr lang="en-US" dirty="0" smtClean="0"/>
              <a:t>Example is electricity service – it just arrives and all you care about is that the current, voltage, frequency, and price are as agreed in the contract, not how it is generated or transmitted.</a:t>
            </a:r>
          </a:p>
          <a:p>
            <a:r>
              <a:rPr lang="en-US" dirty="0" smtClean="0"/>
              <a:t>Cloud-based solutions, as an example of a fast delivery mechanism for virtualized solutions, are expanding in functionality and scope very rapidly and range from content to applications to platforms and infrastructure – all delivered as services.</a:t>
            </a:r>
          </a:p>
          <a:p>
            <a:r>
              <a:rPr lang="en-US" dirty="0" smtClean="0"/>
              <a:t>sourcing strategy for critical services should be part of the corporate strategy.</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Typical managed service/partner technical relationship functions</a:t>
            </a:r>
            <a:endParaRPr lang="en-US" sz="2400"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13</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498026" y="1355835"/>
            <a:ext cx="8242319" cy="477169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55983"/>
          </a:xfrm>
        </p:spPr>
        <p:txBody>
          <a:bodyPr>
            <a:normAutofit fontScale="90000"/>
          </a:bodyPr>
          <a:lstStyle/>
          <a:p>
            <a:r>
              <a:rPr lang="en-US" sz="2400" dirty="0"/>
              <a:t>KEY SUCCESS FACTORS</a:t>
            </a:r>
          </a:p>
        </p:txBody>
      </p:sp>
      <p:sp>
        <p:nvSpPr>
          <p:cNvPr id="3" name="Content Placeholder 2"/>
          <p:cNvSpPr>
            <a:spLocks noGrp="1"/>
          </p:cNvSpPr>
          <p:nvPr>
            <p:ph idx="1"/>
          </p:nvPr>
        </p:nvSpPr>
        <p:spPr>
          <a:xfrm>
            <a:off x="457200" y="672662"/>
            <a:ext cx="8229600" cy="5453501"/>
          </a:xfrm>
        </p:spPr>
        <p:txBody>
          <a:bodyPr>
            <a:normAutofit fontScale="77500" lnSpcReduction="20000"/>
          </a:bodyPr>
          <a:lstStyle/>
          <a:p>
            <a:r>
              <a:rPr lang="en-US" dirty="0" smtClean="0"/>
              <a:t>Be </a:t>
            </a:r>
            <a:r>
              <a:rPr lang="en-US" dirty="0"/>
              <a:t>clear about </a:t>
            </a:r>
            <a:r>
              <a:rPr lang="en-US" dirty="0" smtClean="0"/>
              <a:t>where partners </a:t>
            </a:r>
            <a:r>
              <a:rPr lang="en-US" dirty="0"/>
              <a:t>fit into your </a:t>
            </a:r>
            <a:r>
              <a:rPr lang="en-US" dirty="0" smtClean="0"/>
              <a:t>strategy</a:t>
            </a:r>
          </a:p>
          <a:p>
            <a:pPr lvl="1"/>
            <a:r>
              <a:rPr lang="en-US" dirty="0" smtClean="0">
                <a:solidFill>
                  <a:srgbClr val="00B050"/>
                </a:solidFill>
              </a:rPr>
              <a:t>WHY</a:t>
            </a:r>
            <a:r>
              <a:rPr lang="en-US" dirty="0" smtClean="0"/>
              <a:t> is a partner being considered for the corporation? Define the problem that this approach will solve.</a:t>
            </a:r>
          </a:p>
          <a:p>
            <a:pPr lvl="1"/>
            <a:r>
              <a:rPr lang="en-US" dirty="0" smtClean="0">
                <a:solidFill>
                  <a:srgbClr val="00B050"/>
                </a:solidFill>
              </a:rPr>
              <a:t>WHAT</a:t>
            </a:r>
            <a:r>
              <a:rPr lang="en-US" dirty="0" smtClean="0"/>
              <a:t> are the expected business outcomes of the relationship, and what are the targets that will define success?</a:t>
            </a:r>
          </a:p>
          <a:p>
            <a:pPr lvl="1"/>
            <a:r>
              <a:rPr lang="en-US" dirty="0" smtClean="0">
                <a:solidFill>
                  <a:srgbClr val="00B050"/>
                </a:solidFill>
              </a:rPr>
              <a:t>WHO</a:t>
            </a:r>
            <a:r>
              <a:rPr lang="en-US" dirty="0" smtClean="0"/>
              <a:t> should perform the services? Which services will be retained in-house, and which will be sourced from which partner? will be responsible for the end-to-end delivered service, and how is assurance going to be engineered in this new operating model?</a:t>
            </a:r>
          </a:p>
          <a:p>
            <a:pPr lvl="1"/>
            <a:r>
              <a:rPr lang="en-US" dirty="0" smtClean="0">
                <a:solidFill>
                  <a:srgbClr val="00B050"/>
                </a:solidFill>
              </a:rPr>
              <a:t>HOW</a:t>
            </a:r>
            <a:r>
              <a:rPr lang="en-US" dirty="0" smtClean="0"/>
              <a:t> should the service be delivered to ensure maximum value? The degree of customization in a managed service will drive cost, affect partners ability to meet your business goals, and determine the ease of innovative.</a:t>
            </a:r>
          </a:p>
          <a:p>
            <a:pPr lvl="1"/>
            <a:r>
              <a:rPr lang="en-US" dirty="0" smtClean="0">
                <a:solidFill>
                  <a:srgbClr val="00B050"/>
                </a:solidFill>
              </a:rPr>
              <a:t>WHERE</a:t>
            </a:r>
            <a:r>
              <a:rPr lang="en-US" dirty="0" smtClean="0"/>
              <a:t> should the services be performed? How should the delivery of services be distributed, and what are the implications?</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dirty="0" err="1" smtClean="0"/>
              <a:t>Narayan</a:t>
            </a:r>
            <a:r>
              <a:rPr lang="en-US" dirty="0" smtClean="0"/>
              <a:t> Sau</a:t>
            </a:r>
            <a:endParaRPr lang="en-US" dirty="0"/>
          </a:p>
        </p:txBody>
      </p:sp>
      <p:sp>
        <p:nvSpPr>
          <p:cNvPr id="6" name="Slide Number Placeholder 5"/>
          <p:cNvSpPr>
            <a:spLocks noGrp="1"/>
          </p:cNvSpPr>
          <p:nvPr>
            <p:ph type="sldNum" sz="quarter" idx="12"/>
          </p:nvPr>
        </p:nvSpPr>
        <p:spPr/>
        <p:txBody>
          <a:bodyPr/>
          <a:lstStyle/>
          <a:p>
            <a:fld id="{CDB741CD-2755-4270-988A-E1D4580B169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KEY SUCCESS FACTORS – Contd</a:t>
            </a:r>
            <a:r>
              <a:rPr lang="en-US" dirty="0" smtClean="0"/>
              <a:t>.</a:t>
            </a:r>
            <a:endParaRPr lang="en-US" dirty="0"/>
          </a:p>
        </p:txBody>
      </p:sp>
      <p:sp>
        <p:nvSpPr>
          <p:cNvPr id="3" name="Content Placeholder 2"/>
          <p:cNvSpPr>
            <a:spLocks noGrp="1"/>
          </p:cNvSpPr>
          <p:nvPr>
            <p:ph idx="1"/>
          </p:nvPr>
        </p:nvSpPr>
        <p:spPr>
          <a:xfrm>
            <a:off x="457200" y="1156138"/>
            <a:ext cx="8229600" cy="4970025"/>
          </a:xfrm>
        </p:spPr>
        <p:txBody>
          <a:bodyPr/>
          <a:lstStyle/>
          <a:p>
            <a:r>
              <a:rPr lang="en-US" dirty="0" smtClean="0"/>
              <a:t>Understand shared responsibility </a:t>
            </a:r>
            <a:r>
              <a:rPr lang="en-US" dirty="0"/>
              <a:t>and </a:t>
            </a:r>
            <a:r>
              <a:rPr lang="en-US" dirty="0" smtClean="0"/>
              <a:t>trust</a:t>
            </a:r>
          </a:p>
          <a:p>
            <a:r>
              <a:rPr lang="en-US" dirty="0" smtClean="0"/>
              <a:t>Choose your partner </a:t>
            </a:r>
            <a:r>
              <a:rPr lang="en-US" dirty="0"/>
              <a:t>with great </a:t>
            </a:r>
            <a:r>
              <a:rPr lang="en-US" dirty="0" smtClean="0"/>
              <a:t>care</a:t>
            </a:r>
          </a:p>
          <a:p>
            <a:r>
              <a:rPr lang="en-US" dirty="0" smtClean="0"/>
              <a:t>Spend the time </a:t>
            </a:r>
            <a:r>
              <a:rPr lang="en-US" dirty="0"/>
              <a:t>to get the details </a:t>
            </a:r>
            <a:r>
              <a:rPr lang="en-US" dirty="0" smtClean="0"/>
              <a:t>right</a:t>
            </a:r>
          </a:p>
          <a:p>
            <a:r>
              <a:rPr lang="en-US" dirty="0"/>
              <a:t>P</a:t>
            </a:r>
            <a:r>
              <a:rPr lang="en-US" dirty="0" smtClean="0"/>
              <a:t>ay </a:t>
            </a:r>
            <a:r>
              <a:rPr lang="en-US" dirty="0"/>
              <a:t>great </a:t>
            </a:r>
            <a:r>
              <a:rPr lang="en-US" dirty="0" smtClean="0"/>
              <a:t>attention to </a:t>
            </a:r>
            <a:r>
              <a:rPr lang="en-US" dirty="0"/>
              <a:t>the transition process and beyond</a:t>
            </a:r>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a:t>rules of thumb</a:t>
            </a:r>
          </a:p>
        </p:txBody>
      </p:sp>
      <p:sp>
        <p:nvSpPr>
          <p:cNvPr id="3" name="Content Placeholder 2"/>
          <p:cNvSpPr>
            <a:spLocks noGrp="1"/>
          </p:cNvSpPr>
          <p:nvPr>
            <p:ph idx="1"/>
          </p:nvPr>
        </p:nvSpPr>
        <p:spPr/>
        <p:txBody>
          <a:bodyPr>
            <a:normAutofit fontScale="55000" lnSpcReduction="20000"/>
          </a:bodyPr>
          <a:lstStyle/>
          <a:p>
            <a:r>
              <a:rPr lang="en-US" b="1" dirty="0"/>
              <a:t>DO: YOUR </a:t>
            </a:r>
            <a:r>
              <a:rPr lang="en-US" b="1" dirty="0" smtClean="0"/>
              <a:t>HOMEWORK</a:t>
            </a:r>
          </a:p>
          <a:p>
            <a:r>
              <a:rPr lang="en-US" b="1" dirty="0"/>
              <a:t>DO: BUILD </a:t>
            </a:r>
            <a:r>
              <a:rPr lang="en-US" b="1" dirty="0" smtClean="0"/>
              <a:t>TRUST</a:t>
            </a:r>
          </a:p>
          <a:p>
            <a:r>
              <a:rPr lang="en-US" b="1" dirty="0"/>
              <a:t>DO: FOCUS ON THE WHAT, </a:t>
            </a:r>
            <a:r>
              <a:rPr lang="en-US" b="1" dirty="0" smtClean="0"/>
              <a:t>NOT THE </a:t>
            </a:r>
            <a:r>
              <a:rPr lang="en-US" b="1" dirty="0"/>
              <a:t>HOW</a:t>
            </a:r>
            <a:r>
              <a:rPr lang="en-US" b="1" dirty="0" smtClean="0"/>
              <a:t>.</a:t>
            </a:r>
          </a:p>
          <a:p>
            <a:r>
              <a:rPr lang="pt-BR" b="1" dirty="0"/>
              <a:t>DO: HAVE A PROPER </a:t>
            </a:r>
            <a:r>
              <a:rPr lang="pt-BR" b="1" dirty="0" smtClean="0"/>
              <a:t>GOVERNANCE </a:t>
            </a:r>
            <a:r>
              <a:rPr lang="en-US" b="1" dirty="0" smtClean="0"/>
              <a:t>STRUCTURE </a:t>
            </a:r>
            <a:r>
              <a:rPr lang="en-US" b="1" dirty="0"/>
              <a:t>IN PLACE</a:t>
            </a:r>
            <a:r>
              <a:rPr lang="en-US" b="1" dirty="0" smtClean="0"/>
              <a:t>.</a:t>
            </a:r>
          </a:p>
          <a:p>
            <a:r>
              <a:rPr lang="en-US" b="1" dirty="0"/>
              <a:t>DO: MAKE SURE YOU </a:t>
            </a:r>
            <a:r>
              <a:rPr lang="en-US" b="1" dirty="0" smtClean="0"/>
              <a:t>HAVE COMMITMENT</a:t>
            </a:r>
          </a:p>
          <a:p>
            <a:r>
              <a:rPr lang="en-US" b="1" dirty="0"/>
              <a:t>DO: EXPECT </a:t>
            </a:r>
            <a:r>
              <a:rPr lang="en-US" b="1" dirty="0" smtClean="0"/>
              <a:t>RESISTANCE</a:t>
            </a:r>
          </a:p>
          <a:p>
            <a:r>
              <a:rPr lang="en-US" b="1" dirty="0"/>
              <a:t>DO: REVISIT THE TERMS OF </a:t>
            </a:r>
            <a:r>
              <a:rPr lang="en-US" b="1" dirty="0" smtClean="0"/>
              <a:t>THE CONTRACT REGULARLY</a:t>
            </a:r>
          </a:p>
          <a:p>
            <a:r>
              <a:rPr lang="en-US" b="1" dirty="0"/>
              <a:t>ENSURE KEY PEOPLE </a:t>
            </a:r>
            <a:r>
              <a:rPr lang="en-US" b="1" dirty="0" smtClean="0"/>
              <a:t>ARE EMBEDDED </a:t>
            </a:r>
            <a:r>
              <a:rPr lang="en-US" b="1" dirty="0"/>
              <a:t>WITH YOUR </a:t>
            </a:r>
            <a:r>
              <a:rPr lang="en-US" b="1" dirty="0" smtClean="0"/>
              <a:t>PARTNER</a:t>
            </a:r>
          </a:p>
          <a:p>
            <a:r>
              <a:rPr lang="en-US" b="1" dirty="0"/>
              <a:t>USE STANDARDIZED </a:t>
            </a:r>
            <a:r>
              <a:rPr lang="en-US" b="1" dirty="0" smtClean="0"/>
              <a:t>BUSINESS PROCESSES </a:t>
            </a:r>
            <a:r>
              <a:rPr lang="en-US" b="1" dirty="0"/>
              <a:t>AND </a:t>
            </a:r>
            <a:r>
              <a:rPr lang="en-US" b="1" dirty="0" smtClean="0"/>
              <a:t>INTERFACES</a:t>
            </a:r>
          </a:p>
          <a:p>
            <a:r>
              <a:rPr lang="en-US" b="1" dirty="0"/>
              <a:t>ENSURE YOU </a:t>
            </a:r>
            <a:r>
              <a:rPr lang="en-US" b="1" dirty="0" smtClean="0"/>
              <a:t>NEGOTIATE FLEXIBILITY </a:t>
            </a:r>
            <a:r>
              <a:rPr lang="en-US" b="1" dirty="0"/>
              <a:t>INTO THE </a:t>
            </a:r>
            <a:r>
              <a:rPr lang="en-US" b="1" dirty="0" smtClean="0"/>
              <a:t>CONTRACT</a:t>
            </a:r>
          </a:p>
          <a:p>
            <a:r>
              <a:rPr lang="en-US" b="1" dirty="0"/>
              <a:t>CONSIDER YOUR </a:t>
            </a:r>
            <a:r>
              <a:rPr lang="en-US" b="1" dirty="0" smtClean="0"/>
              <a:t>CUSTOMER’S EXPERIENCE </a:t>
            </a:r>
            <a:r>
              <a:rPr lang="en-US" b="1" dirty="0"/>
              <a:t>AT ALL TIMES</a:t>
            </a:r>
            <a:r>
              <a:rPr lang="en-US" b="1" dirty="0" smtClean="0"/>
              <a:t>.</a:t>
            </a:r>
          </a:p>
          <a:p>
            <a:r>
              <a:rPr lang="en-US" b="1" dirty="0"/>
              <a:t>USE MANAGED SERVICES </a:t>
            </a:r>
            <a:r>
              <a:rPr lang="en-US" b="1" dirty="0" smtClean="0"/>
              <a:t>AS A </a:t>
            </a:r>
            <a:r>
              <a:rPr lang="en-US" b="1" dirty="0"/>
              <a:t>QUICK FIX</a:t>
            </a:r>
            <a:r>
              <a:rPr lang="en-US" b="1" dirty="0" smtClean="0"/>
              <a:t>.</a:t>
            </a:r>
          </a:p>
          <a:p>
            <a:r>
              <a:rPr lang="en-US" b="1" dirty="0"/>
              <a:t>BE ’PENNY WISE, </a:t>
            </a:r>
            <a:r>
              <a:rPr lang="en-US" b="1" dirty="0" smtClean="0"/>
              <a:t>POUND FOOLISH’</a:t>
            </a:r>
          </a:p>
          <a:p>
            <a:r>
              <a:rPr lang="en-US" b="1" dirty="0"/>
              <a:t>MEASURE </a:t>
            </a:r>
            <a:r>
              <a:rPr lang="en-US" b="1" dirty="0" smtClean="0"/>
              <a:t>MINUTIAE</a:t>
            </a:r>
          </a:p>
          <a:p>
            <a:r>
              <a:rPr lang="en-US" b="1" dirty="0"/>
              <a:t>PLAY THE ZERO-SUM </a:t>
            </a:r>
            <a:r>
              <a:rPr lang="en-US" b="1" dirty="0" smtClean="0"/>
              <a:t>GAME</a:t>
            </a:r>
          </a:p>
          <a:p>
            <a:r>
              <a:rPr lang="en-US" b="1" dirty="0"/>
              <a:t>ALLOW THE ‘</a:t>
            </a:r>
            <a:r>
              <a:rPr lang="en-US" b="1" dirty="0" smtClean="0"/>
              <a:t>HONEYMOON EFFECT</a:t>
            </a:r>
            <a:r>
              <a:rPr lang="en-US" b="1" dirty="0"/>
              <a:t>’.</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a:t>Partnership Maturity Model</a:t>
            </a:r>
            <a:endParaRPr lang="en-US" sz="2400"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17</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46841" y="609600"/>
            <a:ext cx="7977352" cy="551656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DRIVERS</a:t>
            </a:r>
          </a:p>
        </p:txBody>
      </p:sp>
      <p:sp>
        <p:nvSpPr>
          <p:cNvPr id="3" name="Content Placeholder 2"/>
          <p:cNvSpPr>
            <a:spLocks noGrp="1"/>
          </p:cNvSpPr>
          <p:nvPr>
            <p:ph idx="1"/>
          </p:nvPr>
        </p:nvSpPr>
        <p:spPr/>
        <p:txBody>
          <a:bodyPr>
            <a:normAutofit fontScale="70000" lnSpcReduction="20000"/>
          </a:bodyPr>
          <a:lstStyle/>
          <a:p>
            <a:r>
              <a:rPr lang="en-US" dirty="0" smtClean="0"/>
              <a:t>With Digital Economy Service provider collaborating  complex ecosystem.</a:t>
            </a:r>
          </a:p>
          <a:p>
            <a:r>
              <a:rPr lang="en-US" dirty="0" smtClean="0"/>
              <a:t>They deliver </a:t>
            </a:r>
            <a:r>
              <a:rPr lang="en-US" dirty="0" smtClean="0"/>
              <a:t>connectivity, processing, storage, applications, and content as well as enabling capabilities </a:t>
            </a:r>
            <a:r>
              <a:rPr lang="en-US" dirty="0" smtClean="0"/>
              <a:t>range of functions such as connectivity, processing, storage, applications, and content</a:t>
            </a:r>
          </a:p>
          <a:p>
            <a:r>
              <a:rPr lang="en-US" dirty="0" smtClean="0"/>
              <a:t>As well as Security ( AAA ) , </a:t>
            </a:r>
            <a:r>
              <a:rPr lang="en-US" dirty="0" smtClean="0"/>
              <a:t>billing, customer care, service aggregation, and so on.</a:t>
            </a:r>
          </a:p>
          <a:p>
            <a:r>
              <a:rPr lang="en-US" dirty="0"/>
              <a:t>C</a:t>
            </a:r>
            <a:r>
              <a:rPr lang="en-US" dirty="0" smtClean="0"/>
              <a:t>ommunications service providers seeking new offerings for their customers and new uses for their assets.</a:t>
            </a:r>
          </a:p>
          <a:p>
            <a:r>
              <a:rPr lang="en-US" dirty="0" smtClean="0"/>
              <a:t>Managing relationships with other providers and delivering quality services end-to-end across a complicated ecosystem is a core competency for success in the digital world</a:t>
            </a:r>
          </a:p>
          <a:p>
            <a:r>
              <a:rPr lang="en-US" dirty="0" smtClean="0"/>
              <a:t>Three types of relationships with third-party service providers – </a:t>
            </a:r>
            <a:r>
              <a:rPr lang="en-US" b="1" dirty="0" smtClean="0">
                <a:solidFill>
                  <a:srgbClr val="00B050"/>
                </a:solidFill>
              </a:rPr>
              <a:t>outsourcing, managed services, and partnerships</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Slide Number Placeholder 4"/>
          <p:cNvSpPr>
            <a:spLocks noGrp="1"/>
          </p:cNvSpPr>
          <p:nvPr>
            <p:ph type="sldNum" sz="quarter" idx="12"/>
          </p:nvPr>
        </p:nvSpPr>
        <p:spPr/>
        <p:txBody>
          <a:bodyPr/>
          <a:lstStyle/>
          <a:p>
            <a:fld id="{CDB741CD-2755-4270-988A-E1D4580B1693}" type="slidenum">
              <a:rPr lang="en-US" smtClean="0"/>
              <a:t>2</a:t>
            </a:fld>
            <a:endParaRPr lang="en-US"/>
          </a:p>
        </p:txBody>
      </p:sp>
      <p:sp>
        <p:nvSpPr>
          <p:cNvPr id="6" name="Footer Placeholder 5"/>
          <p:cNvSpPr>
            <a:spLocks noGrp="1"/>
          </p:cNvSpPr>
          <p:nvPr>
            <p:ph type="ftr" sz="quarter" idx="11"/>
          </p:nvPr>
        </p:nvSpPr>
        <p:spPr/>
        <p:txBody>
          <a:bodyPr/>
          <a:lstStyle/>
          <a:p>
            <a:r>
              <a:rPr lang="en-US" smtClean="0"/>
              <a:t>Narayan Sau</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DRIVERS- contd.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Focus on your core business or access to new solutions, technology, knowledge, talent, or operational expertise.</a:t>
            </a:r>
          </a:p>
          <a:p>
            <a:r>
              <a:rPr lang="en-US" dirty="0" smtClean="0"/>
              <a:t>Restructuring cost base; improving quality; reduce time to market; and standardization. better risk management, Tax advantages</a:t>
            </a:r>
          </a:p>
          <a:p>
            <a:r>
              <a:rPr lang="en-US" dirty="0" smtClean="0"/>
              <a:t>Meet strategic goals like gaining competitive advantage, enhancing the customer experience, gaining agility, flexibility, and sustainable, operational efficiencies,</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of Caution</a:t>
            </a:r>
            <a:endParaRPr lang="en-US" dirty="0"/>
          </a:p>
        </p:txBody>
      </p:sp>
      <p:sp>
        <p:nvSpPr>
          <p:cNvPr id="3" name="Content Placeholder 2"/>
          <p:cNvSpPr>
            <a:spLocks noGrp="1"/>
          </p:cNvSpPr>
          <p:nvPr>
            <p:ph idx="1"/>
          </p:nvPr>
        </p:nvSpPr>
        <p:spPr/>
        <p:txBody>
          <a:bodyPr/>
          <a:lstStyle/>
          <a:p>
            <a:r>
              <a:rPr lang="en-US" dirty="0" smtClean="0"/>
              <a:t>Thinking about using outsourcing or managed services just as a convenient way to cut costs usually ends in failure.</a:t>
            </a:r>
          </a:p>
          <a:p>
            <a:r>
              <a:rPr lang="en-US" dirty="0" smtClean="0"/>
              <a:t>Lowest cost may mean lowest quality and least flexibility.</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387513"/>
          </a:xfrm>
        </p:spPr>
        <p:txBody>
          <a:bodyPr>
            <a:normAutofit fontScale="90000"/>
          </a:bodyPr>
          <a:lstStyle/>
          <a:p>
            <a:r>
              <a:rPr lang="en-US" sz="2400" dirty="0" smtClean="0"/>
              <a:t>PARTNERHHIPs</a:t>
            </a:r>
            <a:r>
              <a:rPr lang="en-US" sz="2400" dirty="0"/>
              <a:t>, MANAGED </a:t>
            </a:r>
            <a:r>
              <a:rPr lang="en-US" sz="2400" dirty="0" smtClean="0"/>
              <a:t>SERVICES, </a:t>
            </a:r>
            <a:r>
              <a:rPr lang="en-US" sz="2400" dirty="0"/>
              <a:t>AND </a:t>
            </a:r>
            <a:r>
              <a:rPr lang="en-US" sz="2400" dirty="0" smtClean="0"/>
              <a:t>OUTSOURCING</a:t>
            </a:r>
            <a:endParaRPr lang="en-US" sz="2400"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5</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83779" y="851338"/>
            <a:ext cx="8597462" cy="527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OUTSOURCING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Outsourcing (as opposed to in-sourcing or ‘doing-it-yourself’) is an approach best used in non-critical or highly commoditized situations. </a:t>
            </a:r>
          </a:p>
          <a:p>
            <a:r>
              <a:rPr lang="en-US" dirty="0" smtClean="0"/>
              <a:t>It is often an arms-length relationship and belongs to a world of business models where one party dominates in the relationship and the balance is stacked in favor of the buyer</a:t>
            </a:r>
          </a:p>
          <a:p>
            <a:r>
              <a:rPr lang="en-US" dirty="0" smtClean="0"/>
              <a:t>Value of most outsourcing contracts based on exploiting arbitrage in labor rates by employing people with lower wage scales in emerging economies to assume functions and positions within a buyer’s company.</a:t>
            </a:r>
          </a:p>
          <a:p>
            <a:r>
              <a:rPr lang="en-US" dirty="0" smtClean="0"/>
              <a:t>Outsourcing does not address the problems that buyers tried to transfer to another in the hopes that they would solve them. The adage is true: You cannot outsource your problems.</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SERVICES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Managed services are usually technology or process centric and rely on specialization and economies of scale to work.</a:t>
            </a:r>
          </a:p>
          <a:p>
            <a:r>
              <a:rPr lang="en-US" dirty="0" smtClean="0"/>
              <a:t>Networking is the original managed service: stick voice or data in at one end and it comes out the other without the user having to worry about capital investment, operations, maintenance, and so on.</a:t>
            </a:r>
          </a:p>
          <a:p>
            <a:r>
              <a:rPr lang="en-US" dirty="0" smtClean="0"/>
              <a:t>With the growth of ‘X as a Service’ (e.g. Software as a Service – </a:t>
            </a:r>
            <a:r>
              <a:rPr lang="en-US" dirty="0" err="1" smtClean="0"/>
              <a:t>SaaS</a:t>
            </a:r>
            <a:r>
              <a:rPr lang="en-US" dirty="0" smtClean="0"/>
              <a:t>; Infrastructure as a Service – </a:t>
            </a:r>
            <a:r>
              <a:rPr lang="en-US" dirty="0" err="1" smtClean="0"/>
              <a:t>IaaS</a:t>
            </a:r>
            <a:r>
              <a:rPr lang="en-US" dirty="0" smtClean="0"/>
              <a:t>; and Platform as a Service – </a:t>
            </a:r>
            <a:r>
              <a:rPr lang="en-US" dirty="0" err="1" smtClean="0"/>
              <a:t>PaaS</a:t>
            </a:r>
            <a:r>
              <a:rPr lang="en-US" dirty="0" smtClean="0"/>
              <a:t>), the managed service concept is rapidly mushrooming and is typically an online ‘black-box’ service, provided either within the same company or sourced from a third party.</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Partnerships</a:t>
            </a:r>
          </a:p>
        </p:txBody>
      </p:sp>
      <p:sp>
        <p:nvSpPr>
          <p:cNvPr id="3" name="Content Placeholder 2"/>
          <p:cNvSpPr>
            <a:spLocks noGrp="1"/>
          </p:cNvSpPr>
          <p:nvPr>
            <p:ph idx="1"/>
          </p:nvPr>
        </p:nvSpPr>
        <p:spPr/>
        <p:txBody>
          <a:bodyPr>
            <a:normAutofit fontScale="62500" lnSpcReduction="20000"/>
          </a:bodyPr>
          <a:lstStyle/>
          <a:p>
            <a:r>
              <a:rPr lang="en-US" dirty="0" smtClean="0"/>
              <a:t>Partnerships take this several steps further and are a deeper relationship where both parties work closely towards a mutually beneficial end.</a:t>
            </a:r>
          </a:p>
          <a:p>
            <a:r>
              <a:rPr lang="en-US" dirty="0" smtClean="0"/>
              <a:t>Partnerships between Intel and Microsoft have been mutually beneficial for a long time.</a:t>
            </a:r>
          </a:p>
          <a:p>
            <a:r>
              <a:rPr lang="en-US" dirty="0" smtClean="0"/>
              <a:t>The partners expose their plans and directions to each other and work closely to ensure that both sides of the relationship benefit for such close cooperation.</a:t>
            </a:r>
          </a:p>
          <a:p>
            <a:r>
              <a:rPr lang="en-US" dirty="0" smtClean="0"/>
              <a:t>A partnership is trust between the parties: something that is earned slowly and easily destroyed.</a:t>
            </a:r>
          </a:p>
          <a:p>
            <a:r>
              <a:rPr lang="en-US" dirty="0" smtClean="0"/>
              <a:t>‘digital’ partnerships tend to be more about leveraging capabilities, knowledge, and the expertise of each partner to create virtual services. Application stores, cloud computing/storage, applications services,  and M2M automation (e.g. health, security, connected car, connected city, education) are becoming the norm, offering the potential for a huge growth in players offering specialized, niche services because they can exploit some advantage of place, scale, or skill and can do it faster, cheaper, and better than can be done conventionally.</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for using managed service</a:t>
            </a:r>
            <a:endParaRPr lang="en-US" dirty="0"/>
          </a:p>
        </p:txBody>
      </p:sp>
      <p:sp>
        <p:nvSpPr>
          <p:cNvPr id="4" name="Date Placeholder 3"/>
          <p:cNvSpPr>
            <a:spLocks noGrp="1"/>
          </p:cNvSpPr>
          <p:nvPr>
            <p:ph type="dt" sz="half" idx="10"/>
          </p:nvPr>
        </p:nvSpPr>
        <p:spPr/>
        <p:txBody>
          <a:bodyPr/>
          <a:lstStyle/>
          <a:p>
            <a:r>
              <a:rPr lang="en-US" smtClean="0"/>
              <a:t>6/28/2013</a:t>
            </a:r>
            <a:endParaRPr lang="en-US"/>
          </a:p>
        </p:txBody>
      </p:sp>
      <p:sp>
        <p:nvSpPr>
          <p:cNvPr id="5" name="Footer Placeholder 4"/>
          <p:cNvSpPr>
            <a:spLocks noGrp="1"/>
          </p:cNvSpPr>
          <p:nvPr>
            <p:ph type="ftr" sz="quarter" idx="11"/>
          </p:nvPr>
        </p:nvSpPr>
        <p:spPr/>
        <p:txBody>
          <a:bodyPr/>
          <a:lstStyle/>
          <a:p>
            <a:r>
              <a:rPr lang="en-US" smtClean="0"/>
              <a:t>Narayan Sau</a:t>
            </a:r>
            <a:endParaRPr lang="en-US"/>
          </a:p>
        </p:txBody>
      </p:sp>
      <p:sp>
        <p:nvSpPr>
          <p:cNvPr id="6" name="Slide Number Placeholder 5"/>
          <p:cNvSpPr>
            <a:spLocks noGrp="1"/>
          </p:cNvSpPr>
          <p:nvPr>
            <p:ph type="sldNum" sz="quarter" idx="12"/>
          </p:nvPr>
        </p:nvSpPr>
        <p:spPr/>
        <p:txBody>
          <a:bodyPr/>
          <a:lstStyle/>
          <a:p>
            <a:fld id="{CDB741CD-2755-4270-988A-E1D4580B1693}" type="slidenum">
              <a:rPr lang="en-US" smtClean="0"/>
              <a:t>9</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409904" y="1492469"/>
            <a:ext cx="8240110" cy="46876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1399</Words>
  <Application>Microsoft Office PowerPoint</Application>
  <PresentationFormat>On-screen Show (4:3)</PresentationFormat>
  <Paragraphs>132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Managing Partnership </vt:lpstr>
      <vt:lpstr>MARKET DRIVERS</vt:lpstr>
      <vt:lpstr>MARKET DRIVERS- contd.</vt:lpstr>
      <vt:lpstr>Word of Caution</vt:lpstr>
      <vt:lpstr>PARTNERHHIPs, MANAGED SERVICES, AND OUTSOURCING</vt:lpstr>
      <vt:lpstr>OUTSOURCING</vt:lpstr>
      <vt:lpstr>MANAGED SERVICES</vt:lpstr>
      <vt:lpstr>Partnerships</vt:lpstr>
      <vt:lpstr>Driver for using managed service</vt:lpstr>
      <vt:lpstr>Horizontal and Vertical Partnership</vt:lpstr>
      <vt:lpstr>4 main partnership situations</vt:lpstr>
      <vt:lpstr>Operationally managing a relationship - the ‘what,’ not the ‘how’</vt:lpstr>
      <vt:lpstr>Typical managed service/partner technical relationship functions</vt:lpstr>
      <vt:lpstr>KEY SUCCESS FACTORS</vt:lpstr>
      <vt:lpstr>KEY SUCCESS FACTORS – Contd.</vt:lpstr>
      <vt:lpstr>Some rules of thumb</vt:lpstr>
      <vt:lpstr>Partnership Maturity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Partnership</dc:title>
  <dc:creator>Narayan</dc:creator>
  <cp:lastModifiedBy>Narayan</cp:lastModifiedBy>
  <cp:revision>29</cp:revision>
  <dcterms:created xsi:type="dcterms:W3CDTF">2013-06-28T09:03:22Z</dcterms:created>
  <dcterms:modified xsi:type="dcterms:W3CDTF">2013-06-28T12:20:16Z</dcterms:modified>
</cp:coreProperties>
</file>