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7315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-1092" y="-78"/>
      </p:cViewPr>
      <p:guideLst>
        <p:guide orient="horz" pos="230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4252E-7586-4439-8799-D6693BD34104}" type="datetimeFigureOut">
              <a:rPr lang="en-US" smtClean="0"/>
              <a:t>7/1/2013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1FB5F-3BC8-4D7D-95EC-97B48421255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72454"/>
            <a:ext cx="7772400" cy="15680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45280"/>
            <a:ext cx="640080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9DC9-69BC-4246-A0CC-4666DB7A8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9DC9-69BC-4246-A0CC-4666DB7A8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92948"/>
            <a:ext cx="2057400" cy="62416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92948"/>
            <a:ext cx="6019800" cy="6241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9DC9-69BC-4246-A0CC-4666DB7A8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9DC9-69BC-4246-A0CC-4666DB7A8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700694"/>
            <a:ext cx="7772400" cy="145288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100495"/>
            <a:ext cx="7772400" cy="16001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9DC9-69BC-4246-A0CC-4666DB7A8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06880"/>
            <a:ext cx="4038600" cy="48276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6880"/>
            <a:ext cx="4038600" cy="48276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9DC9-69BC-4246-A0CC-4666DB7A8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37454"/>
            <a:ext cx="4040188" cy="6824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19867"/>
            <a:ext cx="4040188" cy="42147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637454"/>
            <a:ext cx="4041775" cy="6824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319867"/>
            <a:ext cx="4041775" cy="42147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7/1/2013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9DC9-69BC-4246-A0CC-4666DB7A8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9DC9-69BC-4246-A0CC-4666DB7A8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9DC9-69BC-4246-A0CC-4666DB7A8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1253"/>
            <a:ext cx="3008313" cy="12395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91254"/>
            <a:ext cx="5111750" cy="62433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30774"/>
            <a:ext cx="3008313" cy="50038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9DC9-69BC-4246-A0CC-4666DB7A8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120640"/>
            <a:ext cx="5486400" cy="6045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53627"/>
            <a:ext cx="5486400" cy="43891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25161"/>
            <a:ext cx="5486400" cy="8585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9DC9-69BC-4246-A0CC-4666DB7A8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92947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06880"/>
            <a:ext cx="8229600" cy="4827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780107"/>
            <a:ext cx="21336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7/1/2013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780107"/>
            <a:ext cx="28956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Narayan Sau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780107"/>
            <a:ext cx="21336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39DC9-69BC-4246-A0CC-4666DB7A822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Service Overview Business Entity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9DC9-69BC-4246-A0CC-4666DB7A8220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9DC9-69BC-4246-A0CC-4666DB7A8220}" type="slidenum">
              <a:rPr lang="en-US" smtClean="0"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9DC9-69BC-4246-A0CC-4666DB7A8220}" type="slidenum">
              <a:rPr lang="en-US" smtClean="0"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9DC9-69BC-4246-A0CC-4666DB7A8220}" type="slidenum">
              <a:rPr lang="en-US" smtClean="0"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9DC9-69BC-4246-A0CC-4666DB7A8220}" type="slidenum">
              <a:rPr lang="en-US" smtClean="0"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9DC9-69BC-4246-A0CC-4666DB7A8220}" type="slidenum">
              <a:rPr lang="en-US" smtClean="0"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9DC9-69BC-4246-A0CC-4666DB7A8220}" type="slidenum">
              <a:rPr lang="en-US" smtClean="0"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9DC9-69BC-4246-A0CC-4666DB7A8220}" type="slidenum">
              <a:rPr lang="en-US" smtClean="0"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9DC9-69BC-4246-A0CC-4666DB7A8220}" type="slidenum">
              <a:rPr lang="en-US" smtClean="0"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9DC9-69BC-4246-A0CC-4666DB7A8220}" type="slidenum">
              <a:rPr lang="en-US" smtClean="0"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9DC9-69BC-4246-A0CC-4666DB7A8220}" type="slidenum">
              <a:rPr lang="en-US" smtClean="0"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5743"/>
            <a:ext cx="8229600" cy="526919"/>
          </a:xfrm>
        </p:spPr>
        <p:txBody>
          <a:bodyPr>
            <a:noAutofit/>
          </a:bodyPr>
          <a:lstStyle/>
          <a:p>
            <a:r>
              <a:rPr lang="en-US" sz="2400" b="1" dirty="0"/>
              <a:t>Service Domain</a:t>
            </a:r>
            <a:br>
              <a:rPr lang="en-US" sz="2400" b="1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228" y="448442"/>
            <a:ext cx="8723586" cy="6238797"/>
          </a:xfrm>
        </p:spPr>
        <p:txBody>
          <a:bodyPr>
            <a:normAutofit/>
          </a:bodyPr>
          <a:lstStyle/>
          <a:p>
            <a:r>
              <a:rPr lang="en-US" sz="1600" dirty="0"/>
              <a:t>SID model </a:t>
            </a:r>
            <a:r>
              <a:rPr lang="en-US" sz="1600" dirty="0" smtClean="0"/>
              <a:t>enables </a:t>
            </a:r>
            <a:r>
              <a:rPr lang="en-US" sz="1600" dirty="0"/>
              <a:t>a seamless transition from business concepts and definitions to other domains</a:t>
            </a:r>
            <a:r>
              <a:rPr lang="en-US" sz="1600" dirty="0" smtClean="0"/>
              <a:t>, such as networking. </a:t>
            </a:r>
          </a:p>
          <a:p>
            <a:r>
              <a:rPr lang="en-US" sz="1600" dirty="0"/>
              <a:t>Product (Offering) is an externally facing representation of a Service and/or Resource procured by the market; for example, a real-time broadcast of a football match. In this example, the Customer buys the Product, which may require dedicated hardware to run the Services that make up the Product.  In this view, a Service is an intangible realization of a Product or something provided in support of a Product; for example, a video streaming connection used to transmit the </a:t>
            </a:r>
            <a:r>
              <a:rPr lang="en-US" sz="1600" dirty="0" err="1" smtClean="0"/>
              <a:t>footbal</a:t>
            </a:r>
            <a:r>
              <a:rPr lang="en-US" sz="1600" dirty="0" smtClean="0"/>
              <a:t> match </a:t>
            </a:r>
            <a:r>
              <a:rPr lang="en-US" sz="1600" dirty="0"/>
              <a:t>to a customer’s PDA</a:t>
            </a:r>
            <a:r>
              <a:rPr lang="en-US" dirty="0"/>
              <a:t>, </a:t>
            </a:r>
            <a:r>
              <a:rPr lang="en-US" sz="1600" dirty="0"/>
              <a:t>an installation service provided for a cable modem, or specific Quality of Service (</a:t>
            </a:r>
            <a:r>
              <a:rPr lang="en-US" sz="1600" dirty="0" err="1"/>
              <a:t>QoS</a:t>
            </a:r>
            <a:r>
              <a:rPr lang="en-US" sz="1600" dirty="0"/>
              <a:t>) settings that are required to provide an acceptable end-user experience watching the football match.  A Resource is part of an enterprise’s infrastructure utilized by a Service or a good procured by the market in the form of a Product.  In the above example, a wireless network utilized by a video streaming connection is an example of a </a:t>
            </a:r>
            <a:r>
              <a:rPr lang="en-US" sz="1600" dirty="0" smtClean="0"/>
              <a:t>Resource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9DC9-69BC-4246-A0CC-4666DB7A8220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Narayan</a:t>
            </a:r>
            <a:r>
              <a:rPr lang="en-US" dirty="0" smtClean="0"/>
              <a:t> Sau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9DC9-69BC-4246-A0CC-4666DB7A8220}" type="slidenum">
              <a:rPr lang="en-US" smtClean="0"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9DC9-69BC-4246-A0CC-4666DB7A8220}" type="slidenum">
              <a:rPr lang="en-US" smtClean="0"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9DC9-69BC-4246-A0CC-4666DB7A8220}" type="slidenum">
              <a:rPr lang="en-US" smtClean="0"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9DC9-69BC-4246-A0CC-4666DB7A8220}" type="slidenum">
              <a:rPr lang="en-US" smtClean="0"/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9DC9-69BC-4246-A0CC-4666DB7A8220}" type="slidenum">
              <a:rPr lang="en-US" smtClean="0"/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9DC9-69BC-4246-A0CC-4666DB7A8220}" type="slidenum">
              <a:rPr lang="en-US" smtClean="0"/>
              <a:t>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948"/>
            <a:ext cx="8229600" cy="334870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Product and Service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9DC9-69BC-4246-A0CC-4666DB7A8220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967" y="639030"/>
            <a:ext cx="7966841" cy="617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947"/>
            <a:ext cx="8229600" cy="599419"/>
          </a:xfrm>
        </p:spPr>
        <p:txBody>
          <a:bodyPr>
            <a:normAutofit/>
          </a:bodyPr>
          <a:lstStyle/>
          <a:p>
            <a:r>
              <a:rPr lang="en-US" sz="2400" dirty="0"/>
              <a:t>L</a:t>
            </a:r>
            <a:r>
              <a:rPr lang="en-US" sz="2400" dirty="0" smtClean="0"/>
              <a:t>evel </a:t>
            </a:r>
            <a:r>
              <a:rPr lang="en-US" sz="2400" dirty="0"/>
              <a:t>One of the Service Domain of the SID Framework</a:t>
            </a:r>
            <a:endParaRPr lang="en-US" sz="2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9DC9-69BC-4246-A0CC-4666DB7A8220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057619"/>
            <a:ext cx="8229600" cy="5386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9DC9-69BC-4246-A0CC-4666DB7A8220}" type="slidenum">
              <a:rPr lang="en-US" smtClean="0"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947"/>
            <a:ext cx="8229600" cy="456200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Service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93214"/>
            <a:ext cx="8229600" cy="5741360"/>
          </a:xfrm>
        </p:spPr>
        <p:txBody>
          <a:bodyPr/>
          <a:lstStyle/>
          <a:p>
            <a:r>
              <a:rPr lang="en-US" sz="1600" dirty="0"/>
              <a:t>Service that is part of a Product, that is obtained by a Customer – we’ll call this a </a:t>
            </a:r>
            <a:r>
              <a:rPr lang="en-US" sz="1600" dirty="0" err="1"/>
              <a:t>CustomerFacingService</a:t>
            </a:r>
            <a:endParaRPr lang="en-US" sz="1600" dirty="0"/>
          </a:p>
          <a:p>
            <a:r>
              <a:rPr lang="en-US" sz="1600" dirty="0"/>
              <a:t>A Service that is indirectly part of a Product, but is invisible to the Customer – it exists to support one or more </a:t>
            </a:r>
            <a:r>
              <a:rPr lang="en-US" sz="1600" dirty="0" err="1"/>
              <a:t>CustomerFacingServices</a:t>
            </a:r>
            <a:r>
              <a:rPr lang="en-US" sz="1600" dirty="0"/>
              <a:t>. We’ll call this a </a:t>
            </a:r>
            <a:r>
              <a:rPr lang="en-US" sz="1600" dirty="0" err="1"/>
              <a:t>ResourceFacingService</a:t>
            </a:r>
            <a:endParaRPr lang="en-US" sz="16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9DC9-69BC-4246-A0CC-4666DB7A8220}" type="slidenum">
              <a:rPr lang="en-US" smtClean="0"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457200" y="247228"/>
            <a:ext cx="8229600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219" y="0"/>
            <a:ext cx="8543581" cy="6534574"/>
          </a:xfrm>
        </p:spPr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9DC9-69BC-4246-A0CC-4666DB7A8220}" type="slidenum">
              <a:rPr lang="en-US" smtClean="0"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219" y="176271"/>
            <a:ext cx="9000781" cy="6555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947"/>
            <a:ext cx="8229600" cy="58840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Resources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7451"/>
            <a:ext cx="8229600" cy="5587123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err="1"/>
              <a:t>PhysicalResources</a:t>
            </a:r>
            <a:r>
              <a:rPr lang="en-US" dirty="0"/>
              <a:t>, such as a Customer’s router, can be tied to a Product through the </a:t>
            </a:r>
            <a:r>
              <a:rPr lang="en-US" i="1" dirty="0" err="1"/>
              <a:t>ProductHasPhysicalResources</a:t>
            </a:r>
            <a:r>
              <a:rPr lang="en-US" dirty="0"/>
              <a:t> aggregation</a:t>
            </a:r>
          </a:p>
          <a:p>
            <a:r>
              <a:rPr lang="en-US" b="1" dirty="0" err="1"/>
              <a:t>LogicalResources</a:t>
            </a:r>
            <a:r>
              <a:rPr lang="en-US" dirty="0"/>
              <a:t>, such as the programming of a particular device interface, are represented as </a:t>
            </a:r>
            <a:r>
              <a:rPr lang="en-US" dirty="0" err="1"/>
              <a:t>ResourceFacingServices</a:t>
            </a:r>
            <a:r>
              <a:rPr lang="en-US" dirty="0"/>
              <a:t>; hence, the </a:t>
            </a:r>
            <a:r>
              <a:rPr lang="en-US" i="1" dirty="0" err="1"/>
              <a:t>LogicalResourcesImplementRFS</a:t>
            </a:r>
            <a:r>
              <a:rPr lang="en-US" dirty="0"/>
              <a:t> aggregation relates these </a:t>
            </a:r>
            <a:r>
              <a:rPr lang="en-US" dirty="0" err="1"/>
              <a:t>LogicalResources</a:t>
            </a:r>
            <a:r>
              <a:rPr lang="en-US" dirty="0"/>
              <a:t> to a </a:t>
            </a:r>
            <a:r>
              <a:rPr lang="en-US" dirty="0" err="1"/>
              <a:t>ResourceFacingService</a:t>
            </a:r>
            <a:endParaRPr lang="en-US" dirty="0"/>
          </a:p>
          <a:p>
            <a:r>
              <a:rPr lang="en-US" dirty="0"/>
              <a:t>Abstract items like “</a:t>
            </a:r>
            <a:r>
              <a:rPr lang="en-US" dirty="0" err="1"/>
              <a:t>GoldService</a:t>
            </a:r>
            <a:r>
              <a:rPr lang="en-US" dirty="0"/>
              <a:t>” are </a:t>
            </a:r>
            <a:r>
              <a:rPr lang="en-US" dirty="0" err="1"/>
              <a:t>CustomerFacingServices</a:t>
            </a:r>
            <a:r>
              <a:rPr lang="en-US" dirty="0"/>
              <a:t> and are represented using the </a:t>
            </a:r>
            <a:r>
              <a:rPr lang="en-US" b="1" i="1" dirty="0" err="1"/>
              <a:t>ProductHasCustomerFacingServices</a:t>
            </a:r>
            <a:r>
              <a:rPr lang="en-US" dirty="0"/>
              <a:t> aggregation (later, we’ll see that this is represented as a type of </a:t>
            </a:r>
            <a:r>
              <a:rPr lang="en-US" dirty="0" err="1"/>
              <a:t>CustomerFacingServiceSpecification</a:t>
            </a:r>
            <a:r>
              <a:rPr lang="en-US" dirty="0"/>
              <a:t>, called a </a:t>
            </a:r>
            <a:r>
              <a:rPr lang="en-US" dirty="0" err="1"/>
              <a:t>ServicePackage</a:t>
            </a:r>
            <a:r>
              <a:rPr lang="en-US" dirty="0"/>
              <a:t>)</a:t>
            </a:r>
          </a:p>
          <a:p>
            <a:r>
              <a:rPr lang="en-US" b="1" dirty="0" err="1"/>
              <a:t>GoldService</a:t>
            </a:r>
            <a:r>
              <a:rPr lang="en-US" dirty="0"/>
              <a:t> is supported by particular types of </a:t>
            </a:r>
            <a:r>
              <a:rPr lang="en-US" b="1" dirty="0" err="1"/>
              <a:t>ResourceFacingServices</a:t>
            </a:r>
            <a:r>
              <a:rPr lang="en-US" dirty="0"/>
              <a:t> through the </a:t>
            </a:r>
            <a:r>
              <a:rPr lang="en-US" b="1" i="1" dirty="0" err="1"/>
              <a:t>CFServiceRequiresRFServices</a:t>
            </a:r>
            <a:r>
              <a:rPr lang="en-US" dirty="0"/>
              <a:t> aggregation (it is an aggregation because it may take several </a:t>
            </a:r>
            <a:r>
              <a:rPr lang="en-US" dirty="0" err="1"/>
              <a:t>ResourceFacingServices</a:t>
            </a:r>
            <a:r>
              <a:rPr lang="en-US" dirty="0"/>
              <a:t> to build a single </a:t>
            </a:r>
            <a:r>
              <a:rPr lang="en-US" dirty="0" err="1"/>
              <a:t>CustomerFacingService</a:t>
            </a:r>
            <a:r>
              <a:rPr lang="en-US" dirty="0"/>
              <a:t>; later, we’ll see that this is represented as a type of </a:t>
            </a:r>
            <a:r>
              <a:rPr lang="en-US" dirty="0" err="1"/>
              <a:t>ResourceFacingServiceSpecification</a:t>
            </a:r>
            <a:r>
              <a:rPr lang="en-US" dirty="0"/>
              <a:t>, called a </a:t>
            </a:r>
            <a:r>
              <a:rPr lang="en-US" dirty="0" err="1"/>
              <a:t>ServiceBundle</a:t>
            </a:r>
            <a:r>
              <a:rPr lang="en-US" dirty="0"/>
              <a:t>).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9DC9-69BC-4246-A0CC-4666DB7A8220}" type="slidenum">
              <a:rPr lang="en-US" smtClean="0"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9DC9-69BC-4246-A0CC-4666DB7A8220}" type="slidenum">
              <a:rPr lang="en-US" smtClean="0"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493</Words>
  <Application>Microsoft Office PowerPoint</Application>
  <PresentationFormat>Custom</PresentationFormat>
  <Paragraphs>95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Service Overview Business Entity </vt:lpstr>
      <vt:lpstr>Service Domain </vt:lpstr>
      <vt:lpstr>Product and Service</vt:lpstr>
      <vt:lpstr>Level One of the Service Domain of the SID Framework</vt:lpstr>
      <vt:lpstr>Slide 5</vt:lpstr>
      <vt:lpstr>Service</vt:lpstr>
      <vt:lpstr> </vt:lpstr>
      <vt:lpstr>Resources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Overview Business Entity </dc:title>
  <dc:creator>Narayan</dc:creator>
  <cp:lastModifiedBy>Narayan</cp:lastModifiedBy>
  <cp:revision>20</cp:revision>
  <dcterms:created xsi:type="dcterms:W3CDTF">2013-07-01T03:13:31Z</dcterms:created>
  <dcterms:modified xsi:type="dcterms:W3CDTF">2013-07-01T06:16:27Z</dcterms:modified>
</cp:coreProperties>
</file>