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25"/>
  </p:notesMasterIdLst>
  <p:handoutMasterIdLst>
    <p:handoutMasterId r:id="rId26"/>
  </p:handoutMasterIdLst>
  <p:sldIdLst>
    <p:sldId id="384" r:id="rId3"/>
    <p:sldId id="633" r:id="rId4"/>
    <p:sldId id="488" r:id="rId5"/>
    <p:sldId id="534" r:id="rId6"/>
    <p:sldId id="385" r:id="rId7"/>
    <p:sldId id="614" r:id="rId8"/>
    <p:sldId id="387" r:id="rId9"/>
    <p:sldId id="394" r:id="rId10"/>
    <p:sldId id="470" r:id="rId11"/>
    <p:sldId id="471" r:id="rId12"/>
    <p:sldId id="388" r:id="rId13"/>
    <p:sldId id="499" r:id="rId14"/>
    <p:sldId id="487" r:id="rId15"/>
    <p:sldId id="477" r:id="rId16"/>
    <p:sldId id="481" r:id="rId17"/>
    <p:sldId id="479" r:id="rId18"/>
    <p:sldId id="480" r:id="rId19"/>
    <p:sldId id="556" r:id="rId20"/>
    <p:sldId id="613" r:id="rId21"/>
    <p:sldId id="524" r:id="rId22"/>
    <p:sldId id="535" r:id="rId23"/>
    <p:sldId id="522" r:id="rId24"/>
  </p:sldIdLst>
  <p:sldSz cx="9144000" cy="6858000" type="screen4x3"/>
  <p:notesSz cx="6858000" cy="9144000"/>
  <p:defaultTextStyle>
    <a:defPPr>
      <a:defRPr lang="en-US"/>
    </a:defPPr>
    <a:lvl1pPr algn="ctr" rtl="0" fontAlgn="base">
      <a:spcBef>
        <a:spcPct val="50000"/>
      </a:spcBef>
      <a:spcAft>
        <a:spcPct val="0"/>
      </a:spcAft>
      <a:buClr>
        <a:srgbClr val="FF6600"/>
      </a:buClr>
      <a:buFont typeface="Arial" pitchFamily="34" charset="0"/>
      <a:defRPr sz="1400" b="1" kern="1200">
        <a:solidFill>
          <a:schemeClr val="tx1"/>
        </a:solidFill>
        <a:latin typeface="Arial" pitchFamily="34" charset="0"/>
        <a:ea typeface="+mn-ea"/>
        <a:cs typeface="Arial" pitchFamily="34" charset="0"/>
      </a:defRPr>
    </a:lvl1pPr>
    <a:lvl2pPr marL="457200" algn="ctr" rtl="0" fontAlgn="base">
      <a:spcBef>
        <a:spcPct val="50000"/>
      </a:spcBef>
      <a:spcAft>
        <a:spcPct val="0"/>
      </a:spcAft>
      <a:buClr>
        <a:srgbClr val="FF6600"/>
      </a:buClr>
      <a:buFont typeface="Arial" pitchFamily="34" charset="0"/>
      <a:defRPr sz="1400" b="1" kern="1200">
        <a:solidFill>
          <a:schemeClr val="tx1"/>
        </a:solidFill>
        <a:latin typeface="Arial" pitchFamily="34" charset="0"/>
        <a:ea typeface="+mn-ea"/>
        <a:cs typeface="Arial" pitchFamily="34" charset="0"/>
      </a:defRPr>
    </a:lvl2pPr>
    <a:lvl3pPr marL="914400" algn="ctr" rtl="0" fontAlgn="base">
      <a:spcBef>
        <a:spcPct val="50000"/>
      </a:spcBef>
      <a:spcAft>
        <a:spcPct val="0"/>
      </a:spcAft>
      <a:buClr>
        <a:srgbClr val="FF6600"/>
      </a:buClr>
      <a:buFont typeface="Arial" pitchFamily="34" charset="0"/>
      <a:defRPr sz="1400" b="1" kern="1200">
        <a:solidFill>
          <a:schemeClr val="tx1"/>
        </a:solidFill>
        <a:latin typeface="Arial" pitchFamily="34" charset="0"/>
        <a:ea typeface="+mn-ea"/>
        <a:cs typeface="Arial" pitchFamily="34" charset="0"/>
      </a:defRPr>
    </a:lvl3pPr>
    <a:lvl4pPr marL="1371600" algn="ctr" rtl="0" fontAlgn="base">
      <a:spcBef>
        <a:spcPct val="50000"/>
      </a:spcBef>
      <a:spcAft>
        <a:spcPct val="0"/>
      </a:spcAft>
      <a:buClr>
        <a:srgbClr val="FF6600"/>
      </a:buClr>
      <a:buFont typeface="Arial" pitchFamily="34" charset="0"/>
      <a:defRPr sz="1400" b="1" kern="1200">
        <a:solidFill>
          <a:schemeClr val="tx1"/>
        </a:solidFill>
        <a:latin typeface="Arial" pitchFamily="34" charset="0"/>
        <a:ea typeface="+mn-ea"/>
        <a:cs typeface="Arial" pitchFamily="34" charset="0"/>
      </a:defRPr>
    </a:lvl4pPr>
    <a:lvl5pPr marL="1828800" algn="ctr" rtl="0" fontAlgn="base">
      <a:spcBef>
        <a:spcPct val="50000"/>
      </a:spcBef>
      <a:spcAft>
        <a:spcPct val="0"/>
      </a:spcAft>
      <a:buClr>
        <a:srgbClr val="FF6600"/>
      </a:buClr>
      <a:buFont typeface="Arial" pitchFamily="34" charset="0"/>
      <a:defRPr sz="1400" b="1" kern="1200">
        <a:solidFill>
          <a:schemeClr val="tx1"/>
        </a:solidFill>
        <a:latin typeface="Arial" pitchFamily="34" charset="0"/>
        <a:ea typeface="+mn-ea"/>
        <a:cs typeface="Arial" pitchFamily="34" charset="0"/>
      </a:defRPr>
    </a:lvl5pPr>
    <a:lvl6pPr marL="2286000" algn="l" defTabSz="914400" rtl="0" eaLnBrk="1" latinLnBrk="0" hangingPunct="1">
      <a:defRPr sz="1400" b="1" kern="1200">
        <a:solidFill>
          <a:schemeClr val="tx1"/>
        </a:solidFill>
        <a:latin typeface="Arial" pitchFamily="34" charset="0"/>
        <a:ea typeface="+mn-ea"/>
        <a:cs typeface="Arial" pitchFamily="34" charset="0"/>
      </a:defRPr>
    </a:lvl6pPr>
    <a:lvl7pPr marL="2743200" algn="l" defTabSz="914400" rtl="0" eaLnBrk="1" latinLnBrk="0" hangingPunct="1">
      <a:defRPr sz="1400" b="1" kern="1200">
        <a:solidFill>
          <a:schemeClr val="tx1"/>
        </a:solidFill>
        <a:latin typeface="Arial" pitchFamily="34" charset="0"/>
        <a:ea typeface="+mn-ea"/>
        <a:cs typeface="Arial" pitchFamily="34" charset="0"/>
      </a:defRPr>
    </a:lvl7pPr>
    <a:lvl8pPr marL="3200400" algn="l" defTabSz="914400" rtl="0" eaLnBrk="1" latinLnBrk="0" hangingPunct="1">
      <a:defRPr sz="1400" b="1" kern="1200">
        <a:solidFill>
          <a:schemeClr val="tx1"/>
        </a:solidFill>
        <a:latin typeface="Arial" pitchFamily="34" charset="0"/>
        <a:ea typeface="+mn-ea"/>
        <a:cs typeface="Arial" pitchFamily="34" charset="0"/>
      </a:defRPr>
    </a:lvl8pPr>
    <a:lvl9pPr marL="3657600" algn="l" defTabSz="914400" rtl="0" eaLnBrk="1" latinLnBrk="0" hangingPunct="1">
      <a:defRPr sz="1400" b="1"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F8D97"/>
    <a:srgbClr val="C06000"/>
    <a:srgbClr val="AC5600"/>
    <a:srgbClr val="CC6600"/>
    <a:srgbClr val="FF6600"/>
    <a:srgbClr val="990000"/>
    <a:srgbClr val="92162B"/>
    <a:srgbClr val="EEEEE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511" autoAdjust="0"/>
    <p:restoredTop sz="64248" autoAdjust="0"/>
  </p:normalViewPr>
  <p:slideViewPr>
    <p:cSldViewPr>
      <p:cViewPr varScale="1">
        <p:scale>
          <a:sx n="83" d="100"/>
          <a:sy n="83" d="100"/>
        </p:scale>
        <p:origin x="-88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56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200" b="0"/>
            </a:lvl1pPr>
          </a:lstStyle>
          <a:p>
            <a:endParaRPr lang="en-US"/>
          </a:p>
        </p:txBody>
      </p:sp>
      <p:sp>
        <p:nvSpPr>
          <p:cNvPr id="22531" name="Rectangle 3"/>
          <p:cNvSpPr>
            <a:spLocks noGrp="1" noChangeArrowheads="1"/>
          </p:cNvSpPr>
          <p:nvPr>
            <p:ph type="dt" sz="quarter"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sz="1200" b="0"/>
            </a:lvl1pPr>
          </a:lstStyle>
          <a:p>
            <a:endParaRPr lang="en-US"/>
          </a:p>
        </p:txBody>
      </p:sp>
      <p:sp>
        <p:nvSpPr>
          <p:cNvPr id="22532" name="Rectangle 4"/>
          <p:cNvSpPr>
            <a:spLocks noGrp="1" noChangeArrowheads="1"/>
          </p:cNvSpPr>
          <p:nvPr>
            <p:ph type="ftr" sz="quarter" idx="2"/>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sz="1200" b="0"/>
            </a:lvl1pPr>
          </a:lstStyle>
          <a:p>
            <a:endParaRPr lang="en-US"/>
          </a:p>
        </p:txBody>
      </p:sp>
      <p:sp>
        <p:nvSpPr>
          <p:cNvPr id="22533" name="Rectangle 5"/>
          <p:cNvSpPr>
            <a:spLocks noGrp="1" noChangeArrowheads="1"/>
          </p:cNvSpPr>
          <p:nvPr>
            <p:ph type="sldNum" sz="quarter" idx="3"/>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FontTx/>
              <a:buNone/>
              <a:defRPr sz="1200" b="0"/>
            </a:lvl1pPr>
          </a:lstStyle>
          <a:p>
            <a:fld id="{A62250E1-479E-4D15-8F64-10FD51AC9217}" type="slidenum">
              <a:rPr lang="ar-SA"/>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200" b="0"/>
            </a:lvl1pPr>
          </a:lstStyle>
          <a:p>
            <a:endParaRPr lang="en-US"/>
          </a:p>
        </p:txBody>
      </p:sp>
      <p:sp>
        <p:nvSpPr>
          <p:cNvPr id="21507"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sz="1200" b="0"/>
            </a:lvl1pPr>
          </a:lstStyle>
          <a:p>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10"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sz="1200" b="0"/>
            </a:lvl1pPr>
          </a:lstStyle>
          <a:p>
            <a:endParaRPr lang="en-US"/>
          </a:p>
        </p:txBody>
      </p:sp>
      <p:sp>
        <p:nvSpPr>
          <p:cNvPr id="21511"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FontTx/>
              <a:buNone/>
              <a:defRPr sz="1200" b="0"/>
            </a:lvl1pPr>
          </a:lstStyle>
          <a:p>
            <a:fld id="{F8BEC25E-DC33-4463-B454-BB9D936431DE}" type="slidenum">
              <a:rPr lang="ar-SA"/>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4B238-65FB-4135-86BA-71F86B815098}" type="slidenum">
              <a:rPr lang="ar-SA"/>
              <a:pPr/>
              <a:t>1</a:t>
            </a:fld>
            <a:endParaRPr lang="en-US"/>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r>
              <a:rPr lang="en-US"/>
              <a:t>refined, purified, condensed / </a:t>
            </a:r>
            <a:r>
              <a:rPr lang="he-IL"/>
              <a:t>לזקק, להתפיל; לטפטף</a:t>
            </a: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F6615-9B57-4E7C-A928-BB3661E217CF}" type="slidenum">
              <a:rPr lang="ar-SA"/>
              <a:pPr/>
              <a:t>11</a:t>
            </a:fld>
            <a:endParaRPr lang="en-US"/>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a:xfrm>
            <a:off x="300038" y="4262438"/>
            <a:ext cx="6557962" cy="4114800"/>
          </a:xfrm>
        </p:spPr>
        <p:txBody>
          <a:bodyPr lIns="85533" tIns="42766" rIns="85533" bIns="42766"/>
          <a:lstStyle/>
          <a:p>
            <a:endParaRPr lang="en-US"/>
          </a:p>
          <a:p>
            <a:endParaRPr lang="en-US"/>
          </a:p>
          <a:p>
            <a:r>
              <a:rPr lang="en-US"/>
              <a:t>The </a:t>
            </a:r>
            <a:r>
              <a:rPr lang="en-US" b="1"/>
              <a:t>Operations</a:t>
            </a:r>
            <a:r>
              <a:rPr lang="en-US"/>
              <a:t> </a:t>
            </a:r>
          </a:p>
          <a:p>
            <a:pPr>
              <a:buFontTx/>
              <a:buChar char="•"/>
            </a:pPr>
            <a:r>
              <a:rPr lang="en-US"/>
              <a:t>Process Area is the heart of eTOM.</a:t>
            </a:r>
          </a:p>
          <a:p>
            <a:pPr>
              <a:buFontTx/>
              <a:buChar char="•"/>
            </a:pPr>
            <a:r>
              <a:rPr lang="en-US"/>
              <a:t>In addition to operations &amp; management support , it enable direct customer operations with the customer.</a:t>
            </a:r>
          </a:p>
          <a:p>
            <a:pPr>
              <a:buFontTx/>
              <a:buChar char="•"/>
            </a:pPr>
            <a:r>
              <a:rPr lang="en-US"/>
              <a:t>In addition to support &amp; readiness of the 4 layers (customers, services, resources &amp; supplier/partner) The eTOM view of Operations also includes sales management.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F5D30-D1D5-4249-84A2-D54BE777ECF3}" type="slidenum">
              <a:rPr lang="ar-SA"/>
              <a:pPr/>
              <a:t>12</a:t>
            </a:fld>
            <a:endParaRPr 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a:xfrm>
            <a:off x="914400" y="4343400"/>
            <a:ext cx="5029200" cy="4114800"/>
          </a:xfrm>
        </p:spPr>
        <p:txBody>
          <a:bodyPr lIns="85515" tIns="42757" rIns="85515" bIns="42757"/>
          <a:lstStyle/>
          <a:p>
            <a:r>
              <a:rPr lang="en-US" b="1"/>
              <a:t>Horizontal – </a:t>
            </a:r>
            <a:r>
              <a:rPr lang="en-US" sz="1000"/>
              <a:t>functional grouping, please note that horizontals are in line with the conceptual level i.e. Service is the union of Service Development &amp; Management + Service Management &amp; Operations</a:t>
            </a:r>
          </a:p>
          <a:p>
            <a:endParaRPr lang="en-US" sz="1000"/>
          </a:p>
          <a:p>
            <a:r>
              <a:rPr lang="en-US" sz="1000" b="1"/>
              <a:t>Vertical </a:t>
            </a:r>
            <a:r>
              <a:rPr lang="en-US" sz="1000"/>
              <a:t>– End-to-End grouping</a:t>
            </a:r>
            <a:endParaRPr lang="en-US" b="1"/>
          </a:p>
          <a:p>
            <a:endParaRPr lang="en-US" b="1"/>
          </a:p>
          <a:p>
            <a:r>
              <a:rPr lang="en-US" b="1"/>
              <a:t>eTOM provides the Business View for NGOSS</a:t>
            </a:r>
          </a:p>
          <a:p>
            <a:endParaRPr lang="en-US"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7F2FD6-4B95-4DB9-AA87-B4E4CB7DE899}" type="slidenum">
              <a:rPr lang="ar-SA"/>
              <a:pPr/>
              <a:t>13</a:t>
            </a:fld>
            <a:endParaRPr lang="en-US"/>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pPr algn="just">
              <a:lnSpc>
                <a:spcPct val="90000"/>
              </a:lnSpc>
            </a:pPr>
            <a:r>
              <a:rPr lang="en-US" sz="1000" b="1" i="1"/>
              <a:t>Fulfillment</a:t>
            </a:r>
            <a:r>
              <a:rPr lang="en-US" sz="1000"/>
              <a:t>: this process is responsible for </a:t>
            </a:r>
            <a:r>
              <a:rPr lang="en-US" sz="1000" u="sng"/>
              <a:t>providing customers with their requested products</a:t>
            </a:r>
            <a:r>
              <a:rPr lang="en-US" sz="1000"/>
              <a:t> in a </a:t>
            </a:r>
            <a:r>
              <a:rPr lang="en-US" sz="1000" u="sng"/>
              <a:t>timely and correct manner</a:t>
            </a:r>
            <a:r>
              <a:rPr lang="en-US" sz="1000"/>
              <a:t>. It translates the customer's </a:t>
            </a:r>
            <a:r>
              <a:rPr lang="en-US" sz="1000" u="sng"/>
              <a:t>business or personal need into a solution</a:t>
            </a:r>
            <a:r>
              <a:rPr lang="en-US" sz="1000"/>
              <a:t>, which can be delivered using the specific products in the enterprise’s portfolio. These processes </a:t>
            </a:r>
            <a:r>
              <a:rPr lang="en-US" sz="1000" u="sng"/>
              <a:t>informs the customers of the status</a:t>
            </a:r>
            <a:r>
              <a:rPr lang="en-US" sz="1000"/>
              <a:t> of their purchase order, </a:t>
            </a:r>
            <a:r>
              <a:rPr lang="en-US" sz="1000" u="sng"/>
              <a:t>ensures completion</a:t>
            </a:r>
            <a:r>
              <a:rPr lang="en-US" sz="1000"/>
              <a:t> on time, as well as a </a:t>
            </a:r>
            <a:r>
              <a:rPr lang="en-US" sz="1000" u="sng"/>
              <a:t>delighted customer</a:t>
            </a:r>
            <a:r>
              <a:rPr lang="en-US" sz="1000"/>
              <a:t>.</a:t>
            </a:r>
          </a:p>
          <a:p>
            <a:pPr algn="just">
              <a:lnSpc>
                <a:spcPct val="90000"/>
              </a:lnSpc>
            </a:pPr>
            <a:endParaRPr lang="en-US" sz="1000"/>
          </a:p>
          <a:p>
            <a:pPr algn="just">
              <a:lnSpc>
                <a:spcPct val="90000"/>
              </a:lnSpc>
            </a:pPr>
            <a:r>
              <a:rPr lang="en-US" sz="1000" b="1" i="1"/>
              <a:t>Assurance</a:t>
            </a:r>
            <a:r>
              <a:rPr lang="en-US" sz="1000"/>
              <a:t>: this process is responsible for the </a:t>
            </a:r>
            <a:r>
              <a:rPr lang="en-US" sz="1000" u="sng"/>
              <a:t>execution of </a:t>
            </a:r>
            <a:r>
              <a:rPr lang="en-US" sz="1000" u="sng">
                <a:ea typeface="‚l‚r –¾’©" charset="-128"/>
              </a:rPr>
              <a:t>proactive and reactive maintenance activities</a:t>
            </a:r>
            <a:r>
              <a:rPr lang="en-US" sz="1000">
                <a:ea typeface="‚l‚r –¾’©" charset="-128"/>
              </a:rPr>
              <a:t> to </a:t>
            </a:r>
            <a:r>
              <a:rPr lang="en-US" sz="1000" u="sng">
                <a:ea typeface="‚l‚r –¾’©" charset="-128"/>
              </a:rPr>
              <a:t>ensure</a:t>
            </a:r>
            <a:r>
              <a:rPr lang="en-US" sz="1000">
                <a:ea typeface="‚l‚r –¾’©" charset="-128"/>
              </a:rPr>
              <a:t> that services provided to customers are </a:t>
            </a:r>
            <a:r>
              <a:rPr lang="en-US" sz="1000" u="sng">
                <a:ea typeface="‚l‚r –¾’©" charset="-128"/>
              </a:rPr>
              <a:t>continuously available and to SLA or QoS performance levels</a:t>
            </a:r>
            <a:r>
              <a:rPr lang="en-US" sz="1000">
                <a:ea typeface="‚l‚r –¾’©" charset="-128"/>
              </a:rPr>
              <a:t>. It </a:t>
            </a:r>
            <a:r>
              <a:rPr lang="en-US" sz="1000" u="sng">
                <a:ea typeface="‚l‚r –¾’©" charset="-128"/>
              </a:rPr>
              <a:t>performs continuous resource status and performance monitoring to proactively detect possible failures</a:t>
            </a:r>
            <a:r>
              <a:rPr lang="en-US" sz="1000">
                <a:ea typeface="‚l‚r –¾’©" charset="-128"/>
              </a:rPr>
              <a:t>. It </a:t>
            </a:r>
            <a:r>
              <a:rPr lang="en-US" sz="1000" u="sng">
                <a:ea typeface="‚l‚r –¾’©" charset="-128"/>
              </a:rPr>
              <a:t>collects performance data and analyzes them to identify potential problems</a:t>
            </a:r>
            <a:r>
              <a:rPr lang="en-US" sz="1000">
                <a:ea typeface="‚l‚r –¾’©" charset="-128"/>
              </a:rPr>
              <a:t> and </a:t>
            </a:r>
            <a:r>
              <a:rPr lang="en-US" sz="1000" u="sng">
                <a:ea typeface="‚l‚r –¾’©" charset="-128"/>
              </a:rPr>
              <a:t>resolve them without impact to the customer</a:t>
            </a:r>
            <a:r>
              <a:rPr lang="en-US" sz="1000">
                <a:ea typeface="‚l‚r –¾’©" charset="-128"/>
              </a:rPr>
              <a:t>. </a:t>
            </a:r>
          </a:p>
          <a:p>
            <a:pPr algn="just">
              <a:lnSpc>
                <a:spcPct val="90000"/>
              </a:lnSpc>
            </a:pPr>
            <a:endParaRPr lang="en-US" sz="1000">
              <a:ea typeface="‚l‚r –¾’©" charset="-128"/>
            </a:endParaRPr>
          </a:p>
          <a:p>
            <a:pPr algn="just">
              <a:lnSpc>
                <a:spcPct val="90000"/>
              </a:lnSpc>
            </a:pPr>
            <a:r>
              <a:rPr lang="en-US" sz="1000" b="1" i="1"/>
              <a:t>Billing</a:t>
            </a:r>
            <a:r>
              <a:rPr lang="en-US" sz="1000"/>
              <a:t>: this process is responsible for the </a:t>
            </a:r>
            <a:r>
              <a:rPr lang="en-US" sz="1000" u="sng"/>
              <a:t>production of timely and accurate bills</a:t>
            </a:r>
            <a:r>
              <a:rPr lang="en-US" sz="1000"/>
              <a:t>, for </a:t>
            </a:r>
            <a:r>
              <a:rPr lang="en-US" sz="1000" u="sng"/>
              <a:t>providing pre-bill use information and billing to customers</a:t>
            </a:r>
            <a:r>
              <a:rPr lang="en-US" sz="1000"/>
              <a:t>, for </a:t>
            </a:r>
            <a:r>
              <a:rPr lang="en-US" sz="1000" u="sng"/>
              <a:t>processing their payments</a:t>
            </a:r>
            <a:r>
              <a:rPr lang="en-US" sz="1000"/>
              <a:t>, and </a:t>
            </a:r>
            <a:r>
              <a:rPr lang="en-US" sz="1000" u="sng"/>
              <a:t>performing payment collections</a:t>
            </a:r>
            <a:r>
              <a:rPr lang="en-US" sz="1000"/>
              <a:t>. In addition, it handles </a:t>
            </a:r>
            <a:r>
              <a:rPr lang="en-US" sz="1000" u="sng"/>
              <a:t>customer inquiries</a:t>
            </a:r>
            <a:r>
              <a:rPr lang="en-US" sz="1000"/>
              <a:t> about bills, provides billing inquiry status and is responsible for </a:t>
            </a:r>
            <a:r>
              <a:rPr lang="en-US" sz="1000" u="sng"/>
              <a:t>resolving billing problems to the customer's satisfaction in a timely manner</a:t>
            </a:r>
            <a:r>
              <a:rPr lang="en-US" sz="1000"/>
              <a:t>. This process also supports prepayment for services. </a:t>
            </a:r>
          </a:p>
          <a:p>
            <a:pPr algn="just">
              <a:lnSpc>
                <a:spcPct val="90000"/>
              </a:lnSpc>
            </a:pPr>
            <a:endParaRPr lang="en-US" sz="1000"/>
          </a:p>
          <a:p>
            <a:pPr>
              <a:lnSpc>
                <a:spcPct val="90000"/>
              </a:lnSpc>
            </a:pPr>
            <a:r>
              <a:rPr lang="en-US" sz="1000" b="1" i="1"/>
              <a:t>Operations Support &amp; Readiness</a:t>
            </a:r>
            <a:r>
              <a:rPr lang="en-US" sz="1000"/>
              <a:t>: this process is responsible for </a:t>
            </a:r>
            <a:r>
              <a:rPr lang="en-US" sz="1000" u="sng"/>
              <a:t>support to the “FAB” processes</a:t>
            </a:r>
            <a:r>
              <a:rPr lang="en-US" sz="1000"/>
              <a:t>, and for ensuring operational readiness in the fulfillment, assurance and billing areas. In general, the processes are concerned with activities that are </a:t>
            </a:r>
            <a:r>
              <a:rPr lang="en-US" sz="1000" u="sng"/>
              <a:t>less “real-time” than those in FAB</a:t>
            </a:r>
            <a:r>
              <a:rPr lang="en-US" sz="1000"/>
              <a:t>, and which are </a:t>
            </a:r>
            <a:r>
              <a:rPr lang="en-US" sz="1000" u="sng"/>
              <a:t>typically concerned less with individual customers and services and more with groups of these</a:t>
            </a:r>
            <a:r>
              <a:rPr lang="en-US" sz="1000"/>
              <a:t>. </a:t>
            </a:r>
          </a:p>
          <a:p>
            <a:pPr lvl="1">
              <a:lnSpc>
                <a:spcPct val="90000"/>
              </a:lnSpc>
              <a:buFontTx/>
              <a:buChar char="•"/>
            </a:pPr>
            <a:r>
              <a:rPr lang="en-US" sz="1000"/>
              <a:t>They </a:t>
            </a:r>
            <a:r>
              <a:rPr lang="en-US" sz="1000" u="sng"/>
              <a:t>reflect a need in some organizations to divide</a:t>
            </a:r>
            <a:r>
              <a:rPr lang="en-US" sz="1000"/>
              <a:t> their processes between the immediate customer-facing and real-time operations of FAB and other Operations processes which act as a “second-line” in carrying out the operational tasks. </a:t>
            </a:r>
            <a:endParaRPr lang="en-US" sz="1000" b="1"/>
          </a:p>
          <a:p>
            <a:pPr eaLnBrk="0" hangingPunct="0">
              <a:lnSpc>
                <a:spcPct val="90000"/>
              </a:lnSpc>
              <a:spcBef>
                <a:spcPct val="120000"/>
              </a:spcBef>
            </a:pPr>
            <a:endParaRPr lang="en-US"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0AB4B-A914-45FA-8120-4B0103311EFD}" type="slidenum">
              <a:rPr lang="ar-SA"/>
              <a:pPr/>
              <a:t>14</a:t>
            </a:fld>
            <a:endParaRPr lang="en-US"/>
          </a:p>
        </p:txBody>
      </p:sp>
      <p:sp>
        <p:nvSpPr>
          <p:cNvPr id="552962" name="Rectangle 2"/>
          <p:cNvSpPr>
            <a:spLocks noGrp="1" noRot="1" noChangeAspect="1" noChangeArrowheads="1" noTextEdit="1"/>
          </p:cNvSpPr>
          <p:nvPr>
            <p:ph type="sldImg"/>
          </p:nvPr>
        </p:nvSpPr>
        <p:spPr>
          <a:xfrm>
            <a:off x="1104900" y="619125"/>
            <a:ext cx="4572000" cy="3429000"/>
          </a:xfrm>
          <a:ln/>
        </p:spPr>
      </p:sp>
      <p:sp>
        <p:nvSpPr>
          <p:cNvPr id="552963" name="Rectangle 3"/>
          <p:cNvSpPr>
            <a:spLocks noGrp="1" noChangeArrowheads="1"/>
          </p:cNvSpPr>
          <p:nvPr>
            <p:ph type="body" idx="1"/>
          </p:nvPr>
        </p:nvSpPr>
        <p:spPr>
          <a:xfrm>
            <a:off x="0" y="4124325"/>
            <a:ext cx="6858000" cy="4116388"/>
          </a:xfrm>
        </p:spPr>
        <p:txBody>
          <a:bodyPr lIns="85528" tIns="42763" rIns="85528" bIns="42763"/>
          <a:lstStyle/>
          <a:p>
            <a:r>
              <a:rPr lang="en-US" sz="1000" b="1" i="1"/>
              <a:t>Customer Relationship Management (CRM): </a:t>
            </a:r>
            <a:r>
              <a:rPr lang="en-US" sz="1000"/>
              <a:t>this process grouping </a:t>
            </a:r>
            <a:r>
              <a:rPr lang="en-US" sz="1000" u="sng"/>
              <a:t>considers the fundamental knowledge of customers needs</a:t>
            </a:r>
            <a:r>
              <a:rPr lang="en-US" sz="1000"/>
              <a:t> and </a:t>
            </a:r>
            <a:r>
              <a:rPr lang="en-US" sz="1000" u="sng"/>
              <a:t>includes all functionalities necessary for the acquisition, enhancement and retention of a relationship with a customer</a:t>
            </a:r>
            <a:r>
              <a:rPr lang="en-US" sz="1000"/>
              <a:t>. </a:t>
            </a:r>
          </a:p>
          <a:p>
            <a:pPr lvl="1">
              <a:buFontTx/>
              <a:buChar char="•"/>
            </a:pPr>
            <a:r>
              <a:rPr lang="en-US" sz="1000"/>
              <a:t>It is about customer service and support in </a:t>
            </a:r>
            <a:r>
              <a:rPr lang="en-US" sz="1000" u="sng"/>
              <a:t>all channels</a:t>
            </a:r>
            <a:r>
              <a:rPr lang="en-US" sz="1000"/>
              <a:t> - whether </a:t>
            </a:r>
            <a:r>
              <a:rPr lang="en-US" sz="1000" u="sng"/>
              <a:t>storefront, telephone, web or field service</a:t>
            </a:r>
            <a:r>
              <a:rPr lang="en-US" sz="1000"/>
              <a:t>. </a:t>
            </a:r>
          </a:p>
          <a:p>
            <a:pPr lvl="1">
              <a:buFontTx/>
              <a:buChar char="•"/>
            </a:pPr>
            <a:r>
              <a:rPr lang="en-US" sz="1000"/>
              <a:t>it is also about </a:t>
            </a:r>
            <a:r>
              <a:rPr lang="en-US" sz="1000" u="sng"/>
              <a:t>retention management, cross-selling and up-selling, and direct marketing</a:t>
            </a:r>
            <a:r>
              <a:rPr lang="en-US" sz="1000"/>
              <a:t> for the purpose of selling to customers.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B45A0-0340-4DDA-B72E-C0A3AC5CD071}" type="slidenum">
              <a:rPr lang="ar-SA"/>
              <a:pPr/>
              <a:t>15</a:t>
            </a:fld>
            <a:endParaRPr lang="en-US"/>
          </a:p>
        </p:txBody>
      </p:sp>
      <p:sp>
        <p:nvSpPr>
          <p:cNvPr id="561154" name="Rectangle 2"/>
          <p:cNvSpPr>
            <a:spLocks noGrp="1" noRot="1" noChangeAspect="1" noChangeArrowheads="1" noTextEdit="1"/>
          </p:cNvSpPr>
          <p:nvPr>
            <p:ph type="sldImg"/>
          </p:nvPr>
        </p:nvSpPr>
        <p:spPr>
          <a:xfrm>
            <a:off x="1104900" y="619125"/>
            <a:ext cx="4572000" cy="3429000"/>
          </a:xfrm>
          <a:ln/>
        </p:spPr>
      </p:sp>
      <p:sp>
        <p:nvSpPr>
          <p:cNvPr id="561155" name="Rectangle 3"/>
          <p:cNvSpPr>
            <a:spLocks noGrp="1" noChangeArrowheads="1"/>
          </p:cNvSpPr>
          <p:nvPr>
            <p:ph type="body" idx="1"/>
          </p:nvPr>
        </p:nvSpPr>
        <p:spPr>
          <a:xfrm>
            <a:off x="0" y="4124325"/>
            <a:ext cx="6858000" cy="4116388"/>
          </a:xfrm>
        </p:spPr>
        <p:txBody>
          <a:bodyPr lIns="85528" tIns="42763" rIns="85528" bIns="42763"/>
          <a:lstStyle/>
          <a:p>
            <a:r>
              <a:rPr lang="en-US" sz="1000" b="1" i="1"/>
              <a:t>Service Management &amp; Operations (SM&amp;O):</a:t>
            </a:r>
            <a:r>
              <a:rPr lang="en-US" sz="1000"/>
              <a:t> this process grouping focuses on the </a:t>
            </a:r>
            <a:r>
              <a:rPr lang="en-US" sz="1000" u="sng"/>
              <a:t>knowledge of services</a:t>
            </a:r>
            <a:r>
              <a:rPr lang="en-US" sz="1000"/>
              <a:t> (Access, Connectivity, Content, etc.) and includes all functionalities necessary for the management and operations of communications and information services required by or proposed to customers. </a:t>
            </a:r>
          </a:p>
          <a:p>
            <a:pPr>
              <a:buFontTx/>
              <a:buChar char="•"/>
            </a:pPr>
            <a:r>
              <a:rPr lang="en-US" sz="1000"/>
              <a:t>The </a:t>
            </a:r>
            <a:r>
              <a:rPr lang="en-US" sz="1000" u="sng"/>
              <a:t>focus is on service delivery and management</a:t>
            </a:r>
            <a:r>
              <a:rPr lang="en-US" sz="1000"/>
              <a:t> as opposed to the management of the underlying network and information technology.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40015-D848-4187-AF54-0C8A8DD291D5}" type="slidenum">
              <a:rPr lang="ar-SA"/>
              <a:pPr/>
              <a:t>16</a:t>
            </a:fld>
            <a:endParaRPr lang="en-US"/>
          </a:p>
        </p:txBody>
      </p:sp>
      <p:sp>
        <p:nvSpPr>
          <p:cNvPr id="557058" name="Rectangle 2"/>
          <p:cNvSpPr>
            <a:spLocks noGrp="1" noRot="1" noChangeAspect="1" noChangeArrowheads="1" noTextEdit="1"/>
          </p:cNvSpPr>
          <p:nvPr>
            <p:ph type="sldImg"/>
          </p:nvPr>
        </p:nvSpPr>
        <p:spPr>
          <a:xfrm>
            <a:off x="1104900" y="619125"/>
            <a:ext cx="4572000" cy="3429000"/>
          </a:xfrm>
          <a:ln/>
        </p:spPr>
      </p:sp>
      <p:sp>
        <p:nvSpPr>
          <p:cNvPr id="557059" name="Rectangle 3"/>
          <p:cNvSpPr>
            <a:spLocks noGrp="1" noChangeArrowheads="1"/>
          </p:cNvSpPr>
          <p:nvPr>
            <p:ph type="body" idx="1"/>
          </p:nvPr>
        </p:nvSpPr>
        <p:spPr>
          <a:xfrm>
            <a:off x="0" y="4124325"/>
            <a:ext cx="6858000" cy="4116388"/>
          </a:xfrm>
        </p:spPr>
        <p:txBody>
          <a:bodyPr lIns="85528" tIns="42763" rIns="85528" bIns="42763"/>
          <a:lstStyle/>
          <a:p>
            <a:pPr algn="just"/>
            <a:r>
              <a:rPr lang="en-US" sz="1000"/>
              <a:t> </a:t>
            </a:r>
            <a:r>
              <a:rPr lang="en-US" sz="1000" b="1" i="1"/>
              <a:t>Resource Management &amp; Operations (RM&amp;O):</a:t>
            </a:r>
            <a:r>
              <a:rPr lang="en-US" sz="1000"/>
              <a:t> this process grouping maintains knowledge of resources (application, computing and network infrastructures)  and is responsible for managing all these resources utilized to deliver and support services required by or proposed to customers. It also includes all functionalities responsible for the direct management of all such resources (network elements, computers, servers, etc.) utilized within the enterprise.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03734-9A42-462A-9F2A-BE514D874D7A}" type="slidenum">
              <a:rPr lang="ar-SA"/>
              <a:pPr/>
              <a:t>17</a:t>
            </a:fld>
            <a:endParaRPr lang="en-US"/>
          </a:p>
        </p:txBody>
      </p:sp>
      <p:sp>
        <p:nvSpPr>
          <p:cNvPr id="559106" name="Rectangle 2"/>
          <p:cNvSpPr>
            <a:spLocks noGrp="1" noRot="1" noChangeAspect="1" noChangeArrowheads="1" noTextEdit="1"/>
          </p:cNvSpPr>
          <p:nvPr>
            <p:ph type="sldImg"/>
          </p:nvPr>
        </p:nvSpPr>
        <p:spPr>
          <a:xfrm>
            <a:off x="1104900" y="619125"/>
            <a:ext cx="4572000" cy="3429000"/>
          </a:xfrm>
          <a:ln/>
        </p:spPr>
      </p:sp>
      <p:sp>
        <p:nvSpPr>
          <p:cNvPr id="559107" name="Rectangle 3"/>
          <p:cNvSpPr>
            <a:spLocks noGrp="1" noChangeArrowheads="1"/>
          </p:cNvSpPr>
          <p:nvPr>
            <p:ph type="body" idx="1"/>
          </p:nvPr>
        </p:nvSpPr>
        <p:spPr>
          <a:xfrm>
            <a:off x="0" y="4124325"/>
            <a:ext cx="6858000" cy="4116388"/>
          </a:xfrm>
        </p:spPr>
        <p:txBody>
          <a:bodyPr lIns="85528" tIns="42763" rIns="85528" bIns="42763"/>
          <a:lstStyle/>
          <a:p>
            <a:r>
              <a:rPr lang="en-US" sz="1000" b="1" i="1"/>
              <a:t>Supplier/Partner Relationship Management (S/PRM): </a:t>
            </a:r>
            <a:r>
              <a:rPr lang="en-US" sz="1000"/>
              <a:t>this process grouping supports the core operational processes, both the customer instance processes of Fulfillment, Assurance and Billing and the functional operations processes.   Supplier/Partner Relationship Management (S/PRM) processes align closely with a supplier’s or partner’s Customer Relationship Management processes.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A2A97-49EA-4F18-BE9C-E4AA96DD4E5F}" type="slidenum">
              <a:rPr lang="ar-SA"/>
              <a:pPr/>
              <a:t>20</a:t>
            </a:fld>
            <a:endParaRPr lang="en-US"/>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r>
              <a:rPr lang="en-US"/>
              <a:t>**Assist Sis sigma – </a:t>
            </a:r>
          </a:p>
          <a:p>
            <a:pPr>
              <a:buFontTx/>
              <a:buChar char="•"/>
            </a:pPr>
            <a:r>
              <a:rPr lang="en-US"/>
              <a:t>One of org methodologies for process design. </a:t>
            </a:r>
          </a:p>
          <a:p>
            <a:pPr>
              <a:buFontTx/>
              <a:buChar char="•"/>
            </a:pPr>
            <a:r>
              <a:rPr lang="en-US"/>
              <a:t>Based on construct improvement teams working in the business to reduce the variance in processes and to ensure efficiency &amp; effectiveness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BEC25E-DC33-4463-B454-BB9D936431DE}" type="slidenum">
              <a:rPr lang="ar-SA"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0C57C-8E35-4FE1-91EB-7BFF84A80161}" type="slidenum">
              <a:rPr lang="ar-SA"/>
              <a:pPr/>
              <a:t>4</a:t>
            </a:fld>
            <a:endParaRPr 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r>
              <a:rPr lang="en-US"/>
              <a:t>Customers’ increasing demands for superior services and to stiffer competition leads SPs to market’s expansion beyond their self-contained boundaries </a:t>
            </a:r>
            <a:r>
              <a:rPr lang="en-US" b="1" u="sng"/>
              <a:t>and as a result their business relationship are broadened</a:t>
            </a:r>
          </a:p>
          <a:p>
            <a:endParaRPr lang="en-US" b="1" u="sng"/>
          </a:p>
          <a:p>
            <a:pPr lvl="1">
              <a:buFontTx/>
              <a:buChar char="•"/>
            </a:pPr>
            <a:r>
              <a:rPr lang="en-US"/>
              <a:t>Emphasis on “Buy” rather on “Build” approach (integrate multiple suppliers)</a:t>
            </a:r>
          </a:p>
          <a:p>
            <a:pPr>
              <a:buFontTx/>
              <a:buChar char="•"/>
            </a:pPr>
            <a:endParaRPr lang="en-US" b="1" u="sng"/>
          </a:p>
          <a:p>
            <a:endParaRPr lang="en-US" b="1" u="sng"/>
          </a:p>
          <a:p>
            <a:endParaRPr lang="en-US" b="1" u="sng"/>
          </a:p>
          <a:p>
            <a:r>
              <a:rPr lang="en-US" b="1"/>
              <a:t>DWDM (Dense Wavelength Division Multiplex) </a:t>
            </a:r>
            <a:r>
              <a:rPr lang="en-US"/>
              <a:t> </a:t>
            </a:r>
            <a:r>
              <a:rPr lang="he-IL"/>
              <a:t>טכנולוגיית שידור נתונים בגלי אור דרך סיבים אופטיים (לכל סיגנל אורך גל-אור משלו - ניתן להעביר עד 80 ערוצים שונים על סיב אופטי יחיד</a:t>
            </a:r>
            <a:r>
              <a:rPr lang="en-US"/>
              <a:t>) – </a:t>
            </a:r>
          </a:p>
          <a:p>
            <a:r>
              <a:rPr lang="en-US" b="1"/>
              <a:t>• </a:t>
            </a:r>
            <a:r>
              <a:rPr lang="en-US"/>
              <a:t>technology for transmitting data by light waves via optical fibers (each signal is sent on its own wavelength - up to 80 channels can be sent through a single optical fiber). </a:t>
            </a:r>
            <a:r>
              <a:rPr lang="en-US" b="1"/>
              <a:t>Dense Wavelength Division Multiplexing</a:t>
            </a:r>
            <a:r>
              <a:rPr lang="en-US"/>
              <a:t> is an optical technology used to increase bandwidth over existing fiber optic backbones. DWDM works by combining and transmitting multiple signals simultaneously at different wavelengths on the same fiber.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25BFA-C4A6-4C0B-B8A5-6B3E3F89269E}" type="slidenum">
              <a:rPr lang="ar-SA"/>
              <a:pPr/>
              <a:t>5</a:t>
            </a:fld>
            <a:endParaRPr lang="en-US"/>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r>
              <a:rPr lang="en-US"/>
              <a:t>* Consistent in terms of framework, hierarchy, terminology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7507D-0887-4D47-AC66-3ED7CE25FA7C}" type="slidenum">
              <a:rPr lang="ar-SA"/>
              <a:pPr/>
              <a:t>6</a:t>
            </a:fld>
            <a:endParaRPr lang="en-US"/>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r>
              <a:rPr lang="en-US"/>
              <a:t>Org – structure</a:t>
            </a:r>
          </a:p>
          <a:p>
            <a:r>
              <a:rPr lang="en-US"/>
              <a:t>Diff – go to market strategies</a:t>
            </a:r>
          </a:p>
          <a:p>
            <a:r>
              <a:rPr lang="en-US"/>
              <a:t>Imp – business policies, work flows</a:t>
            </a:r>
          </a:p>
          <a:p>
            <a:endParaRPr lang="en-US"/>
          </a:p>
          <a:p>
            <a:r>
              <a:rPr lang="en-US" b="1"/>
              <a:t>Not ready made</a:t>
            </a:r>
            <a:r>
              <a:rPr lang="en-US"/>
              <a:t> Bus model–BP links, Coverage, order of flows, etc – must be defined locally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C8F87E-2914-4DD4-B5A5-A25A8B93C6A8}" type="slidenum">
              <a:rPr lang="ar-SA"/>
              <a:pPr/>
              <a:t>7</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a:xfrm>
            <a:off x="300038" y="4262438"/>
            <a:ext cx="6557962" cy="4114800"/>
          </a:xfrm>
        </p:spPr>
        <p:txBody>
          <a:bodyPr lIns="85533" tIns="42766" rIns="85533" bIns="42766"/>
          <a:lstStyle/>
          <a:p>
            <a:pPr>
              <a:buFontTx/>
              <a:buChar char="•"/>
            </a:pPr>
            <a:r>
              <a:rPr lang="en-US" sz="800" b="1" u="sng"/>
              <a:t>The  Market, Product and Customer</a:t>
            </a:r>
            <a:r>
              <a:rPr lang="en-US" sz="800"/>
              <a:t> processes include those dealing with </a:t>
            </a:r>
            <a:r>
              <a:rPr lang="en-US" sz="800" u="sng"/>
              <a:t>sales and channel/Mrkt &amp; Product &amp; Offer management</a:t>
            </a:r>
            <a:r>
              <a:rPr lang="en-US" sz="800"/>
              <a:t>, as well as </a:t>
            </a:r>
            <a:r>
              <a:rPr lang="en-US" sz="800" u="sng"/>
              <a:t>Operational processes</a:t>
            </a:r>
            <a:r>
              <a:rPr lang="en-US" sz="800"/>
              <a:t> such as managing the Customer’s interface, ordering, problem handling, SLA Management and billing. (see Ops </a:t>
            </a:r>
            <a:r>
              <a:rPr lang="en-US" sz="800" u="sng"/>
              <a:t>BP level 2</a:t>
            </a:r>
            <a:r>
              <a:rPr lang="en-US" sz="800"/>
              <a:t> on this horizontal layer).</a:t>
            </a:r>
          </a:p>
          <a:p>
            <a:pPr>
              <a:buFontTx/>
              <a:buChar char="•"/>
            </a:pPr>
            <a:r>
              <a:rPr lang="en-US" sz="800" b="1" u="sng"/>
              <a:t>Service processes</a:t>
            </a:r>
            <a:r>
              <a:rPr lang="en-US" sz="800"/>
              <a:t> include BP dealing with service development and delivery of service capability: </a:t>
            </a:r>
            <a:r>
              <a:rPr lang="en-US" sz="800" u="sng"/>
              <a:t>examples of Ops level 2 BP</a:t>
            </a:r>
            <a:r>
              <a:rPr lang="en-US" sz="800"/>
              <a:t>: service configuration, service problem management and quality analysis, and rating.</a:t>
            </a:r>
          </a:p>
          <a:p>
            <a:r>
              <a:rPr lang="en-US" i="1"/>
              <a:t>Example of a service :- " Web HOSTING SERVICES“ OR “MVNO services”. </a:t>
            </a:r>
          </a:p>
          <a:p>
            <a:r>
              <a:rPr lang="en-US" i="1"/>
              <a:t>Product - is before sales process</a:t>
            </a:r>
          </a:p>
          <a:p>
            <a:r>
              <a:rPr lang="en-US" i="1"/>
              <a:t>Service - is the install base of products after the sales process. Therefore more in CRM/SM area. </a:t>
            </a:r>
          </a:p>
          <a:p>
            <a:r>
              <a:rPr lang="en-US" i="1"/>
              <a:t>Service is managed while Product is "sold" as per traditional Telcos. </a:t>
            </a:r>
          </a:p>
          <a:p>
            <a:endParaRPr lang="en-US" i="1"/>
          </a:p>
          <a:p>
            <a:r>
              <a:rPr lang="en-US" sz="800" b="1" u="sng"/>
              <a:t>Product</a:t>
            </a:r>
            <a:r>
              <a:rPr lang="en-US" sz="800"/>
              <a:t>: how the end customer view/perceive the product he/she bought</a:t>
            </a:r>
          </a:p>
          <a:p>
            <a:r>
              <a:rPr lang="en-US" sz="800" b="1" u="sng"/>
              <a:t>Services</a:t>
            </a:r>
            <a:r>
              <a:rPr lang="en-US" sz="800"/>
              <a:t>: the elements one use to configure &amp; create products &amp; bundles </a:t>
            </a:r>
          </a:p>
          <a:p>
            <a:endParaRPr lang="en-US" sz="800" i="1"/>
          </a:p>
          <a:p>
            <a:pPr>
              <a:buFontTx/>
              <a:buChar char="•"/>
            </a:pPr>
            <a:r>
              <a:rPr lang="en-US" sz="800" b="1" u="sng"/>
              <a:t>Resource processes</a:t>
            </a:r>
            <a:r>
              <a:rPr lang="en-US" sz="800"/>
              <a:t> include those dealing with development and delivery of resources (NW &amp; IT) infrastructure, and it’s operational Mngt including aspects such as provisioning, trouble Mngt and performance Mngt. Recourse infrastructure supports products and services as well as supporting the enterprise itself. - </a:t>
            </a:r>
            <a:r>
              <a:rPr lang="en-US" sz="800" u="sng"/>
              <a:t>Resources:</a:t>
            </a:r>
            <a:r>
              <a:rPr lang="en-US" sz="800"/>
              <a:t> </a:t>
            </a:r>
            <a:r>
              <a:rPr lang="en-US" sz="800" u="sng"/>
              <a:t>NW, Infrastructure, equipment</a:t>
            </a:r>
          </a:p>
          <a:p>
            <a:pPr>
              <a:buFontTx/>
              <a:buChar char="•"/>
            </a:pPr>
            <a:r>
              <a:rPr lang="en-US" sz="800" b="1" u="sng"/>
              <a:t>The Supplier/Partner</a:t>
            </a:r>
            <a:r>
              <a:rPr lang="en-US" sz="800"/>
              <a:t> processes include those dealing with the enterprise interaction with its suppliers and partners. This involves both processes that develop &amp; manage the Supply Chain that underpins product and infrastructure, as well those that support the Operations interface with its suppliers and partners. </a:t>
            </a:r>
          </a:p>
          <a:p>
            <a:pPr>
              <a:buFontTx/>
              <a:buChar char="•"/>
            </a:pPr>
            <a:endParaRPr lang="en-US" sz="800"/>
          </a:p>
          <a:p>
            <a:pPr>
              <a:buFontTx/>
              <a:buChar char="•"/>
            </a:pPr>
            <a:endParaRPr lang="en-US" sz="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493D-8744-4FB0-9F30-D0AF9FA9918D}" type="slidenum">
              <a:rPr lang="ar-SA"/>
              <a:pPr/>
              <a:t>8</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a:xfrm>
            <a:off x="300038" y="4262438"/>
            <a:ext cx="6557962" cy="4114800"/>
          </a:xfrm>
        </p:spPr>
        <p:txBody>
          <a:bodyPr lIns="85533" tIns="42766" rIns="85533" bIns="42766"/>
          <a:lstStyle/>
          <a:p>
            <a:pPr lvl="1">
              <a:buFontTx/>
              <a:buChar char="•"/>
            </a:pPr>
            <a:r>
              <a:rPr lang="en-US" b="1" u="sng"/>
              <a:t>Customers</a:t>
            </a:r>
            <a:r>
              <a:rPr lang="en-US"/>
              <a:t>, </a:t>
            </a:r>
            <a:r>
              <a:rPr lang="en-US" u="sng"/>
              <a:t>the focus of the business!</a:t>
            </a:r>
            <a:r>
              <a:rPr lang="en-US"/>
              <a:t> to whom service is provided to i.e., products sold by the enterprise:!</a:t>
            </a:r>
          </a:p>
          <a:p>
            <a:pPr lvl="1">
              <a:buFontTx/>
              <a:buChar char="•"/>
            </a:pPr>
            <a:r>
              <a:rPr lang="en-US" b="1" u="sng"/>
              <a:t>Suppliers</a:t>
            </a:r>
            <a:r>
              <a:rPr lang="en-US" u="sng"/>
              <a:t>,</a:t>
            </a:r>
            <a:r>
              <a:rPr lang="en-US"/>
              <a:t> who </a:t>
            </a:r>
            <a:r>
              <a:rPr lang="en-US" u="sng"/>
              <a:t>provides resources or other capabilities</a:t>
            </a:r>
            <a:r>
              <a:rPr lang="en-US"/>
              <a:t>, bought or used by the enterprise </a:t>
            </a:r>
            <a:r>
              <a:rPr lang="en-US" u="sng"/>
              <a:t>directly or indirectly</a:t>
            </a:r>
            <a:r>
              <a:rPr lang="en-US"/>
              <a:t> to support its business</a:t>
            </a:r>
          </a:p>
          <a:p>
            <a:pPr lvl="1">
              <a:buFontTx/>
              <a:buChar char="•"/>
            </a:pPr>
            <a:r>
              <a:rPr lang="en-US" b="1" u="sng"/>
              <a:t>Partners</a:t>
            </a:r>
            <a:r>
              <a:rPr lang="en-US" u="sng"/>
              <a:t>,</a:t>
            </a:r>
            <a:r>
              <a:rPr lang="en-US"/>
              <a:t> with whom the enterprise co-operates in a </a:t>
            </a:r>
            <a:r>
              <a:rPr lang="en-US" u="sng"/>
              <a:t>shared area of business</a:t>
            </a:r>
          </a:p>
          <a:p>
            <a:pPr lvl="1">
              <a:buFontTx/>
              <a:buChar char="•"/>
            </a:pPr>
            <a:r>
              <a:rPr lang="en-US" b="1" u="sng"/>
              <a:t>Employees</a:t>
            </a:r>
            <a:r>
              <a:rPr lang="en-US"/>
              <a:t>, who</a:t>
            </a:r>
            <a:r>
              <a:rPr lang="en-US" u="sng"/>
              <a:t> work</a:t>
            </a:r>
            <a:r>
              <a:rPr lang="en-US"/>
              <a:t> for the enterprise to pursue its business goals</a:t>
            </a:r>
          </a:p>
          <a:p>
            <a:pPr lvl="1">
              <a:buFontTx/>
              <a:buChar char="•"/>
            </a:pPr>
            <a:r>
              <a:rPr lang="en-US" b="1" u="sng"/>
              <a:t>Shareholders</a:t>
            </a:r>
            <a:r>
              <a:rPr lang="en-US" u="sng"/>
              <a:t>,</a:t>
            </a:r>
            <a:r>
              <a:rPr lang="en-US"/>
              <a:t> who have </a:t>
            </a:r>
            <a:r>
              <a:rPr lang="en-US" u="sng"/>
              <a:t>invested </a:t>
            </a:r>
            <a:r>
              <a:rPr lang="en-US"/>
              <a:t>in the enterprise and thus own stock</a:t>
            </a:r>
          </a:p>
          <a:p>
            <a:pPr lvl="1">
              <a:buFontTx/>
              <a:buChar char="•"/>
            </a:pPr>
            <a:r>
              <a:rPr lang="en-US" b="1" u="sng"/>
              <a:t>Stakeholders</a:t>
            </a:r>
            <a:r>
              <a:rPr lang="en-US"/>
              <a:t>, who have a </a:t>
            </a:r>
            <a:r>
              <a:rPr lang="en-US" u="sng"/>
              <a:t>commitment</a:t>
            </a:r>
            <a:r>
              <a:rPr lang="en-US"/>
              <a:t> to the enterprise other than through stock ownership.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A11406-F74B-4955-880B-766E9FA2F13B}" type="slidenum">
              <a:rPr lang="ar-SA"/>
              <a:pPr/>
              <a:t>9</a:t>
            </a:fld>
            <a:endParaRPr lang="en-US"/>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300038" y="4262438"/>
            <a:ext cx="6557962" cy="4114800"/>
          </a:xfrm>
        </p:spPr>
        <p:txBody>
          <a:bodyPr lIns="85533" tIns="42766" rIns="85533" bIns="42766"/>
          <a:lstStyle/>
          <a:p>
            <a:r>
              <a:rPr lang="en-US" sz="800"/>
              <a:t>The </a:t>
            </a:r>
            <a:r>
              <a:rPr lang="en-US" sz="800" b="1"/>
              <a:t>Strategy, Infrastructure &amp; Product </a:t>
            </a:r>
            <a:r>
              <a:rPr lang="en-US" sz="800"/>
              <a:t>Process Area includes processes that develop strategy, commit to the firm, build infrastructure, develop and manage products, and that develop and manage the Supply Chain. In the eTOM, infrastructure refers to more than just the IT and resource infrastructure that supports products and services. It includes the infrastructure required to support functional processes, e.g., CRM. These processes direct and enable Operations.</a:t>
            </a:r>
          </a:p>
          <a:p>
            <a:endParaRPr lang="en-US"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12B6A-DD85-470D-B133-63707F60C03C}" type="slidenum">
              <a:rPr lang="ar-SA"/>
              <a:pPr/>
              <a:t>10</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300038" y="4262438"/>
            <a:ext cx="6557962" cy="4114800"/>
          </a:xfrm>
        </p:spPr>
        <p:txBody>
          <a:bodyPr lIns="85533" tIns="42766" rIns="85533" bIns="42766"/>
          <a:lstStyle/>
          <a:p>
            <a:r>
              <a:rPr lang="en-US" b="1"/>
              <a:t>Corporate functions that focus on Enterprise level processes to run the business: interfaces with almost all processes in the Enterprise</a:t>
            </a:r>
          </a:p>
          <a:p>
            <a:endParaRPr lang="en-US"/>
          </a:p>
          <a:p>
            <a:r>
              <a:rPr lang="en-US"/>
              <a:t>The </a:t>
            </a:r>
            <a:r>
              <a:rPr lang="en-US" b="1"/>
              <a:t>Enterprise Management </a:t>
            </a:r>
            <a:r>
              <a:rPr lang="en-US"/>
              <a:t>Process Area includes basic business processes required to run any business. These processes focus on Enterprise Level processes, goals and objectives. These processes have interfaces with almost every other process in the enterprise whether operational or product or infrastructure processes. These are sometimes considered corporate functions and/or processes, e.g., Financial Management, Human Resources Management processes, etc. </a:t>
            </a:r>
          </a:p>
          <a:p>
            <a:r>
              <a:rPr lang="en-US"/>
              <a:t>The enterprise co-operates in a shared area of business</a:t>
            </a:r>
          </a:p>
          <a:p>
            <a:pPr lvl="1">
              <a:buFontTx/>
              <a:buChar char="•"/>
            </a:pPr>
            <a:r>
              <a:rPr lang="en-US" b="1"/>
              <a:t>Employees</a:t>
            </a:r>
            <a:r>
              <a:rPr lang="en-US"/>
              <a:t>, who work for the enterprise to pursue its business goals</a:t>
            </a:r>
          </a:p>
          <a:p>
            <a:pPr lvl="1">
              <a:buFontTx/>
              <a:buChar char="•"/>
            </a:pPr>
            <a:r>
              <a:rPr lang="en-US" b="1"/>
              <a:t>Shareholders</a:t>
            </a:r>
            <a:r>
              <a:rPr lang="en-US"/>
              <a:t>, who have invested in the enterprise and thus own stock</a:t>
            </a:r>
          </a:p>
          <a:p>
            <a:pPr lvl="1">
              <a:buFontTx/>
              <a:buChar char="•"/>
            </a:pPr>
            <a:r>
              <a:rPr lang="en-US" b="1"/>
              <a:t>Stakeholders</a:t>
            </a:r>
            <a:r>
              <a:rPr lang="en-US"/>
              <a:t>, who have a commitment to the enterprise other than through stock ownership. </a:t>
            </a:r>
          </a:p>
          <a:p>
            <a:pPr lvl="1">
              <a:buFontTx/>
              <a:buChar char="•"/>
            </a:pPr>
            <a:endParaRPr lang="en-US"/>
          </a:p>
          <a:p>
            <a:pPr lvl="1">
              <a:buFontTx/>
              <a:buChar char="•"/>
            </a:pPr>
            <a:r>
              <a:rPr lang="en-US"/>
              <a:t>Amdocs security Mngt, Amdocs monitoring &amp; control, Amdocs Process Mngt, Amdocs error Mngt – </a:t>
            </a:r>
            <a:r>
              <a:rPr lang="en-US" u="sng"/>
              <a:t>effectiveness processes </a:t>
            </a:r>
          </a:p>
          <a:p>
            <a:pPr lvl="1">
              <a:buFontTx/>
              <a:buChar char="•"/>
            </a:pPr>
            <a:r>
              <a:rPr lang="en-US" u="sng"/>
              <a:t>Fraud – Fraud Mngt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30" name="Picture 10" descr="title"/>
          <p:cNvPicPr>
            <a:picLocks noChangeAspect="1" noChangeArrowheads="1"/>
          </p:cNvPicPr>
          <p:nvPr/>
        </p:nvPicPr>
        <p:blipFill>
          <a:blip r:embed="rId2"/>
          <a:srcRect/>
          <a:stretch>
            <a:fillRect/>
          </a:stretch>
        </p:blipFill>
        <p:spPr bwMode="auto">
          <a:xfrm>
            <a:off x="3175" y="3175"/>
            <a:ext cx="9140825" cy="6854825"/>
          </a:xfrm>
          <a:prstGeom prst="rect">
            <a:avLst/>
          </a:prstGeom>
          <a:noFill/>
        </p:spPr>
      </p:pic>
      <p:sp>
        <p:nvSpPr>
          <p:cNvPr id="5123" name="Rectangle 3"/>
          <p:cNvSpPr>
            <a:spLocks noGrp="1" noChangeArrowheads="1"/>
          </p:cNvSpPr>
          <p:nvPr>
            <p:ph type="ctrTitle" sz="quarter"/>
          </p:nvPr>
        </p:nvSpPr>
        <p:spPr>
          <a:xfrm>
            <a:off x="838200" y="1552575"/>
            <a:ext cx="7772400" cy="936625"/>
          </a:xfrm>
        </p:spPr>
        <p:txBody>
          <a:bodyPr anchor="b"/>
          <a:lstStyle>
            <a:lvl1pPr>
              <a:defRPr sz="4000"/>
            </a:lvl1pPr>
          </a:lstStyle>
          <a:p>
            <a:r>
              <a:rPr lang="en-US"/>
              <a:t>Master title style Arial 40</a:t>
            </a:r>
          </a:p>
        </p:txBody>
      </p:sp>
      <p:sp>
        <p:nvSpPr>
          <p:cNvPr id="5124" name="Rectangle 4"/>
          <p:cNvSpPr>
            <a:spLocks noGrp="1" noChangeArrowheads="1"/>
          </p:cNvSpPr>
          <p:nvPr>
            <p:ph type="subTitle" sz="quarter" idx="1"/>
          </p:nvPr>
        </p:nvSpPr>
        <p:spPr>
          <a:xfrm>
            <a:off x="838200" y="2590800"/>
            <a:ext cx="6400800" cy="685800"/>
          </a:xfrm>
          <a:effectLst>
            <a:outerShdw dist="35921" dir="2700000" algn="ctr" rotWithShape="0">
              <a:schemeClr val="tx2"/>
            </a:outerShdw>
          </a:effectLst>
        </p:spPr>
        <p:txBody>
          <a:bodyPr/>
          <a:lstStyle>
            <a:lvl1pPr marL="0" indent="0">
              <a:buFont typeface="Arial" pitchFamily="34" charset="0"/>
              <a:buNone/>
              <a:defRPr sz="3200" b="1">
                <a:solidFill>
                  <a:schemeClr val="bg1"/>
                </a:solidFill>
                <a:ea typeface="Arial Unicode MS" pitchFamily="34" charset="-128"/>
              </a:defRPr>
            </a:lvl1pPr>
          </a:lstStyle>
          <a:p>
            <a:r>
              <a:rPr lang="en-US"/>
              <a:t>Title Slide Subhead</a:t>
            </a:r>
          </a:p>
        </p:txBody>
      </p:sp>
      <p:sp>
        <p:nvSpPr>
          <p:cNvPr id="5125" name="Text Box 5"/>
          <p:cNvSpPr txBox="1">
            <a:spLocks noChangeArrowheads="1"/>
          </p:cNvSpPr>
          <p:nvPr/>
        </p:nvSpPr>
        <p:spPr bwMode="auto">
          <a:xfrm>
            <a:off x="6426200" y="12700"/>
            <a:ext cx="2628900" cy="198438"/>
          </a:xfrm>
          <a:prstGeom prst="rect">
            <a:avLst/>
          </a:prstGeom>
          <a:noFill/>
          <a:ln w="9525">
            <a:noFill/>
            <a:miter lim="800000"/>
            <a:headEnd/>
            <a:tailEnd/>
          </a:ln>
          <a:effectLst/>
        </p:spPr>
        <p:txBody>
          <a:bodyPr>
            <a:spAutoFit/>
          </a:bodyPr>
          <a:lstStyle/>
          <a:p>
            <a:pPr algn="l" eaLnBrk="0" hangingPunct="0">
              <a:spcBef>
                <a:spcPct val="0"/>
              </a:spcBef>
              <a:buClrTx/>
              <a:buFontTx/>
              <a:buNone/>
            </a:pPr>
            <a:r>
              <a:rPr lang="en-US" altLang="he-IL" sz="700" b="0">
                <a:solidFill>
                  <a:schemeClr val="bg1"/>
                </a:solidFill>
              </a:rPr>
              <a:t>© </a:t>
            </a:r>
            <a:r>
              <a:rPr lang="en-US" altLang="en-US" sz="700" b="0">
                <a:solidFill>
                  <a:schemeClr val="bg1"/>
                </a:solidFill>
              </a:rPr>
              <a:t> 2004 - </a:t>
            </a:r>
            <a:r>
              <a:rPr lang="en-US" altLang="he-IL" sz="700" b="0">
                <a:solidFill>
                  <a:schemeClr val="bg1"/>
                </a:solidFill>
              </a:rPr>
              <a:t>Proprietary and Confidential Information of Amdocs</a:t>
            </a:r>
          </a:p>
        </p:txBody>
      </p:sp>
      <p:sp>
        <p:nvSpPr>
          <p:cNvPr id="5128" name="Rectangle 8"/>
          <p:cNvSpPr>
            <a:spLocks noChangeArrowheads="1"/>
          </p:cNvSpPr>
          <p:nvPr/>
        </p:nvSpPr>
        <p:spPr bwMode="auto">
          <a:xfrm>
            <a:off x="8826500" y="6604000"/>
            <a:ext cx="304800" cy="228600"/>
          </a:xfrm>
          <a:prstGeom prst="rect">
            <a:avLst/>
          </a:prstGeom>
          <a:noFill/>
          <a:ln w="9525">
            <a:noFill/>
            <a:miter lim="800000"/>
            <a:headEnd/>
            <a:tailEnd/>
          </a:ln>
          <a:effectLst/>
        </p:spPr>
        <p:txBody>
          <a:bodyPr wrap="none" lIns="0" rIns="0"/>
          <a:lstStyle/>
          <a:p>
            <a:pPr algn="l">
              <a:spcBef>
                <a:spcPct val="0"/>
              </a:spcBef>
              <a:buClrTx/>
              <a:buFontTx/>
              <a:buNone/>
            </a:pPr>
            <a:fld id="{7DEF7F6E-38C3-436F-9B17-462659827CB9}" type="slidenum">
              <a:rPr lang="ar-SA" sz="800"/>
              <a:pPr algn="l">
                <a:spcBef>
                  <a:spcPct val="0"/>
                </a:spcBef>
                <a:buClrTx/>
                <a:buFontTx/>
                <a:buNone/>
              </a:pPr>
              <a:t>‹#›</a:t>
            </a:fld>
            <a:endParaRPr lang="en-US" sz="80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311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311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85788" y="1617663"/>
            <a:ext cx="3810000" cy="1652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548188" y="1617663"/>
            <a:ext cx="3810000" cy="1652587"/>
          </a:xfrm>
        </p:spPr>
        <p:txBody>
          <a:bodyPr/>
          <a:lstStyle/>
          <a:p>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85788" y="1617663"/>
            <a:ext cx="3810000" cy="1652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1617663"/>
            <a:ext cx="3810000" cy="1652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85788" y="1617663"/>
            <a:ext cx="7772400" cy="1652587"/>
          </a:xfrm>
        </p:spPr>
        <p:txBody>
          <a:bodyPr/>
          <a:lstStyle/>
          <a:p>
            <a:endParaRPr 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4034" name="Picture 2" descr="title"/>
          <p:cNvPicPr>
            <a:picLocks noChangeAspect="1" noChangeArrowheads="1"/>
          </p:cNvPicPr>
          <p:nvPr/>
        </p:nvPicPr>
        <p:blipFill>
          <a:blip r:embed="rId2"/>
          <a:srcRect/>
          <a:stretch>
            <a:fillRect/>
          </a:stretch>
        </p:blipFill>
        <p:spPr bwMode="auto">
          <a:xfrm>
            <a:off x="3175" y="3175"/>
            <a:ext cx="9140825" cy="6854825"/>
          </a:xfrm>
          <a:prstGeom prst="rect">
            <a:avLst/>
          </a:prstGeom>
          <a:noFill/>
        </p:spPr>
      </p:pic>
      <p:sp>
        <p:nvSpPr>
          <p:cNvPr id="44035" name="Rectangle 3"/>
          <p:cNvSpPr>
            <a:spLocks noGrp="1" noChangeArrowheads="1"/>
          </p:cNvSpPr>
          <p:nvPr>
            <p:ph type="ctrTitle" sz="quarter"/>
          </p:nvPr>
        </p:nvSpPr>
        <p:spPr>
          <a:xfrm>
            <a:off x="838200" y="1552575"/>
            <a:ext cx="7772400" cy="936625"/>
          </a:xfrm>
        </p:spPr>
        <p:txBody>
          <a:bodyPr anchor="b"/>
          <a:lstStyle>
            <a:lvl1pPr>
              <a:defRPr sz="4000"/>
            </a:lvl1pPr>
          </a:lstStyle>
          <a:p>
            <a:r>
              <a:rPr lang="en-US"/>
              <a:t>Master title style Arial 40</a:t>
            </a:r>
          </a:p>
        </p:txBody>
      </p:sp>
      <p:sp>
        <p:nvSpPr>
          <p:cNvPr id="44036" name="Rectangle 4"/>
          <p:cNvSpPr>
            <a:spLocks noGrp="1" noChangeArrowheads="1"/>
          </p:cNvSpPr>
          <p:nvPr>
            <p:ph type="subTitle" sz="quarter" idx="1"/>
          </p:nvPr>
        </p:nvSpPr>
        <p:spPr>
          <a:xfrm>
            <a:off x="838200" y="2590800"/>
            <a:ext cx="6400800" cy="685800"/>
          </a:xfrm>
          <a:effectLst>
            <a:outerShdw dist="35921" dir="2700000" algn="ctr" rotWithShape="0">
              <a:schemeClr val="tx2"/>
            </a:outerShdw>
          </a:effectLst>
        </p:spPr>
        <p:txBody>
          <a:bodyPr/>
          <a:lstStyle>
            <a:lvl1pPr marL="0" indent="0">
              <a:buFont typeface="Arial" pitchFamily="34" charset="0"/>
              <a:buNone/>
              <a:defRPr sz="3200" b="1">
                <a:solidFill>
                  <a:schemeClr val="bg1"/>
                </a:solidFill>
                <a:ea typeface="Arial Unicode MS" pitchFamily="34" charset="-128"/>
              </a:defRPr>
            </a:lvl1pPr>
          </a:lstStyle>
          <a:p>
            <a:r>
              <a:rPr lang="en-US"/>
              <a:t>Title Slide Subhead</a:t>
            </a:r>
          </a:p>
        </p:txBody>
      </p:sp>
      <p:sp>
        <p:nvSpPr>
          <p:cNvPr id="44037" name="Text Box 5"/>
          <p:cNvSpPr txBox="1">
            <a:spLocks noChangeArrowheads="1"/>
          </p:cNvSpPr>
          <p:nvPr/>
        </p:nvSpPr>
        <p:spPr bwMode="auto">
          <a:xfrm>
            <a:off x="6426200" y="12700"/>
            <a:ext cx="2628900" cy="198438"/>
          </a:xfrm>
          <a:prstGeom prst="rect">
            <a:avLst/>
          </a:prstGeom>
          <a:noFill/>
          <a:ln w="9525">
            <a:noFill/>
            <a:miter lim="800000"/>
            <a:headEnd/>
            <a:tailEnd/>
          </a:ln>
          <a:effectLst/>
        </p:spPr>
        <p:txBody>
          <a:bodyPr>
            <a:spAutoFit/>
          </a:bodyPr>
          <a:lstStyle/>
          <a:p>
            <a:pPr algn="l" eaLnBrk="0" hangingPunct="0">
              <a:spcBef>
                <a:spcPct val="0"/>
              </a:spcBef>
              <a:buClrTx/>
              <a:buFontTx/>
              <a:buNone/>
            </a:pPr>
            <a:r>
              <a:rPr lang="en-US" altLang="he-IL" sz="700" b="0">
                <a:solidFill>
                  <a:schemeClr val="bg1"/>
                </a:solidFill>
              </a:rPr>
              <a:t>© </a:t>
            </a:r>
            <a:r>
              <a:rPr lang="en-US" altLang="en-US" sz="700" b="0">
                <a:solidFill>
                  <a:schemeClr val="bg1"/>
                </a:solidFill>
              </a:rPr>
              <a:t> 2004 - </a:t>
            </a:r>
            <a:r>
              <a:rPr lang="en-US" altLang="he-IL" sz="700" b="0">
                <a:solidFill>
                  <a:schemeClr val="bg1"/>
                </a:solidFill>
              </a:rPr>
              <a:t>Proprietary and Confidential Information of Amdocs</a:t>
            </a:r>
          </a:p>
        </p:txBody>
      </p:sp>
      <p:sp>
        <p:nvSpPr>
          <p:cNvPr id="44038" name="Rectangle 6"/>
          <p:cNvSpPr>
            <a:spLocks noChangeArrowheads="1"/>
          </p:cNvSpPr>
          <p:nvPr/>
        </p:nvSpPr>
        <p:spPr bwMode="auto">
          <a:xfrm>
            <a:off x="8826500" y="6604000"/>
            <a:ext cx="304800" cy="228600"/>
          </a:xfrm>
          <a:prstGeom prst="rect">
            <a:avLst/>
          </a:prstGeom>
          <a:noFill/>
          <a:ln w="9525">
            <a:noFill/>
            <a:miter lim="800000"/>
            <a:headEnd/>
            <a:tailEnd/>
          </a:ln>
          <a:effectLst/>
        </p:spPr>
        <p:txBody>
          <a:bodyPr wrap="none" lIns="0" rIns="0"/>
          <a:lstStyle/>
          <a:p>
            <a:pPr algn="l">
              <a:spcBef>
                <a:spcPct val="0"/>
              </a:spcBef>
              <a:buClrTx/>
              <a:buFontTx/>
              <a:buNone/>
            </a:pPr>
            <a:fld id="{55637B83-D0E3-454A-BD93-C9C2A83D024B}" type="slidenum">
              <a:rPr lang="ar-SA" sz="800"/>
              <a:pPr algn="l">
                <a:spcBef>
                  <a:spcPct val="0"/>
                </a:spcBef>
                <a:buClrTx/>
                <a:buFontTx/>
                <a:buNone/>
              </a:pPr>
              <a:t>‹#›</a:t>
            </a:fld>
            <a:endParaRPr lang="en-US" sz="80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5788" y="1617663"/>
            <a:ext cx="3810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1617663"/>
            <a:ext cx="3810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5788" y="1617663"/>
            <a:ext cx="3810000" cy="1652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1617663"/>
            <a:ext cx="3810000" cy="1652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8BA8C7"/>
        </a:solidFill>
        <a:effectLst/>
      </p:bgPr>
    </p:bg>
    <p:spTree>
      <p:nvGrpSpPr>
        <p:cNvPr id="1" name=""/>
        <p:cNvGrpSpPr/>
        <p:nvPr/>
      </p:nvGrpSpPr>
      <p:grpSpPr>
        <a:xfrm>
          <a:off x="0" y="0"/>
          <a:ext cx="0" cy="0"/>
          <a:chOff x="0" y="0"/>
          <a:chExt cx="0" cy="0"/>
        </a:xfrm>
      </p:grpSpPr>
      <p:pic>
        <p:nvPicPr>
          <p:cNvPr id="4106" name="Picture 10" descr="content"/>
          <p:cNvPicPr>
            <a:picLocks noChangeAspect="1" noChangeArrowheads="1"/>
          </p:cNvPicPr>
          <p:nvPr/>
        </p:nvPicPr>
        <p:blipFill>
          <a:blip r:embed="rId16"/>
          <a:srcRect/>
          <a:stretch>
            <a:fillRect/>
          </a:stretch>
        </p:blipFill>
        <p:spPr bwMode="auto">
          <a:xfrm>
            <a:off x="3175" y="3175"/>
            <a:ext cx="9140825" cy="6854825"/>
          </a:xfrm>
          <a:prstGeom prst="rect">
            <a:avLst/>
          </a:prstGeom>
          <a:noFill/>
        </p:spPr>
      </p:pic>
      <p:sp>
        <p:nvSpPr>
          <p:cNvPr id="4102" name="Rectangle 6"/>
          <p:cNvSpPr>
            <a:spLocks noChangeArrowheads="1"/>
          </p:cNvSpPr>
          <p:nvPr/>
        </p:nvSpPr>
        <p:spPr bwMode="auto">
          <a:xfrm>
            <a:off x="8813800" y="6616700"/>
            <a:ext cx="317500" cy="241300"/>
          </a:xfrm>
          <a:prstGeom prst="rect">
            <a:avLst/>
          </a:prstGeom>
          <a:noFill/>
          <a:ln w="9525">
            <a:noFill/>
            <a:miter lim="800000"/>
            <a:headEnd/>
            <a:tailEnd/>
          </a:ln>
          <a:effectLst/>
        </p:spPr>
        <p:txBody>
          <a:bodyPr wrap="none" lIns="0" rIns="0"/>
          <a:lstStyle/>
          <a:p>
            <a:pPr algn="l">
              <a:spcBef>
                <a:spcPct val="0"/>
              </a:spcBef>
              <a:buClrTx/>
              <a:buFontTx/>
              <a:buNone/>
            </a:pPr>
            <a:fld id="{FBF29A50-412D-41D6-B41F-779163557B24}" type="slidenum">
              <a:rPr lang="ar-SA" sz="800"/>
              <a:pPr algn="l">
                <a:spcBef>
                  <a:spcPct val="0"/>
                </a:spcBef>
                <a:buClrTx/>
                <a:buFontTx/>
                <a:buNone/>
              </a:pPr>
              <a:t>‹#›</a:t>
            </a:fld>
            <a:endParaRPr lang="en-US" sz="800"/>
          </a:p>
        </p:txBody>
      </p:sp>
      <p:sp>
        <p:nvSpPr>
          <p:cNvPr id="4103" name="Rectangle 7"/>
          <p:cNvSpPr>
            <a:spLocks noGrp="1" noChangeArrowheads="1"/>
          </p:cNvSpPr>
          <p:nvPr>
            <p:ph type="title"/>
          </p:nvPr>
        </p:nvSpPr>
        <p:spPr bwMode="auto">
          <a:xfrm>
            <a:off x="457200" y="152400"/>
            <a:ext cx="8229600" cy="1143000"/>
          </a:xfrm>
          <a:prstGeom prst="rect">
            <a:avLst/>
          </a:prstGeom>
          <a:noFill/>
          <a:ln w="9525">
            <a:noFill/>
            <a:miter lim="800000"/>
            <a:headEnd/>
            <a:tailEnd/>
          </a:ln>
          <a:effectLst>
            <a:outerShdw dist="35921" dir="2700000" algn="ctr" rotWithShape="0">
              <a:schemeClr val="tx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 </a:t>
            </a:r>
            <a:br>
              <a:rPr lang="en-US" smtClean="0"/>
            </a:br>
            <a:r>
              <a:rPr lang="en-US" smtClean="0"/>
              <a:t>– Arial 36</a:t>
            </a:r>
          </a:p>
        </p:txBody>
      </p:sp>
      <p:sp>
        <p:nvSpPr>
          <p:cNvPr id="4104" name="Text Box 8"/>
          <p:cNvSpPr txBox="1">
            <a:spLocks noChangeArrowheads="1"/>
          </p:cNvSpPr>
          <p:nvPr/>
        </p:nvSpPr>
        <p:spPr bwMode="auto">
          <a:xfrm>
            <a:off x="6488113" y="0"/>
            <a:ext cx="2630487" cy="198438"/>
          </a:xfrm>
          <a:prstGeom prst="rect">
            <a:avLst/>
          </a:prstGeom>
          <a:noFill/>
          <a:ln w="9525">
            <a:noFill/>
            <a:miter lim="800000"/>
            <a:headEnd/>
            <a:tailEnd/>
          </a:ln>
          <a:effectLst/>
        </p:spPr>
        <p:txBody>
          <a:bodyPr>
            <a:spAutoFit/>
          </a:bodyPr>
          <a:lstStyle/>
          <a:p>
            <a:pPr algn="l" eaLnBrk="0" hangingPunct="0">
              <a:spcBef>
                <a:spcPct val="0"/>
              </a:spcBef>
              <a:buClrTx/>
              <a:buFontTx/>
              <a:buNone/>
            </a:pPr>
            <a:r>
              <a:rPr lang="en-US" altLang="he-IL" sz="700" b="0">
                <a:solidFill>
                  <a:schemeClr val="bg1"/>
                </a:solidFill>
              </a:rPr>
              <a:t>© </a:t>
            </a:r>
            <a:r>
              <a:rPr lang="en-US" altLang="en-US" sz="700" b="0">
                <a:solidFill>
                  <a:schemeClr val="bg1"/>
                </a:solidFill>
              </a:rPr>
              <a:t> 2004 - </a:t>
            </a:r>
            <a:r>
              <a:rPr lang="en-US" altLang="he-IL" sz="700" b="0">
                <a:solidFill>
                  <a:schemeClr val="bg1"/>
                </a:solidFill>
              </a:rPr>
              <a:t>Proprietary and Confidential Information of Amdocs</a:t>
            </a:r>
          </a:p>
        </p:txBody>
      </p:sp>
      <p:sp>
        <p:nvSpPr>
          <p:cNvPr id="4105" name="Rectangle 9"/>
          <p:cNvSpPr>
            <a:spLocks noGrp="1" noChangeArrowheads="1"/>
          </p:cNvSpPr>
          <p:nvPr>
            <p:ph type="body" idx="1"/>
          </p:nvPr>
        </p:nvSpPr>
        <p:spPr bwMode="auto">
          <a:xfrm>
            <a:off x="585788" y="1617663"/>
            <a:ext cx="7772400" cy="1652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 Arial 28</a:t>
            </a:r>
          </a:p>
          <a:p>
            <a:pPr lvl="1"/>
            <a:r>
              <a:rPr lang="en-US" smtClean="0"/>
              <a:t>Second level / Arial 24</a:t>
            </a:r>
          </a:p>
          <a:p>
            <a:pPr lvl="2"/>
            <a:r>
              <a:rPr lang="en-US" smtClean="0"/>
              <a:t>Third level / Arial 20</a:t>
            </a:r>
          </a:p>
          <a:p>
            <a:pPr lvl="3"/>
            <a:r>
              <a:rPr lang="en-US" smtClean="0"/>
              <a:t>Fourth level / Arial 18</a:t>
            </a: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73" r:id="rId12"/>
    <p:sldLayoutId id="2147483674" r:id="rId13"/>
    <p:sldLayoutId id="2147483675" r:id="rId14"/>
  </p:sldLayoutIdLst>
  <p:transition spd="med">
    <p:fade/>
  </p:transition>
  <p:txStyles>
    <p:titleStyle>
      <a:lvl1pPr algn="l" rtl="0" fontAlgn="base">
        <a:spcBef>
          <a:spcPct val="0"/>
        </a:spcBef>
        <a:spcAft>
          <a:spcPct val="0"/>
        </a:spcAft>
        <a:defRPr sz="3600" b="1">
          <a:solidFill>
            <a:schemeClr val="bg1"/>
          </a:solidFill>
          <a:latin typeface="+mj-lt"/>
          <a:ea typeface="+mj-ea"/>
          <a:cs typeface="+mj-cs"/>
        </a:defRPr>
      </a:lvl1pPr>
      <a:lvl2pPr algn="l" rtl="0" fontAlgn="base">
        <a:spcBef>
          <a:spcPct val="0"/>
        </a:spcBef>
        <a:spcAft>
          <a:spcPct val="0"/>
        </a:spcAft>
        <a:defRPr sz="3600" b="1">
          <a:solidFill>
            <a:schemeClr val="bg1"/>
          </a:solidFill>
          <a:latin typeface="Arial" pitchFamily="34" charset="0"/>
          <a:cs typeface="Arial" pitchFamily="34" charset="0"/>
        </a:defRPr>
      </a:lvl2pPr>
      <a:lvl3pPr algn="l" rtl="0" fontAlgn="base">
        <a:spcBef>
          <a:spcPct val="0"/>
        </a:spcBef>
        <a:spcAft>
          <a:spcPct val="0"/>
        </a:spcAft>
        <a:defRPr sz="3600" b="1">
          <a:solidFill>
            <a:schemeClr val="bg1"/>
          </a:solidFill>
          <a:latin typeface="Arial" pitchFamily="34" charset="0"/>
          <a:cs typeface="Arial" pitchFamily="34" charset="0"/>
        </a:defRPr>
      </a:lvl3pPr>
      <a:lvl4pPr algn="l" rtl="0" fontAlgn="base">
        <a:spcBef>
          <a:spcPct val="0"/>
        </a:spcBef>
        <a:spcAft>
          <a:spcPct val="0"/>
        </a:spcAft>
        <a:defRPr sz="3600" b="1">
          <a:solidFill>
            <a:schemeClr val="bg1"/>
          </a:solidFill>
          <a:latin typeface="Arial" pitchFamily="34" charset="0"/>
          <a:cs typeface="Arial" pitchFamily="34" charset="0"/>
        </a:defRPr>
      </a:lvl4pPr>
      <a:lvl5pPr algn="l" rtl="0" fontAlgn="base">
        <a:spcBef>
          <a:spcPct val="0"/>
        </a:spcBef>
        <a:spcAft>
          <a:spcPct val="0"/>
        </a:spcAft>
        <a:defRPr sz="3600" b="1">
          <a:solidFill>
            <a:schemeClr val="bg1"/>
          </a:solidFill>
          <a:latin typeface="Arial" pitchFamily="34" charset="0"/>
          <a:cs typeface="Arial" pitchFamily="34" charset="0"/>
        </a:defRPr>
      </a:lvl5pPr>
      <a:lvl6pPr marL="457200" algn="l" rtl="0" fontAlgn="base">
        <a:spcBef>
          <a:spcPct val="0"/>
        </a:spcBef>
        <a:spcAft>
          <a:spcPct val="0"/>
        </a:spcAft>
        <a:defRPr sz="3600" b="1">
          <a:solidFill>
            <a:schemeClr val="bg1"/>
          </a:solidFill>
          <a:latin typeface="Arial" pitchFamily="34" charset="0"/>
          <a:cs typeface="Arial" pitchFamily="34" charset="0"/>
        </a:defRPr>
      </a:lvl6pPr>
      <a:lvl7pPr marL="914400" algn="l" rtl="0" fontAlgn="base">
        <a:spcBef>
          <a:spcPct val="0"/>
        </a:spcBef>
        <a:spcAft>
          <a:spcPct val="0"/>
        </a:spcAft>
        <a:defRPr sz="3600" b="1">
          <a:solidFill>
            <a:schemeClr val="bg1"/>
          </a:solidFill>
          <a:latin typeface="Arial" pitchFamily="34" charset="0"/>
          <a:cs typeface="Arial" pitchFamily="34" charset="0"/>
        </a:defRPr>
      </a:lvl7pPr>
      <a:lvl8pPr marL="1371600" algn="l" rtl="0" fontAlgn="base">
        <a:spcBef>
          <a:spcPct val="0"/>
        </a:spcBef>
        <a:spcAft>
          <a:spcPct val="0"/>
        </a:spcAft>
        <a:defRPr sz="3600" b="1">
          <a:solidFill>
            <a:schemeClr val="bg1"/>
          </a:solidFill>
          <a:latin typeface="Arial" pitchFamily="34" charset="0"/>
          <a:cs typeface="Arial" pitchFamily="34" charset="0"/>
        </a:defRPr>
      </a:lvl8pPr>
      <a:lvl9pPr marL="1828800" algn="l" rtl="0" fontAlgn="base">
        <a:spcBef>
          <a:spcPct val="0"/>
        </a:spcBef>
        <a:spcAft>
          <a:spcPct val="0"/>
        </a:spcAft>
        <a:defRPr sz="3600" b="1">
          <a:solidFill>
            <a:schemeClr val="bg1"/>
          </a:solidFill>
          <a:latin typeface="Arial" pitchFamily="34" charset="0"/>
          <a:cs typeface="Arial" pitchFamily="34" charset="0"/>
        </a:defRPr>
      </a:lvl9pPr>
    </p:titleStyle>
    <p:bodyStyle>
      <a:lvl1pPr marL="342900" indent="-342900" algn="l" rtl="0" fontAlgn="base">
        <a:spcBef>
          <a:spcPct val="40000"/>
        </a:spcBef>
        <a:spcAft>
          <a:spcPct val="0"/>
        </a:spcAft>
        <a:buClr>
          <a:srgbClr val="FF6600"/>
        </a:buClr>
        <a:buFont typeface="Arial" pitchFamily="34" charset="0"/>
        <a:buChar char="&gt;"/>
        <a:defRPr sz="2800">
          <a:solidFill>
            <a:schemeClr val="tx1"/>
          </a:solidFill>
          <a:latin typeface="+mn-lt"/>
          <a:ea typeface="+mn-ea"/>
          <a:cs typeface="+mn-cs"/>
        </a:defRPr>
      </a:lvl1pPr>
      <a:lvl2pPr marL="742950" indent="-285750" algn="l" rtl="0" fontAlgn="base">
        <a:spcBef>
          <a:spcPct val="20000"/>
        </a:spcBef>
        <a:spcAft>
          <a:spcPct val="0"/>
        </a:spcAft>
        <a:buClr>
          <a:srgbClr val="FF6600"/>
        </a:buClr>
        <a:buFont typeface="Arial" pitchFamily="34" charset="0"/>
        <a:buChar char="&gt;"/>
        <a:defRPr sz="2400">
          <a:solidFill>
            <a:schemeClr val="tx1"/>
          </a:solidFill>
          <a:latin typeface="+mn-lt"/>
          <a:cs typeface="+mn-cs"/>
        </a:defRPr>
      </a:lvl2pPr>
      <a:lvl3pPr marL="1143000" indent="-228600" algn="l" rtl="0" fontAlgn="base">
        <a:spcBef>
          <a:spcPct val="20000"/>
        </a:spcBef>
        <a:spcAft>
          <a:spcPct val="0"/>
        </a:spcAft>
        <a:buClr>
          <a:srgbClr val="FF6600"/>
        </a:buClr>
        <a:buFont typeface="Arial" pitchFamily="34" charset="0"/>
        <a:buChar char="&gt;"/>
        <a:defRPr sz="2000">
          <a:solidFill>
            <a:schemeClr val="tx1"/>
          </a:solidFill>
          <a:latin typeface="+mn-lt"/>
          <a:cs typeface="+mn-cs"/>
        </a:defRPr>
      </a:lvl3pPr>
      <a:lvl4pPr marL="1600200" indent="-228600" algn="l" rtl="0" fontAlgn="base">
        <a:spcBef>
          <a:spcPct val="20000"/>
        </a:spcBef>
        <a:spcAft>
          <a:spcPct val="0"/>
        </a:spcAft>
        <a:buClr>
          <a:srgbClr val="FF6600"/>
        </a:buClr>
        <a:buFont typeface="Arial" pitchFamily="34" charset="0"/>
        <a:buChar char="&gt;"/>
        <a:defRPr>
          <a:solidFill>
            <a:schemeClr val="tx1"/>
          </a:solidFill>
          <a:latin typeface="+mn-lt"/>
          <a:cs typeface="+mn-cs"/>
        </a:defRPr>
      </a:lvl4pPr>
      <a:lvl5pPr marL="2057400" indent="-228600" algn="r" rtl="1" fontAlgn="base">
        <a:spcBef>
          <a:spcPct val="20000"/>
        </a:spcBef>
        <a:spcAft>
          <a:spcPct val="0"/>
        </a:spcAft>
        <a:buClr>
          <a:srgbClr val="ADA47A"/>
        </a:buClr>
        <a:defRPr>
          <a:solidFill>
            <a:schemeClr val="tx1"/>
          </a:solidFill>
          <a:latin typeface="+mn-lt"/>
          <a:cs typeface="+mn-cs"/>
        </a:defRPr>
      </a:lvl5pPr>
      <a:lvl6pPr marL="2514600" indent="-228600" algn="r" rtl="1" fontAlgn="base">
        <a:spcBef>
          <a:spcPct val="20000"/>
        </a:spcBef>
        <a:spcAft>
          <a:spcPct val="0"/>
        </a:spcAft>
        <a:buClr>
          <a:srgbClr val="ADA47A"/>
        </a:buClr>
        <a:defRPr>
          <a:solidFill>
            <a:schemeClr val="tx1"/>
          </a:solidFill>
          <a:latin typeface="+mn-lt"/>
          <a:cs typeface="+mn-cs"/>
        </a:defRPr>
      </a:lvl6pPr>
      <a:lvl7pPr marL="2971800" indent="-228600" algn="r" rtl="1" fontAlgn="base">
        <a:spcBef>
          <a:spcPct val="20000"/>
        </a:spcBef>
        <a:spcAft>
          <a:spcPct val="0"/>
        </a:spcAft>
        <a:buClr>
          <a:srgbClr val="ADA47A"/>
        </a:buClr>
        <a:defRPr>
          <a:solidFill>
            <a:schemeClr val="tx1"/>
          </a:solidFill>
          <a:latin typeface="+mn-lt"/>
          <a:cs typeface="+mn-cs"/>
        </a:defRPr>
      </a:lvl7pPr>
      <a:lvl8pPr marL="3429000" indent="-228600" algn="r" rtl="1" fontAlgn="base">
        <a:spcBef>
          <a:spcPct val="20000"/>
        </a:spcBef>
        <a:spcAft>
          <a:spcPct val="0"/>
        </a:spcAft>
        <a:buClr>
          <a:srgbClr val="ADA47A"/>
        </a:buClr>
        <a:defRPr>
          <a:solidFill>
            <a:schemeClr val="tx1"/>
          </a:solidFill>
          <a:latin typeface="+mn-lt"/>
          <a:cs typeface="+mn-cs"/>
        </a:defRPr>
      </a:lvl8pPr>
      <a:lvl9pPr marL="3886200" indent="-228600" algn="r" rtl="1" fontAlgn="base">
        <a:spcBef>
          <a:spcPct val="20000"/>
        </a:spcBef>
        <a:spcAft>
          <a:spcPct val="0"/>
        </a:spcAft>
        <a:buClr>
          <a:srgbClr val="ADA47A"/>
        </a:buCl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BA8C7"/>
        </a:solidFill>
        <a:effectLst/>
      </p:bgPr>
    </p:bg>
    <p:spTree>
      <p:nvGrpSpPr>
        <p:cNvPr id="1" name=""/>
        <p:cNvGrpSpPr/>
        <p:nvPr/>
      </p:nvGrpSpPr>
      <p:grpSpPr>
        <a:xfrm>
          <a:off x="0" y="0"/>
          <a:ext cx="0" cy="0"/>
          <a:chOff x="0" y="0"/>
          <a:chExt cx="0" cy="0"/>
        </a:xfrm>
      </p:grpSpPr>
      <p:pic>
        <p:nvPicPr>
          <p:cNvPr id="43010" name="Picture 2" descr="content"/>
          <p:cNvPicPr>
            <a:picLocks noChangeAspect="1" noChangeArrowheads="1"/>
          </p:cNvPicPr>
          <p:nvPr/>
        </p:nvPicPr>
        <p:blipFill>
          <a:blip r:embed="rId13"/>
          <a:srcRect/>
          <a:stretch>
            <a:fillRect/>
          </a:stretch>
        </p:blipFill>
        <p:spPr bwMode="auto">
          <a:xfrm>
            <a:off x="3175" y="3175"/>
            <a:ext cx="9140825" cy="6854825"/>
          </a:xfrm>
          <a:prstGeom prst="rect">
            <a:avLst/>
          </a:prstGeom>
          <a:noFill/>
        </p:spPr>
      </p:pic>
      <p:sp>
        <p:nvSpPr>
          <p:cNvPr id="43011" name="Rectangle 3"/>
          <p:cNvSpPr>
            <a:spLocks noChangeArrowheads="1"/>
          </p:cNvSpPr>
          <p:nvPr/>
        </p:nvSpPr>
        <p:spPr bwMode="auto">
          <a:xfrm>
            <a:off x="8813800" y="6616700"/>
            <a:ext cx="317500" cy="241300"/>
          </a:xfrm>
          <a:prstGeom prst="rect">
            <a:avLst/>
          </a:prstGeom>
          <a:noFill/>
          <a:ln w="9525">
            <a:noFill/>
            <a:miter lim="800000"/>
            <a:headEnd/>
            <a:tailEnd/>
          </a:ln>
          <a:effectLst/>
        </p:spPr>
        <p:txBody>
          <a:bodyPr wrap="none" lIns="0" rIns="0"/>
          <a:lstStyle/>
          <a:p>
            <a:pPr algn="l">
              <a:spcBef>
                <a:spcPct val="0"/>
              </a:spcBef>
              <a:buClrTx/>
              <a:buFontTx/>
              <a:buNone/>
            </a:pPr>
            <a:fld id="{716624F9-4EB9-4F87-9054-CBE03198208A}" type="slidenum">
              <a:rPr lang="ar-SA" sz="800"/>
              <a:pPr algn="l">
                <a:spcBef>
                  <a:spcPct val="0"/>
                </a:spcBef>
                <a:buClrTx/>
                <a:buFontTx/>
                <a:buNone/>
              </a:pPr>
              <a:t>‹#›</a:t>
            </a:fld>
            <a:endParaRPr lang="en-US" sz="800"/>
          </a:p>
        </p:txBody>
      </p:sp>
      <p:sp>
        <p:nvSpPr>
          <p:cNvPr id="43012" name="Rectangle 4"/>
          <p:cNvSpPr>
            <a:spLocks noGrp="1" noChangeArrowheads="1"/>
          </p:cNvSpPr>
          <p:nvPr>
            <p:ph type="title"/>
          </p:nvPr>
        </p:nvSpPr>
        <p:spPr bwMode="auto">
          <a:xfrm>
            <a:off x="457200" y="152400"/>
            <a:ext cx="8229600" cy="1143000"/>
          </a:xfrm>
          <a:prstGeom prst="rect">
            <a:avLst/>
          </a:prstGeom>
          <a:noFill/>
          <a:ln w="9525">
            <a:noFill/>
            <a:miter lim="800000"/>
            <a:headEnd/>
            <a:tailEnd/>
          </a:ln>
          <a:effectLst>
            <a:outerShdw dist="35921" dir="2700000" algn="ctr" rotWithShape="0">
              <a:schemeClr val="tx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 </a:t>
            </a:r>
            <a:br>
              <a:rPr lang="en-US" smtClean="0"/>
            </a:br>
            <a:r>
              <a:rPr lang="en-US" smtClean="0"/>
              <a:t>– Arial 36</a:t>
            </a:r>
          </a:p>
        </p:txBody>
      </p:sp>
      <p:sp>
        <p:nvSpPr>
          <p:cNvPr id="43013" name="Text Box 5"/>
          <p:cNvSpPr txBox="1">
            <a:spLocks noChangeArrowheads="1"/>
          </p:cNvSpPr>
          <p:nvPr/>
        </p:nvSpPr>
        <p:spPr bwMode="auto">
          <a:xfrm>
            <a:off x="6488113" y="0"/>
            <a:ext cx="2630487" cy="198438"/>
          </a:xfrm>
          <a:prstGeom prst="rect">
            <a:avLst/>
          </a:prstGeom>
          <a:noFill/>
          <a:ln w="9525">
            <a:noFill/>
            <a:miter lim="800000"/>
            <a:headEnd/>
            <a:tailEnd/>
          </a:ln>
          <a:effectLst/>
        </p:spPr>
        <p:txBody>
          <a:bodyPr>
            <a:spAutoFit/>
          </a:bodyPr>
          <a:lstStyle/>
          <a:p>
            <a:pPr algn="l" eaLnBrk="0" hangingPunct="0">
              <a:spcBef>
                <a:spcPct val="0"/>
              </a:spcBef>
              <a:buClrTx/>
              <a:buFontTx/>
              <a:buNone/>
            </a:pPr>
            <a:r>
              <a:rPr lang="en-US" altLang="he-IL" sz="700" b="0">
                <a:solidFill>
                  <a:schemeClr val="bg1"/>
                </a:solidFill>
              </a:rPr>
              <a:t>© </a:t>
            </a:r>
            <a:r>
              <a:rPr lang="en-US" altLang="en-US" sz="700" b="0">
                <a:solidFill>
                  <a:schemeClr val="bg1"/>
                </a:solidFill>
              </a:rPr>
              <a:t> 2004 - </a:t>
            </a:r>
            <a:r>
              <a:rPr lang="en-US" altLang="he-IL" sz="700" b="0">
                <a:solidFill>
                  <a:schemeClr val="bg1"/>
                </a:solidFill>
              </a:rPr>
              <a:t>Proprietary and Confidential Information of Amdocs</a:t>
            </a:r>
          </a:p>
        </p:txBody>
      </p:sp>
      <p:sp>
        <p:nvSpPr>
          <p:cNvPr id="43014" name="Rectangle 6"/>
          <p:cNvSpPr>
            <a:spLocks noGrp="1" noChangeArrowheads="1"/>
          </p:cNvSpPr>
          <p:nvPr>
            <p:ph type="body" idx="1"/>
          </p:nvPr>
        </p:nvSpPr>
        <p:spPr bwMode="auto">
          <a:xfrm>
            <a:off x="585788" y="1617663"/>
            <a:ext cx="77724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 Arial 28</a:t>
            </a:r>
          </a:p>
          <a:p>
            <a:pPr lvl="1"/>
            <a:r>
              <a:rPr lang="en-US" smtClean="0"/>
              <a:t>Second level / Arial 24</a:t>
            </a:r>
          </a:p>
          <a:p>
            <a:pPr lvl="2"/>
            <a:r>
              <a:rPr lang="en-US" smtClean="0"/>
              <a:t>Third level / Arial 20</a:t>
            </a:r>
          </a:p>
          <a:p>
            <a:pPr lvl="3"/>
            <a:r>
              <a:rPr lang="en-US" smtClean="0"/>
              <a:t>Fourth level / Arial 18</a:t>
            </a:r>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fade/>
  </p:transition>
  <p:txStyles>
    <p:titleStyle>
      <a:lvl1pPr algn="l" rtl="0" fontAlgn="base">
        <a:spcBef>
          <a:spcPct val="0"/>
        </a:spcBef>
        <a:spcAft>
          <a:spcPct val="0"/>
        </a:spcAft>
        <a:defRPr sz="3600" b="1">
          <a:solidFill>
            <a:schemeClr val="bg1"/>
          </a:solidFill>
          <a:latin typeface="+mj-lt"/>
          <a:ea typeface="+mj-ea"/>
          <a:cs typeface="+mj-cs"/>
        </a:defRPr>
      </a:lvl1pPr>
      <a:lvl2pPr algn="l" rtl="0" fontAlgn="base">
        <a:spcBef>
          <a:spcPct val="0"/>
        </a:spcBef>
        <a:spcAft>
          <a:spcPct val="0"/>
        </a:spcAft>
        <a:defRPr sz="3600" b="1">
          <a:solidFill>
            <a:schemeClr val="bg1"/>
          </a:solidFill>
          <a:latin typeface="Arial" pitchFamily="34" charset="0"/>
          <a:cs typeface="Arial" pitchFamily="34" charset="0"/>
        </a:defRPr>
      </a:lvl2pPr>
      <a:lvl3pPr algn="l" rtl="0" fontAlgn="base">
        <a:spcBef>
          <a:spcPct val="0"/>
        </a:spcBef>
        <a:spcAft>
          <a:spcPct val="0"/>
        </a:spcAft>
        <a:defRPr sz="3600" b="1">
          <a:solidFill>
            <a:schemeClr val="bg1"/>
          </a:solidFill>
          <a:latin typeface="Arial" pitchFamily="34" charset="0"/>
          <a:cs typeface="Arial" pitchFamily="34" charset="0"/>
        </a:defRPr>
      </a:lvl3pPr>
      <a:lvl4pPr algn="l" rtl="0" fontAlgn="base">
        <a:spcBef>
          <a:spcPct val="0"/>
        </a:spcBef>
        <a:spcAft>
          <a:spcPct val="0"/>
        </a:spcAft>
        <a:defRPr sz="3600" b="1">
          <a:solidFill>
            <a:schemeClr val="bg1"/>
          </a:solidFill>
          <a:latin typeface="Arial" pitchFamily="34" charset="0"/>
          <a:cs typeface="Arial" pitchFamily="34" charset="0"/>
        </a:defRPr>
      </a:lvl4pPr>
      <a:lvl5pPr algn="l" rtl="0" fontAlgn="base">
        <a:spcBef>
          <a:spcPct val="0"/>
        </a:spcBef>
        <a:spcAft>
          <a:spcPct val="0"/>
        </a:spcAft>
        <a:defRPr sz="3600" b="1">
          <a:solidFill>
            <a:schemeClr val="bg1"/>
          </a:solidFill>
          <a:latin typeface="Arial" pitchFamily="34" charset="0"/>
          <a:cs typeface="Arial" pitchFamily="34" charset="0"/>
        </a:defRPr>
      </a:lvl5pPr>
      <a:lvl6pPr marL="457200" algn="l" rtl="0" fontAlgn="base">
        <a:spcBef>
          <a:spcPct val="0"/>
        </a:spcBef>
        <a:spcAft>
          <a:spcPct val="0"/>
        </a:spcAft>
        <a:defRPr sz="3600" b="1">
          <a:solidFill>
            <a:schemeClr val="bg1"/>
          </a:solidFill>
          <a:latin typeface="Arial" pitchFamily="34" charset="0"/>
          <a:cs typeface="Arial" pitchFamily="34" charset="0"/>
        </a:defRPr>
      </a:lvl6pPr>
      <a:lvl7pPr marL="914400" algn="l" rtl="0" fontAlgn="base">
        <a:spcBef>
          <a:spcPct val="0"/>
        </a:spcBef>
        <a:spcAft>
          <a:spcPct val="0"/>
        </a:spcAft>
        <a:defRPr sz="3600" b="1">
          <a:solidFill>
            <a:schemeClr val="bg1"/>
          </a:solidFill>
          <a:latin typeface="Arial" pitchFamily="34" charset="0"/>
          <a:cs typeface="Arial" pitchFamily="34" charset="0"/>
        </a:defRPr>
      </a:lvl7pPr>
      <a:lvl8pPr marL="1371600" algn="l" rtl="0" fontAlgn="base">
        <a:spcBef>
          <a:spcPct val="0"/>
        </a:spcBef>
        <a:spcAft>
          <a:spcPct val="0"/>
        </a:spcAft>
        <a:defRPr sz="3600" b="1">
          <a:solidFill>
            <a:schemeClr val="bg1"/>
          </a:solidFill>
          <a:latin typeface="Arial" pitchFamily="34" charset="0"/>
          <a:cs typeface="Arial" pitchFamily="34" charset="0"/>
        </a:defRPr>
      </a:lvl8pPr>
      <a:lvl9pPr marL="1828800" algn="l" rtl="0" fontAlgn="base">
        <a:spcBef>
          <a:spcPct val="0"/>
        </a:spcBef>
        <a:spcAft>
          <a:spcPct val="0"/>
        </a:spcAft>
        <a:defRPr sz="3600" b="1">
          <a:solidFill>
            <a:schemeClr val="bg1"/>
          </a:solidFill>
          <a:latin typeface="Arial" pitchFamily="34" charset="0"/>
          <a:cs typeface="Arial" pitchFamily="34" charset="0"/>
        </a:defRPr>
      </a:lvl9pPr>
    </p:titleStyle>
    <p:bodyStyle>
      <a:lvl1pPr marL="342900" indent="-342900" algn="l" rtl="0" fontAlgn="base">
        <a:spcBef>
          <a:spcPct val="40000"/>
        </a:spcBef>
        <a:spcAft>
          <a:spcPct val="0"/>
        </a:spcAft>
        <a:buClr>
          <a:srgbClr val="FF6600"/>
        </a:buClr>
        <a:buFont typeface="Arial" pitchFamily="34" charset="0"/>
        <a:buChar char="&gt;"/>
        <a:defRPr sz="2800">
          <a:solidFill>
            <a:schemeClr val="tx1"/>
          </a:solidFill>
          <a:latin typeface="+mn-lt"/>
          <a:ea typeface="+mn-ea"/>
          <a:cs typeface="+mn-cs"/>
        </a:defRPr>
      </a:lvl1pPr>
      <a:lvl2pPr marL="742950" indent="-285750" algn="l" rtl="0" fontAlgn="base">
        <a:spcBef>
          <a:spcPct val="20000"/>
        </a:spcBef>
        <a:spcAft>
          <a:spcPct val="0"/>
        </a:spcAft>
        <a:buClr>
          <a:srgbClr val="FF6600"/>
        </a:buClr>
        <a:buFont typeface="Arial" pitchFamily="34" charset="0"/>
        <a:buChar char="&gt;"/>
        <a:defRPr sz="2400">
          <a:solidFill>
            <a:schemeClr val="tx1"/>
          </a:solidFill>
          <a:latin typeface="+mn-lt"/>
          <a:cs typeface="+mn-cs"/>
        </a:defRPr>
      </a:lvl2pPr>
      <a:lvl3pPr marL="1143000" indent="-228600" algn="l" rtl="0" fontAlgn="base">
        <a:spcBef>
          <a:spcPct val="20000"/>
        </a:spcBef>
        <a:spcAft>
          <a:spcPct val="0"/>
        </a:spcAft>
        <a:buClr>
          <a:srgbClr val="FF6600"/>
        </a:buClr>
        <a:buFont typeface="Arial" pitchFamily="34" charset="0"/>
        <a:buChar char="&gt;"/>
        <a:defRPr sz="2000">
          <a:solidFill>
            <a:schemeClr val="tx1"/>
          </a:solidFill>
          <a:latin typeface="+mn-lt"/>
          <a:cs typeface="+mn-cs"/>
        </a:defRPr>
      </a:lvl3pPr>
      <a:lvl4pPr marL="1600200" indent="-228600" algn="l" rtl="0" fontAlgn="base">
        <a:spcBef>
          <a:spcPct val="20000"/>
        </a:spcBef>
        <a:spcAft>
          <a:spcPct val="0"/>
        </a:spcAft>
        <a:buClr>
          <a:srgbClr val="FF6600"/>
        </a:buClr>
        <a:buFont typeface="Arial" pitchFamily="34" charset="0"/>
        <a:buChar char="&gt;"/>
        <a:defRPr>
          <a:solidFill>
            <a:schemeClr val="tx1"/>
          </a:solidFill>
          <a:latin typeface="+mn-lt"/>
          <a:cs typeface="+mn-cs"/>
        </a:defRPr>
      </a:lvl4pPr>
      <a:lvl5pPr marL="2057400" indent="-228600" algn="r" rtl="1" fontAlgn="base">
        <a:spcBef>
          <a:spcPct val="20000"/>
        </a:spcBef>
        <a:spcAft>
          <a:spcPct val="0"/>
        </a:spcAft>
        <a:buClr>
          <a:srgbClr val="ADA47A"/>
        </a:buClr>
        <a:defRPr>
          <a:solidFill>
            <a:schemeClr val="tx1"/>
          </a:solidFill>
          <a:latin typeface="+mn-lt"/>
          <a:cs typeface="+mn-cs"/>
        </a:defRPr>
      </a:lvl5pPr>
      <a:lvl6pPr marL="2514600" indent="-228600" algn="r" rtl="1" fontAlgn="base">
        <a:spcBef>
          <a:spcPct val="20000"/>
        </a:spcBef>
        <a:spcAft>
          <a:spcPct val="0"/>
        </a:spcAft>
        <a:buClr>
          <a:srgbClr val="ADA47A"/>
        </a:buClr>
        <a:defRPr>
          <a:solidFill>
            <a:schemeClr val="tx1"/>
          </a:solidFill>
          <a:latin typeface="+mn-lt"/>
          <a:cs typeface="+mn-cs"/>
        </a:defRPr>
      </a:lvl6pPr>
      <a:lvl7pPr marL="2971800" indent="-228600" algn="r" rtl="1" fontAlgn="base">
        <a:spcBef>
          <a:spcPct val="20000"/>
        </a:spcBef>
        <a:spcAft>
          <a:spcPct val="0"/>
        </a:spcAft>
        <a:buClr>
          <a:srgbClr val="ADA47A"/>
        </a:buClr>
        <a:defRPr>
          <a:solidFill>
            <a:schemeClr val="tx1"/>
          </a:solidFill>
          <a:latin typeface="+mn-lt"/>
          <a:cs typeface="+mn-cs"/>
        </a:defRPr>
      </a:lvl7pPr>
      <a:lvl8pPr marL="3429000" indent="-228600" algn="r" rtl="1" fontAlgn="base">
        <a:spcBef>
          <a:spcPct val="20000"/>
        </a:spcBef>
        <a:spcAft>
          <a:spcPct val="0"/>
        </a:spcAft>
        <a:buClr>
          <a:srgbClr val="ADA47A"/>
        </a:buClr>
        <a:defRPr>
          <a:solidFill>
            <a:schemeClr val="tx1"/>
          </a:solidFill>
          <a:latin typeface="+mn-lt"/>
          <a:cs typeface="+mn-cs"/>
        </a:defRPr>
      </a:lvl8pPr>
      <a:lvl9pPr marL="3886200" indent="-228600" algn="r" rtl="1" fontAlgn="base">
        <a:spcBef>
          <a:spcPct val="20000"/>
        </a:spcBef>
        <a:spcAft>
          <a:spcPct val="0"/>
        </a:spcAft>
        <a:buClr>
          <a:srgbClr val="ADA47A"/>
        </a:buCl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1234" name="Group 2"/>
          <p:cNvGrpSpPr>
            <a:grpSpLocks/>
          </p:cNvGrpSpPr>
          <p:nvPr/>
        </p:nvGrpSpPr>
        <p:grpSpPr bwMode="auto">
          <a:xfrm>
            <a:off x="3175" y="0"/>
            <a:ext cx="9140825" cy="6858000"/>
            <a:chOff x="2" y="0"/>
            <a:chExt cx="5758" cy="4320"/>
          </a:xfrm>
        </p:grpSpPr>
        <p:pic>
          <p:nvPicPr>
            <p:cNvPr id="351235" name="Picture 3" descr="divider"/>
            <p:cNvPicPr>
              <a:picLocks noChangeAspect="1" noChangeArrowheads="1"/>
            </p:cNvPicPr>
            <p:nvPr/>
          </p:nvPicPr>
          <p:blipFill>
            <a:blip r:embed="rId3"/>
            <a:srcRect/>
            <a:stretch>
              <a:fillRect/>
            </a:stretch>
          </p:blipFill>
          <p:spPr bwMode="auto">
            <a:xfrm>
              <a:off x="2" y="2"/>
              <a:ext cx="5758" cy="4318"/>
            </a:xfrm>
            <a:prstGeom prst="rect">
              <a:avLst/>
            </a:prstGeom>
            <a:noFill/>
          </p:spPr>
        </p:pic>
        <p:sp>
          <p:nvSpPr>
            <p:cNvPr id="351236" name="Rectangle 4"/>
            <p:cNvSpPr>
              <a:spLocks noChangeArrowheads="1"/>
            </p:cNvSpPr>
            <p:nvPr/>
          </p:nvSpPr>
          <p:spPr bwMode="auto">
            <a:xfrm>
              <a:off x="5559" y="4167"/>
              <a:ext cx="192" cy="144"/>
            </a:xfrm>
            <a:prstGeom prst="rect">
              <a:avLst/>
            </a:prstGeom>
            <a:noFill/>
            <a:ln w="9525">
              <a:noFill/>
              <a:miter lim="800000"/>
              <a:headEnd/>
              <a:tailEnd/>
            </a:ln>
            <a:effectLst/>
          </p:spPr>
          <p:txBody>
            <a:bodyPr wrap="none" lIns="0" rIns="0"/>
            <a:lstStyle/>
            <a:p>
              <a:pPr algn="l">
                <a:spcBef>
                  <a:spcPct val="0"/>
                </a:spcBef>
                <a:buClrTx/>
                <a:buFontTx/>
                <a:buNone/>
              </a:pPr>
              <a:fld id="{C0C3156B-5EB0-44BF-8D15-CB367BC5190A}" type="slidenum">
                <a:rPr lang="ar-SA" sz="800"/>
                <a:pPr algn="l">
                  <a:spcBef>
                    <a:spcPct val="0"/>
                  </a:spcBef>
                  <a:buClrTx/>
                  <a:buFontTx/>
                  <a:buNone/>
                </a:pPr>
                <a:t>1</a:t>
              </a:fld>
              <a:endParaRPr lang="en-US" sz="800"/>
            </a:p>
          </p:txBody>
        </p:sp>
        <p:sp>
          <p:nvSpPr>
            <p:cNvPr id="351237" name="Text Box 5"/>
            <p:cNvSpPr txBox="1">
              <a:spLocks noChangeArrowheads="1"/>
            </p:cNvSpPr>
            <p:nvPr/>
          </p:nvSpPr>
          <p:spPr bwMode="auto">
            <a:xfrm>
              <a:off x="4094" y="0"/>
              <a:ext cx="1519" cy="125"/>
            </a:xfrm>
            <a:prstGeom prst="rect">
              <a:avLst/>
            </a:prstGeom>
            <a:noFill/>
            <a:ln w="9525">
              <a:noFill/>
              <a:miter lim="800000"/>
              <a:headEnd/>
              <a:tailEnd/>
            </a:ln>
            <a:effectLst/>
          </p:spPr>
          <p:txBody>
            <a:bodyPr wrap="none" lIns="0" rIns="0">
              <a:spAutoFit/>
            </a:bodyPr>
            <a:lstStyle/>
            <a:p>
              <a:pPr algn="l" eaLnBrk="0" hangingPunct="0">
                <a:spcBef>
                  <a:spcPct val="0"/>
                </a:spcBef>
                <a:buClrTx/>
                <a:buFontTx/>
                <a:buNone/>
              </a:pPr>
              <a:r>
                <a:rPr lang="en-US" altLang="he-IL" sz="700" b="0">
                  <a:solidFill>
                    <a:schemeClr val="bg1"/>
                  </a:solidFill>
                </a:rPr>
                <a:t>© </a:t>
              </a:r>
              <a:r>
                <a:rPr lang="en-US" altLang="en-US" sz="700" b="0">
                  <a:solidFill>
                    <a:schemeClr val="bg1"/>
                  </a:solidFill>
                </a:rPr>
                <a:t> 2004 - </a:t>
              </a:r>
              <a:r>
                <a:rPr lang="en-US" altLang="he-IL" sz="700" b="0">
                  <a:solidFill>
                    <a:schemeClr val="bg1"/>
                  </a:solidFill>
                </a:rPr>
                <a:t>Proprietary and Confidential Information of Amdocs</a:t>
              </a:r>
            </a:p>
          </p:txBody>
        </p:sp>
      </p:grpSp>
      <p:sp>
        <p:nvSpPr>
          <p:cNvPr id="351238" name="Rectangle 6"/>
          <p:cNvSpPr>
            <a:spLocks noChangeArrowheads="1"/>
          </p:cNvSpPr>
          <p:nvPr/>
        </p:nvSpPr>
        <p:spPr bwMode="auto">
          <a:xfrm>
            <a:off x="228600" y="1295400"/>
            <a:ext cx="8305800" cy="3657600"/>
          </a:xfrm>
          <a:prstGeom prst="rect">
            <a:avLst/>
          </a:prstGeom>
          <a:noFill/>
          <a:ln w="9525" algn="ctr">
            <a:noFill/>
            <a:miter lim="800000"/>
            <a:headEnd/>
            <a:tailEnd/>
          </a:ln>
          <a:effectLst>
            <a:outerShdw dist="35921" dir="2700000" algn="ctr" rotWithShape="0">
              <a:schemeClr val="tx1"/>
            </a:outerShdw>
          </a:effectLst>
        </p:spPr>
        <p:txBody>
          <a:bodyPr/>
          <a:lstStyle/>
          <a:p>
            <a:pPr>
              <a:lnSpc>
                <a:spcPct val="120000"/>
              </a:lnSpc>
              <a:spcBef>
                <a:spcPct val="25000"/>
              </a:spcBef>
              <a:buClrTx/>
              <a:buFontTx/>
              <a:buNone/>
            </a:pPr>
            <a:r>
              <a:rPr lang="en-US" sz="5400" i="1" dirty="0" err="1" smtClean="0">
                <a:solidFill>
                  <a:schemeClr val="bg1"/>
                </a:solidFill>
              </a:rPr>
              <a:t>eTOM</a:t>
            </a:r>
            <a:r>
              <a:rPr lang="en-US" sz="5400" i="1" dirty="0" smtClean="0">
                <a:solidFill>
                  <a:schemeClr val="bg1"/>
                </a:solidFill>
              </a:rPr>
              <a:t> </a:t>
            </a:r>
          </a:p>
          <a:p>
            <a:pPr>
              <a:lnSpc>
                <a:spcPct val="120000"/>
              </a:lnSpc>
              <a:spcBef>
                <a:spcPct val="25000"/>
              </a:spcBef>
              <a:buClrTx/>
              <a:buFontTx/>
              <a:buNone/>
            </a:pPr>
            <a:r>
              <a:rPr lang="en-US" sz="5400" i="1" dirty="0" smtClean="0">
                <a:solidFill>
                  <a:schemeClr val="bg1"/>
                </a:solidFill>
              </a:rPr>
              <a:t>Enhanced Telecom Operations Map</a:t>
            </a:r>
            <a:endParaRPr lang="en-US" sz="4400" i="1" dirty="0">
              <a:solidFill>
                <a:schemeClr val="bg1"/>
              </a:solidFill>
            </a:endParaRPr>
          </a:p>
        </p:txBody>
      </p:sp>
      <p:sp>
        <p:nvSpPr>
          <p:cNvPr id="351241" name="Text Box 9"/>
          <p:cNvSpPr txBox="1">
            <a:spLocks noChangeArrowheads="1"/>
          </p:cNvSpPr>
          <p:nvPr/>
        </p:nvSpPr>
        <p:spPr bwMode="auto">
          <a:xfrm>
            <a:off x="2514600" y="5029200"/>
            <a:ext cx="6400800" cy="1169551"/>
          </a:xfrm>
          <a:prstGeom prst="rect">
            <a:avLst/>
          </a:prstGeom>
          <a:noFill/>
          <a:ln w="9525" algn="ctr">
            <a:noFill/>
            <a:miter lim="800000"/>
            <a:headEnd/>
            <a:tailEnd/>
          </a:ln>
          <a:effectLst/>
        </p:spPr>
        <p:txBody>
          <a:bodyPr>
            <a:spAutoFit/>
          </a:bodyPr>
          <a:lstStyle/>
          <a:p>
            <a:pPr marL="347663" indent="-347663" algn="r"/>
            <a:r>
              <a:rPr lang="en-US" sz="2800" dirty="0" smtClean="0"/>
              <a:t>Deodatta Natekar</a:t>
            </a:r>
          </a:p>
          <a:p>
            <a:pPr marL="347663" indent="-347663" algn="r"/>
            <a:r>
              <a:rPr lang="en-US" sz="2800" dirty="0" smtClean="0"/>
              <a:t>25-Jan-08</a:t>
            </a:r>
            <a:endParaRPr lang="en-US" sz="28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2"/>
          <p:cNvSpPr txBox="1">
            <a:spLocks noChangeArrowheads="1"/>
          </p:cNvSpPr>
          <p:nvPr/>
        </p:nvSpPr>
        <p:spPr bwMode="auto">
          <a:xfrm>
            <a:off x="0" y="5056188"/>
            <a:ext cx="9144000" cy="1801812"/>
          </a:xfrm>
          <a:prstGeom prst="rect">
            <a:avLst/>
          </a:prstGeom>
          <a:solidFill>
            <a:schemeClr val="bg1"/>
          </a:solidFill>
          <a:ln w="9525" algn="ctr">
            <a:noFill/>
            <a:miter lim="800000"/>
            <a:headEnd/>
            <a:tailEnd/>
          </a:ln>
          <a:effectLst/>
        </p:spPr>
        <p:txBody>
          <a:bodyPr>
            <a:spAutoFit/>
          </a:bodyPr>
          <a:lstStyle/>
          <a:p>
            <a:pPr marL="347663" indent="-347663"/>
            <a:endParaRPr lang="en-US" sz="2800" b="0"/>
          </a:p>
          <a:p>
            <a:pPr marL="347663" indent="-347663"/>
            <a:endParaRPr lang="en-US" sz="2800" b="0"/>
          </a:p>
          <a:p>
            <a:pPr marL="347663" indent="-347663"/>
            <a:endParaRPr lang="en-US" sz="2800" b="0"/>
          </a:p>
        </p:txBody>
      </p:sp>
      <p:sp>
        <p:nvSpPr>
          <p:cNvPr id="544771" name="Rectangle 3"/>
          <p:cNvSpPr>
            <a:spLocks noGrp="1" noChangeArrowheads="1"/>
          </p:cNvSpPr>
          <p:nvPr>
            <p:ph type="title"/>
          </p:nvPr>
        </p:nvSpPr>
        <p:spPr>
          <a:xfrm>
            <a:off x="304800" y="457200"/>
            <a:ext cx="8534400" cy="685800"/>
          </a:xfrm>
        </p:spPr>
        <p:txBody>
          <a:bodyPr/>
          <a:lstStyle/>
          <a:p>
            <a:r>
              <a:rPr lang="en-US" dirty="0" err="1">
                <a:cs typeface="Times New Roman" pitchFamily="18" charset="0"/>
              </a:rPr>
              <a:t>eTOM</a:t>
            </a:r>
            <a:r>
              <a:rPr lang="en-US" dirty="0">
                <a:cs typeface="Times New Roman" pitchFamily="18" charset="0"/>
              </a:rPr>
              <a:t> Business Process Framework – Enterprise - </a:t>
            </a:r>
            <a:r>
              <a:rPr lang="en-US" u="sng" dirty="0">
                <a:cs typeface="Times New Roman" pitchFamily="18" charset="0"/>
              </a:rPr>
              <a:t>Level 0</a:t>
            </a:r>
            <a:endParaRPr lang="es-AR" u="sng" dirty="0"/>
          </a:p>
        </p:txBody>
      </p:sp>
      <p:sp>
        <p:nvSpPr>
          <p:cNvPr id="544772" name="Rectangle 4"/>
          <p:cNvSpPr>
            <a:spLocks noChangeAspect="1" noChangeArrowheads="1"/>
          </p:cNvSpPr>
          <p:nvPr/>
        </p:nvSpPr>
        <p:spPr bwMode="auto">
          <a:xfrm>
            <a:off x="8382000" y="685800"/>
            <a:ext cx="219075" cy="292100"/>
          </a:xfrm>
          <a:prstGeom prst="rect">
            <a:avLst/>
          </a:prstGeom>
          <a:solidFill>
            <a:srgbClr val="EEEEEE"/>
          </a:solidFill>
          <a:ln w="19050">
            <a:solidFill>
              <a:schemeClr val="tx1"/>
            </a:solidFill>
            <a:miter lim="800000"/>
            <a:headEnd/>
            <a:tailEnd/>
          </a:ln>
          <a:effectLst/>
        </p:spPr>
        <p:txBody>
          <a:bodyPr wrap="none" anchor="ctr"/>
          <a:lstStyle/>
          <a:p>
            <a:endParaRPr lang="en-US"/>
          </a:p>
        </p:txBody>
      </p:sp>
      <p:sp>
        <p:nvSpPr>
          <p:cNvPr id="544773" name="Rectangle 5"/>
          <p:cNvSpPr>
            <a:spLocks noChangeAspect="1" noChangeArrowheads="1"/>
          </p:cNvSpPr>
          <p:nvPr/>
        </p:nvSpPr>
        <p:spPr bwMode="auto">
          <a:xfrm>
            <a:off x="8636000" y="685800"/>
            <a:ext cx="293688" cy="292100"/>
          </a:xfrm>
          <a:prstGeom prst="rect">
            <a:avLst/>
          </a:prstGeom>
          <a:solidFill>
            <a:srgbClr val="EEEEEE"/>
          </a:solidFill>
          <a:ln w="19050">
            <a:solidFill>
              <a:schemeClr val="tx1"/>
            </a:solidFill>
            <a:miter lim="800000"/>
            <a:headEnd/>
            <a:tailEnd/>
          </a:ln>
          <a:effectLst/>
        </p:spPr>
        <p:txBody>
          <a:bodyPr wrap="none" anchor="ctr"/>
          <a:lstStyle/>
          <a:p>
            <a:endParaRPr lang="en-US"/>
          </a:p>
        </p:txBody>
      </p:sp>
      <p:grpSp>
        <p:nvGrpSpPr>
          <p:cNvPr id="544774" name="Group 6"/>
          <p:cNvGrpSpPr>
            <a:grpSpLocks/>
          </p:cNvGrpSpPr>
          <p:nvPr/>
        </p:nvGrpSpPr>
        <p:grpSpPr bwMode="auto">
          <a:xfrm>
            <a:off x="762000" y="5562600"/>
            <a:ext cx="7848600" cy="552450"/>
            <a:chOff x="948" y="3408"/>
            <a:chExt cx="3882" cy="348"/>
          </a:xfrm>
        </p:grpSpPr>
        <p:sp>
          <p:nvSpPr>
            <p:cNvPr id="544775" name="AutoShape 7"/>
            <p:cNvSpPr>
              <a:spLocks noChangeArrowheads="1"/>
            </p:cNvSpPr>
            <p:nvPr/>
          </p:nvSpPr>
          <p:spPr bwMode="auto">
            <a:xfrm>
              <a:off x="966" y="3420"/>
              <a:ext cx="3864" cy="336"/>
            </a:xfrm>
            <a:prstGeom prst="roundRect">
              <a:avLst>
                <a:gd name="adj" fmla="val 15384"/>
              </a:avLst>
            </a:prstGeom>
            <a:solidFill>
              <a:schemeClr val="bg2"/>
            </a:solidFill>
            <a:ln w="11113">
              <a:solidFill>
                <a:srgbClr val="000000"/>
              </a:solidFill>
              <a:round/>
              <a:headEnd/>
              <a:tailEnd/>
            </a:ln>
          </p:spPr>
          <p:txBody>
            <a:bodyPr/>
            <a:lstStyle/>
            <a:p>
              <a:endParaRPr lang="en-US"/>
            </a:p>
          </p:txBody>
        </p:sp>
        <p:sp>
          <p:nvSpPr>
            <p:cNvPr id="544776" name="AutoShape 8"/>
            <p:cNvSpPr>
              <a:spLocks noChangeArrowheads="1"/>
            </p:cNvSpPr>
            <p:nvPr/>
          </p:nvSpPr>
          <p:spPr bwMode="auto">
            <a:xfrm>
              <a:off x="948" y="3408"/>
              <a:ext cx="3864" cy="336"/>
            </a:xfrm>
            <a:prstGeom prst="roundRect">
              <a:avLst>
                <a:gd name="adj" fmla="val 15384"/>
              </a:avLst>
            </a:prstGeom>
            <a:solidFill>
              <a:srgbClr val="DDDDDD"/>
            </a:solidFill>
            <a:ln w="11113">
              <a:solidFill>
                <a:srgbClr val="000000"/>
              </a:solidFill>
              <a:round/>
              <a:headEnd/>
              <a:tailEnd/>
            </a:ln>
          </p:spPr>
          <p:txBody>
            <a:bodyPr/>
            <a:lstStyle/>
            <a:p>
              <a:endParaRPr lang="en-US"/>
            </a:p>
          </p:txBody>
        </p:sp>
      </p:grpSp>
      <p:sp>
        <p:nvSpPr>
          <p:cNvPr id="544777" name="Rectangle 9"/>
          <p:cNvSpPr>
            <a:spLocks noChangeArrowheads="1"/>
          </p:cNvSpPr>
          <p:nvPr/>
        </p:nvSpPr>
        <p:spPr bwMode="auto">
          <a:xfrm>
            <a:off x="990600" y="5715000"/>
            <a:ext cx="2009775" cy="2127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Enterprise Management</a:t>
            </a:r>
            <a:endParaRPr lang="en-US">
              <a:latin typeface="Times" charset="0"/>
              <a:cs typeface="Times New Roman" pitchFamily="18" charset="0"/>
            </a:endParaRPr>
          </a:p>
        </p:txBody>
      </p:sp>
      <p:sp>
        <p:nvSpPr>
          <p:cNvPr id="544778" name="Rectangle 10"/>
          <p:cNvSpPr>
            <a:spLocks noChangeArrowheads="1"/>
          </p:cNvSpPr>
          <p:nvPr/>
        </p:nvSpPr>
        <p:spPr bwMode="auto">
          <a:xfrm>
            <a:off x="685800" y="1825625"/>
            <a:ext cx="3048000" cy="3125788"/>
          </a:xfrm>
          <a:prstGeom prst="rect">
            <a:avLst/>
          </a:prstGeom>
          <a:solidFill>
            <a:srgbClr val="BFFFFF"/>
          </a:solidFill>
          <a:ln w="11113">
            <a:solidFill>
              <a:srgbClr val="000000"/>
            </a:solidFill>
            <a:miter lim="800000"/>
            <a:headEnd/>
            <a:tailEnd/>
          </a:ln>
        </p:spPr>
        <p:txBody>
          <a:bodyPr/>
          <a:lstStyle/>
          <a:p>
            <a:endParaRPr lang="en-US"/>
          </a:p>
        </p:txBody>
      </p:sp>
      <p:sp>
        <p:nvSpPr>
          <p:cNvPr id="544779" name="Rectangle 11"/>
          <p:cNvSpPr>
            <a:spLocks noChangeArrowheads="1"/>
          </p:cNvSpPr>
          <p:nvPr/>
        </p:nvSpPr>
        <p:spPr bwMode="auto">
          <a:xfrm>
            <a:off x="765175" y="1920875"/>
            <a:ext cx="2890838" cy="212725"/>
          </a:xfrm>
          <a:prstGeom prst="rect">
            <a:avLst/>
          </a:prstGeom>
          <a:noFill/>
          <a:ln w="9525">
            <a:noFill/>
            <a:miter lim="800000"/>
            <a:headEnd/>
            <a:tailEnd/>
          </a:ln>
        </p:spPr>
        <p:txBody>
          <a:bodyPr lIns="0" tIns="0" rIns="0" bIns="0">
            <a:spAutoFit/>
          </a:bodyPr>
          <a:lstStyle/>
          <a:p>
            <a:pPr algn="l" eaLnBrk="0" hangingPunct="0">
              <a:spcBef>
                <a:spcPct val="0"/>
              </a:spcBef>
              <a:buClrTx/>
              <a:buFontTx/>
              <a:buNone/>
            </a:pPr>
            <a:r>
              <a:rPr lang="en-US">
                <a:solidFill>
                  <a:srgbClr val="000000"/>
                </a:solidFill>
                <a:cs typeface="Times New Roman" pitchFamily="18" charset="0"/>
              </a:rPr>
              <a:t>Strategy, Infrastructure &amp; Product</a:t>
            </a:r>
          </a:p>
        </p:txBody>
      </p:sp>
      <p:grpSp>
        <p:nvGrpSpPr>
          <p:cNvPr id="544780" name="Group 12"/>
          <p:cNvGrpSpPr>
            <a:grpSpLocks/>
          </p:cNvGrpSpPr>
          <p:nvPr/>
        </p:nvGrpSpPr>
        <p:grpSpPr bwMode="auto">
          <a:xfrm>
            <a:off x="3867150" y="1828800"/>
            <a:ext cx="4743450" cy="3155950"/>
            <a:chOff x="2436" y="912"/>
            <a:chExt cx="2390" cy="2228"/>
          </a:xfrm>
        </p:grpSpPr>
        <p:sp>
          <p:nvSpPr>
            <p:cNvPr id="544781" name="Rectangle 13"/>
            <p:cNvSpPr>
              <a:spLocks noChangeArrowheads="1"/>
            </p:cNvSpPr>
            <p:nvPr/>
          </p:nvSpPr>
          <p:spPr bwMode="auto">
            <a:xfrm>
              <a:off x="2458" y="934"/>
              <a:ext cx="2368" cy="2206"/>
            </a:xfrm>
            <a:prstGeom prst="rect">
              <a:avLst/>
            </a:prstGeom>
            <a:solidFill>
              <a:srgbClr val="808080"/>
            </a:solidFill>
            <a:ln w="9525">
              <a:noFill/>
              <a:miter lim="800000"/>
              <a:headEnd/>
              <a:tailEnd/>
            </a:ln>
          </p:spPr>
          <p:txBody>
            <a:bodyPr/>
            <a:lstStyle/>
            <a:p>
              <a:endParaRPr lang="en-US"/>
            </a:p>
          </p:txBody>
        </p:sp>
        <p:sp>
          <p:nvSpPr>
            <p:cNvPr id="544782" name="Rectangle 14"/>
            <p:cNvSpPr>
              <a:spLocks noChangeArrowheads="1"/>
            </p:cNvSpPr>
            <p:nvPr/>
          </p:nvSpPr>
          <p:spPr bwMode="auto">
            <a:xfrm>
              <a:off x="2436" y="912"/>
              <a:ext cx="2368" cy="2207"/>
            </a:xfrm>
            <a:prstGeom prst="rect">
              <a:avLst/>
            </a:prstGeom>
            <a:solidFill>
              <a:srgbClr val="FFCEFF"/>
            </a:solidFill>
            <a:ln w="11113">
              <a:solidFill>
                <a:srgbClr val="000000"/>
              </a:solidFill>
              <a:miter lim="800000"/>
              <a:headEnd/>
              <a:tailEnd/>
            </a:ln>
          </p:spPr>
          <p:txBody>
            <a:bodyPr/>
            <a:lstStyle/>
            <a:p>
              <a:endParaRPr lang="en-US"/>
            </a:p>
          </p:txBody>
        </p:sp>
      </p:grpSp>
      <p:sp>
        <p:nvSpPr>
          <p:cNvPr id="544783" name="Rectangle 15"/>
          <p:cNvSpPr>
            <a:spLocks noChangeArrowheads="1"/>
          </p:cNvSpPr>
          <p:nvPr/>
        </p:nvSpPr>
        <p:spPr bwMode="auto">
          <a:xfrm>
            <a:off x="3946525" y="1905000"/>
            <a:ext cx="935038" cy="212725"/>
          </a:xfrm>
          <a:prstGeom prst="rect">
            <a:avLst/>
          </a:prstGeom>
          <a:noFill/>
          <a:ln w="9525">
            <a:noFill/>
            <a:miter lim="800000"/>
            <a:headEnd/>
            <a:tailEnd/>
          </a:ln>
          <a:effectLst/>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Operations</a:t>
            </a:r>
          </a:p>
        </p:txBody>
      </p:sp>
      <p:sp>
        <p:nvSpPr>
          <p:cNvPr id="544784" name="Oval 16"/>
          <p:cNvSpPr>
            <a:spLocks noChangeArrowheads="1"/>
          </p:cNvSpPr>
          <p:nvPr/>
        </p:nvSpPr>
        <p:spPr bwMode="auto">
          <a:xfrm>
            <a:off x="1066800" y="1371600"/>
            <a:ext cx="6858000" cy="404813"/>
          </a:xfrm>
          <a:prstGeom prst="ellipse">
            <a:avLst/>
          </a:prstGeom>
          <a:solidFill>
            <a:srgbClr val="FFFF80"/>
          </a:solidFill>
          <a:ln w="11113">
            <a:solidFill>
              <a:srgbClr val="000000"/>
            </a:solidFill>
            <a:round/>
            <a:headEnd/>
            <a:tailEnd/>
          </a:ln>
        </p:spPr>
        <p:txBody>
          <a:bodyPr/>
          <a:lstStyle/>
          <a:p>
            <a:endParaRPr lang="en-US"/>
          </a:p>
        </p:txBody>
      </p:sp>
      <p:sp>
        <p:nvSpPr>
          <p:cNvPr id="544785" name="Rectangle 17"/>
          <p:cNvSpPr>
            <a:spLocks noChangeArrowheads="1"/>
          </p:cNvSpPr>
          <p:nvPr/>
        </p:nvSpPr>
        <p:spPr bwMode="auto">
          <a:xfrm>
            <a:off x="3956050" y="1416050"/>
            <a:ext cx="1066800" cy="274638"/>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800">
                <a:solidFill>
                  <a:srgbClr val="000000"/>
                </a:solidFill>
                <a:cs typeface="Times New Roman" pitchFamily="18" charset="0"/>
              </a:rPr>
              <a:t>Customer</a:t>
            </a:r>
            <a:endParaRPr lang="en-US" sz="2400">
              <a:latin typeface="Times" charset="0"/>
              <a:cs typeface="Times New Roman" pitchFamily="18" charset="0"/>
            </a:endParaRPr>
          </a:p>
        </p:txBody>
      </p:sp>
      <p:grpSp>
        <p:nvGrpSpPr>
          <p:cNvPr id="544786" name="Group 18"/>
          <p:cNvGrpSpPr>
            <a:grpSpLocks/>
          </p:cNvGrpSpPr>
          <p:nvPr/>
        </p:nvGrpSpPr>
        <p:grpSpPr bwMode="auto">
          <a:xfrm>
            <a:off x="1066800" y="5029200"/>
            <a:ext cx="6940550" cy="428625"/>
            <a:chOff x="1056" y="3168"/>
            <a:chExt cx="3637" cy="270"/>
          </a:xfrm>
        </p:grpSpPr>
        <p:grpSp>
          <p:nvGrpSpPr>
            <p:cNvPr id="544787" name="Group 19"/>
            <p:cNvGrpSpPr>
              <a:grpSpLocks/>
            </p:cNvGrpSpPr>
            <p:nvPr/>
          </p:nvGrpSpPr>
          <p:grpSpPr bwMode="auto">
            <a:xfrm>
              <a:off x="1056" y="3168"/>
              <a:ext cx="3637" cy="270"/>
              <a:chOff x="1210" y="3091"/>
              <a:chExt cx="3637" cy="347"/>
            </a:xfrm>
          </p:grpSpPr>
          <p:sp>
            <p:nvSpPr>
              <p:cNvPr id="544788" name="Oval 20"/>
              <p:cNvSpPr>
                <a:spLocks noChangeArrowheads="1"/>
              </p:cNvSpPr>
              <p:nvPr/>
            </p:nvSpPr>
            <p:spPr bwMode="auto">
              <a:xfrm>
                <a:off x="1238" y="3112"/>
                <a:ext cx="3609" cy="326"/>
              </a:xfrm>
              <a:prstGeom prst="ellipse">
                <a:avLst/>
              </a:prstGeom>
              <a:solidFill>
                <a:srgbClr val="808080"/>
              </a:solidFill>
              <a:ln w="9525">
                <a:noFill/>
                <a:round/>
                <a:headEnd/>
                <a:tailEnd/>
              </a:ln>
            </p:spPr>
            <p:txBody>
              <a:bodyPr/>
              <a:lstStyle/>
              <a:p>
                <a:endParaRPr lang="en-US"/>
              </a:p>
            </p:txBody>
          </p:sp>
          <p:sp>
            <p:nvSpPr>
              <p:cNvPr id="544789" name="Oval 21"/>
              <p:cNvSpPr>
                <a:spLocks noChangeArrowheads="1"/>
              </p:cNvSpPr>
              <p:nvPr/>
            </p:nvSpPr>
            <p:spPr bwMode="auto">
              <a:xfrm>
                <a:off x="1210" y="3091"/>
                <a:ext cx="3616" cy="325"/>
              </a:xfrm>
              <a:prstGeom prst="ellipse">
                <a:avLst/>
              </a:prstGeom>
              <a:solidFill>
                <a:srgbClr val="CEFFCE"/>
              </a:solidFill>
              <a:ln w="11113">
                <a:solidFill>
                  <a:srgbClr val="000000"/>
                </a:solidFill>
                <a:round/>
                <a:headEnd/>
                <a:tailEnd/>
              </a:ln>
            </p:spPr>
            <p:txBody>
              <a:bodyPr/>
              <a:lstStyle/>
              <a:p>
                <a:endParaRPr lang="en-US"/>
              </a:p>
            </p:txBody>
          </p:sp>
        </p:grpSp>
        <p:sp>
          <p:nvSpPr>
            <p:cNvPr id="544790" name="Rectangle 22"/>
            <p:cNvSpPr>
              <a:spLocks noChangeArrowheads="1"/>
            </p:cNvSpPr>
            <p:nvPr/>
          </p:nvSpPr>
          <p:spPr bwMode="auto">
            <a:xfrm>
              <a:off x="2377" y="3216"/>
              <a:ext cx="827" cy="134"/>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Suppliers/Partners</a:t>
              </a:r>
              <a:endParaRPr lang="en-US">
                <a:latin typeface="Times" charset="0"/>
                <a:cs typeface="Times New Roman" pitchFamily="18" charset="0"/>
              </a:endParaRPr>
            </a:p>
          </p:txBody>
        </p:sp>
      </p:grpSp>
      <p:grpSp>
        <p:nvGrpSpPr>
          <p:cNvPr id="544791" name="Group 23"/>
          <p:cNvGrpSpPr>
            <a:grpSpLocks/>
          </p:cNvGrpSpPr>
          <p:nvPr/>
        </p:nvGrpSpPr>
        <p:grpSpPr bwMode="auto">
          <a:xfrm>
            <a:off x="1555750" y="6172200"/>
            <a:ext cx="6138863" cy="381000"/>
            <a:chOff x="980" y="3792"/>
            <a:chExt cx="3867" cy="240"/>
          </a:xfrm>
        </p:grpSpPr>
        <p:grpSp>
          <p:nvGrpSpPr>
            <p:cNvPr id="544792" name="Group 24"/>
            <p:cNvGrpSpPr>
              <a:grpSpLocks/>
            </p:cNvGrpSpPr>
            <p:nvPr/>
          </p:nvGrpSpPr>
          <p:grpSpPr bwMode="auto">
            <a:xfrm>
              <a:off x="3571" y="3792"/>
              <a:ext cx="1276" cy="240"/>
              <a:chOff x="3571" y="3840"/>
              <a:chExt cx="1276" cy="276"/>
            </a:xfrm>
          </p:grpSpPr>
          <p:sp>
            <p:nvSpPr>
              <p:cNvPr id="544793" name="Oval 25"/>
              <p:cNvSpPr>
                <a:spLocks noChangeArrowheads="1"/>
              </p:cNvSpPr>
              <p:nvPr/>
            </p:nvSpPr>
            <p:spPr bwMode="auto">
              <a:xfrm>
                <a:off x="3592" y="3861"/>
                <a:ext cx="1255" cy="255"/>
              </a:xfrm>
              <a:prstGeom prst="ellipse">
                <a:avLst/>
              </a:prstGeom>
              <a:solidFill>
                <a:srgbClr val="808080"/>
              </a:solidFill>
              <a:ln w="9525">
                <a:noFill/>
                <a:round/>
                <a:headEnd/>
                <a:tailEnd/>
              </a:ln>
            </p:spPr>
            <p:txBody>
              <a:bodyPr/>
              <a:lstStyle/>
              <a:p>
                <a:endParaRPr lang="en-US"/>
              </a:p>
            </p:txBody>
          </p:sp>
          <p:sp>
            <p:nvSpPr>
              <p:cNvPr id="544794" name="Oval 26"/>
              <p:cNvSpPr>
                <a:spLocks noChangeArrowheads="1"/>
              </p:cNvSpPr>
              <p:nvPr/>
            </p:nvSpPr>
            <p:spPr bwMode="auto">
              <a:xfrm>
                <a:off x="3571" y="3840"/>
                <a:ext cx="1255" cy="255"/>
              </a:xfrm>
              <a:prstGeom prst="ellipse">
                <a:avLst/>
              </a:prstGeom>
              <a:solidFill>
                <a:srgbClr val="FFFFFF"/>
              </a:solidFill>
              <a:ln w="11113">
                <a:solidFill>
                  <a:srgbClr val="000000"/>
                </a:solidFill>
                <a:round/>
                <a:headEnd/>
                <a:tailEnd/>
              </a:ln>
            </p:spPr>
            <p:txBody>
              <a:bodyPr/>
              <a:lstStyle/>
              <a:p>
                <a:endParaRPr lang="en-US"/>
              </a:p>
            </p:txBody>
          </p:sp>
        </p:grpSp>
        <p:grpSp>
          <p:nvGrpSpPr>
            <p:cNvPr id="544795" name="Group 27"/>
            <p:cNvGrpSpPr>
              <a:grpSpLocks/>
            </p:cNvGrpSpPr>
            <p:nvPr/>
          </p:nvGrpSpPr>
          <p:grpSpPr bwMode="auto">
            <a:xfrm>
              <a:off x="2280" y="3792"/>
              <a:ext cx="1277" cy="240"/>
              <a:chOff x="2280" y="3840"/>
              <a:chExt cx="1277" cy="276"/>
            </a:xfrm>
          </p:grpSpPr>
          <p:sp>
            <p:nvSpPr>
              <p:cNvPr id="544796" name="Oval 28"/>
              <p:cNvSpPr>
                <a:spLocks noChangeArrowheads="1"/>
              </p:cNvSpPr>
              <p:nvPr/>
            </p:nvSpPr>
            <p:spPr bwMode="auto">
              <a:xfrm>
                <a:off x="2302" y="3861"/>
                <a:ext cx="1255" cy="255"/>
              </a:xfrm>
              <a:prstGeom prst="ellipse">
                <a:avLst/>
              </a:prstGeom>
              <a:solidFill>
                <a:srgbClr val="808080"/>
              </a:solidFill>
              <a:ln w="9525">
                <a:noFill/>
                <a:round/>
                <a:headEnd/>
                <a:tailEnd/>
              </a:ln>
            </p:spPr>
            <p:txBody>
              <a:bodyPr/>
              <a:lstStyle/>
              <a:p>
                <a:endParaRPr lang="en-US"/>
              </a:p>
            </p:txBody>
          </p:sp>
          <p:sp>
            <p:nvSpPr>
              <p:cNvPr id="544797" name="Oval 29"/>
              <p:cNvSpPr>
                <a:spLocks noChangeArrowheads="1"/>
              </p:cNvSpPr>
              <p:nvPr/>
            </p:nvSpPr>
            <p:spPr bwMode="auto">
              <a:xfrm>
                <a:off x="2280" y="3840"/>
                <a:ext cx="1255" cy="255"/>
              </a:xfrm>
              <a:prstGeom prst="ellipse">
                <a:avLst/>
              </a:prstGeom>
              <a:solidFill>
                <a:srgbClr val="C0C0C0"/>
              </a:solidFill>
              <a:ln w="11113">
                <a:solidFill>
                  <a:srgbClr val="000000"/>
                </a:solidFill>
                <a:round/>
                <a:headEnd/>
                <a:tailEnd/>
              </a:ln>
            </p:spPr>
            <p:txBody>
              <a:bodyPr/>
              <a:lstStyle/>
              <a:p>
                <a:endParaRPr lang="en-US"/>
              </a:p>
            </p:txBody>
          </p:sp>
        </p:grpSp>
        <p:grpSp>
          <p:nvGrpSpPr>
            <p:cNvPr id="544798" name="Group 30"/>
            <p:cNvGrpSpPr>
              <a:grpSpLocks/>
            </p:cNvGrpSpPr>
            <p:nvPr/>
          </p:nvGrpSpPr>
          <p:grpSpPr bwMode="auto">
            <a:xfrm>
              <a:off x="980" y="3792"/>
              <a:ext cx="1276" cy="240"/>
              <a:chOff x="3571" y="3840"/>
              <a:chExt cx="1276" cy="276"/>
            </a:xfrm>
          </p:grpSpPr>
          <p:sp>
            <p:nvSpPr>
              <p:cNvPr id="544799" name="Oval 31"/>
              <p:cNvSpPr>
                <a:spLocks noChangeArrowheads="1"/>
              </p:cNvSpPr>
              <p:nvPr/>
            </p:nvSpPr>
            <p:spPr bwMode="auto">
              <a:xfrm>
                <a:off x="3592" y="3861"/>
                <a:ext cx="1255" cy="255"/>
              </a:xfrm>
              <a:prstGeom prst="ellipse">
                <a:avLst/>
              </a:prstGeom>
              <a:solidFill>
                <a:srgbClr val="808080"/>
              </a:solidFill>
              <a:ln w="9525">
                <a:noFill/>
                <a:round/>
                <a:headEnd/>
                <a:tailEnd/>
              </a:ln>
            </p:spPr>
            <p:txBody>
              <a:bodyPr/>
              <a:lstStyle/>
              <a:p>
                <a:endParaRPr lang="en-US"/>
              </a:p>
            </p:txBody>
          </p:sp>
          <p:sp>
            <p:nvSpPr>
              <p:cNvPr id="544800" name="Oval 32"/>
              <p:cNvSpPr>
                <a:spLocks noChangeArrowheads="1"/>
              </p:cNvSpPr>
              <p:nvPr/>
            </p:nvSpPr>
            <p:spPr bwMode="auto">
              <a:xfrm>
                <a:off x="3571" y="3840"/>
                <a:ext cx="1255" cy="255"/>
              </a:xfrm>
              <a:prstGeom prst="ellipse">
                <a:avLst/>
              </a:prstGeom>
              <a:solidFill>
                <a:srgbClr val="FFFFFF"/>
              </a:solidFill>
              <a:ln w="11113">
                <a:solidFill>
                  <a:srgbClr val="000000"/>
                </a:solidFill>
                <a:round/>
                <a:headEnd/>
                <a:tailEnd/>
              </a:ln>
            </p:spPr>
            <p:txBody>
              <a:bodyPr/>
              <a:lstStyle/>
              <a:p>
                <a:endParaRPr lang="en-US"/>
              </a:p>
            </p:txBody>
          </p:sp>
        </p:grpSp>
        <p:sp>
          <p:nvSpPr>
            <p:cNvPr id="544801" name="Rectangle 33"/>
            <p:cNvSpPr>
              <a:spLocks noChangeArrowheads="1"/>
            </p:cNvSpPr>
            <p:nvPr/>
          </p:nvSpPr>
          <p:spPr bwMode="auto">
            <a:xfrm>
              <a:off x="1363" y="3864"/>
              <a:ext cx="509"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Shareholders</a:t>
              </a:r>
              <a:endParaRPr lang="en-US" sz="2400">
                <a:latin typeface="Times" charset="0"/>
                <a:cs typeface="Times New Roman" pitchFamily="18" charset="0"/>
              </a:endParaRPr>
            </a:p>
          </p:txBody>
        </p:sp>
        <p:sp>
          <p:nvSpPr>
            <p:cNvPr id="544802" name="Rectangle 34"/>
            <p:cNvSpPr>
              <a:spLocks noChangeArrowheads="1"/>
            </p:cNvSpPr>
            <p:nvPr/>
          </p:nvSpPr>
          <p:spPr bwMode="auto">
            <a:xfrm>
              <a:off x="3842" y="3864"/>
              <a:ext cx="735"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Other Stakeholders</a:t>
              </a:r>
              <a:endParaRPr lang="en-US" sz="2400">
                <a:latin typeface="Times" charset="0"/>
                <a:cs typeface="Times New Roman" pitchFamily="18" charset="0"/>
              </a:endParaRPr>
            </a:p>
          </p:txBody>
        </p:sp>
        <p:sp>
          <p:nvSpPr>
            <p:cNvPr id="544803" name="Rectangle 35"/>
            <p:cNvSpPr>
              <a:spLocks noChangeArrowheads="1"/>
            </p:cNvSpPr>
            <p:nvPr/>
          </p:nvSpPr>
          <p:spPr bwMode="auto">
            <a:xfrm>
              <a:off x="2708" y="3864"/>
              <a:ext cx="420"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Employees</a:t>
              </a:r>
              <a:endParaRPr lang="en-US" sz="2400">
                <a:latin typeface="Times" charset="0"/>
                <a:cs typeface="Times New Roman" pitchFamily="18" charset="0"/>
              </a:endParaRPr>
            </a:p>
          </p:txBody>
        </p:sp>
      </p:grpSp>
      <p:grpSp>
        <p:nvGrpSpPr>
          <p:cNvPr id="544804" name="Group 36"/>
          <p:cNvGrpSpPr>
            <a:grpSpLocks noChangeAspect="1"/>
          </p:cNvGrpSpPr>
          <p:nvPr/>
        </p:nvGrpSpPr>
        <p:grpSpPr bwMode="auto">
          <a:xfrm>
            <a:off x="8489950" y="1008063"/>
            <a:ext cx="293688" cy="146050"/>
            <a:chOff x="422" y="546"/>
            <a:chExt cx="227" cy="113"/>
          </a:xfrm>
        </p:grpSpPr>
        <p:sp>
          <p:nvSpPr>
            <p:cNvPr id="544805" name="Rectangle 37"/>
            <p:cNvSpPr>
              <a:spLocks noChangeAspect="1" noChangeArrowheads="1"/>
            </p:cNvSpPr>
            <p:nvPr/>
          </p:nvSpPr>
          <p:spPr bwMode="auto">
            <a:xfrm>
              <a:off x="450" y="602"/>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44806" name="Rectangle 38"/>
            <p:cNvSpPr>
              <a:spLocks noChangeAspect="1" noChangeArrowheads="1"/>
            </p:cNvSpPr>
            <p:nvPr/>
          </p:nvSpPr>
          <p:spPr bwMode="auto">
            <a:xfrm>
              <a:off x="506" y="602"/>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44807" name="Rectangle 39"/>
            <p:cNvSpPr>
              <a:spLocks noChangeAspect="1" noChangeArrowheads="1"/>
            </p:cNvSpPr>
            <p:nvPr/>
          </p:nvSpPr>
          <p:spPr bwMode="auto">
            <a:xfrm>
              <a:off x="563" y="602"/>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44808" name="Rectangle 40"/>
            <p:cNvSpPr>
              <a:spLocks noChangeAspect="1" noChangeArrowheads="1"/>
            </p:cNvSpPr>
            <p:nvPr/>
          </p:nvSpPr>
          <p:spPr bwMode="auto">
            <a:xfrm>
              <a:off x="422" y="546"/>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44809" name="Rectangle 41"/>
            <p:cNvSpPr>
              <a:spLocks noChangeAspect="1" noChangeArrowheads="1"/>
            </p:cNvSpPr>
            <p:nvPr/>
          </p:nvSpPr>
          <p:spPr bwMode="auto">
            <a:xfrm>
              <a:off x="478" y="546"/>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44810" name="Rectangle 42"/>
            <p:cNvSpPr>
              <a:spLocks noChangeAspect="1" noChangeArrowheads="1"/>
            </p:cNvSpPr>
            <p:nvPr/>
          </p:nvSpPr>
          <p:spPr bwMode="auto">
            <a:xfrm>
              <a:off x="535" y="546"/>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44811" name="Rectangle 43"/>
            <p:cNvSpPr>
              <a:spLocks noChangeAspect="1" noChangeArrowheads="1"/>
            </p:cNvSpPr>
            <p:nvPr/>
          </p:nvSpPr>
          <p:spPr bwMode="auto">
            <a:xfrm>
              <a:off x="592" y="546"/>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44812" name="Rectangle 44"/>
            <p:cNvSpPr>
              <a:spLocks noChangeAspect="1" noChangeArrowheads="1"/>
            </p:cNvSpPr>
            <p:nvPr/>
          </p:nvSpPr>
          <p:spPr bwMode="auto">
            <a:xfrm>
              <a:off x="456" y="552"/>
              <a:ext cx="158" cy="100"/>
            </a:xfrm>
            <a:prstGeom prst="rect">
              <a:avLst/>
            </a:prstGeom>
            <a:solidFill>
              <a:srgbClr val="CC0000"/>
            </a:solidFill>
            <a:ln w="19050">
              <a:noFill/>
              <a:miter lim="800000"/>
              <a:headEnd/>
              <a:tailEnd/>
            </a:ln>
            <a:effectLst/>
          </p:spPr>
          <p:txBody>
            <a:bodyPr wrap="none" anchor="ctr"/>
            <a:lstStyle/>
            <a:p>
              <a:endParaRPr lang="en-US"/>
            </a:p>
          </p:txBody>
        </p:sp>
      </p:grpSp>
      <p:pic>
        <p:nvPicPr>
          <p:cNvPr id="544813" name="Picture 45" descr="logo without circle2"/>
          <p:cNvPicPr>
            <a:picLocks noChangeAspect="1" noChangeArrowheads="1"/>
          </p:cNvPicPr>
          <p:nvPr/>
        </p:nvPicPr>
        <p:blipFill>
          <a:blip r:embed="rId3"/>
          <a:srcRect/>
          <a:stretch>
            <a:fillRect/>
          </a:stretch>
        </p:blipFill>
        <p:spPr bwMode="auto">
          <a:xfrm>
            <a:off x="3962400" y="6570663"/>
            <a:ext cx="2362200" cy="211137"/>
          </a:xfrm>
          <a:prstGeom prst="rect">
            <a:avLst/>
          </a:prstGeom>
          <a:noFill/>
        </p:spPr>
      </p:pic>
      <p:sp>
        <p:nvSpPr>
          <p:cNvPr id="544814" name="Rectangle 46"/>
          <p:cNvSpPr>
            <a:spLocks noChangeArrowheads="1"/>
          </p:cNvSpPr>
          <p:nvPr/>
        </p:nvSpPr>
        <p:spPr bwMode="auto">
          <a:xfrm>
            <a:off x="685800" y="5486400"/>
            <a:ext cx="8001000" cy="685800"/>
          </a:xfrm>
          <a:prstGeom prst="rect">
            <a:avLst/>
          </a:prstGeom>
          <a:noFill/>
          <a:ln w="76200" algn="ctr">
            <a:solidFill>
              <a:srgbClr val="000099"/>
            </a:solidFill>
            <a:miter lim="800000"/>
            <a:headEnd/>
            <a:tailEnd/>
          </a:ln>
          <a:effectLst/>
        </p:spPr>
        <p:txBody>
          <a:bodyPr wrap="none" anchor="ctr"/>
          <a:lstStyle/>
          <a:p>
            <a:endParaRPr lang="en-US"/>
          </a:p>
        </p:txBody>
      </p:sp>
      <p:sp>
        <p:nvSpPr>
          <p:cNvPr id="544816" name="AutoShape 48"/>
          <p:cNvSpPr>
            <a:spLocks noChangeArrowheads="1"/>
          </p:cNvSpPr>
          <p:nvPr/>
        </p:nvSpPr>
        <p:spPr bwMode="auto">
          <a:xfrm>
            <a:off x="3276600" y="5562600"/>
            <a:ext cx="5410200" cy="533400"/>
          </a:xfrm>
          <a:prstGeom prst="roundRect">
            <a:avLst>
              <a:gd name="adj" fmla="val 16667"/>
            </a:avLst>
          </a:prstGeom>
          <a:solidFill>
            <a:schemeClr val="bg1"/>
          </a:solidFill>
          <a:ln w="9525" algn="ctr">
            <a:solidFill>
              <a:schemeClr val="tx1"/>
            </a:solidFill>
            <a:round/>
            <a:headEnd/>
            <a:tailEnd/>
          </a:ln>
          <a:effectLst/>
        </p:spPr>
        <p:txBody>
          <a:bodyPr anchor="ctr"/>
          <a:lstStyle/>
          <a:p>
            <a:pPr>
              <a:spcBef>
                <a:spcPct val="0"/>
              </a:spcBef>
              <a:buClrTx/>
              <a:buFontTx/>
              <a:buNone/>
            </a:pPr>
            <a:r>
              <a:rPr lang="en-US" sz="1800"/>
              <a:t>Covering corporate or business support Mngt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44772"/>
                                        </p:tgtEl>
                                        <p:attrNameLst>
                                          <p:attrName>style.opacity</p:attrName>
                                        </p:attrNameLst>
                                      </p:cBhvr>
                                      <p:to>
                                        <p:strVal val="0.5"/>
                                      </p:to>
                                    </p:set>
                                    <p:animEffect filter="image" prLst="opacity: 0.5">
                                      <p:cBhvr rctx="IE">
                                        <p:cTn id="7" dur="indefinite"/>
                                        <p:tgtEl>
                                          <p:spTgt spid="544772"/>
                                        </p:tgtEl>
                                      </p:cBhvr>
                                    </p:animEffect>
                                  </p:childTnLst>
                                </p:cTn>
                              </p:par>
                              <p:par>
                                <p:cTn id="8" presetID="9" presetClass="emph" presetSubtype="0" grpId="0" nodeType="withEffect">
                                  <p:stCondLst>
                                    <p:cond delay="0"/>
                                  </p:stCondLst>
                                  <p:childTnLst>
                                    <p:set>
                                      <p:cBhvr rctx="PPT">
                                        <p:cTn id="9" dur="indefinite"/>
                                        <p:tgtEl>
                                          <p:spTgt spid="544773"/>
                                        </p:tgtEl>
                                        <p:attrNameLst>
                                          <p:attrName>style.opacity</p:attrName>
                                        </p:attrNameLst>
                                      </p:cBhvr>
                                      <p:to>
                                        <p:strVal val="0.5"/>
                                      </p:to>
                                    </p:set>
                                    <p:animEffect filter="image" prLst="opacity: 0.5">
                                      <p:cBhvr rctx="IE">
                                        <p:cTn id="10" dur="indefinite"/>
                                        <p:tgtEl>
                                          <p:spTgt spid="544773"/>
                                        </p:tgtEl>
                                      </p:cBhvr>
                                    </p:animEffect>
                                  </p:childTnLst>
                                </p:cTn>
                              </p:par>
                              <p:par>
                                <p:cTn id="11" presetID="9" presetClass="emph" presetSubtype="0" grpId="0" nodeType="withEffect">
                                  <p:stCondLst>
                                    <p:cond delay="0"/>
                                  </p:stCondLst>
                                  <p:childTnLst>
                                    <p:set>
                                      <p:cBhvr rctx="PPT">
                                        <p:cTn id="12" dur="indefinite"/>
                                        <p:tgtEl>
                                          <p:spTgt spid="544778"/>
                                        </p:tgtEl>
                                        <p:attrNameLst>
                                          <p:attrName>style.opacity</p:attrName>
                                        </p:attrNameLst>
                                      </p:cBhvr>
                                      <p:to>
                                        <p:strVal val="0.5"/>
                                      </p:to>
                                    </p:set>
                                    <p:animEffect filter="image" prLst="opacity: 0.5">
                                      <p:cBhvr rctx="IE">
                                        <p:cTn id="13" dur="indefinite"/>
                                        <p:tgtEl>
                                          <p:spTgt spid="544778"/>
                                        </p:tgtEl>
                                      </p:cBhvr>
                                    </p:animEffect>
                                  </p:childTnLst>
                                </p:cTn>
                              </p:par>
                              <p:par>
                                <p:cTn id="14" presetID="9" presetClass="emph" presetSubtype="0" grpId="0" nodeType="withEffect">
                                  <p:stCondLst>
                                    <p:cond delay="0"/>
                                  </p:stCondLst>
                                  <p:childTnLst>
                                    <p:set>
                                      <p:cBhvr rctx="PPT">
                                        <p:cTn id="15" dur="indefinite"/>
                                        <p:tgtEl>
                                          <p:spTgt spid="544779"/>
                                        </p:tgtEl>
                                        <p:attrNameLst>
                                          <p:attrName>style.opacity</p:attrName>
                                        </p:attrNameLst>
                                      </p:cBhvr>
                                      <p:to>
                                        <p:strVal val="0.5"/>
                                      </p:to>
                                    </p:set>
                                    <p:animEffect filter="image" prLst="opacity: 0.5">
                                      <p:cBhvr rctx="IE">
                                        <p:cTn id="16" dur="indefinite"/>
                                        <p:tgtEl>
                                          <p:spTgt spid="544779"/>
                                        </p:tgtEl>
                                      </p:cBhvr>
                                    </p:animEffect>
                                  </p:childTnLst>
                                </p:cTn>
                              </p:par>
                              <p:par>
                                <p:cTn id="17" presetID="9" presetClass="emph" presetSubtype="0" nodeType="withEffect">
                                  <p:stCondLst>
                                    <p:cond delay="0"/>
                                  </p:stCondLst>
                                  <p:childTnLst>
                                    <p:set>
                                      <p:cBhvr rctx="PPT">
                                        <p:cTn id="18" dur="indefinite"/>
                                        <p:tgtEl>
                                          <p:spTgt spid="544780"/>
                                        </p:tgtEl>
                                        <p:attrNameLst>
                                          <p:attrName>style.opacity</p:attrName>
                                        </p:attrNameLst>
                                      </p:cBhvr>
                                      <p:to>
                                        <p:strVal val="0.5"/>
                                      </p:to>
                                    </p:set>
                                    <p:animEffect filter="image" prLst="opacity: 0.5">
                                      <p:cBhvr rctx="IE">
                                        <p:cTn id="19" dur="indefinite"/>
                                        <p:tgtEl>
                                          <p:spTgt spid="544780"/>
                                        </p:tgtEl>
                                      </p:cBhvr>
                                    </p:animEffect>
                                  </p:childTnLst>
                                </p:cTn>
                              </p:par>
                              <p:par>
                                <p:cTn id="20" presetID="9" presetClass="emph" presetSubtype="0" grpId="0" nodeType="withEffect">
                                  <p:stCondLst>
                                    <p:cond delay="0"/>
                                  </p:stCondLst>
                                  <p:childTnLst>
                                    <p:set>
                                      <p:cBhvr rctx="PPT">
                                        <p:cTn id="21" dur="indefinite"/>
                                        <p:tgtEl>
                                          <p:spTgt spid="544783"/>
                                        </p:tgtEl>
                                        <p:attrNameLst>
                                          <p:attrName>style.opacity</p:attrName>
                                        </p:attrNameLst>
                                      </p:cBhvr>
                                      <p:to>
                                        <p:strVal val="0.5"/>
                                      </p:to>
                                    </p:set>
                                    <p:animEffect filter="image" prLst="opacity: 0.5">
                                      <p:cBhvr rctx="IE">
                                        <p:cTn id="22" dur="indefinite"/>
                                        <p:tgtEl>
                                          <p:spTgt spid="544783"/>
                                        </p:tgtEl>
                                      </p:cBhvr>
                                    </p:animEffect>
                                  </p:childTnLst>
                                </p:cTn>
                              </p:par>
                              <p:par>
                                <p:cTn id="23" presetID="9" presetClass="emph" presetSubtype="0" grpId="0" nodeType="withEffect">
                                  <p:stCondLst>
                                    <p:cond delay="0"/>
                                  </p:stCondLst>
                                  <p:childTnLst>
                                    <p:set>
                                      <p:cBhvr rctx="PPT">
                                        <p:cTn id="24" dur="indefinite"/>
                                        <p:tgtEl>
                                          <p:spTgt spid="544784"/>
                                        </p:tgtEl>
                                        <p:attrNameLst>
                                          <p:attrName>style.opacity</p:attrName>
                                        </p:attrNameLst>
                                      </p:cBhvr>
                                      <p:to>
                                        <p:strVal val="0.5"/>
                                      </p:to>
                                    </p:set>
                                    <p:animEffect filter="image" prLst="opacity: 0.5">
                                      <p:cBhvr rctx="IE">
                                        <p:cTn id="25" dur="indefinite"/>
                                        <p:tgtEl>
                                          <p:spTgt spid="544784"/>
                                        </p:tgtEl>
                                      </p:cBhvr>
                                    </p:animEffect>
                                  </p:childTnLst>
                                </p:cTn>
                              </p:par>
                              <p:par>
                                <p:cTn id="26" presetID="9" presetClass="emph" presetSubtype="0" grpId="0" nodeType="withEffect">
                                  <p:stCondLst>
                                    <p:cond delay="0"/>
                                  </p:stCondLst>
                                  <p:childTnLst>
                                    <p:set>
                                      <p:cBhvr rctx="PPT">
                                        <p:cTn id="27" dur="indefinite"/>
                                        <p:tgtEl>
                                          <p:spTgt spid="544785"/>
                                        </p:tgtEl>
                                        <p:attrNameLst>
                                          <p:attrName>style.opacity</p:attrName>
                                        </p:attrNameLst>
                                      </p:cBhvr>
                                      <p:to>
                                        <p:strVal val="0.5"/>
                                      </p:to>
                                    </p:set>
                                    <p:animEffect filter="image" prLst="opacity: 0.5">
                                      <p:cBhvr rctx="IE">
                                        <p:cTn id="28" dur="indefinite"/>
                                        <p:tgtEl>
                                          <p:spTgt spid="544785"/>
                                        </p:tgtEl>
                                      </p:cBhvr>
                                    </p:animEffect>
                                  </p:childTnLst>
                                </p:cTn>
                              </p:par>
                              <p:par>
                                <p:cTn id="29" presetID="9" presetClass="emph" presetSubtype="0" nodeType="withEffect">
                                  <p:stCondLst>
                                    <p:cond delay="0"/>
                                  </p:stCondLst>
                                  <p:childTnLst>
                                    <p:set>
                                      <p:cBhvr rctx="PPT">
                                        <p:cTn id="30" dur="indefinite"/>
                                        <p:tgtEl>
                                          <p:spTgt spid="544786"/>
                                        </p:tgtEl>
                                        <p:attrNameLst>
                                          <p:attrName>style.opacity</p:attrName>
                                        </p:attrNameLst>
                                      </p:cBhvr>
                                      <p:to>
                                        <p:strVal val="0.5"/>
                                      </p:to>
                                    </p:set>
                                    <p:animEffect filter="image" prLst="opacity: 0.5">
                                      <p:cBhvr rctx="IE">
                                        <p:cTn id="31" dur="indefinite"/>
                                        <p:tgtEl>
                                          <p:spTgt spid="544786"/>
                                        </p:tgtEl>
                                      </p:cBhvr>
                                    </p:animEffect>
                                  </p:childTnLst>
                                </p:cTn>
                              </p:par>
                              <p:par>
                                <p:cTn id="32" presetID="9" presetClass="emph" presetSubtype="0" nodeType="withEffect">
                                  <p:stCondLst>
                                    <p:cond delay="0"/>
                                  </p:stCondLst>
                                  <p:childTnLst>
                                    <p:set>
                                      <p:cBhvr rctx="PPT">
                                        <p:cTn id="33" dur="indefinite"/>
                                        <p:tgtEl>
                                          <p:spTgt spid="544804"/>
                                        </p:tgtEl>
                                        <p:attrNameLst>
                                          <p:attrName>style.opacity</p:attrName>
                                        </p:attrNameLst>
                                      </p:cBhvr>
                                      <p:to>
                                        <p:strVal val="0.5"/>
                                      </p:to>
                                    </p:set>
                                    <p:animEffect filter="image" prLst="opacity: 0.5">
                                      <p:cBhvr rctx="IE">
                                        <p:cTn id="34" dur="indefinite"/>
                                        <p:tgtEl>
                                          <p:spTgt spid="544804"/>
                                        </p:tgtEl>
                                      </p:cBhvr>
                                    </p:animEffect>
                                  </p:childTnLst>
                                </p:cTn>
                              </p:par>
                              <p:par>
                                <p:cTn id="35" presetID="9" presetClass="emph" presetSubtype="0" nodeType="withEffect">
                                  <p:stCondLst>
                                    <p:cond delay="0"/>
                                  </p:stCondLst>
                                  <p:childTnLst>
                                    <p:set>
                                      <p:cBhvr rctx="PPT">
                                        <p:cTn id="36" dur="indefinite"/>
                                        <p:tgtEl>
                                          <p:spTgt spid="544791"/>
                                        </p:tgtEl>
                                        <p:attrNameLst>
                                          <p:attrName>style.opacity</p:attrName>
                                        </p:attrNameLst>
                                      </p:cBhvr>
                                      <p:to>
                                        <p:strVal val="0.5"/>
                                      </p:to>
                                    </p:set>
                                    <p:animEffect filter="image" prLst="opacity: 0.5">
                                      <p:cBhvr rctx="IE">
                                        <p:cTn id="37" dur="indefinite"/>
                                        <p:tgtEl>
                                          <p:spTgt spid="54479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44814"/>
                                        </p:tgtEl>
                                        <p:attrNameLst>
                                          <p:attrName>style.visibility</p:attrName>
                                        </p:attrNameLst>
                                      </p:cBhvr>
                                      <p:to>
                                        <p:strVal val="visible"/>
                                      </p:to>
                                    </p:set>
                                    <p:animEffect transition="in" filter="checkerboard(across)">
                                      <p:cBhvr>
                                        <p:cTn id="42" dur="500"/>
                                        <p:tgtEl>
                                          <p:spTgt spid="544814"/>
                                        </p:tgtEl>
                                      </p:cBhvr>
                                    </p:animEffect>
                                  </p:childTnLst>
                                </p:cTn>
                              </p:par>
                            </p:childTnLst>
                          </p:cTn>
                        </p:par>
                        <p:par>
                          <p:cTn id="43" fill="hold">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544816"/>
                                        </p:tgtEl>
                                        <p:attrNameLst>
                                          <p:attrName>style.visibility</p:attrName>
                                        </p:attrNameLst>
                                      </p:cBhvr>
                                      <p:to>
                                        <p:strVal val="visible"/>
                                      </p:to>
                                    </p:set>
                                    <p:animEffect transition="in" filter="checkerboard(across)">
                                      <p:cBhvr>
                                        <p:cTn id="46" dur="500"/>
                                        <p:tgtEl>
                                          <p:spTgt spid="544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animBg="1"/>
      <p:bldP spid="544773" grpId="0" animBg="1"/>
      <p:bldP spid="544778" grpId="0" animBg="1"/>
      <p:bldP spid="544779" grpId="0"/>
      <p:bldP spid="544783" grpId="0"/>
      <p:bldP spid="544784" grpId="0" animBg="1"/>
      <p:bldP spid="544785" grpId="0"/>
      <p:bldP spid="544814" grpId="0" animBg="1"/>
      <p:bldP spid="5448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2" name="Text Box 62"/>
          <p:cNvSpPr txBox="1">
            <a:spLocks noChangeArrowheads="1"/>
          </p:cNvSpPr>
          <p:nvPr/>
        </p:nvSpPr>
        <p:spPr bwMode="auto">
          <a:xfrm>
            <a:off x="0" y="5056188"/>
            <a:ext cx="9144000" cy="1801812"/>
          </a:xfrm>
          <a:prstGeom prst="rect">
            <a:avLst/>
          </a:prstGeom>
          <a:solidFill>
            <a:schemeClr val="bg1"/>
          </a:solidFill>
          <a:ln w="9525" algn="ctr">
            <a:noFill/>
            <a:miter lim="800000"/>
            <a:headEnd/>
            <a:tailEnd/>
          </a:ln>
          <a:effectLst/>
        </p:spPr>
        <p:txBody>
          <a:bodyPr>
            <a:spAutoFit/>
          </a:bodyPr>
          <a:lstStyle/>
          <a:p>
            <a:pPr marL="347663" indent="-347663"/>
            <a:endParaRPr lang="en-US" sz="2800" b="0"/>
          </a:p>
          <a:p>
            <a:pPr marL="347663" indent="-347663"/>
            <a:endParaRPr lang="en-US" sz="2800" b="0"/>
          </a:p>
          <a:p>
            <a:pPr marL="347663" indent="-347663"/>
            <a:endParaRPr lang="en-US" sz="2800" b="0"/>
          </a:p>
        </p:txBody>
      </p:sp>
      <p:sp>
        <p:nvSpPr>
          <p:cNvPr id="389122" name="Rectangle 2"/>
          <p:cNvSpPr>
            <a:spLocks noGrp="1" noChangeArrowheads="1"/>
          </p:cNvSpPr>
          <p:nvPr>
            <p:ph type="title"/>
          </p:nvPr>
        </p:nvSpPr>
        <p:spPr>
          <a:xfrm>
            <a:off x="304800" y="457200"/>
            <a:ext cx="8534400" cy="685800"/>
          </a:xfrm>
        </p:spPr>
        <p:txBody>
          <a:bodyPr/>
          <a:lstStyle/>
          <a:p>
            <a:r>
              <a:rPr lang="en-US">
                <a:cs typeface="Times New Roman" pitchFamily="18" charset="0"/>
              </a:rPr>
              <a:t>eTOM Business Process Framework – Operations - </a:t>
            </a:r>
            <a:r>
              <a:rPr lang="en-US" u="sng">
                <a:cs typeface="Times New Roman" pitchFamily="18" charset="0"/>
              </a:rPr>
              <a:t>Level 0</a:t>
            </a:r>
            <a:endParaRPr lang="es-AR" u="sng">
              <a:cs typeface="Times New Roman" pitchFamily="18" charset="0"/>
            </a:endParaRPr>
          </a:p>
        </p:txBody>
      </p:sp>
      <p:grpSp>
        <p:nvGrpSpPr>
          <p:cNvPr id="389126" name="Group 6"/>
          <p:cNvGrpSpPr>
            <a:grpSpLocks/>
          </p:cNvGrpSpPr>
          <p:nvPr/>
        </p:nvGrpSpPr>
        <p:grpSpPr bwMode="auto">
          <a:xfrm>
            <a:off x="762000" y="5562600"/>
            <a:ext cx="7848600" cy="552450"/>
            <a:chOff x="948" y="3408"/>
            <a:chExt cx="3882" cy="348"/>
          </a:xfrm>
        </p:grpSpPr>
        <p:sp>
          <p:nvSpPr>
            <p:cNvPr id="389127" name="AutoShape 7"/>
            <p:cNvSpPr>
              <a:spLocks noChangeArrowheads="1"/>
            </p:cNvSpPr>
            <p:nvPr/>
          </p:nvSpPr>
          <p:spPr bwMode="auto">
            <a:xfrm>
              <a:off x="966" y="3420"/>
              <a:ext cx="3864" cy="336"/>
            </a:xfrm>
            <a:prstGeom prst="roundRect">
              <a:avLst>
                <a:gd name="adj" fmla="val 15384"/>
              </a:avLst>
            </a:prstGeom>
            <a:solidFill>
              <a:schemeClr val="bg2"/>
            </a:solidFill>
            <a:ln w="11113">
              <a:solidFill>
                <a:srgbClr val="000000"/>
              </a:solidFill>
              <a:round/>
              <a:headEnd/>
              <a:tailEnd/>
            </a:ln>
          </p:spPr>
          <p:txBody>
            <a:bodyPr/>
            <a:lstStyle/>
            <a:p>
              <a:endParaRPr lang="en-US"/>
            </a:p>
          </p:txBody>
        </p:sp>
        <p:sp>
          <p:nvSpPr>
            <p:cNvPr id="389128" name="AutoShape 8"/>
            <p:cNvSpPr>
              <a:spLocks noChangeArrowheads="1"/>
            </p:cNvSpPr>
            <p:nvPr/>
          </p:nvSpPr>
          <p:spPr bwMode="auto">
            <a:xfrm>
              <a:off x="948" y="3408"/>
              <a:ext cx="3864" cy="336"/>
            </a:xfrm>
            <a:prstGeom prst="roundRect">
              <a:avLst>
                <a:gd name="adj" fmla="val 15384"/>
              </a:avLst>
            </a:prstGeom>
            <a:solidFill>
              <a:srgbClr val="DDDDDD"/>
            </a:solidFill>
            <a:ln w="11113">
              <a:solidFill>
                <a:srgbClr val="000000"/>
              </a:solidFill>
              <a:round/>
              <a:headEnd/>
              <a:tailEnd/>
            </a:ln>
          </p:spPr>
          <p:txBody>
            <a:bodyPr/>
            <a:lstStyle/>
            <a:p>
              <a:endParaRPr lang="en-US"/>
            </a:p>
          </p:txBody>
        </p:sp>
      </p:grpSp>
      <p:sp>
        <p:nvSpPr>
          <p:cNvPr id="389129" name="Rectangle 9"/>
          <p:cNvSpPr>
            <a:spLocks noChangeArrowheads="1"/>
          </p:cNvSpPr>
          <p:nvPr/>
        </p:nvSpPr>
        <p:spPr bwMode="auto">
          <a:xfrm>
            <a:off x="990600" y="5715000"/>
            <a:ext cx="2009775" cy="2127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Enterprise Management</a:t>
            </a:r>
            <a:endParaRPr lang="en-US">
              <a:latin typeface="Times" charset="0"/>
              <a:cs typeface="Times New Roman" pitchFamily="18" charset="0"/>
            </a:endParaRPr>
          </a:p>
        </p:txBody>
      </p:sp>
      <p:sp>
        <p:nvSpPr>
          <p:cNvPr id="389130" name="Rectangle 10"/>
          <p:cNvSpPr>
            <a:spLocks noChangeArrowheads="1"/>
          </p:cNvSpPr>
          <p:nvPr/>
        </p:nvSpPr>
        <p:spPr bwMode="auto">
          <a:xfrm>
            <a:off x="685800" y="1825625"/>
            <a:ext cx="3048000" cy="3125788"/>
          </a:xfrm>
          <a:prstGeom prst="rect">
            <a:avLst/>
          </a:prstGeom>
          <a:solidFill>
            <a:srgbClr val="BFFFFF"/>
          </a:solidFill>
          <a:ln w="11113">
            <a:solidFill>
              <a:srgbClr val="000000"/>
            </a:solidFill>
            <a:miter lim="800000"/>
            <a:headEnd/>
            <a:tailEnd/>
          </a:ln>
        </p:spPr>
        <p:txBody>
          <a:bodyPr/>
          <a:lstStyle/>
          <a:p>
            <a:endParaRPr lang="en-US"/>
          </a:p>
        </p:txBody>
      </p:sp>
      <p:sp>
        <p:nvSpPr>
          <p:cNvPr id="389131" name="Rectangle 11"/>
          <p:cNvSpPr>
            <a:spLocks noChangeArrowheads="1"/>
          </p:cNvSpPr>
          <p:nvPr/>
        </p:nvSpPr>
        <p:spPr bwMode="auto">
          <a:xfrm>
            <a:off x="766763" y="1920875"/>
            <a:ext cx="2890837" cy="212725"/>
          </a:xfrm>
          <a:prstGeom prst="rect">
            <a:avLst/>
          </a:prstGeom>
          <a:noFill/>
          <a:ln w="9525">
            <a:noFill/>
            <a:miter lim="800000"/>
            <a:headEnd/>
            <a:tailEnd/>
          </a:ln>
        </p:spPr>
        <p:txBody>
          <a:bodyPr lIns="0" tIns="0" rIns="0" bIns="0">
            <a:spAutoFit/>
          </a:bodyPr>
          <a:lstStyle/>
          <a:p>
            <a:pPr algn="l" eaLnBrk="0" hangingPunct="0">
              <a:spcBef>
                <a:spcPct val="0"/>
              </a:spcBef>
              <a:buClrTx/>
              <a:buFontTx/>
              <a:buNone/>
            </a:pPr>
            <a:r>
              <a:rPr lang="en-US">
                <a:solidFill>
                  <a:srgbClr val="000000"/>
                </a:solidFill>
                <a:cs typeface="Times New Roman" pitchFamily="18" charset="0"/>
              </a:rPr>
              <a:t>Strategy, Infrastructure &amp; Product</a:t>
            </a:r>
          </a:p>
        </p:txBody>
      </p:sp>
      <p:grpSp>
        <p:nvGrpSpPr>
          <p:cNvPr id="389132" name="Group 12"/>
          <p:cNvGrpSpPr>
            <a:grpSpLocks/>
          </p:cNvGrpSpPr>
          <p:nvPr/>
        </p:nvGrpSpPr>
        <p:grpSpPr bwMode="auto">
          <a:xfrm>
            <a:off x="3867150" y="1828800"/>
            <a:ext cx="4743450" cy="3155950"/>
            <a:chOff x="2436" y="912"/>
            <a:chExt cx="2390" cy="2228"/>
          </a:xfrm>
        </p:grpSpPr>
        <p:sp>
          <p:nvSpPr>
            <p:cNvPr id="389133" name="Rectangle 13"/>
            <p:cNvSpPr>
              <a:spLocks noChangeArrowheads="1"/>
            </p:cNvSpPr>
            <p:nvPr/>
          </p:nvSpPr>
          <p:spPr bwMode="auto">
            <a:xfrm>
              <a:off x="2458" y="934"/>
              <a:ext cx="2368" cy="2206"/>
            </a:xfrm>
            <a:prstGeom prst="rect">
              <a:avLst/>
            </a:prstGeom>
            <a:solidFill>
              <a:srgbClr val="808080"/>
            </a:solidFill>
            <a:ln w="9525">
              <a:noFill/>
              <a:miter lim="800000"/>
              <a:headEnd/>
              <a:tailEnd/>
            </a:ln>
          </p:spPr>
          <p:txBody>
            <a:bodyPr/>
            <a:lstStyle/>
            <a:p>
              <a:endParaRPr lang="en-US"/>
            </a:p>
          </p:txBody>
        </p:sp>
        <p:sp>
          <p:nvSpPr>
            <p:cNvPr id="389134" name="Rectangle 14"/>
            <p:cNvSpPr>
              <a:spLocks noChangeArrowheads="1"/>
            </p:cNvSpPr>
            <p:nvPr/>
          </p:nvSpPr>
          <p:spPr bwMode="auto">
            <a:xfrm>
              <a:off x="2436" y="912"/>
              <a:ext cx="2368" cy="2207"/>
            </a:xfrm>
            <a:prstGeom prst="rect">
              <a:avLst/>
            </a:prstGeom>
            <a:solidFill>
              <a:srgbClr val="FFCEFF"/>
            </a:solidFill>
            <a:ln w="11113">
              <a:solidFill>
                <a:srgbClr val="000000"/>
              </a:solidFill>
              <a:miter lim="800000"/>
              <a:headEnd/>
              <a:tailEnd/>
            </a:ln>
          </p:spPr>
          <p:txBody>
            <a:bodyPr/>
            <a:lstStyle/>
            <a:p>
              <a:endParaRPr lang="en-US"/>
            </a:p>
          </p:txBody>
        </p:sp>
      </p:grpSp>
      <p:sp>
        <p:nvSpPr>
          <p:cNvPr id="389135" name="Rectangle 15"/>
          <p:cNvSpPr>
            <a:spLocks noChangeArrowheads="1"/>
          </p:cNvSpPr>
          <p:nvPr/>
        </p:nvSpPr>
        <p:spPr bwMode="auto">
          <a:xfrm>
            <a:off x="3946525" y="1905000"/>
            <a:ext cx="935038" cy="212725"/>
          </a:xfrm>
          <a:prstGeom prst="rect">
            <a:avLst/>
          </a:prstGeom>
          <a:noFill/>
          <a:ln w="9525">
            <a:noFill/>
            <a:miter lim="800000"/>
            <a:headEnd/>
            <a:tailEnd/>
          </a:ln>
          <a:effectLst/>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Operations</a:t>
            </a:r>
          </a:p>
        </p:txBody>
      </p:sp>
      <p:sp>
        <p:nvSpPr>
          <p:cNvPr id="389152" name="Oval 32"/>
          <p:cNvSpPr>
            <a:spLocks noChangeArrowheads="1"/>
          </p:cNvSpPr>
          <p:nvPr/>
        </p:nvSpPr>
        <p:spPr bwMode="auto">
          <a:xfrm>
            <a:off x="1066800" y="1371600"/>
            <a:ext cx="6858000" cy="404813"/>
          </a:xfrm>
          <a:prstGeom prst="ellipse">
            <a:avLst/>
          </a:prstGeom>
          <a:solidFill>
            <a:srgbClr val="FFFF80"/>
          </a:solidFill>
          <a:ln w="11113">
            <a:solidFill>
              <a:srgbClr val="000000"/>
            </a:solidFill>
            <a:round/>
            <a:headEnd/>
            <a:tailEnd/>
          </a:ln>
        </p:spPr>
        <p:txBody>
          <a:bodyPr/>
          <a:lstStyle/>
          <a:p>
            <a:endParaRPr lang="en-US"/>
          </a:p>
        </p:txBody>
      </p:sp>
      <p:sp>
        <p:nvSpPr>
          <p:cNvPr id="389153" name="Rectangle 33"/>
          <p:cNvSpPr>
            <a:spLocks noChangeArrowheads="1"/>
          </p:cNvSpPr>
          <p:nvPr/>
        </p:nvSpPr>
        <p:spPr bwMode="auto">
          <a:xfrm>
            <a:off x="3956050" y="1416050"/>
            <a:ext cx="1066800" cy="274638"/>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800">
                <a:solidFill>
                  <a:srgbClr val="000000"/>
                </a:solidFill>
                <a:cs typeface="Times New Roman" pitchFamily="18" charset="0"/>
              </a:rPr>
              <a:t>Customer</a:t>
            </a:r>
            <a:endParaRPr lang="en-US" sz="2400">
              <a:latin typeface="Times" charset="0"/>
              <a:cs typeface="Times New Roman" pitchFamily="18" charset="0"/>
            </a:endParaRPr>
          </a:p>
        </p:txBody>
      </p:sp>
      <p:grpSp>
        <p:nvGrpSpPr>
          <p:cNvPr id="389154" name="Group 34"/>
          <p:cNvGrpSpPr>
            <a:grpSpLocks/>
          </p:cNvGrpSpPr>
          <p:nvPr/>
        </p:nvGrpSpPr>
        <p:grpSpPr bwMode="auto">
          <a:xfrm>
            <a:off x="1066800" y="5029200"/>
            <a:ext cx="6940550" cy="428625"/>
            <a:chOff x="1056" y="3168"/>
            <a:chExt cx="3637" cy="270"/>
          </a:xfrm>
        </p:grpSpPr>
        <p:grpSp>
          <p:nvGrpSpPr>
            <p:cNvPr id="389155" name="Group 35"/>
            <p:cNvGrpSpPr>
              <a:grpSpLocks/>
            </p:cNvGrpSpPr>
            <p:nvPr/>
          </p:nvGrpSpPr>
          <p:grpSpPr bwMode="auto">
            <a:xfrm>
              <a:off x="1056" y="3168"/>
              <a:ext cx="3637" cy="270"/>
              <a:chOff x="1210" y="3091"/>
              <a:chExt cx="3637" cy="347"/>
            </a:xfrm>
          </p:grpSpPr>
          <p:sp>
            <p:nvSpPr>
              <p:cNvPr id="389156" name="Oval 36"/>
              <p:cNvSpPr>
                <a:spLocks noChangeArrowheads="1"/>
              </p:cNvSpPr>
              <p:nvPr/>
            </p:nvSpPr>
            <p:spPr bwMode="auto">
              <a:xfrm>
                <a:off x="1238" y="3112"/>
                <a:ext cx="3609" cy="326"/>
              </a:xfrm>
              <a:prstGeom prst="ellipse">
                <a:avLst/>
              </a:prstGeom>
              <a:solidFill>
                <a:srgbClr val="808080"/>
              </a:solidFill>
              <a:ln w="9525">
                <a:noFill/>
                <a:round/>
                <a:headEnd/>
                <a:tailEnd/>
              </a:ln>
            </p:spPr>
            <p:txBody>
              <a:bodyPr/>
              <a:lstStyle/>
              <a:p>
                <a:endParaRPr lang="en-US"/>
              </a:p>
            </p:txBody>
          </p:sp>
          <p:sp>
            <p:nvSpPr>
              <p:cNvPr id="389157" name="Oval 37"/>
              <p:cNvSpPr>
                <a:spLocks noChangeArrowheads="1"/>
              </p:cNvSpPr>
              <p:nvPr/>
            </p:nvSpPr>
            <p:spPr bwMode="auto">
              <a:xfrm>
                <a:off x="1210" y="3091"/>
                <a:ext cx="3616" cy="325"/>
              </a:xfrm>
              <a:prstGeom prst="ellipse">
                <a:avLst/>
              </a:prstGeom>
              <a:solidFill>
                <a:srgbClr val="CEFFCE"/>
              </a:solidFill>
              <a:ln w="11113">
                <a:solidFill>
                  <a:srgbClr val="000000"/>
                </a:solidFill>
                <a:round/>
                <a:headEnd/>
                <a:tailEnd/>
              </a:ln>
            </p:spPr>
            <p:txBody>
              <a:bodyPr/>
              <a:lstStyle/>
              <a:p>
                <a:endParaRPr lang="en-US"/>
              </a:p>
            </p:txBody>
          </p:sp>
        </p:grpSp>
        <p:sp>
          <p:nvSpPr>
            <p:cNvPr id="389158" name="Rectangle 38"/>
            <p:cNvSpPr>
              <a:spLocks noChangeArrowheads="1"/>
            </p:cNvSpPr>
            <p:nvPr/>
          </p:nvSpPr>
          <p:spPr bwMode="auto">
            <a:xfrm>
              <a:off x="2377" y="3216"/>
              <a:ext cx="827" cy="134"/>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Suppliers/Partners</a:t>
              </a:r>
              <a:endParaRPr lang="en-US">
                <a:latin typeface="Times" charset="0"/>
                <a:cs typeface="Times New Roman" pitchFamily="18" charset="0"/>
              </a:endParaRPr>
            </a:p>
          </p:txBody>
        </p:sp>
      </p:grpSp>
      <p:grpSp>
        <p:nvGrpSpPr>
          <p:cNvPr id="389159" name="Group 39"/>
          <p:cNvGrpSpPr>
            <a:grpSpLocks/>
          </p:cNvGrpSpPr>
          <p:nvPr/>
        </p:nvGrpSpPr>
        <p:grpSpPr bwMode="auto">
          <a:xfrm>
            <a:off x="1555750" y="6172200"/>
            <a:ext cx="6138863" cy="381000"/>
            <a:chOff x="980" y="3792"/>
            <a:chExt cx="3867" cy="240"/>
          </a:xfrm>
        </p:grpSpPr>
        <p:grpSp>
          <p:nvGrpSpPr>
            <p:cNvPr id="389160" name="Group 40"/>
            <p:cNvGrpSpPr>
              <a:grpSpLocks/>
            </p:cNvGrpSpPr>
            <p:nvPr/>
          </p:nvGrpSpPr>
          <p:grpSpPr bwMode="auto">
            <a:xfrm>
              <a:off x="3571" y="3792"/>
              <a:ext cx="1276" cy="240"/>
              <a:chOff x="3571" y="3840"/>
              <a:chExt cx="1276" cy="276"/>
            </a:xfrm>
          </p:grpSpPr>
          <p:sp>
            <p:nvSpPr>
              <p:cNvPr id="389161" name="Oval 41"/>
              <p:cNvSpPr>
                <a:spLocks noChangeArrowheads="1"/>
              </p:cNvSpPr>
              <p:nvPr/>
            </p:nvSpPr>
            <p:spPr bwMode="auto">
              <a:xfrm>
                <a:off x="3592" y="3861"/>
                <a:ext cx="1255" cy="255"/>
              </a:xfrm>
              <a:prstGeom prst="ellipse">
                <a:avLst/>
              </a:prstGeom>
              <a:solidFill>
                <a:srgbClr val="808080"/>
              </a:solidFill>
              <a:ln w="9525">
                <a:noFill/>
                <a:round/>
                <a:headEnd/>
                <a:tailEnd/>
              </a:ln>
            </p:spPr>
            <p:txBody>
              <a:bodyPr/>
              <a:lstStyle/>
              <a:p>
                <a:endParaRPr lang="en-US"/>
              </a:p>
            </p:txBody>
          </p:sp>
          <p:sp>
            <p:nvSpPr>
              <p:cNvPr id="389162" name="Oval 42"/>
              <p:cNvSpPr>
                <a:spLocks noChangeArrowheads="1"/>
              </p:cNvSpPr>
              <p:nvPr/>
            </p:nvSpPr>
            <p:spPr bwMode="auto">
              <a:xfrm>
                <a:off x="3571" y="3840"/>
                <a:ext cx="1255" cy="255"/>
              </a:xfrm>
              <a:prstGeom prst="ellipse">
                <a:avLst/>
              </a:prstGeom>
              <a:solidFill>
                <a:srgbClr val="FFFFFF"/>
              </a:solidFill>
              <a:ln w="11113">
                <a:solidFill>
                  <a:srgbClr val="000000"/>
                </a:solidFill>
                <a:round/>
                <a:headEnd/>
                <a:tailEnd/>
              </a:ln>
            </p:spPr>
            <p:txBody>
              <a:bodyPr/>
              <a:lstStyle/>
              <a:p>
                <a:endParaRPr lang="en-US"/>
              </a:p>
            </p:txBody>
          </p:sp>
        </p:grpSp>
        <p:grpSp>
          <p:nvGrpSpPr>
            <p:cNvPr id="389163" name="Group 43"/>
            <p:cNvGrpSpPr>
              <a:grpSpLocks/>
            </p:cNvGrpSpPr>
            <p:nvPr/>
          </p:nvGrpSpPr>
          <p:grpSpPr bwMode="auto">
            <a:xfrm>
              <a:off x="2280" y="3792"/>
              <a:ext cx="1277" cy="240"/>
              <a:chOff x="2280" y="3840"/>
              <a:chExt cx="1277" cy="276"/>
            </a:xfrm>
          </p:grpSpPr>
          <p:sp>
            <p:nvSpPr>
              <p:cNvPr id="389164" name="Oval 44"/>
              <p:cNvSpPr>
                <a:spLocks noChangeArrowheads="1"/>
              </p:cNvSpPr>
              <p:nvPr/>
            </p:nvSpPr>
            <p:spPr bwMode="auto">
              <a:xfrm>
                <a:off x="2302" y="3861"/>
                <a:ext cx="1255" cy="255"/>
              </a:xfrm>
              <a:prstGeom prst="ellipse">
                <a:avLst/>
              </a:prstGeom>
              <a:solidFill>
                <a:srgbClr val="808080"/>
              </a:solidFill>
              <a:ln w="9525">
                <a:noFill/>
                <a:round/>
                <a:headEnd/>
                <a:tailEnd/>
              </a:ln>
            </p:spPr>
            <p:txBody>
              <a:bodyPr/>
              <a:lstStyle/>
              <a:p>
                <a:endParaRPr lang="en-US"/>
              </a:p>
            </p:txBody>
          </p:sp>
          <p:sp>
            <p:nvSpPr>
              <p:cNvPr id="389165" name="Oval 45"/>
              <p:cNvSpPr>
                <a:spLocks noChangeArrowheads="1"/>
              </p:cNvSpPr>
              <p:nvPr/>
            </p:nvSpPr>
            <p:spPr bwMode="auto">
              <a:xfrm>
                <a:off x="2280" y="3840"/>
                <a:ext cx="1255" cy="255"/>
              </a:xfrm>
              <a:prstGeom prst="ellipse">
                <a:avLst/>
              </a:prstGeom>
              <a:solidFill>
                <a:srgbClr val="C0C0C0"/>
              </a:solidFill>
              <a:ln w="11113">
                <a:solidFill>
                  <a:srgbClr val="000000"/>
                </a:solidFill>
                <a:round/>
                <a:headEnd/>
                <a:tailEnd/>
              </a:ln>
            </p:spPr>
            <p:txBody>
              <a:bodyPr/>
              <a:lstStyle/>
              <a:p>
                <a:endParaRPr lang="en-US"/>
              </a:p>
            </p:txBody>
          </p:sp>
        </p:grpSp>
        <p:grpSp>
          <p:nvGrpSpPr>
            <p:cNvPr id="389166" name="Group 46"/>
            <p:cNvGrpSpPr>
              <a:grpSpLocks/>
            </p:cNvGrpSpPr>
            <p:nvPr/>
          </p:nvGrpSpPr>
          <p:grpSpPr bwMode="auto">
            <a:xfrm>
              <a:off x="980" y="3792"/>
              <a:ext cx="1276" cy="240"/>
              <a:chOff x="3571" y="3840"/>
              <a:chExt cx="1276" cy="276"/>
            </a:xfrm>
          </p:grpSpPr>
          <p:sp>
            <p:nvSpPr>
              <p:cNvPr id="389167" name="Oval 47"/>
              <p:cNvSpPr>
                <a:spLocks noChangeArrowheads="1"/>
              </p:cNvSpPr>
              <p:nvPr/>
            </p:nvSpPr>
            <p:spPr bwMode="auto">
              <a:xfrm>
                <a:off x="3592" y="3861"/>
                <a:ext cx="1255" cy="255"/>
              </a:xfrm>
              <a:prstGeom prst="ellipse">
                <a:avLst/>
              </a:prstGeom>
              <a:solidFill>
                <a:srgbClr val="808080"/>
              </a:solidFill>
              <a:ln w="9525">
                <a:noFill/>
                <a:round/>
                <a:headEnd/>
                <a:tailEnd/>
              </a:ln>
            </p:spPr>
            <p:txBody>
              <a:bodyPr/>
              <a:lstStyle/>
              <a:p>
                <a:endParaRPr lang="en-US"/>
              </a:p>
            </p:txBody>
          </p:sp>
          <p:sp>
            <p:nvSpPr>
              <p:cNvPr id="389168" name="Oval 48"/>
              <p:cNvSpPr>
                <a:spLocks noChangeArrowheads="1"/>
              </p:cNvSpPr>
              <p:nvPr/>
            </p:nvSpPr>
            <p:spPr bwMode="auto">
              <a:xfrm>
                <a:off x="3571" y="3840"/>
                <a:ext cx="1255" cy="255"/>
              </a:xfrm>
              <a:prstGeom prst="ellipse">
                <a:avLst/>
              </a:prstGeom>
              <a:solidFill>
                <a:srgbClr val="FFFFFF"/>
              </a:solidFill>
              <a:ln w="11113">
                <a:solidFill>
                  <a:srgbClr val="000000"/>
                </a:solidFill>
                <a:round/>
                <a:headEnd/>
                <a:tailEnd/>
              </a:ln>
            </p:spPr>
            <p:txBody>
              <a:bodyPr/>
              <a:lstStyle/>
              <a:p>
                <a:endParaRPr lang="en-US"/>
              </a:p>
            </p:txBody>
          </p:sp>
        </p:grpSp>
        <p:sp>
          <p:nvSpPr>
            <p:cNvPr id="389169" name="Rectangle 49"/>
            <p:cNvSpPr>
              <a:spLocks noChangeArrowheads="1"/>
            </p:cNvSpPr>
            <p:nvPr/>
          </p:nvSpPr>
          <p:spPr bwMode="auto">
            <a:xfrm>
              <a:off x="1363" y="3864"/>
              <a:ext cx="509"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Shareholders</a:t>
              </a:r>
              <a:endParaRPr lang="en-US" sz="2400">
                <a:latin typeface="Times" charset="0"/>
                <a:cs typeface="Times New Roman" pitchFamily="18" charset="0"/>
              </a:endParaRPr>
            </a:p>
          </p:txBody>
        </p:sp>
        <p:sp>
          <p:nvSpPr>
            <p:cNvPr id="389170" name="Rectangle 50"/>
            <p:cNvSpPr>
              <a:spLocks noChangeArrowheads="1"/>
            </p:cNvSpPr>
            <p:nvPr/>
          </p:nvSpPr>
          <p:spPr bwMode="auto">
            <a:xfrm>
              <a:off x="3842" y="3864"/>
              <a:ext cx="735"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Other Stakeholders</a:t>
              </a:r>
              <a:endParaRPr lang="en-US" sz="2400">
                <a:latin typeface="Times" charset="0"/>
                <a:cs typeface="Times New Roman" pitchFamily="18" charset="0"/>
              </a:endParaRPr>
            </a:p>
          </p:txBody>
        </p:sp>
        <p:sp>
          <p:nvSpPr>
            <p:cNvPr id="389171" name="Rectangle 51"/>
            <p:cNvSpPr>
              <a:spLocks noChangeArrowheads="1"/>
            </p:cNvSpPr>
            <p:nvPr/>
          </p:nvSpPr>
          <p:spPr bwMode="auto">
            <a:xfrm>
              <a:off x="2708" y="3864"/>
              <a:ext cx="420"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Employees</a:t>
              </a:r>
              <a:endParaRPr lang="en-US" sz="2400">
                <a:latin typeface="Times" charset="0"/>
                <a:cs typeface="Times New Roman" pitchFamily="18" charset="0"/>
              </a:endParaRPr>
            </a:p>
          </p:txBody>
        </p:sp>
      </p:grpSp>
      <p:pic>
        <p:nvPicPr>
          <p:cNvPr id="389181" name="Picture 61" descr="logo without circle2"/>
          <p:cNvPicPr>
            <a:picLocks noChangeAspect="1" noChangeArrowheads="1"/>
          </p:cNvPicPr>
          <p:nvPr/>
        </p:nvPicPr>
        <p:blipFill>
          <a:blip r:embed="rId3"/>
          <a:srcRect/>
          <a:stretch>
            <a:fillRect/>
          </a:stretch>
        </p:blipFill>
        <p:spPr bwMode="auto">
          <a:xfrm>
            <a:off x="3962400" y="6570663"/>
            <a:ext cx="2362200" cy="211137"/>
          </a:xfrm>
          <a:prstGeom prst="rect">
            <a:avLst/>
          </a:prstGeom>
          <a:noFill/>
        </p:spPr>
      </p:pic>
      <p:sp>
        <p:nvSpPr>
          <p:cNvPr id="389183" name="AutoShape 63"/>
          <p:cNvSpPr>
            <a:spLocks noChangeArrowheads="1"/>
          </p:cNvSpPr>
          <p:nvPr/>
        </p:nvSpPr>
        <p:spPr bwMode="auto">
          <a:xfrm>
            <a:off x="4114800" y="2209800"/>
            <a:ext cx="4114800" cy="2514600"/>
          </a:xfrm>
          <a:prstGeom prst="roundRect">
            <a:avLst>
              <a:gd name="adj" fmla="val 16667"/>
            </a:avLst>
          </a:prstGeom>
          <a:solidFill>
            <a:schemeClr val="bg1"/>
          </a:solidFill>
          <a:ln w="9525">
            <a:solidFill>
              <a:schemeClr val="tx1"/>
            </a:solidFill>
            <a:round/>
            <a:headEnd/>
            <a:tailEnd/>
          </a:ln>
          <a:effectLst/>
        </p:spPr>
        <p:txBody>
          <a:bodyPr anchor="ctr"/>
          <a:lstStyle/>
          <a:p>
            <a:pPr>
              <a:spcBef>
                <a:spcPct val="0"/>
              </a:spcBef>
              <a:buClrTx/>
              <a:buFontTx/>
              <a:buNone/>
            </a:pPr>
            <a:r>
              <a:rPr lang="en-US" sz="1800"/>
              <a:t>Covering the Core of operational Mngt.</a:t>
            </a:r>
          </a:p>
          <a:p>
            <a:pPr>
              <a:spcBef>
                <a:spcPct val="0"/>
              </a:spcBef>
              <a:buClrTx/>
              <a:buFontTx/>
              <a:buNone/>
            </a:pPr>
            <a:r>
              <a:rPr lang="en-US" sz="1800"/>
              <a:t>Processes that support the customer’s operations and management of services. These processes include both day-to-day and operational support &amp; readiness processes</a:t>
            </a:r>
          </a:p>
          <a:p>
            <a:pPr>
              <a:spcBef>
                <a:spcPct val="0"/>
              </a:spcBef>
              <a:buClrTx/>
              <a:buFontTx/>
              <a:buNone/>
            </a:pPr>
            <a:endParaRPr lang="en-US" sz="900">
              <a:solidFill>
                <a:schemeClr val="hlink"/>
              </a:solidFill>
            </a:endParaRPr>
          </a:p>
        </p:txBody>
      </p:sp>
      <p:sp>
        <p:nvSpPr>
          <p:cNvPr id="389184" name="Rectangle 64"/>
          <p:cNvSpPr>
            <a:spLocks noChangeArrowheads="1"/>
          </p:cNvSpPr>
          <p:nvPr/>
        </p:nvSpPr>
        <p:spPr bwMode="auto">
          <a:xfrm>
            <a:off x="3886200" y="1828800"/>
            <a:ext cx="4724400" cy="3124200"/>
          </a:xfrm>
          <a:prstGeom prst="rect">
            <a:avLst/>
          </a:prstGeom>
          <a:noFill/>
          <a:ln w="76200" algn="ctr">
            <a:solidFill>
              <a:srgbClr val="000099"/>
            </a:solidFill>
            <a:miter lim="800000"/>
            <a:headEnd/>
            <a:tailEnd/>
          </a:ln>
          <a:effectLst/>
        </p:spPr>
        <p:txBody>
          <a:bodyPr wrap="none" anchor="ctr"/>
          <a:lstStyle/>
          <a:p>
            <a:endParaRPr lang="en-US"/>
          </a:p>
        </p:txBody>
      </p:sp>
      <p:sp>
        <p:nvSpPr>
          <p:cNvPr id="389186" name="Rectangle 66"/>
          <p:cNvSpPr>
            <a:spLocks noChangeAspect="1" noChangeArrowheads="1"/>
          </p:cNvSpPr>
          <p:nvPr/>
        </p:nvSpPr>
        <p:spPr bwMode="auto">
          <a:xfrm>
            <a:off x="8305800" y="685800"/>
            <a:ext cx="311150" cy="434975"/>
          </a:xfrm>
          <a:prstGeom prst="rect">
            <a:avLst/>
          </a:prstGeom>
          <a:noFill/>
          <a:ln w="38100">
            <a:solidFill>
              <a:schemeClr val="tx1"/>
            </a:solidFill>
            <a:miter lim="800000"/>
            <a:headEnd/>
            <a:tailEnd/>
          </a:ln>
          <a:effectLst/>
        </p:spPr>
        <p:txBody>
          <a:bodyPr wrap="none" anchor="ctr"/>
          <a:lstStyle/>
          <a:p>
            <a:endParaRPr lang="en-US"/>
          </a:p>
        </p:txBody>
      </p:sp>
      <p:sp>
        <p:nvSpPr>
          <p:cNvPr id="389187" name="Rectangle 67"/>
          <p:cNvSpPr>
            <a:spLocks noChangeAspect="1" noChangeArrowheads="1"/>
          </p:cNvSpPr>
          <p:nvPr/>
        </p:nvSpPr>
        <p:spPr bwMode="auto">
          <a:xfrm>
            <a:off x="8666163" y="685800"/>
            <a:ext cx="415925" cy="434975"/>
          </a:xfrm>
          <a:prstGeom prst="rect">
            <a:avLst/>
          </a:prstGeom>
          <a:solidFill>
            <a:srgbClr val="990000"/>
          </a:solidFill>
          <a:ln w="38100">
            <a:solidFill>
              <a:schemeClr val="tx1"/>
            </a:solidFill>
            <a:miter lim="800000"/>
            <a:headEnd/>
            <a:tailEnd/>
          </a:ln>
          <a:effectLst/>
        </p:spPr>
        <p:txBody>
          <a:bodyPr wrap="none" anchor="ctr"/>
          <a:lstStyle/>
          <a:p>
            <a:endParaRPr lang="en-US"/>
          </a:p>
        </p:txBody>
      </p:sp>
      <p:grpSp>
        <p:nvGrpSpPr>
          <p:cNvPr id="389188" name="Group 68"/>
          <p:cNvGrpSpPr>
            <a:grpSpLocks noChangeAspect="1"/>
          </p:cNvGrpSpPr>
          <p:nvPr/>
        </p:nvGrpSpPr>
        <p:grpSpPr bwMode="auto">
          <a:xfrm>
            <a:off x="8458200" y="1165225"/>
            <a:ext cx="417513" cy="217488"/>
            <a:chOff x="422" y="546"/>
            <a:chExt cx="227" cy="113"/>
          </a:xfrm>
        </p:grpSpPr>
        <p:sp>
          <p:nvSpPr>
            <p:cNvPr id="389189" name="Rectangle 69"/>
            <p:cNvSpPr>
              <a:spLocks noChangeAspect="1" noChangeArrowheads="1"/>
            </p:cNvSpPr>
            <p:nvPr/>
          </p:nvSpPr>
          <p:spPr bwMode="auto">
            <a:xfrm>
              <a:off x="450"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389190" name="Rectangle 70"/>
            <p:cNvSpPr>
              <a:spLocks noChangeAspect="1" noChangeArrowheads="1"/>
            </p:cNvSpPr>
            <p:nvPr/>
          </p:nvSpPr>
          <p:spPr bwMode="auto">
            <a:xfrm>
              <a:off x="506"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389191" name="Rectangle 71"/>
            <p:cNvSpPr>
              <a:spLocks noChangeAspect="1" noChangeArrowheads="1"/>
            </p:cNvSpPr>
            <p:nvPr/>
          </p:nvSpPr>
          <p:spPr bwMode="auto">
            <a:xfrm>
              <a:off x="563"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389192" name="Rectangle 72"/>
            <p:cNvSpPr>
              <a:spLocks noChangeAspect="1" noChangeArrowheads="1"/>
            </p:cNvSpPr>
            <p:nvPr/>
          </p:nvSpPr>
          <p:spPr bwMode="auto">
            <a:xfrm>
              <a:off x="42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389193" name="Rectangle 73"/>
            <p:cNvSpPr>
              <a:spLocks noChangeAspect="1" noChangeArrowheads="1"/>
            </p:cNvSpPr>
            <p:nvPr/>
          </p:nvSpPr>
          <p:spPr bwMode="auto">
            <a:xfrm>
              <a:off x="478"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389194" name="Rectangle 74"/>
            <p:cNvSpPr>
              <a:spLocks noChangeAspect="1" noChangeArrowheads="1"/>
            </p:cNvSpPr>
            <p:nvPr/>
          </p:nvSpPr>
          <p:spPr bwMode="auto">
            <a:xfrm>
              <a:off x="535"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389195" name="Rectangle 75"/>
            <p:cNvSpPr>
              <a:spLocks noChangeAspect="1" noChangeArrowheads="1"/>
            </p:cNvSpPr>
            <p:nvPr/>
          </p:nvSpPr>
          <p:spPr bwMode="auto">
            <a:xfrm>
              <a:off x="59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389196" name="Rectangle 76"/>
            <p:cNvSpPr>
              <a:spLocks noChangeAspect="1" noChangeArrowheads="1"/>
            </p:cNvSpPr>
            <p:nvPr/>
          </p:nvSpPr>
          <p:spPr bwMode="auto">
            <a:xfrm>
              <a:off x="456" y="552"/>
              <a:ext cx="158" cy="100"/>
            </a:xfrm>
            <a:prstGeom prst="rect">
              <a:avLst/>
            </a:prstGeom>
            <a:noFill/>
            <a:ln w="38100">
              <a:solidFill>
                <a:schemeClr val="tx1"/>
              </a:solidFill>
              <a:miter lim="800000"/>
              <a:headEnd/>
              <a:tailEnd/>
            </a:ln>
            <a:effectLst/>
          </p:spPr>
          <p:txBody>
            <a:bodyPr wrap="none" anchor="ct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389182"/>
                                        </p:tgtEl>
                                        <p:attrNameLst>
                                          <p:attrName>style.opacity</p:attrName>
                                        </p:attrNameLst>
                                      </p:cBhvr>
                                      <p:to>
                                        <p:strVal val="0.5"/>
                                      </p:to>
                                    </p:set>
                                    <p:animEffect filter="image" prLst="opacity: 0.5">
                                      <p:cBhvr rctx="IE">
                                        <p:cTn id="7" dur="indefinite"/>
                                        <p:tgtEl>
                                          <p:spTgt spid="389182"/>
                                        </p:tgtEl>
                                      </p:cBhvr>
                                    </p:animEffect>
                                  </p:childTnLst>
                                </p:cTn>
                              </p:par>
                              <p:par>
                                <p:cTn id="8" presetID="9" presetClass="emph" presetSubtype="0" nodeType="withEffect">
                                  <p:stCondLst>
                                    <p:cond delay="0"/>
                                  </p:stCondLst>
                                  <p:childTnLst>
                                    <p:set>
                                      <p:cBhvr rctx="PPT">
                                        <p:cTn id="9" dur="indefinite"/>
                                        <p:tgtEl>
                                          <p:spTgt spid="389126"/>
                                        </p:tgtEl>
                                        <p:attrNameLst>
                                          <p:attrName>style.opacity</p:attrName>
                                        </p:attrNameLst>
                                      </p:cBhvr>
                                      <p:to>
                                        <p:strVal val="0.5"/>
                                      </p:to>
                                    </p:set>
                                    <p:animEffect filter="image" prLst="opacity: 0.5">
                                      <p:cBhvr rctx="IE">
                                        <p:cTn id="10" dur="indefinite"/>
                                        <p:tgtEl>
                                          <p:spTgt spid="389126"/>
                                        </p:tgtEl>
                                      </p:cBhvr>
                                    </p:animEffect>
                                  </p:childTnLst>
                                </p:cTn>
                              </p:par>
                              <p:par>
                                <p:cTn id="11" presetID="9" presetClass="emph" presetSubtype="0" grpId="0" nodeType="withEffect">
                                  <p:stCondLst>
                                    <p:cond delay="0"/>
                                  </p:stCondLst>
                                  <p:childTnLst>
                                    <p:set>
                                      <p:cBhvr rctx="PPT">
                                        <p:cTn id="12" dur="indefinite"/>
                                        <p:tgtEl>
                                          <p:spTgt spid="389129"/>
                                        </p:tgtEl>
                                        <p:attrNameLst>
                                          <p:attrName>style.opacity</p:attrName>
                                        </p:attrNameLst>
                                      </p:cBhvr>
                                      <p:to>
                                        <p:strVal val="0.5"/>
                                      </p:to>
                                    </p:set>
                                    <p:animEffect filter="image" prLst="opacity: 0.5">
                                      <p:cBhvr rctx="IE">
                                        <p:cTn id="13" dur="indefinite"/>
                                        <p:tgtEl>
                                          <p:spTgt spid="389129"/>
                                        </p:tgtEl>
                                      </p:cBhvr>
                                    </p:animEffect>
                                  </p:childTnLst>
                                </p:cTn>
                              </p:par>
                              <p:par>
                                <p:cTn id="14" presetID="9" presetClass="emph" presetSubtype="0" nodeType="withEffect">
                                  <p:stCondLst>
                                    <p:cond delay="0"/>
                                  </p:stCondLst>
                                  <p:childTnLst>
                                    <p:set>
                                      <p:cBhvr rctx="PPT">
                                        <p:cTn id="15" dur="indefinite"/>
                                        <p:tgtEl>
                                          <p:spTgt spid="389154"/>
                                        </p:tgtEl>
                                        <p:attrNameLst>
                                          <p:attrName>style.opacity</p:attrName>
                                        </p:attrNameLst>
                                      </p:cBhvr>
                                      <p:to>
                                        <p:strVal val="0.5"/>
                                      </p:to>
                                    </p:set>
                                    <p:animEffect filter="image" prLst="opacity: 0.5">
                                      <p:cBhvr rctx="IE">
                                        <p:cTn id="16" dur="indefinite"/>
                                        <p:tgtEl>
                                          <p:spTgt spid="389154"/>
                                        </p:tgtEl>
                                      </p:cBhvr>
                                    </p:animEffect>
                                  </p:childTnLst>
                                </p:cTn>
                              </p:par>
                              <p:par>
                                <p:cTn id="17" presetID="9" presetClass="emph" presetSubtype="0" nodeType="withEffect">
                                  <p:stCondLst>
                                    <p:cond delay="0"/>
                                  </p:stCondLst>
                                  <p:childTnLst>
                                    <p:set>
                                      <p:cBhvr rctx="PPT">
                                        <p:cTn id="18" dur="indefinite"/>
                                        <p:tgtEl>
                                          <p:spTgt spid="389159"/>
                                        </p:tgtEl>
                                        <p:attrNameLst>
                                          <p:attrName>style.opacity</p:attrName>
                                        </p:attrNameLst>
                                      </p:cBhvr>
                                      <p:to>
                                        <p:strVal val="0.5"/>
                                      </p:to>
                                    </p:set>
                                    <p:animEffect filter="image" prLst="opacity: 0.5">
                                      <p:cBhvr rctx="IE">
                                        <p:cTn id="19" dur="indefinite"/>
                                        <p:tgtEl>
                                          <p:spTgt spid="389159"/>
                                        </p:tgtEl>
                                      </p:cBhvr>
                                    </p:animEffect>
                                  </p:childTnLst>
                                </p:cTn>
                              </p:par>
                              <p:par>
                                <p:cTn id="20" presetID="9" presetClass="emph" presetSubtype="0" nodeType="withEffect">
                                  <p:stCondLst>
                                    <p:cond delay="0"/>
                                  </p:stCondLst>
                                  <p:childTnLst>
                                    <p:set>
                                      <p:cBhvr rctx="PPT">
                                        <p:cTn id="21" dur="indefinite"/>
                                        <p:tgtEl>
                                          <p:spTgt spid="389181"/>
                                        </p:tgtEl>
                                        <p:attrNameLst>
                                          <p:attrName>style.opacity</p:attrName>
                                        </p:attrNameLst>
                                      </p:cBhvr>
                                      <p:to>
                                        <p:strVal val="0.5"/>
                                      </p:to>
                                    </p:set>
                                    <p:animEffect filter="image" prLst="opacity: 0.5">
                                      <p:cBhvr rctx="IE">
                                        <p:cTn id="22" dur="indefinite"/>
                                        <p:tgtEl>
                                          <p:spTgt spid="389181"/>
                                        </p:tgtEl>
                                      </p:cBhvr>
                                    </p:animEffect>
                                  </p:childTnLst>
                                </p:cTn>
                              </p:par>
                              <p:par>
                                <p:cTn id="23" presetID="9" presetClass="emph" presetSubtype="0" grpId="0" nodeType="withEffect">
                                  <p:stCondLst>
                                    <p:cond delay="0"/>
                                  </p:stCondLst>
                                  <p:childTnLst>
                                    <p:set>
                                      <p:cBhvr rctx="PPT">
                                        <p:cTn id="24" dur="indefinite"/>
                                        <p:tgtEl>
                                          <p:spTgt spid="389130"/>
                                        </p:tgtEl>
                                        <p:attrNameLst>
                                          <p:attrName>style.opacity</p:attrName>
                                        </p:attrNameLst>
                                      </p:cBhvr>
                                      <p:to>
                                        <p:strVal val="0.5"/>
                                      </p:to>
                                    </p:set>
                                    <p:animEffect filter="image" prLst="opacity: 0.5">
                                      <p:cBhvr rctx="IE">
                                        <p:cTn id="25" dur="indefinite"/>
                                        <p:tgtEl>
                                          <p:spTgt spid="389130"/>
                                        </p:tgtEl>
                                      </p:cBhvr>
                                    </p:animEffect>
                                  </p:childTnLst>
                                </p:cTn>
                              </p:par>
                              <p:par>
                                <p:cTn id="26" presetID="9" presetClass="emph" presetSubtype="0" grpId="0" nodeType="withEffect">
                                  <p:stCondLst>
                                    <p:cond delay="0"/>
                                  </p:stCondLst>
                                  <p:childTnLst>
                                    <p:set>
                                      <p:cBhvr rctx="PPT">
                                        <p:cTn id="27" dur="indefinite"/>
                                        <p:tgtEl>
                                          <p:spTgt spid="389152"/>
                                        </p:tgtEl>
                                        <p:attrNameLst>
                                          <p:attrName>style.opacity</p:attrName>
                                        </p:attrNameLst>
                                      </p:cBhvr>
                                      <p:to>
                                        <p:strVal val="0.5"/>
                                      </p:to>
                                    </p:set>
                                    <p:animEffect filter="image" prLst="opacity: 0.5">
                                      <p:cBhvr rctx="IE">
                                        <p:cTn id="28" dur="indefinite"/>
                                        <p:tgtEl>
                                          <p:spTgt spid="389152"/>
                                        </p:tgtEl>
                                      </p:cBhvr>
                                    </p:animEffect>
                                  </p:childTnLst>
                                </p:cTn>
                              </p:par>
                              <p:par>
                                <p:cTn id="29" presetID="9" presetClass="emph" presetSubtype="0" grpId="0" nodeType="withEffect">
                                  <p:stCondLst>
                                    <p:cond delay="0"/>
                                  </p:stCondLst>
                                  <p:childTnLst>
                                    <p:set>
                                      <p:cBhvr rctx="PPT">
                                        <p:cTn id="30" dur="indefinite"/>
                                        <p:tgtEl>
                                          <p:spTgt spid="389153"/>
                                        </p:tgtEl>
                                        <p:attrNameLst>
                                          <p:attrName>style.opacity</p:attrName>
                                        </p:attrNameLst>
                                      </p:cBhvr>
                                      <p:to>
                                        <p:strVal val="0.5"/>
                                      </p:to>
                                    </p:set>
                                    <p:animEffect filter="image" prLst="opacity: 0.5">
                                      <p:cBhvr rctx="IE">
                                        <p:cTn id="31" dur="indefinite"/>
                                        <p:tgtEl>
                                          <p:spTgt spid="389153"/>
                                        </p:tgtEl>
                                      </p:cBhvr>
                                    </p:animEffect>
                                  </p:childTnLst>
                                </p:cTn>
                              </p:par>
                              <p:par>
                                <p:cTn id="32" presetID="9" presetClass="emph" presetSubtype="0" grpId="0" nodeType="withEffect">
                                  <p:stCondLst>
                                    <p:cond delay="0"/>
                                  </p:stCondLst>
                                  <p:childTnLst>
                                    <p:set>
                                      <p:cBhvr rctx="PPT">
                                        <p:cTn id="33" dur="indefinite"/>
                                        <p:tgtEl>
                                          <p:spTgt spid="389131"/>
                                        </p:tgtEl>
                                        <p:attrNameLst>
                                          <p:attrName>style.opacity</p:attrName>
                                        </p:attrNameLst>
                                      </p:cBhvr>
                                      <p:to>
                                        <p:strVal val="0.5"/>
                                      </p:to>
                                    </p:set>
                                    <p:animEffect filter="image" prLst="opacity: 0.5">
                                      <p:cBhvr rctx="IE">
                                        <p:cTn id="34" dur="indefinite"/>
                                        <p:tgtEl>
                                          <p:spTgt spid="389131"/>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389184"/>
                                        </p:tgtEl>
                                        <p:attrNameLst>
                                          <p:attrName>style.visibility</p:attrName>
                                        </p:attrNameLst>
                                      </p:cBhvr>
                                      <p:to>
                                        <p:strVal val="visible"/>
                                      </p:to>
                                    </p:set>
                                    <p:animEffect transition="in" filter="checkerboard(across)">
                                      <p:cBhvr>
                                        <p:cTn id="39" dur="1000"/>
                                        <p:tgtEl>
                                          <p:spTgt spid="389184"/>
                                        </p:tgtEl>
                                      </p:cBhvr>
                                    </p:animEffec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89183">
                                            <p:bg/>
                                          </p:spTgt>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389183">
                                            <p:txEl>
                                              <p:pRg st="0" end="0"/>
                                            </p:txEl>
                                          </p:spTgt>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3891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2" grpId="0" animBg="1"/>
      <p:bldP spid="389129" grpId="0"/>
      <p:bldP spid="389130" grpId="0" animBg="1"/>
      <p:bldP spid="389131" grpId="0"/>
      <p:bldP spid="389152" grpId="0" animBg="1"/>
      <p:bldP spid="389153" grpId="0"/>
      <p:bldP spid="389183" grpId="0" uiExpand="1" build="p" animBg="1"/>
      <p:bldP spid="3891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GB" sz="3200"/>
              <a:t>The eTOM </a:t>
            </a:r>
            <a:r>
              <a:rPr lang="en-GB" sz="3200" u="sng"/>
              <a:t>Level 1</a:t>
            </a:r>
            <a:r>
              <a:rPr lang="en-GB" sz="3200"/>
              <a:t>: The Big Picture</a:t>
            </a:r>
            <a:br>
              <a:rPr lang="en-GB" sz="3200"/>
            </a:br>
            <a:r>
              <a:rPr lang="en-GB" sz="3200"/>
              <a:t>Vertical vs. Horizontal Grouping</a:t>
            </a:r>
            <a:endParaRPr lang="es-AR" sz="3200"/>
          </a:p>
        </p:txBody>
      </p:sp>
      <p:sp>
        <p:nvSpPr>
          <p:cNvPr id="593118" name="AutoShape 222"/>
          <p:cNvSpPr>
            <a:spLocks noChangeAspect="1" noChangeArrowheads="1" noTextEdit="1"/>
          </p:cNvSpPr>
          <p:nvPr/>
        </p:nvSpPr>
        <p:spPr bwMode="auto">
          <a:xfrm>
            <a:off x="800100" y="1600200"/>
            <a:ext cx="7388225" cy="5073650"/>
          </a:xfrm>
          <a:prstGeom prst="rect">
            <a:avLst/>
          </a:prstGeom>
          <a:noFill/>
          <a:ln w="9525">
            <a:noFill/>
            <a:miter lim="800000"/>
            <a:headEnd/>
            <a:tailEnd/>
          </a:ln>
        </p:spPr>
        <p:txBody>
          <a:bodyPr/>
          <a:lstStyle/>
          <a:p>
            <a:endParaRPr lang="en-US"/>
          </a:p>
        </p:txBody>
      </p:sp>
      <p:sp>
        <p:nvSpPr>
          <p:cNvPr id="593120" name="Freeform 224"/>
          <p:cNvSpPr>
            <a:spLocks/>
          </p:cNvSpPr>
          <p:nvPr/>
        </p:nvSpPr>
        <p:spPr bwMode="auto">
          <a:xfrm>
            <a:off x="1163638" y="6356350"/>
            <a:ext cx="1990725" cy="300038"/>
          </a:xfrm>
          <a:custGeom>
            <a:avLst/>
            <a:gdLst/>
            <a:ahLst/>
            <a:cxnLst>
              <a:cxn ang="0">
                <a:pos x="1126" y="0"/>
              </a:cxn>
              <a:cxn ang="0">
                <a:pos x="941" y="4"/>
              </a:cxn>
              <a:cxn ang="0">
                <a:pos x="822" y="11"/>
              </a:cxn>
              <a:cxn ang="0">
                <a:pos x="710" y="17"/>
              </a:cxn>
              <a:cxn ang="0">
                <a:pos x="604" y="27"/>
              </a:cxn>
              <a:cxn ang="0">
                <a:pos x="503" y="37"/>
              </a:cxn>
              <a:cxn ang="0">
                <a:pos x="410" y="48"/>
              </a:cxn>
              <a:cxn ang="0">
                <a:pos x="325" y="61"/>
              </a:cxn>
              <a:cxn ang="0">
                <a:pos x="249" y="76"/>
              </a:cxn>
              <a:cxn ang="0">
                <a:pos x="180" y="91"/>
              </a:cxn>
              <a:cxn ang="0">
                <a:pos x="123" y="107"/>
              </a:cxn>
              <a:cxn ang="0">
                <a:pos x="74" y="123"/>
              </a:cxn>
              <a:cxn ang="0">
                <a:pos x="39" y="141"/>
              </a:cxn>
              <a:cxn ang="0">
                <a:pos x="13" y="161"/>
              </a:cxn>
              <a:cxn ang="0">
                <a:pos x="1" y="180"/>
              </a:cxn>
              <a:cxn ang="0">
                <a:pos x="1" y="200"/>
              </a:cxn>
              <a:cxn ang="0">
                <a:pos x="13" y="218"/>
              </a:cxn>
              <a:cxn ang="0">
                <a:pos x="39" y="237"/>
              </a:cxn>
              <a:cxn ang="0">
                <a:pos x="74" y="255"/>
              </a:cxn>
              <a:cxn ang="0">
                <a:pos x="123" y="271"/>
              </a:cxn>
              <a:cxn ang="0">
                <a:pos x="180" y="288"/>
              </a:cxn>
              <a:cxn ang="0">
                <a:pos x="249" y="302"/>
              </a:cxn>
              <a:cxn ang="0">
                <a:pos x="325" y="317"/>
              </a:cxn>
              <a:cxn ang="0">
                <a:pos x="410" y="330"/>
              </a:cxn>
              <a:cxn ang="0">
                <a:pos x="503" y="341"/>
              </a:cxn>
              <a:cxn ang="0">
                <a:pos x="604" y="351"/>
              </a:cxn>
              <a:cxn ang="0">
                <a:pos x="710" y="361"/>
              </a:cxn>
              <a:cxn ang="0">
                <a:pos x="822" y="367"/>
              </a:cxn>
              <a:cxn ang="0">
                <a:pos x="941" y="372"/>
              </a:cxn>
              <a:cxn ang="0">
                <a:pos x="1126" y="377"/>
              </a:cxn>
              <a:cxn ang="0">
                <a:pos x="1382" y="377"/>
              </a:cxn>
              <a:cxn ang="0">
                <a:pos x="1507" y="376"/>
              </a:cxn>
              <a:cxn ang="0">
                <a:pos x="1628" y="371"/>
              </a:cxn>
              <a:cxn ang="0">
                <a:pos x="1744" y="364"/>
              </a:cxn>
              <a:cxn ang="0">
                <a:pos x="1853" y="356"/>
              </a:cxn>
              <a:cxn ang="0">
                <a:pos x="1955" y="346"/>
              </a:cxn>
              <a:cxn ang="0">
                <a:pos x="2053" y="335"/>
              </a:cxn>
              <a:cxn ang="0">
                <a:pos x="2143" y="323"/>
              </a:cxn>
              <a:cxn ang="0">
                <a:pos x="2222" y="310"/>
              </a:cxn>
              <a:cxn ang="0">
                <a:pos x="2296" y="296"/>
              </a:cxn>
              <a:cxn ang="0">
                <a:pos x="2358" y="280"/>
              </a:cxn>
              <a:cxn ang="0">
                <a:pos x="2411" y="263"/>
              </a:cxn>
              <a:cxn ang="0">
                <a:pos x="2454" y="245"/>
              </a:cxn>
              <a:cxn ang="0">
                <a:pos x="2485" y="227"/>
              </a:cxn>
              <a:cxn ang="0">
                <a:pos x="2502" y="208"/>
              </a:cxn>
              <a:cxn ang="0">
                <a:pos x="2509" y="190"/>
              </a:cxn>
              <a:cxn ang="0">
                <a:pos x="2502" y="170"/>
              </a:cxn>
              <a:cxn ang="0">
                <a:pos x="2485" y="151"/>
              </a:cxn>
              <a:cxn ang="0">
                <a:pos x="2454" y="133"/>
              </a:cxn>
              <a:cxn ang="0">
                <a:pos x="2411" y="115"/>
              </a:cxn>
              <a:cxn ang="0">
                <a:pos x="2358" y="99"/>
              </a:cxn>
              <a:cxn ang="0">
                <a:pos x="2296" y="83"/>
              </a:cxn>
              <a:cxn ang="0">
                <a:pos x="2222" y="68"/>
              </a:cxn>
              <a:cxn ang="0">
                <a:pos x="2143" y="55"/>
              </a:cxn>
              <a:cxn ang="0">
                <a:pos x="2053" y="42"/>
              </a:cxn>
              <a:cxn ang="0">
                <a:pos x="1955" y="32"/>
              </a:cxn>
              <a:cxn ang="0">
                <a:pos x="1853" y="22"/>
              </a:cxn>
              <a:cxn ang="0">
                <a:pos x="1744" y="14"/>
              </a:cxn>
              <a:cxn ang="0">
                <a:pos x="1628" y="8"/>
              </a:cxn>
              <a:cxn ang="0">
                <a:pos x="1507" y="3"/>
              </a:cxn>
              <a:cxn ang="0">
                <a:pos x="1382" y="0"/>
              </a:cxn>
            </a:cxnLst>
            <a:rect l="0" t="0" r="r" b="b"/>
            <a:pathLst>
              <a:path w="2509" h="379">
                <a:moveTo>
                  <a:pt x="1255" y="0"/>
                </a:moveTo>
                <a:lnTo>
                  <a:pt x="1126" y="0"/>
                </a:lnTo>
                <a:lnTo>
                  <a:pt x="1001" y="3"/>
                </a:lnTo>
                <a:lnTo>
                  <a:pt x="941" y="4"/>
                </a:lnTo>
                <a:lnTo>
                  <a:pt x="881" y="8"/>
                </a:lnTo>
                <a:lnTo>
                  <a:pt x="822" y="11"/>
                </a:lnTo>
                <a:lnTo>
                  <a:pt x="765" y="14"/>
                </a:lnTo>
                <a:lnTo>
                  <a:pt x="710" y="17"/>
                </a:lnTo>
                <a:lnTo>
                  <a:pt x="656" y="22"/>
                </a:lnTo>
                <a:lnTo>
                  <a:pt x="604" y="27"/>
                </a:lnTo>
                <a:lnTo>
                  <a:pt x="552" y="32"/>
                </a:lnTo>
                <a:lnTo>
                  <a:pt x="503" y="37"/>
                </a:lnTo>
                <a:lnTo>
                  <a:pt x="456" y="42"/>
                </a:lnTo>
                <a:lnTo>
                  <a:pt x="410" y="48"/>
                </a:lnTo>
                <a:lnTo>
                  <a:pt x="366" y="55"/>
                </a:lnTo>
                <a:lnTo>
                  <a:pt x="325" y="61"/>
                </a:lnTo>
                <a:lnTo>
                  <a:pt x="286" y="68"/>
                </a:lnTo>
                <a:lnTo>
                  <a:pt x="249" y="76"/>
                </a:lnTo>
                <a:lnTo>
                  <a:pt x="213" y="83"/>
                </a:lnTo>
                <a:lnTo>
                  <a:pt x="180" y="91"/>
                </a:lnTo>
                <a:lnTo>
                  <a:pt x="151" y="99"/>
                </a:lnTo>
                <a:lnTo>
                  <a:pt x="123" y="107"/>
                </a:lnTo>
                <a:lnTo>
                  <a:pt x="97" y="115"/>
                </a:lnTo>
                <a:lnTo>
                  <a:pt x="74" y="123"/>
                </a:lnTo>
                <a:lnTo>
                  <a:pt x="55" y="133"/>
                </a:lnTo>
                <a:lnTo>
                  <a:pt x="39" y="141"/>
                </a:lnTo>
                <a:lnTo>
                  <a:pt x="24" y="151"/>
                </a:lnTo>
                <a:lnTo>
                  <a:pt x="13" y="161"/>
                </a:lnTo>
                <a:lnTo>
                  <a:pt x="6" y="170"/>
                </a:lnTo>
                <a:lnTo>
                  <a:pt x="1" y="180"/>
                </a:lnTo>
                <a:lnTo>
                  <a:pt x="0" y="190"/>
                </a:lnTo>
                <a:lnTo>
                  <a:pt x="1" y="200"/>
                </a:lnTo>
                <a:lnTo>
                  <a:pt x="6" y="208"/>
                </a:lnTo>
                <a:lnTo>
                  <a:pt x="13" y="218"/>
                </a:lnTo>
                <a:lnTo>
                  <a:pt x="24" y="227"/>
                </a:lnTo>
                <a:lnTo>
                  <a:pt x="39" y="237"/>
                </a:lnTo>
                <a:lnTo>
                  <a:pt x="55" y="245"/>
                </a:lnTo>
                <a:lnTo>
                  <a:pt x="74" y="255"/>
                </a:lnTo>
                <a:lnTo>
                  <a:pt x="97" y="263"/>
                </a:lnTo>
                <a:lnTo>
                  <a:pt x="123" y="271"/>
                </a:lnTo>
                <a:lnTo>
                  <a:pt x="151" y="280"/>
                </a:lnTo>
                <a:lnTo>
                  <a:pt x="180" y="288"/>
                </a:lnTo>
                <a:lnTo>
                  <a:pt x="213" y="296"/>
                </a:lnTo>
                <a:lnTo>
                  <a:pt x="249" y="302"/>
                </a:lnTo>
                <a:lnTo>
                  <a:pt x="286" y="310"/>
                </a:lnTo>
                <a:lnTo>
                  <a:pt x="325" y="317"/>
                </a:lnTo>
                <a:lnTo>
                  <a:pt x="366" y="323"/>
                </a:lnTo>
                <a:lnTo>
                  <a:pt x="410" y="330"/>
                </a:lnTo>
                <a:lnTo>
                  <a:pt x="456" y="335"/>
                </a:lnTo>
                <a:lnTo>
                  <a:pt x="503" y="341"/>
                </a:lnTo>
                <a:lnTo>
                  <a:pt x="552" y="346"/>
                </a:lnTo>
                <a:lnTo>
                  <a:pt x="604" y="351"/>
                </a:lnTo>
                <a:lnTo>
                  <a:pt x="656" y="356"/>
                </a:lnTo>
                <a:lnTo>
                  <a:pt x="710" y="361"/>
                </a:lnTo>
                <a:lnTo>
                  <a:pt x="765" y="364"/>
                </a:lnTo>
                <a:lnTo>
                  <a:pt x="822" y="367"/>
                </a:lnTo>
                <a:lnTo>
                  <a:pt x="881" y="371"/>
                </a:lnTo>
                <a:lnTo>
                  <a:pt x="941" y="372"/>
                </a:lnTo>
                <a:lnTo>
                  <a:pt x="1001" y="376"/>
                </a:lnTo>
                <a:lnTo>
                  <a:pt x="1126" y="377"/>
                </a:lnTo>
                <a:lnTo>
                  <a:pt x="1255" y="379"/>
                </a:lnTo>
                <a:lnTo>
                  <a:pt x="1382" y="377"/>
                </a:lnTo>
                <a:lnTo>
                  <a:pt x="1446" y="377"/>
                </a:lnTo>
                <a:lnTo>
                  <a:pt x="1507" y="376"/>
                </a:lnTo>
                <a:lnTo>
                  <a:pt x="1568" y="372"/>
                </a:lnTo>
                <a:lnTo>
                  <a:pt x="1628" y="371"/>
                </a:lnTo>
                <a:lnTo>
                  <a:pt x="1687" y="367"/>
                </a:lnTo>
                <a:lnTo>
                  <a:pt x="1744" y="364"/>
                </a:lnTo>
                <a:lnTo>
                  <a:pt x="1799" y="361"/>
                </a:lnTo>
                <a:lnTo>
                  <a:pt x="1853" y="356"/>
                </a:lnTo>
                <a:lnTo>
                  <a:pt x="1905" y="351"/>
                </a:lnTo>
                <a:lnTo>
                  <a:pt x="1955" y="346"/>
                </a:lnTo>
                <a:lnTo>
                  <a:pt x="2006" y="341"/>
                </a:lnTo>
                <a:lnTo>
                  <a:pt x="2053" y="335"/>
                </a:lnTo>
                <a:lnTo>
                  <a:pt x="2099" y="330"/>
                </a:lnTo>
                <a:lnTo>
                  <a:pt x="2143" y="323"/>
                </a:lnTo>
                <a:lnTo>
                  <a:pt x="2183" y="317"/>
                </a:lnTo>
                <a:lnTo>
                  <a:pt x="2222" y="310"/>
                </a:lnTo>
                <a:lnTo>
                  <a:pt x="2260" y="302"/>
                </a:lnTo>
                <a:lnTo>
                  <a:pt x="2296" y="296"/>
                </a:lnTo>
                <a:lnTo>
                  <a:pt x="2328" y="288"/>
                </a:lnTo>
                <a:lnTo>
                  <a:pt x="2358" y="280"/>
                </a:lnTo>
                <a:lnTo>
                  <a:pt x="2385" y="271"/>
                </a:lnTo>
                <a:lnTo>
                  <a:pt x="2411" y="263"/>
                </a:lnTo>
                <a:lnTo>
                  <a:pt x="2434" y="255"/>
                </a:lnTo>
                <a:lnTo>
                  <a:pt x="2454" y="245"/>
                </a:lnTo>
                <a:lnTo>
                  <a:pt x="2470" y="237"/>
                </a:lnTo>
                <a:lnTo>
                  <a:pt x="2485" y="227"/>
                </a:lnTo>
                <a:lnTo>
                  <a:pt x="2494" y="218"/>
                </a:lnTo>
                <a:lnTo>
                  <a:pt x="2502" y="208"/>
                </a:lnTo>
                <a:lnTo>
                  <a:pt x="2507" y="200"/>
                </a:lnTo>
                <a:lnTo>
                  <a:pt x="2509" y="190"/>
                </a:lnTo>
                <a:lnTo>
                  <a:pt x="2507" y="180"/>
                </a:lnTo>
                <a:lnTo>
                  <a:pt x="2502" y="170"/>
                </a:lnTo>
                <a:lnTo>
                  <a:pt x="2494" y="161"/>
                </a:lnTo>
                <a:lnTo>
                  <a:pt x="2485" y="151"/>
                </a:lnTo>
                <a:lnTo>
                  <a:pt x="2470" y="141"/>
                </a:lnTo>
                <a:lnTo>
                  <a:pt x="2454" y="133"/>
                </a:lnTo>
                <a:lnTo>
                  <a:pt x="2434" y="123"/>
                </a:lnTo>
                <a:lnTo>
                  <a:pt x="2411" y="115"/>
                </a:lnTo>
                <a:lnTo>
                  <a:pt x="2385" y="107"/>
                </a:lnTo>
                <a:lnTo>
                  <a:pt x="2358" y="99"/>
                </a:lnTo>
                <a:lnTo>
                  <a:pt x="2328" y="91"/>
                </a:lnTo>
                <a:lnTo>
                  <a:pt x="2296" y="83"/>
                </a:lnTo>
                <a:lnTo>
                  <a:pt x="2260" y="76"/>
                </a:lnTo>
                <a:lnTo>
                  <a:pt x="2222" y="68"/>
                </a:lnTo>
                <a:lnTo>
                  <a:pt x="2183" y="61"/>
                </a:lnTo>
                <a:lnTo>
                  <a:pt x="2143" y="55"/>
                </a:lnTo>
                <a:lnTo>
                  <a:pt x="2099" y="48"/>
                </a:lnTo>
                <a:lnTo>
                  <a:pt x="2053" y="42"/>
                </a:lnTo>
                <a:lnTo>
                  <a:pt x="2006" y="37"/>
                </a:lnTo>
                <a:lnTo>
                  <a:pt x="1955" y="32"/>
                </a:lnTo>
                <a:lnTo>
                  <a:pt x="1905" y="27"/>
                </a:lnTo>
                <a:lnTo>
                  <a:pt x="1853" y="22"/>
                </a:lnTo>
                <a:lnTo>
                  <a:pt x="1799" y="17"/>
                </a:lnTo>
                <a:lnTo>
                  <a:pt x="1744" y="14"/>
                </a:lnTo>
                <a:lnTo>
                  <a:pt x="1687" y="11"/>
                </a:lnTo>
                <a:lnTo>
                  <a:pt x="1628" y="8"/>
                </a:lnTo>
                <a:lnTo>
                  <a:pt x="1568" y="4"/>
                </a:lnTo>
                <a:lnTo>
                  <a:pt x="1507" y="3"/>
                </a:lnTo>
                <a:lnTo>
                  <a:pt x="1446" y="1"/>
                </a:lnTo>
                <a:lnTo>
                  <a:pt x="1382" y="0"/>
                </a:lnTo>
                <a:lnTo>
                  <a:pt x="1255" y="0"/>
                </a:lnTo>
                <a:close/>
              </a:path>
            </a:pathLst>
          </a:custGeom>
          <a:solidFill>
            <a:srgbClr val="FFFFFF"/>
          </a:solidFill>
          <a:ln w="9525">
            <a:noFill/>
            <a:round/>
            <a:headEnd/>
            <a:tailEnd/>
          </a:ln>
        </p:spPr>
        <p:txBody>
          <a:bodyPr/>
          <a:lstStyle/>
          <a:p>
            <a:endParaRPr lang="en-US"/>
          </a:p>
        </p:txBody>
      </p:sp>
      <p:sp>
        <p:nvSpPr>
          <p:cNvPr id="593121" name="Freeform 225"/>
          <p:cNvSpPr>
            <a:spLocks/>
          </p:cNvSpPr>
          <p:nvPr/>
        </p:nvSpPr>
        <p:spPr bwMode="auto">
          <a:xfrm>
            <a:off x="1163638" y="6356350"/>
            <a:ext cx="1990725" cy="300038"/>
          </a:xfrm>
          <a:custGeom>
            <a:avLst/>
            <a:gdLst/>
            <a:ahLst/>
            <a:cxnLst>
              <a:cxn ang="0">
                <a:pos x="1126" y="0"/>
              </a:cxn>
              <a:cxn ang="0">
                <a:pos x="941" y="4"/>
              </a:cxn>
              <a:cxn ang="0">
                <a:pos x="822" y="11"/>
              </a:cxn>
              <a:cxn ang="0">
                <a:pos x="710" y="17"/>
              </a:cxn>
              <a:cxn ang="0">
                <a:pos x="604" y="27"/>
              </a:cxn>
              <a:cxn ang="0">
                <a:pos x="503" y="37"/>
              </a:cxn>
              <a:cxn ang="0">
                <a:pos x="410" y="48"/>
              </a:cxn>
              <a:cxn ang="0">
                <a:pos x="325" y="61"/>
              </a:cxn>
              <a:cxn ang="0">
                <a:pos x="249" y="76"/>
              </a:cxn>
              <a:cxn ang="0">
                <a:pos x="180" y="91"/>
              </a:cxn>
              <a:cxn ang="0">
                <a:pos x="123" y="107"/>
              </a:cxn>
              <a:cxn ang="0">
                <a:pos x="74" y="123"/>
              </a:cxn>
              <a:cxn ang="0">
                <a:pos x="39" y="141"/>
              </a:cxn>
              <a:cxn ang="0">
                <a:pos x="13" y="161"/>
              </a:cxn>
              <a:cxn ang="0">
                <a:pos x="1" y="180"/>
              </a:cxn>
              <a:cxn ang="0">
                <a:pos x="1" y="200"/>
              </a:cxn>
              <a:cxn ang="0">
                <a:pos x="13" y="218"/>
              </a:cxn>
              <a:cxn ang="0">
                <a:pos x="39" y="237"/>
              </a:cxn>
              <a:cxn ang="0">
                <a:pos x="74" y="255"/>
              </a:cxn>
              <a:cxn ang="0">
                <a:pos x="123" y="271"/>
              </a:cxn>
              <a:cxn ang="0">
                <a:pos x="180" y="288"/>
              </a:cxn>
              <a:cxn ang="0">
                <a:pos x="249" y="302"/>
              </a:cxn>
              <a:cxn ang="0">
                <a:pos x="325" y="317"/>
              </a:cxn>
              <a:cxn ang="0">
                <a:pos x="410" y="330"/>
              </a:cxn>
              <a:cxn ang="0">
                <a:pos x="503" y="341"/>
              </a:cxn>
              <a:cxn ang="0">
                <a:pos x="604" y="351"/>
              </a:cxn>
              <a:cxn ang="0">
                <a:pos x="710" y="361"/>
              </a:cxn>
              <a:cxn ang="0">
                <a:pos x="822" y="367"/>
              </a:cxn>
              <a:cxn ang="0">
                <a:pos x="941" y="372"/>
              </a:cxn>
              <a:cxn ang="0">
                <a:pos x="1126" y="377"/>
              </a:cxn>
              <a:cxn ang="0">
                <a:pos x="1382" y="377"/>
              </a:cxn>
              <a:cxn ang="0">
                <a:pos x="1507" y="376"/>
              </a:cxn>
              <a:cxn ang="0">
                <a:pos x="1628" y="371"/>
              </a:cxn>
              <a:cxn ang="0">
                <a:pos x="1744" y="364"/>
              </a:cxn>
              <a:cxn ang="0">
                <a:pos x="1853" y="356"/>
              </a:cxn>
              <a:cxn ang="0">
                <a:pos x="1955" y="346"/>
              </a:cxn>
              <a:cxn ang="0">
                <a:pos x="2053" y="335"/>
              </a:cxn>
              <a:cxn ang="0">
                <a:pos x="2143" y="323"/>
              </a:cxn>
              <a:cxn ang="0">
                <a:pos x="2222" y="310"/>
              </a:cxn>
              <a:cxn ang="0">
                <a:pos x="2296" y="296"/>
              </a:cxn>
              <a:cxn ang="0">
                <a:pos x="2358" y="280"/>
              </a:cxn>
              <a:cxn ang="0">
                <a:pos x="2411" y="263"/>
              </a:cxn>
              <a:cxn ang="0">
                <a:pos x="2454" y="245"/>
              </a:cxn>
              <a:cxn ang="0">
                <a:pos x="2485" y="227"/>
              </a:cxn>
              <a:cxn ang="0">
                <a:pos x="2502" y="208"/>
              </a:cxn>
              <a:cxn ang="0">
                <a:pos x="2509" y="190"/>
              </a:cxn>
              <a:cxn ang="0">
                <a:pos x="2502" y="170"/>
              </a:cxn>
              <a:cxn ang="0">
                <a:pos x="2485" y="151"/>
              </a:cxn>
              <a:cxn ang="0">
                <a:pos x="2454" y="133"/>
              </a:cxn>
              <a:cxn ang="0">
                <a:pos x="2411" y="115"/>
              </a:cxn>
              <a:cxn ang="0">
                <a:pos x="2358" y="99"/>
              </a:cxn>
              <a:cxn ang="0">
                <a:pos x="2296" y="83"/>
              </a:cxn>
              <a:cxn ang="0">
                <a:pos x="2222" y="68"/>
              </a:cxn>
              <a:cxn ang="0">
                <a:pos x="2143" y="55"/>
              </a:cxn>
              <a:cxn ang="0">
                <a:pos x="2053" y="42"/>
              </a:cxn>
              <a:cxn ang="0">
                <a:pos x="1955" y="32"/>
              </a:cxn>
              <a:cxn ang="0">
                <a:pos x="1853" y="22"/>
              </a:cxn>
              <a:cxn ang="0">
                <a:pos x="1744" y="14"/>
              </a:cxn>
              <a:cxn ang="0">
                <a:pos x="1628" y="8"/>
              </a:cxn>
              <a:cxn ang="0">
                <a:pos x="1507" y="3"/>
              </a:cxn>
              <a:cxn ang="0">
                <a:pos x="1382" y="0"/>
              </a:cxn>
            </a:cxnLst>
            <a:rect l="0" t="0" r="r" b="b"/>
            <a:pathLst>
              <a:path w="2509" h="379">
                <a:moveTo>
                  <a:pt x="1255" y="0"/>
                </a:moveTo>
                <a:lnTo>
                  <a:pt x="1126" y="0"/>
                </a:lnTo>
                <a:lnTo>
                  <a:pt x="1001" y="3"/>
                </a:lnTo>
                <a:lnTo>
                  <a:pt x="941" y="4"/>
                </a:lnTo>
                <a:lnTo>
                  <a:pt x="881" y="8"/>
                </a:lnTo>
                <a:lnTo>
                  <a:pt x="822" y="11"/>
                </a:lnTo>
                <a:lnTo>
                  <a:pt x="765" y="14"/>
                </a:lnTo>
                <a:lnTo>
                  <a:pt x="710" y="17"/>
                </a:lnTo>
                <a:lnTo>
                  <a:pt x="656" y="22"/>
                </a:lnTo>
                <a:lnTo>
                  <a:pt x="604" y="27"/>
                </a:lnTo>
                <a:lnTo>
                  <a:pt x="552" y="32"/>
                </a:lnTo>
                <a:lnTo>
                  <a:pt x="503" y="37"/>
                </a:lnTo>
                <a:lnTo>
                  <a:pt x="456" y="42"/>
                </a:lnTo>
                <a:lnTo>
                  <a:pt x="410" y="48"/>
                </a:lnTo>
                <a:lnTo>
                  <a:pt x="366" y="55"/>
                </a:lnTo>
                <a:lnTo>
                  <a:pt x="325" y="61"/>
                </a:lnTo>
                <a:lnTo>
                  <a:pt x="286" y="68"/>
                </a:lnTo>
                <a:lnTo>
                  <a:pt x="249" y="76"/>
                </a:lnTo>
                <a:lnTo>
                  <a:pt x="213" y="83"/>
                </a:lnTo>
                <a:lnTo>
                  <a:pt x="180" y="91"/>
                </a:lnTo>
                <a:lnTo>
                  <a:pt x="151" y="99"/>
                </a:lnTo>
                <a:lnTo>
                  <a:pt x="123" y="107"/>
                </a:lnTo>
                <a:lnTo>
                  <a:pt x="97" y="115"/>
                </a:lnTo>
                <a:lnTo>
                  <a:pt x="74" y="123"/>
                </a:lnTo>
                <a:lnTo>
                  <a:pt x="55" y="133"/>
                </a:lnTo>
                <a:lnTo>
                  <a:pt x="39" y="141"/>
                </a:lnTo>
                <a:lnTo>
                  <a:pt x="24" y="151"/>
                </a:lnTo>
                <a:lnTo>
                  <a:pt x="13" y="161"/>
                </a:lnTo>
                <a:lnTo>
                  <a:pt x="6" y="170"/>
                </a:lnTo>
                <a:lnTo>
                  <a:pt x="1" y="180"/>
                </a:lnTo>
                <a:lnTo>
                  <a:pt x="0" y="190"/>
                </a:lnTo>
                <a:lnTo>
                  <a:pt x="1" y="200"/>
                </a:lnTo>
                <a:lnTo>
                  <a:pt x="6" y="208"/>
                </a:lnTo>
                <a:lnTo>
                  <a:pt x="13" y="218"/>
                </a:lnTo>
                <a:lnTo>
                  <a:pt x="24" y="227"/>
                </a:lnTo>
                <a:lnTo>
                  <a:pt x="39" y="237"/>
                </a:lnTo>
                <a:lnTo>
                  <a:pt x="55" y="245"/>
                </a:lnTo>
                <a:lnTo>
                  <a:pt x="74" y="255"/>
                </a:lnTo>
                <a:lnTo>
                  <a:pt x="97" y="263"/>
                </a:lnTo>
                <a:lnTo>
                  <a:pt x="123" y="271"/>
                </a:lnTo>
                <a:lnTo>
                  <a:pt x="151" y="280"/>
                </a:lnTo>
                <a:lnTo>
                  <a:pt x="180" y="288"/>
                </a:lnTo>
                <a:lnTo>
                  <a:pt x="213" y="296"/>
                </a:lnTo>
                <a:lnTo>
                  <a:pt x="249" y="302"/>
                </a:lnTo>
                <a:lnTo>
                  <a:pt x="286" y="310"/>
                </a:lnTo>
                <a:lnTo>
                  <a:pt x="325" y="317"/>
                </a:lnTo>
                <a:lnTo>
                  <a:pt x="366" y="323"/>
                </a:lnTo>
                <a:lnTo>
                  <a:pt x="410" y="330"/>
                </a:lnTo>
                <a:lnTo>
                  <a:pt x="456" y="335"/>
                </a:lnTo>
                <a:lnTo>
                  <a:pt x="503" y="341"/>
                </a:lnTo>
                <a:lnTo>
                  <a:pt x="552" y="346"/>
                </a:lnTo>
                <a:lnTo>
                  <a:pt x="604" y="351"/>
                </a:lnTo>
                <a:lnTo>
                  <a:pt x="656" y="356"/>
                </a:lnTo>
                <a:lnTo>
                  <a:pt x="710" y="361"/>
                </a:lnTo>
                <a:lnTo>
                  <a:pt x="765" y="364"/>
                </a:lnTo>
                <a:lnTo>
                  <a:pt x="822" y="367"/>
                </a:lnTo>
                <a:lnTo>
                  <a:pt x="881" y="371"/>
                </a:lnTo>
                <a:lnTo>
                  <a:pt x="941" y="372"/>
                </a:lnTo>
                <a:lnTo>
                  <a:pt x="1001" y="376"/>
                </a:lnTo>
                <a:lnTo>
                  <a:pt x="1126" y="377"/>
                </a:lnTo>
                <a:lnTo>
                  <a:pt x="1255" y="379"/>
                </a:lnTo>
                <a:lnTo>
                  <a:pt x="1382" y="377"/>
                </a:lnTo>
                <a:lnTo>
                  <a:pt x="1446" y="377"/>
                </a:lnTo>
                <a:lnTo>
                  <a:pt x="1507" y="376"/>
                </a:lnTo>
                <a:lnTo>
                  <a:pt x="1568" y="372"/>
                </a:lnTo>
                <a:lnTo>
                  <a:pt x="1628" y="371"/>
                </a:lnTo>
                <a:lnTo>
                  <a:pt x="1687" y="367"/>
                </a:lnTo>
                <a:lnTo>
                  <a:pt x="1744" y="364"/>
                </a:lnTo>
                <a:lnTo>
                  <a:pt x="1799" y="361"/>
                </a:lnTo>
                <a:lnTo>
                  <a:pt x="1853" y="356"/>
                </a:lnTo>
                <a:lnTo>
                  <a:pt x="1905" y="351"/>
                </a:lnTo>
                <a:lnTo>
                  <a:pt x="1955" y="346"/>
                </a:lnTo>
                <a:lnTo>
                  <a:pt x="2006" y="341"/>
                </a:lnTo>
                <a:lnTo>
                  <a:pt x="2053" y="335"/>
                </a:lnTo>
                <a:lnTo>
                  <a:pt x="2099" y="330"/>
                </a:lnTo>
                <a:lnTo>
                  <a:pt x="2143" y="323"/>
                </a:lnTo>
                <a:lnTo>
                  <a:pt x="2183" y="317"/>
                </a:lnTo>
                <a:lnTo>
                  <a:pt x="2222" y="310"/>
                </a:lnTo>
                <a:lnTo>
                  <a:pt x="2260" y="302"/>
                </a:lnTo>
                <a:lnTo>
                  <a:pt x="2296" y="296"/>
                </a:lnTo>
                <a:lnTo>
                  <a:pt x="2328" y="288"/>
                </a:lnTo>
                <a:lnTo>
                  <a:pt x="2358" y="280"/>
                </a:lnTo>
                <a:lnTo>
                  <a:pt x="2385" y="271"/>
                </a:lnTo>
                <a:lnTo>
                  <a:pt x="2411" y="263"/>
                </a:lnTo>
                <a:lnTo>
                  <a:pt x="2434" y="255"/>
                </a:lnTo>
                <a:lnTo>
                  <a:pt x="2454" y="245"/>
                </a:lnTo>
                <a:lnTo>
                  <a:pt x="2470" y="237"/>
                </a:lnTo>
                <a:lnTo>
                  <a:pt x="2485" y="227"/>
                </a:lnTo>
                <a:lnTo>
                  <a:pt x="2494" y="218"/>
                </a:lnTo>
                <a:lnTo>
                  <a:pt x="2502" y="208"/>
                </a:lnTo>
                <a:lnTo>
                  <a:pt x="2507" y="200"/>
                </a:lnTo>
                <a:lnTo>
                  <a:pt x="2509" y="190"/>
                </a:lnTo>
                <a:lnTo>
                  <a:pt x="2507" y="180"/>
                </a:lnTo>
                <a:lnTo>
                  <a:pt x="2502" y="170"/>
                </a:lnTo>
                <a:lnTo>
                  <a:pt x="2494" y="161"/>
                </a:lnTo>
                <a:lnTo>
                  <a:pt x="2485" y="151"/>
                </a:lnTo>
                <a:lnTo>
                  <a:pt x="2470" y="141"/>
                </a:lnTo>
                <a:lnTo>
                  <a:pt x="2454" y="133"/>
                </a:lnTo>
                <a:lnTo>
                  <a:pt x="2434" y="123"/>
                </a:lnTo>
                <a:lnTo>
                  <a:pt x="2411" y="115"/>
                </a:lnTo>
                <a:lnTo>
                  <a:pt x="2385" y="107"/>
                </a:lnTo>
                <a:lnTo>
                  <a:pt x="2358" y="99"/>
                </a:lnTo>
                <a:lnTo>
                  <a:pt x="2328" y="91"/>
                </a:lnTo>
                <a:lnTo>
                  <a:pt x="2296" y="83"/>
                </a:lnTo>
                <a:lnTo>
                  <a:pt x="2260" y="76"/>
                </a:lnTo>
                <a:lnTo>
                  <a:pt x="2222" y="68"/>
                </a:lnTo>
                <a:lnTo>
                  <a:pt x="2183" y="61"/>
                </a:lnTo>
                <a:lnTo>
                  <a:pt x="2143" y="55"/>
                </a:lnTo>
                <a:lnTo>
                  <a:pt x="2099" y="48"/>
                </a:lnTo>
                <a:lnTo>
                  <a:pt x="2053" y="42"/>
                </a:lnTo>
                <a:lnTo>
                  <a:pt x="2006" y="37"/>
                </a:lnTo>
                <a:lnTo>
                  <a:pt x="1955" y="32"/>
                </a:lnTo>
                <a:lnTo>
                  <a:pt x="1905" y="27"/>
                </a:lnTo>
                <a:lnTo>
                  <a:pt x="1853" y="22"/>
                </a:lnTo>
                <a:lnTo>
                  <a:pt x="1799" y="17"/>
                </a:lnTo>
                <a:lnTo>
                  <a:pt x="1744" y="14"/>
                </a:lnTo>
                <a:lnTo>
                  <a:pt x="1687" y="11"/>
                </a:lnTo>
                <a:lnTo>
                  <a:pt x="1628" y="8"/>
                </a:lnTo>
                <a:lnTo>
                  <a:pt x="1568" y="4"/>
                </a:lnTo>
                <a:lnTo>
                  <a:pt x="1507" y="3"/>
                </a:lnTo>
                <a:lnTo>
                  <a:pt x="1446" y="1"/>
                </a:lnTo>
                <a:lnTo>
                  <a:pt x="1382" y="0"/>
                </a:lnTo>
                <a:lnTo>
                  <a:pt x="1255" y="0"/>
                </a:lnTo>
              </a:path>
            </a:pathLst>
          </a:custGeom>
          <a:noFill/>
          <a:ln w="7938">
            <a:solidFill>
              <a:srgbClr val="000000"/>
            </a:solidFill>
            <a:prstDash val="solid"/>
            <a:round/>
            <a:headEnd/>
            <a:tailEnd/>
          </a:ln>
        </p:spPr>
        <p:txBody>
          <a:bodyPr/>
          <a:lstStyle/>
          <a:p>
            <a:endParaRPr lang="en-US"/>
          </a:p>
        </p:txBody>
      </p:sp>
      <p:sp>
        <p:nvSpPr>
          <p:cNvPr id="593122" name="Freeform 226"/>
          <p:cNvSpPr>
            <a:spLocks/>
          </p:cNvSpPr>
          <p:nvPr/>
        </p:nvSpPr>
        <p:spPr bwMode="auto">
          <a:xfrm>
            <a:off x="3306763" y="6356350"/>
            <a:ext cx="1992312" cy="300038"/>
          </a:xfrm>
          <a:custGeom>
            <a:avLst/>
            <a:gdLst/>
            <a:ahLst/>
            <a:cxnLst>
              <a:cxn ang="0">
                <a:pos x="1127" y="0"/>
              </a:cxn>
              <a:cxn ang="0">
                <a:pos x="1002" y="3"/>
              </a:cxn>
              <a:cxn ang="0">
                <a:pos x="883" y="8"/>
              </a:cxn>
              <a:cxn ang="0">
                <a:pos x="767" y="14"/>
              </a:cxn>
              <a:cxn ang="0">
                <a:pos x="657" y="22"/>
              </a:cxn>
              <a:cxn ang="0">
                <a:pos x="554" y="32"/>
              </a:cxn>
              <a:cxn ang="0">
                <a:pos x="456" y="42"/>
              </a:cxn>
              <a:cxn ang="0">
                <a:pos x="369" y="55"/>
              </a:cxn>
              <a:cxn ang="0">
                <a:pos x="287" y="68"/>
              </a:cxn>
              <a:cxn ang="0">
                <a:pos x="215" y="83"/>
              </a:cxn>
              <a:cxn ang="0">
                <a:pos x="152" y="99"/>
              </a:cxn>
              <a:cxn ang="0">
                <a:pos x="100" y="115"/>
              </a:cxn>
              <a:cxn ang="0">
                <a:pos x="57" y="133"/>
              </a:cxn>
              <a:cxn ang="0">
                <a:pos x="27" y="151"/>
              </a:cxn>
              <a:cxn ang="0">
                <a:pos x="7" y="170"/>
              </a:cxn>
              <a:cxn ang="0">
                <a:pos x="0" y="190"/>
              </a:cxn>
              <a:cxn ang="0">
                <a:pos x="7" y="208"/>
              </a:cxn>
              <a:cxn ang="0">
                <a:pos x="27" y="227"/>
              </a:cxn>
              <a:cxn ang="0">
                <a:pos x="57" y="245"/>
              </a:cxn>
              <a:cxn ang="0">
                <a:pos x="100" y="263"/>
              </a:cxn>
              <a:cxn ang="0">
                <a:pos x="152" y="280"/>
              </a:cxn>
              <a:cxn ang="0">
                <a:pos x="215" y="296"/>
              </a:cxn>
              <a:cxn ang="0">
                <a:pos x="287" y="310"/>
              </a:cxn>
              <a:cxn ang="0">
                <a:pos x="369" y="323"/>
              </a:cxn>
              <a:cxn ang="0">
                <a:pos x="456" y="335"/>
              </a:cxn>
              <a:cxn ang="0">
                <a:pos x="554" y="346"/>
              </a:cxn>
              <a:cxn ang="0">
                <a:pos x="657" y="356"/>
              </a:cxn>
              <a:cxn ang="0">
                <a:pos x="767" y="364"/>
              </a:cxn>
              <a:cxn ang="0">
                <a:pos x="883" y="371"/>
              </a:cxn>
              <a:cxn ang="0">
                <a:pos x="1002" y="376"/>
              </a:cxn>
              <a:cxn ang="0">
                <a:pos x="1127" y="377"/>
              </a:cxn>
              <a:cxn ang="0">
                <a:pos x="1385" y="377"/>
              </a:cxn>
              <a:cxn ang="0">
                <a:pos x="1508" y="376"/>
              </a:cxn>
              <a:cxn ang="0">
                <a:pos x="1629" y="371"/>
              </a:cxn>
              <a:cxn ang="0">
                <a:pos x="1745" y="364"/>
              </a:cxn>
              <a:cxn ang="0">
                <a:pos x="1854" y="356"/>
              </a:cxn>
              <a:cxn ang="0">
                <a:pos x="1958" y="346"/>
              </a:cxn>
              <a:cxn ang="0">
                <a:pos x="2054" y="335"/>
              </a:cxn>
              <a:cxn ang="0">
                <a:pos x="2143" y="323"/>
              </a:cxn>
              <a:cxn ang="0">
                <a:pos x="2225" y="310"/>
              </a:cxn>
              <a:cxn ang="0">
                <a:pos x="2297" y="296"/>
              </a:cxn>
              <a:cxn ang="0">
                <a:pos x="2360" y="280"/>
              </a:cxn>
              <a:cxn ang="0">
                <a:pos x="2412" y="263"/>
              </a:cxn>
              <a:cxn ang="0">
                <a:pos x="2455" y="245"/>
              </a:cxn>
              <a:cxn ang="0">
                <a:pos x="2485" y="227"/>
              </a:cxn>
              <a:cxn ang="0">
                <a:pos x="2505" y="208"/>
              </a:cxn>
              <a:cxn ang="0">
                <a:pos x="2512" y="190"/>
              </a:cxn>
              <a:cxn ang="0">
                <a:pos x="2505" y="170"/>
              </a:cxn>
              <a:cxn ang="0">
                <a:pos x="2485" y="151"/>
              </a:cxn>
              <a:cxn ang="0">
                <a:pos x="2455" y="133"/>
              </a:cxn>
              <a:cxn ang="0">
                <a:pos x="2412" y="115"/>
              </a:cxn>
              <a:cxn ang="0">
                <a:pos x="2360" y="99"/>
              </a:cxn>
              <a:cxn ang="0">
                <a:pos x="2297" y="83"/>
              </a:cxn>
              <a:cxn ang="0">
                <a:pos x="2225" y="68"/>
              </a:cxn>
              <a:cxn ang="0">
                <a:pos x="2143" y="55"/>
              </a:cxn>
              <a:cxn ang="0">
                <a:pos x="2054" y="42"/>
              </a:cxn>
              <a:cxn ang="0">
                <a:pos x="1958" y="32"/>
              </a:cxn>
              <a:cxn ang="0">
                <a:pos x="1854" y="22"/>
              </a:cxn>
              <a:cxn ang="0">
                <a:pos x="1745" y="14"/>
              </a:cxn>
              <a:cxn ang="0">
                <a:pos x="1629" y="8"/>
              </a:cxn>
              <a:cxn ang="0">
                <a:pos x="1508" y="3"/>
              </a:cxn>
              <a:cxn ang="0">
                <a:pos x="1385" y="0"/>
              </a:cxn>
            </a:cxnLst>
            <a:rect l="0" t="0" r="r" b="b"/>
            <a:pathLst>
              <a:path w="2512" h="379">
                <a:moveTo>
                  <a:pt x="1256" y="0"/>
                </a:moveTo>
                <a:lnTo>
                  <a:pt x="1127" y="0"/>
                </a:lnTo>
                <a:lnTo>
                  <a:pt x="1064" y="1"/>
                </a:lnTo>
                <a:lnTo>
                  <a:pt x="1002" y="3"/>
                </a:lnTo>
                <a:lnTo>
                  <a:pt x="942" y="4"/>
                </a:lnTo>
                <a:lnTo>
                  <a:pt x="883" y="8"/>
                </a:lnTo>
                <a:lnTo>
                  <a:pt x="824" y="11"/>
                </a:lnTo>
                <a:lnTo>
                  <a:pt x="767" y="14"/>
                </a:lnTo>
                <a:lnTo>
                  <a:pt x="712" y="17"/>
                </a:lnTo>
                <a:lnTo>
                  <a:pt x="657" y="22"/>
                </a:lnTo>
                <a:lnTo>
                  <a:pt x="605" y="27"/>
                </a:lnTo>
                <a:lnTo>
                  <a:pt x="554" y="32"/>
                </a:lnTo>
                <a:lnTo>
                  <a:pt x="505" y="37"/>
                </a:lnTo>
                <a:lnTo>
                  <a:pt x="456" y="42"/>
                </a:lnTo>
                <a:lnTo>
                  <a:pt x="412" y="48"/>
                </a:lnTo>
                <a:lnTo>
                  <a:pt x="369" y="55"/>
                </a:lnTo>
                <a:lnTo>
                  <a:pt x="326" y="61"/>
                </a:lnTo>
                <a:lnTo>
                  <a:pt x="287" y="68"/>
                </a:lnTo>
                <a:lnTo>
                  <a:pt x="250" y="76"/>
                </a:lnTo>
                <a:lnTo>
                  <a:pt x="215" y="83"/>
                </a:lnTo>
                <a:lnTo>
                  <a:pt x="183" y="91"/>
                </a:lnTo>
                <a:lnTo>
                  <a:pt x="152" y="99"/>
                </a:lnTo>
                <a:lnTo>
                  <a:pt x="124" y="107"/>
                </a:lnTo>
                <a:lnTo>
                  <a:pt x="100" y="115"/>
                </a:lnTo>
                <a:lnTo>
                  <a:pt x="77" y="123"/>
                </a:lnTo>
                <a:lnTo>
                  <a:pt x="57" y="133"/>
                </a:lnTo>
                <a:lnTo>
                  <a:pt x="40" y="141"/>
                </a:lnTo>
                <a:lnTo>
                  <a:pt x="27" y="151"/>
                </a:lnTo>
                <a:lnTo>
                  <a:pt x="15" y="161"/>
                </a:lnTo>
                <a:lnTo>
                  <a:pt x="7" y="170"/>
                </a:lnTo>
                <a:lnTo>
                  <a:pt x="2" y="180"/>
                </a:lnTo>
                <a:lnTo>
                  <a:pt x="0" y="190"/>
                </a:lnTo>
                <a:lnTo>
                  <a:pt x="2" y="200"/>
                </a:lnTo>
                <a:lnTo>
                  <a:pt x="7" y="208"/>
                </a:lnTo>
                <a:lnTo>
                  <a:pt x="15" y="218"/>
                </a:lnTo>
                <a:lnTo>
                  <a:pt x="27" y="227"/>
                </a:lnTo>
                <a:lnTo>
                  <a:pt x="40" y="237"/>
                </a:lnTo>
                <a:lnTo>
                  <a:pt x="57" y="245"/>
                </a:lnTo>
                <a:lnTo>
                  <a:pt x="77" y="255"/>
                </a:lnTo>
                <a:lnTo>
                  <a:pt x="100" y="263"/>
                </a:lnTo>
                <a:lnTo>
                  <a:pt x="124" y="271"/>
                </a:lnTo>
                <a:lnTo>
                  <a:pt x="152" y="280"/>
                </a:lnTo>
                <a:lnTo>
                  <a:pt x="183" y="288"/>
                </a:lnTo>
                <a:lnTo>
                  <a:pt x="215" y="296"/>
                </a:lnTo>
                <a:lnTo>
                  <a:pt x="250" y="302"/>
                </a:lnTo>
                <a:lnTo>
                  <a:pt x="287" y="310"/>
                </a:lnTo>
                <a:lnTo>
                  <a:pt x="326" y="317"/>
                </a:lnTo>
                <a:lnTo>
                  <a:pt x="369" y="323"/>
                </a:lnTo>
                <a:lnTo>
                  <a:pt x="412" y="330"/>
                </a:lnTo>
                <a:lnTo>
                  <a:pt x="456" y="335"/>
                </a:lnTo>
                <a:lnTo>
                  <a:pt x="505" y="341"/>
                </a:lnTo>
                <a:lnTo>
                  <a:pt x="554" y="346"/>
                </a:lnTo>
                <a:lnTo>
                  <a:pt x="605" y="351"/>
                </a:lnTo>
                <a:lnTo>
                  <a:pt x="657" y="356"/>
                </a:lnTo>
                <a:lnTo>
                  <a:pt x="712" y="361"/>
                </a:lnTo>
                <a:lnTo>
                  <a:pt x="767" y="364"/>
                </a:lnTo>
                <a:lnTo>
                  <a:pt x="824" y="367"/>
                </a:lnTo>
                <a:lnTo>
                  <a:pt x="883" y="371"/>
                </a:lnTo>
                <a:lnTo>
                  <a:pt x="942" y="372"/>
                </a:lnTo>
                <a:lnTo>
                  <a:pt x="1002" y="376"/>
                </a:lnTo>
                <a:lnTo>
                  <a:pt x="1064" y="377"/>
                </a:lnTo>
                <a:lnTo>
                  <a:pt x="1127" y="377"/>
                </a:lnTo>
                <a:lnTo>
                  <a:pt x="1256" y="379"/>
                </a:lnTo>
                <a:lnTo>
                  <a:pt x="1385" y="377"/>
                </a:lnTo>
                <a:lnTo>
                  <a:pt x="1447" y="377"/>
                </a:lnTo>
                <a:lnTo>
                  <a:pt x="1508" y="376"/>
                </a:lnTo>
                <a:lnTo>
                  <a:pt x="1569" y="372"/>
                </a:lnTo>
                <a:lnTo>
                  <a:pt x="1629" y="371"/>
                </a:lnTo>
                <a:lnTo>
                  <a:pt x="1688" y="367"/>
                </a:lnTo>
                <a:lnTo>
                  <a:pt x="1745" y="364"/>
                </a:lnTo>
                <a:lnTo>
                  <a:pt x="1800" y="361"/>
                </a:lnTo>
                <a:lnTo>
                  <a:pt x="1854" y="356"/>
                </a:lnTo>
                <a:lnTo>
                  <a:pt x="1906" y="351"/>
                </a:lnTo>
                <a:lnTo>
                  <a:pt x="1958" y="346"/>
                </a:lnTo>
                <a:lnTo>
                  <a:pt x="2007" y="341"/>
                </a:lnTo>
                <a:lnTo>
                  <a:pt x="2054" y="335"/>
                </a:lnTo>
                <a:lnTo>
                  <a:pt x="2100" y="330"/>
                </a:lnTo>
                <a:lnTo>
                  <a:pt x="2143" y="323"/>
                </a:lnTo>
                <a:lnTo>
                  <a:pt x="2184" y="317"/>
                </a:lnTo>
                <a:lnTo>
                  <a:pt x="2225" y="310"/>
                </a:lnTo>
                <a:lnTo>
                  <a:pt x="2261" y="302"/>
                </a:lnTo>
                <a:lnTo>
                  <a:pt x="2297" y="296"/>
                </a:lnTo>
                <a:lnTo>
                  <a:pt x="2329" y="288"/>
                </a:lnTo>
                <a:lnTo>
                  <a:pt x="2360" y="280"/>
                </a:lnTo>
                <a:lnTo>
                  <a:pt x="2388" y="271"/>
                </a:lnTo>
                <a:lnTo>
                  <a:pt x="2412" y="263"/>
                </a:lnTo>
                <a:lnTo>
                  <a:pt x="2435" y="255"/>
                </a:lnTo>
                <a:lnTo>
                  <a:pt x="2455" y="245"/>
                </a:lnTo>
                <a:lnTo>
                  <a:pt x="2471" y="237"/>
                </a:lnTo>
                <a:lnTo>
                  <a:pt x="2485" y="227"/>
                </a:lnTo>
                <a:lnTo>
                  <a:pt x="2497" y="218"/>
                </a:lnTo>
                <a:lnTo>
                  <a:pt x="2505" y="208"/>
                </a:lnTo>
                <a:lnTo>
                  <a:pt x="2510" y="200"/>
                </a:lnTo>
                <a:lnTo>
                  <a:pt x="2512" y="190"/>
                </a:lnTo>
                <a:lnTo>
                  <a:pt x="2510" y="180"/>
                </a:lnTo>
                <a:lnTo>
                  <a:pt x="2505" y="170"/>
                </a:lnTo>
                <a:lnTo>
                  <a:pt x="2497" y="161"/>
                </a:lnTo>
                <a:lnTo>
                  <a:pt x="2485" y="151"/>
                </a:lnTo>
                <a:lnTo>
                  <a:pt x="2471" y="141"/>
                </a:lnTo>
                <a:lnTo>
                  <a:pt x="2455" y="133"/>
                </a:lnTo>
                <a:lnTo>
                  <a:pt x="2435" y="123"/>
                </a:lnTo>
                <a:lnTo>
                  <a:pt x="2412" y="115"/>
                </a:lnTo>
                <a:lnTo>
                  <a:pt x="2388" y="107"/>
                </a:lnTo>
                <a:lnTo>
                  <a:pt x="2360" y="99"/>
                </a:lnTo>
                <a:lnTo>
                  <a:pt x="2329" y="91"/>
                </a:lnTo>
                <a:lnTo>
                  <a:pt x="2297" y="83"/>
                </a:lnTo>
                <a:lnTo>
                  <a:pt x="2261" y="76"/>
                </a:lnTo>
                <a:lnTo>
                  <a:pt x="2225" y="68"/>
                </a:lnTo>
                <a:lnTo>
                  <a:pt x="2184" y="61"/>
                </a:lnTo>
                <a:lnTo>
                  <a:pt x="2143" y="55"/>
                </a:lnTo>
                <a:lnTo>
                  <a:pt x="2100" y="48"/>
                </a:lnTo>
                <a:lnTo>
                  <a:pt x="2054" y="42"/>
                </a:lnTo>
                <a:lnTo>
                  <a:pt x="2007" y="37"/>
                </a:lnTo>
                <a:lnTo>
                  <a:pt x="1958" y="32"/>
                </a:lnTo>
                <a:lnTo>
                  <a:pt x="1906" y="27"/>
                </a:lnTo>
                <a:lnTo>
                  <a:pt x="1854" y="22"/>
                </a:lnTo>
                <a:lnTo>
                  <a:pt x="1800" y="17"/>
                </a:lnTo>
                <a:lnTo>
                  <a:pt x="1745" y="14"/>
                </a:lnTo>
                <a:lnTo>
                  <a:pt x="1688" y="11"/>
                </a:lnTo>
                <a:lnTo>
                  <a:pt x="1629" y="8"/>
                </a:lnTo>
                <a:lnTo>
                  <a:pt x="1569" y="4"/>
                </a:lnTo>
                <a:lnTo>
                  <a:pt x="1508" y="3"/>
                </a:lnTo>
                <a:lnTo>
                  <a:pt x="1447" y="1"/>
                </a:lnTo>
                <a:lnTo>
                  <a:pt x="1385" y="0"/>
                </a:lnTo>
                <a:lnTo>
                  <a:pt x="1256" y="0"/>
                </a:lnTo>
                <a:close/>
              </a:path>
            </a:pathLst>
          </a:custGeom>
          <a:solidFill>
            <a:srgbClr val="BBE0E3"/>
          </a:solidFill>
          <a:ln w="9525">
            <a:noFill/>
            <a:round/>
            <a:headEnd/>
            <a:tailEnd/>
          </a:ln>
        </p:spPr>
        <p:txBody>
          <a:bodyPr/>
          <a:lstStyle/>
          <a:p>
            <a:endParaRPr lang="en-US"/>
          </a:p>
        </p:txBody>
      </p:sp>
      <p:sp>
        <p:nvSpPr>
          <p:cNvPr id="593123" name="Freeform 227"/>
          <p:cNvSpPr>
            <a:spLocks/>
          </p:cNvSpPr>
          <p:nvPr/>
        </p:nvSpPr>
        <p:spPr bwMode="auto">
          <a:xfrm>
            <a:off x="3306763" y="6356350"/>
            <a:ext cx="1992312" cy="300038"/>
          </a:xfrm>
          <a:custGeom>
            <a:avLst/>
            <a:gdLst/>
            <a:ahLst/>
            <a:cxnLst>
              <a:cxn ang="0">
                <a:pos x="1127" y="0"/>
              </a:cxn>
              <a:cxn ang="0">
                <a:pos x="1002" y="3"/>
              </a:cxn>
              <a:cxn ang="0">
                <a:pos x="883" y="8"/>
              </a:cxn>
              <a:cxn ang="0">
                <a:pos x="767" y="14"/>
              </a:cxn>
              <a:cxn ang="0">
                <a:pos x="657" y="22"/>
              </a:cxn>
              <a:cxn ang="0">
                <a:pos x="554" y="32"/>
              </a:cxn>
              <a:cxn ang="0">
                <a:pos x="456" y="42"/>
              </a:cxn>
              <a:cxn ang="0">
                <a:pos x="369" y="55"/>
              </a:cxn>
              <a:cxn ang="0">
                <a:pos x="287" y="68"/>
              </a:cxn>
              <a:cxn ang="0">
                <a:pos x="215" y="83"/>
              </a:cxn>
              <a:cxn ang="0">
                <a:pos x="152" y="99"/>
              </a:cxn>
              <a:cxn ang="0">
                <a:pos x="100" y="115"/>
              </a:cxn>
              <a:cxn ang="0">
                <a:pos x="57" y="133"/>
              </a:cxn>
              <a:cxn ang="0">
                <a:pos x="27" y="151"/>
              </a:cxn>
              <a:cxn ang="0">
                <a:pos x="7" y="170"/>
              </a:cxn>
              <a:cxn ang="0">
                <a:pos x="0" y="190"/>
              </a:cxn>
              <a:cxn ang="0">
                <a:pos x="7" y="208"/>
              </a:cxn>
              <a:cxn ang="0">
                <a:pos x="27" y="227"/>
              </a:cxn>
              <a:cxn ang="0">
                <a:pos x="57" y="245"/>
              </a:cxn>
              <a:cxn ang="0">
                <a:pos x="100" y="263"/>
              </a:cxn>
              <a:cxn ang="0">
                <a:pos x="152" y="280"/>
              </a:cxn>
              <a:cxn ang="0">
                <a:pos x="215" y="296"/>
              </a:cxn>
              <a:cxn ang="0">
                <a:pos x="287" y="310"/>
              </a:cxn>
              <a:cxn ang="0">
                <a:pos x="369" y="323"/>
              </a:cxn>
              <a:cxn ang="0">
                <a:pos x="456" y="335"/>
              </a:cxn>
              <a:cxn ang="0">
                <a:pos x="554" y="346"/>
              </a:cxn>
              <a:cxn ang="0">
                <a:pos x="657" y="356"/>
              </a:cxn>
              <a:cxn ang="0">
                <a:pos x="767" y="364"/>
              </a:cxn>
              <a:cxn ang="0">
                <a:pos x="883" y="371"/>
              </a:cxn>
              <a:cxn ang="0">
                <a:pos x="1002" y="376"/>
              </a:cxn>
              <a:cxn ang="0">
                <a:pos x="1127" y="377"/>
              </a:cxn>
              <a:cxn ang="0">
                <a:pos x="1385" y="377"/>
              </a:cxn>
              <a:cxn ang="0">
                <a:pos x="1508" y="376"/>
              </a:cxn>
              <a:cxn ang="0">
                <a:pos x="1629" y="371"/>
              </a:cxn>
              <a:cxn ang="0">
                <a:pos x="1745" y="364"/>
              </a:cxn>
              <a:cxn ang="0">
                <a:pos x="1854" y="356"/>
              </a:cxn>
              <a:cxn ang="0">
                <a:pos x="1958" y="346"/>
              </a:cxn>
              <a:cxn ang="0">
                <a:pos x="2054" y="335"/>
              </a:cxn>
              <a:cxn ang="0">
                <a:pos x="2143" y="323"/>
              </a:cxn>
              <a:cxn ang="0">
                <a:pos x="2225" y="310"/>
              </a:cxn>
              <a:cxn ang="0">
                <a:pos x="2297" y="296"/>
              </a:cxn>
              <a:cxn ang="0">
                <a:pos x="2360" y="280"/>
              </a:cxn>
              <a:cxn ang="0">
                <a:pos x="2412" y="263"/>
              </a:cxn>
              <a:cxn ang="0">
                <a:pos x="2455" y="245"/>
              </a:cxn>
              <a:cxn ang="0">
                <a:pos x="2485" y="227"/>
              </a:cxn>
              <a:cxn ang="0">
                <a:pos x="2505" y="208"/>
              </a:cxn>
              <a:cxn ang="0">
                <a:pos x="2512" y="190"/>
              </a:cxn>
              <a:cxn ang="0">
                <a:pos x="2505" y="170"/>
              </a:cxn>
              <a:cxn ang="0">
                <a:pos x="2485" y="151"/>
              </a:cxn>
              <a:cxn ang="0">
                <a:pos x="2455" y="133"/>
              </a:cxn>
              <a:cxn ang="0">
                <a:pos x="2412" y="115"/>
              </a:cxn>
              <a:cxn ang="0">
                <a:pos x="2360" y="99"/>
              </a:cxn>
              <a:cxn ang="0">
                <a:pos x="2297" y="83"/>
              </a:cxn>
              <a:cxn ang="0">
                <a:pos x="2225" y="68"/>
              </a:cxn>
              <a:cxn ang="0">
                <a:pos x="2143" y="55"/>
              </a:cxn>
              <a:cxn ang="0">
                <a:pos x="2054" y="42"/>
              </a:cxn>
              <a:cxn ang="0">
                <a:pos x="1958" y="32"/>
              </a:cxn>
              <a:cxn ang="0">
                <a:pos x="1854" y="22"/>
              </a:cxn>
              <a:cxn ang="0">
                <a:pos x="1745" y="14"/>
              </a:cxn>
              <a:cxn ang="0">
                <a:pos x="1629" y="8"/>
              </a:cxn>
              <a:cxn ang="0">
                <a:pos x="1508" y="3"/>
              </a:cxn>
              <a:cxn ang="0">
                <a:pos x="1385" y="0"/>
              </a:cxn>
            </a:cxnLst>
            <a:rect l="0" t="0" r="r" b="b"/>
            <a:pathLst>
              <a:path w="2512" h="379">
                <a:moveTo>
                  <a:pt x="1256" y="0"/>
                </a:moveTo>
                <a:lnTo>
                  <a:pt x="1127" y="0"/>
                </a:lnTo>
                <a:lnTo>
                  <a:pt x="1064" y="1"/>
                </a:lnTo>
                <a:lnTo>
                  <a:pt x="1002" y="3"/>
                </a:lnTo>
                <a:lnTo>
                  <a:pt x="942" y="4"/>
                </a:lnTo>
                <a:lnTo>
                  <a:pt x="883" y="8"/>
                </a:lnTo>
                <a:lnTo>
                  <a:pt x="824" y="11"/>
                </a:lnTo>
                <a:lnTo>
                  <a:pt x="767" y="14"/>
                </a:lnTo>
                <a:lnTo>
                  <a:pt x="712" y="17"/>
                </a:lnTo>
                <a:lnTo>
                  <a:pt x="657" y="22"/>
                </a:lnTo>
                <a:lnTo>
                  <a:pt x="605" y="27"/>
                </a:lnTo>
                <a:lnTo>
                  <a:pt x="554" y="32"/>
                </a:lnTo>
                <a:lnTo>
                  <a:pt x="505" y="37"/>
                </a:lnTo>
                <a:lnTo>
                  <a:pt x="456" y="42"/>
                </a:lnTo>
                <a:lnTo>
                  <a:pt x="412" y="48"/>
                </a:lnTo>
                <a:lnTo>
                  <a:pt x="369" y="55"/>
                </a:lnTo>
                <a:lnTo>
                  <a:pt x="326" y="61"/>
                </a:lnTo>
                <a:lnTo>
                  <a:pt x="287" y="68"/>
                </a:lnTo>
                <a:lnTo>
                  <a:pt x="250" y="76"/>
                </a:lnTo>
                <a:lnTo>
                  <a:pt x="215" y="83"/>
                </a:lnTo>
                <a:lnTo>
                  <a:pt x="183" y="91"/>
                </a:lnTo>
                <a:lnTo>
                  <a:pt x="152" y="99"/>
                </a:lnTo>
                <a:lnTo>
                  <a:pt x="124" y="107"/>
                </a:lnTo>
                <a:lnTo>
                  <a:pt x="100" y="115"/>
                </a:lnTo>
                <a:lnTo>
                  <a:pt x="77" y="123"/>
                </a:lnTo>
                <a:lnTo>
                  <a:pt x="57" y="133"/>
                </a:lnTo>
                <a:lnTo>
                  <a:pt x="40" y="141"/>
                </a:lnTo>
                <a:lnTo>
                  <a:pt x="27" y="151"/>
                </a:lnTo>
                <a:lnTo>
                  <a:pt x="15" y="161"/>
                </a:lnTo>
                <a:lnTo>
                  <a:pt x="7" y="170"/>
                </a:lnTo>
                <a:lnTo>
                  <a:pt x="2" y="180"/>
                </a:lnTo>
                <a:lnTo>
                  <a:pt x="0" y="190"/>
                </a:lnTo>
                <a:lnTo>
                  <a:pt x="2" y="200"/>
                </a:lnTo>
                <a:lnTo>
                  <a:pt x="7" y="208"/>
                </a:lnTo>
                <a:lnTo>
                  <a:pt x="15" y="218"/>
                </a:lnTo>
                <a:lnTo>
                  <a:pt x="27" y="227"/>
                </a:lnTo>
                <a:lnTo>
                  <a:pt x="40" y="237"/>
                </a:lnTo>
                <a:lnTo>
                  <a:pt x="57" y="245"/>
                </a:lnTo>
                <a:lnTo>
                  <a:pt x="77" y="255"/>
                </a:lnTo>
                <a:lnTo>
                  <a:pt x="100" y="263"/>
                </a:lnTo>
                <a:lnTo>
                  <a:pt x="124" y="271"/>
                </a:lnTo>
                <a:lnTo>
                  <a:pt x="152" y="280"/>
                </a:lnTo>
                <a:lnTo>
                  <a:pt x="183" y="288"/>
                </a:lnTo>
                <a:lnTo>
                  <a:pt x="215" y="296"/>
                </a:lnTo>
                <a:lnTo>
                  <a:pt x="250" y="302"/>
                </a:lnTo>
                <a:lnTo>
                  <a:pt x="287" y="310"/>
                </a:lnTo>
                <a:lnTo>
                  <a:pt x="326" y="317"/>
                </a:lnTo>
                <a:lnTo>
                  <a:pt x="369" y="323"/>
                </a:lnTo>
                <a:lnTo>
                  <a:pt x="412" y="330"/>
                </a:lnTo>
                <a:lnTo>
                  <a:pt x="456" y="335"/>
                </a:lnTo>
                <a:lnTo>
                  <a:pt x="505" y="341"/>
                </a:lnTo>
                <a:lnTo>
                  <a:pt x="554" y="346"/>
                </a:lnTo>
                <a:lnTo>
                  <a:pt x="605" y="351"/>
                </a:lnTo>
                <a:lnTo>
                  <a:pt x="657" y="356"/>
                </a:lnTo>
                <a:lnTo>
                  <a:pt x="712" y="361"/>
                </a:lnTo>
                <a:lnTo>
                  <a:pt x="767" y="364"/>
                </a:lnTo>
                <a:lnTo>
                  <a:pt x="824" y="367"/>
                </a:lnTo>
                <a:lnTo>
                  <a:pt x="883" y="371"/>
                </a:lnTo>
                <a:lnTo>
                  <a:pt x="942" y="372"/>
                </a:lnTo>
                <a:lnTo>
                  <a:pt x="1002" y="376"/>
                </a:lnTo>
                <a:lnTo>
                  <a:pt x="1064" y="377"/>
                </a:lnTo>
                <a:lnTo>
                  <a:pt x="1127" y="377"/>
                </a:lnTo>
                <a:lnTo>
                  <a:pt x="1256" y="379"/>
                </a:lnTo>
                <a:lnTo>
                  <a:pt x="1385" y="377"/>
                </a:lnTo>
                <a:lnTo>
                  <a:pt x="1447" y="377"/>
                </a:lnTo>
                <a:lnTo>
                  <a:pt x="1508" y="376"/>
                </a:lnTo>
                <a:lnTo>
                  <a:pt x="1569" y="372"/>
                </a:lnTo>
                <a:lnTo>
                  <a:pt x="1629" y="371"/>
                </a:lnTo>
                <a:lnTo>
                  <a:pt x="1688" y="367"/>
                </a:lnTo>
                <a:lnTo>
                  <a:pt x="1745" y="364"/>
                </a:lnTo>
                <a:lnTo>
                  <a:pt x="1800" y="361"/>
                </a:lnTo>
                <a:lnTo>
                  <a:pt x="1854" y="356"/>
                </a:lnTo>
                <a:lnTo>
                  <a:pt x="1906" y="351"/>
                </a:lnTo>
                <a:lnTo>
                  <a:pt x="1958" y="346"/>
                </a:lnTo>
                <a:lnTo>
                  <a:pt x="2007" y="341"/>
                </a:lnTo>
                <a:lnTo>
                  <a:pt x="2054" y="335"/>
                </a:lnTo>
                <a:lnTo>
                  <a:pt x="2100" y="330"/>
                </a:lnTo>
                <a:lnTo>
                  <a:pt x="2143" y="323"/>
                </a:lnTo>
                <a:lnTo>
                  <a:pt x="2184" y="317"/>
                </a:lnTo>
                <a:lnTo>
                  <a:pt x="2225" y="310"/>
                </a:lnTo>
                <a:lnTo>
                  <a:pt x="2261" y="302"/>
                </a:lnTo>
                <a:lnTo>
                  <a:pt x="2297" y="296"/>
                </a:lnTo>
                <a:lnTo>
                  <a:pt x="2329" y="288"/>
                </a:lnTo>
                <a:lnTo>
                  <a:pt x="2360" y="280"/>
                </a:lnTo>
                <a:lnTo>
                  <a:pt x="2388" y="271"/>
                </a:lnTo>
                <a:lnTo>
                  <a:pt x="2412" y="263"/>
                </a:lnTo>
                <a:lnTo>
                  <a:pt x="2435" y="255"/>
                </a:lnTo>
                <a:lnTo>
                  <a:pt x="2455" y="245"/>
                </a:lnTo>
                <a:lnTo>
                  <a:pt x="2471" y="237"/>
                </a:lnTo>
                <a:lnTo>
                  <a:pt x="2485" y="227"/>
                </a:lnTo>
                <a:lnTo>
                  <a:pt x="2497" y="218"/>
                </a:lnTo>
                <a:lnTo>
                  <a:pt x="2505" y="208"/>
                </a:lnTo>
                <a:lnTo>
                  <a:pt x="2510" y="200"/>
                </a:lnTo>
                <a:lnTo>
                  <a:pt x="2512" y="190"/>
                </a:lnTo>
                <a:lnTo>
                  <a:pt x="2510" y="180"/>
                </a:lnTo>
                <a:lnTo>
                  <a:pt x="2505" y="170"/>
                </a:lnTo>
                <a:lnTo>
                  <a:pt x="2497" y="161"/>
                </a:lnTo>
                <a:lnTo>
                  <a:pt x="2485" y="151"/>
                </a:lnTo>
                <a:lnTo>
                  <a:pt x="2471" y="141"/>
                </a:lnTo>
                <a:lnTo>
                  <a:pt x="2455" y="133"/>
                </a:lnTo>
                <a:lnTo>
                  <a:pt x="2435" y="123"/>
                </a:lnTo>
                <a:lnTo>
                  <a:pt x="2412" y="115"/>
                </a:lnTo>
                <a:lnTo>
                  <a:pt x="2388" y="107"/>
                </a:lnTo>
                <a:lnTo>
                  <a:pt x="2360" y="99"/>
                </a:lnTo>
                <a:lnTo>
                  <a:pt x="2329" y="91"/>
                </a:lnTo>
                <a:lnTo>
                  <a:pt x="2297" y="83"/>
                </a:lnTo>
                <a:lnTo>
                  <a:pt x="2261" y="76"/>
                </a:lnTo>
                <a:lnTo>
                  <a:pt x="2225" y="68"/>
                </a:lnTo>
                <a:lnTo>
                  <a:pt x="2184" y="61"/>
                </a:lnTo>
                <a:lnTo>
                  <a:pt x="2143" y="55"/>
                </a:lnTo>
                <a:lnTo>
                  <a:pt x="2100" y="48"/>
                </a:lnTo>
                <a:lnTo>
                  <a:pt x="2054" y="42"/>
                </a:lnTo>
                <a:lnTo>
                  <a:pt x="2007" y="37"/>
                </a:lnTo>
                <a:lnTo>
                  <a:pt x="1958" y="32"/>
                </a:lnTo>
                <a:lnTo>
                  <a:pt x="1906" y="27"/>
                </a:lnTo>
                <a:lnTo>
                  <a:pt x="1854" y="22"/>
                </a:lnTo>
                <a:lnTo>
                  <a:pt x="1800" y="17"/>
                </a:lnTo>
                <a:lnTo>
                  <a:pt x="1745" y="14"/>
                </a:lnTo>
                <a:lnTo>
                  <a:pt x="1688" y="11"/>
                </a:lnTo>
                <a:lnTo>
                  <a:pt x="1629" y="8"/>
                </a:lnTo>
                <a:lnTo>
                  <a:pt x="1569" y="4"/>
                </a:lnTo>
                <a:lnTo>
                  <a:pt x="1508" y="3"/>
                </a:lnTo>
                <a:lnTo>
                  <a:pt x="1447" y="1"/>
                </a:lnTo>
                <a:lnTo>
                  <a:pt x="1385" y="0"/>
                </a:lnTo>
                <a:lnTo>
                  <a:pt x="1256" y="0"/>
                </a:lnTo>
              </a:path>
            </a:pathLst>
          </a:custGeom>
          <a:noFill/>
          <a:ln w="7938">
            <a:solidFill>
              <a:srgbClr val="000000"/>
            </a:solidFill>
            <a:prstDash val="solid"/>
            <a:round/>
            <a:headEnd/>
            <a:tailEnd/>
          </a:ln>
        </p:spPr>
        <p:txBody>
          <a:bodyPr/>
          <a:lstStyle/>
          <a:p>
            <a:endParaRPr lang="en-US"/>
          </a:p>
        </p:txBody>
      </p:sp>
      <p:sp>
        <p:nvSpPr>
          <p:cNvPr id="593124" name="Freeform 228"/>
          <p:cNvSpPr>
            <a:spLocks/>
          </p:cNvSpPr>
          <p:nvPr/>
        </p:nvSpPr>
        <p:spPr bwMode="auto">
          <a:xfrm>
            <a:off x="5697538" y="6356350"/>
            <a:ext cx="1993900" cy="300038"/>
          </a:xfrm>
          <a:custGeom>
            <a:avLst/>
            <a:gdLst/>
            <a:ahLst/>
            <a:cxnLst>
              <a:cxn ang="0">
                <a:pos x="1127" y="0"/>
              </a:cxn>
              <a:cxn ang="0">
                <a:pos x="1002" y="3"/>
              </a:cxn>
              <a:cxn ang="0">
                <a:pos x="883" y="8"/>
              </a:cxn>
              <a:cxn ang="0">
                <a:pos x="767" y="14"/>
              </a:cxn>
              <a:cxn ang="0">
                <a:pos x="656" y="22"/>
              </a:cxn>
              <a:cxn ang="0">
                <a:pos x="554" y="32"/>
              </a:cxn>
              <a:cxn ang="0">
                <a:pos x="456" y="42"/>
              </a:cxn>
              <a:cxn ang="0">
                <a:pos x="368" y="55"/>
              </a:cxn>
              <a:cxn ang="0">
                <a:pos x="287" y="68"/>
              </a:cxn>
              <a:cxn ang="0">
                <a:pos x="215" y="83"/>
              </a:cxn>
              <a:cxn ang="0">
                <a:pos x="151" y="99"/>
              </a:cxn>
              <a:cxn ang="0">
                <a:pos x="99" y="115"/>
              </a:cxn>
              <a:cxn ang="0">
                <a:pos x="57" y="133"/>
              </a:cxn>
              <a:cxn ang="0">
                <a:pos x="26" y="151"/>
              </a:cxn>
              <a:cxn ang="0">
                <a:pos x="7" y="170"/>
              </a:cxn>
              <a:cxn ang="0">
                <a:pos x="0" y="190"/>
              </a:cxn>
              <a:cxn ang="0">
                <a:pos x="7" y="208"/>
              </a:cxn>
              <a:cxn ang="0">
                <a:pos x="26" y="227"/>
              </a:cxn>
              <a:cxn ang="0">
                <a:pos x="57" y="245"/>
              </a:cxn>
              <a:cxn ang="0">
                <a:pos x="99" y="263"/>
              </a:cxn>
              <a:cxn ang="0">
                <a:pos x="151" y="280"/>
              </a:cxn>
              <a:cxn ang="0">
                <a:pos x="215" y="296"/>
              </a:cxn>
              <a:cxn ang="0">
                <a:pos x="287" y="310"/>
              </a:cxn>
              <a:cxn ang="0">
                <a:pos x="368" y="323"/>
              </a:cxn>
              <a:cxn ang="0">
                <a:pos x="456" y="335"/>
              </a:cxn>
              <a:cxn ang="0">
                <a:pos x="554" y="346"/>
              </a:cxn>
              <a:cxn ang="0">
                <a:pos x="656" y="356"/>
              </a:cxn>
              <a:cxn ang="0">
                <a:pos x="767" y="364"/>
              </a:cxn>
              <a:cxn ang="0">
                <a:pos x="883" y="371"/>
              </a:cxn>
              <a:cxn ang="0">
                <a:pos x="1002" y="376"/>
              </a:cxn>
              <a:cxn ang="0">
                <a:pos x="1127" y="377"/>
              </a:cxn>
              <a:cxn ang="0">
                <a:pos x="1384" y="377"/>
              </a:cxn>
              <a:cxn ang="0">
                <a:pos x="1508" y="376"/>
              </a:cxn>
              <a:cxn ang="0">
                <a:pos x="1628" y="371"/>
              </a:cxn>
              <a:cxn ang="0">
                <a:pos x="1744" y="364"/>
              </a:cxn>
              <a:cxn ang="0">
                <a:pos x="1853" y="356"/>
              </a:cxn>
              <a:cxn ang="0">
                <a:pos x="1957" y="346"/>
              </a:cxn>
              <a:cxn ang="0">
                <a:pos x="2053" y="335"/>
              </a:cxn>
              <a:cxn ang="0">
                <a:pos x="2143" y="323"/>
              </a:cxn>
              <a:cxn ang="0">
                <a:pos x="2224" y="310"/>
              </a:cxn>
              <a:cxn ang="0">
                <a:pos x="2296" y="296"/>
              </a:cxn>
              <a:cxn ang="0">
                <a:pos x="2360" y="280"/>
              </a:cxn>
              <a:cxn ang="0">
                <a:pos x="2412" y="263"/>
              </a:cxn>
              <a:cxn ang="0">
                <a:pos x="2454" y="245"/>
              </a:cxn>
              <a:cxn ang="0">
                <a:pos x="2485" y="227"/>
              </a:cxn>
              <a:cxn ang="0">
                <a:pos x="2505" y="208"/>
              </a:cxn>
              <a:cxn ang="0">
                <a:pos x="2511" y="190"/>
              </a:cxn>
              <a:cxn ang="0">
                <a:pos x="2505" y="170"/>
              </a:cxn>
              <a:cxn ang="0">
                <a:pos x="2485" y="151"/>
              </a:cxn>
              <a:cxn ang="0">
                <a:pos x="2454" y="133"/>
              </a:cxn>
              <a:cxn ang="0">
                <a:pos x="2412" y="115"/>
              </a:cxn>
              <a:cxn ang="0">
                <a:pos x="2360" y="99"/>
              </a:cxn>
              <a:cxn ang="0">
                <a:pos x="2296" y="83"/>
              </a:cxn>
              <a:cxn ang="0">
                <a:pos x="2224" y="68"/>
              </a:cxn>
              <a:cxn ang="0">
                <a:pos x="2143" y="55"/>
              </a:cxn>
              <a:cxn ang="0">
                <a:pos x="2053" y="42"/>
              </a:cxn>
              <a:cxn ang="0">
                <a:pos x="1957" y="32"/>
              </a:cxn>
              <a:cxn ang="0">
                <a:pos x="1853" y="22"/>
              </a:cxn>
              <a:cxn ang="0">
                <a:pos x="1744" y="14"/>
              </a:cxn>
              <a:cxn ang="0">
                <a:pos x="1628" y="8"/>
              </a:cxn>
              <a:cxn ang="0">
                <a:pos x="1508" y="3"/>
              </a:cxn>
              <a:cxn ang="0">
                <a:pos x="1384" y="0"/>
              </a:cxn>
            </a:cxnLst>
            <a:rect l="0" t="0" r="r" b="b"/>
            <a:pathLst>
              <a:path w="2511" h="379">
                <a:moveTo>
                  <a:pt x="1256" y="0"/>
                </a:moveTo>
                <a:lnTo>
                  <a:pt x="1127" y="0"/>
                </a:lnTo>
                <a:lnTo>
                  <a:pt x="1063" y="1"/>
                </a:lnTo>
                <a:lnTo>
                  <a:pt x="1002" y="3"/>
                </a:lnTo>
                <a:lnTo>
                  <a:pt x="941" y="4"/>
                </a:lnTo>
                <a:lnTo>
                  <a:pt x="883" y="8"/>
                </a:lnTo>
                <a:lnTo>
                  <a:pt x="824" y="11"/>
                </a:lnTo>
                <a:lnTo>
                  <a:pt x="767" y="14"/>
                </a:lnTo>
                <a:lnTo>
                  <a:pt x="712" y="17"/>
                </a:lnTo>
                <a:lnTo>
                  <a:pt x="656" y="22"/>
                </a:lnTo>
                <a:lnTo>
                  <a:pt x="604" y="27"/>
                </a:lnTo>
                <a:lnTo>
                  <a:pt x="554" y="32"/>
                </a:lnTo>
                <a:lnTo>
                  <a:pt x="505" y="37"/>
                </a:lnTo>
                <a:lnTo>
                  <a:pt x="456" y="42"/>
                </a:lnTo>
                <a:lnTo>
                  <a:pt x="412" y="48"/>
                </a:lnTo>
                <a:lnTo>
                  <a:pt x="368" y="55"/>
                </a:lnTo>
                <a:lnTo>
                  <a:pt x="326" y="61"/>
                </a:lnTo>
                <a:lnTo>
                  <a:pt x="287" y="68"/>
                </a:lnTo>
                <a:lnTo>
                  <a:pt x="249" y="76"/>
                </a:lnTo>
                <a:lnTo>
                  <a:pt x="215" y="83"/>
                </a:lnTo>
                <a:lnTo>
                  <a:pt x="182" y="91"/>
                </a:lnTo>
                <a:lnTo>
                  <a:pt x="151" y="99"/>
                </a:lnTo>
                <a:lnTo>
                  <a:pt x="124" y="107"/>
                </a:lnTo>
                <a:lnTo>
                  <a:pt x="99" y="115"/>
                </a:lnTo>
                <a:lnTo>
                  <a:pt x="77" y="123"/>
                </a:lnTo>
                <a:lnTo>
                  <a:pt x="57" y="133"/>
                </a:lnTo>
                <a:lnTo>
                  <a:pt x="39" y="141"/>
                </a:lnTo>
                <a:lnTo>
                  <a:pt x="26" y="151"/>
                </a:lnTo>
                <a:lnTo>
                  <a:pt x="15" y="161"/>
                </a:lnTo>
                <a:lnTo>
                  <a:pt x="7" y="170"/>
                </a:lnTo>
                <a:lnTo>
                  <a:pt x="2" y="180"/>
                </a:lnTo>
                <a:lnTo>
                  <a:pt x="0" y="190"/>
                </a:lnTo>
                <a:lnTo>
                  <a:pt x="2" y="200"/>
                </a:lnTo>
                <a:lnTo>
                  <a:pt x="7" y="208"/>
                </a:lnTo>
                <a:lnTo>
                  <a:pt x="15" y="218"/>
                </a:lnTo>
                <a:lnTo>
                  <a:pt x="26" y="227"/>
                </a:lnTo>
                <a:lnTo>
                  <a:pt x="39" y="237"/>
                </a:lnTo>
                <a:lnTo>
                  <a:pt x="57" y="245"/>
                </a:lnTo>
                <a:lnTo>
                  <a:pt x="77" y="255"/>
                </a:lnTo>
                <a:lnTo>
                  <a:pt x="99" y="263"/>
                </a:lnTo>
                <a:lnTo>
                  <a:pt x="124" y="271"/>
                </a:lnTo>
                <a:lnTo>
                  <a:pt x="151" y="280"/>
                </a:lnTo>
                <a:lnTo>
                  <a:pt x="182" y="288"/>
                </a:lnTo>
                <a:lnTo>
                  <a:pt x="215" y="296"/>
                </a:lnTo>
                <a:lnTo>
                  <a:pt x="249" y="302"/>
                </a:lnTo>
                <a:lnTo>
                  <a:pt x="287" y="310"/>
                </a:lnTo>
                <a:lnTo>
                  <a:pt x="326" y="317"/>
                </a:lnTo>
                <a:lnTo>
                  <a:pt x="368" y="323"/>
                </a:lnTo>
                <a:lnTo>
                  <a:pt x="412" y="330"/>
                </a:lnTo>
                <a:lnTo>
                  <a:pt x="456" y="335"/>
                </a:lnTo>
                <a:lnTo>
                  <a:pt x="505" y="341"/>
                </a:lnTo>
                <a:lnTo>
                  <a:pt x="554" y="346"/>
                </a:lnTo>
                <a:lnTo>
                  <a:pt x="604" y="351"/>
                </a:lnTo>
                <a:lnTo>
                  <a:pt x="656" y="356"/>
                </a:lnTo>
                <a:lnTo>
                  <a:pt x="712" y="361"/>
                </a:lnTo>
                <a:lnTo>
                  <a:pt x="767" y="364"/>
                </a:lnTo>
                <a:lnTo>
                  <a:pt x="824" y="367"/>
                </a:lnTo>
                <a:lnTo>
                  <a:pt x="883" y="371"/>
                </a:lnTo>
                <a:lnTo>
                  <a:pt x="941" y="372"/>
                </a:lnTo>
                <a:lnTo>
                  <a:pt x="1002" y="376"/>
                </a:lnTo>
                <a:lnTo>
                  <a:pt x="1063" y="377"/>
                </a:lnTo>
                <a:lnTo>
                  <a:pt x="1127" y="377"/>
                </a:lnTo>
                <a:lnTo>
                  <a:pt x="1256" y="379"/>
                </a:lnTo>
                <a:lnTo>
                  <a:pt x="1384" y="377"/>
                </a:lnTo>
                <a:lnTo>
                  <a:pt x="1446" y="377"/>
                </a:lnTo>
                <a:lnTo>
                  <a:pt x="1508" y="376"/>
                </a:lnTo>
                <a:lnTo>
                  <a:pt x="1568" y="372"/>
                </a:lnTo>
                <a:lnTo>
                  <a:pt x="1628" y="371"/>
                </a:lnTo>
                <a:lnTo>
                  <a:pt x="1687" y="367"/>
                </a:lnTo>
                <a:lnTo>
                  <a:pt x="1744" y="364"/>
                </a:lnTo>
                <a:lnTo>
                  <a:pt x="1799" y="361"/>
                </a:lnTo>
                <a:lnTo>
                  <a:pt x="1853" y="356"/>
                </a:lnTo>
                <a:lnTo>
                  <a:pt x="1905" y="351"/>
                </a:lnTo>
                <a:lnTo>
                  <a:pt x="1957" y="346"/>
                </a:lnTo>
                <a:lnTo>
                  <a:pt x="2006" y="341"/>
                </a:lnTo>
                <a:lnTo>
                  <a:pt x="2053" y="335"/>
                </a:lnTo>
                <a:lnTo>
                  <a:pt x="2099" y="330"/>
                </a:lnTo>
                <a:lnTo>
                  <a:pt x="2143" y="323"/>
                </a:lnTo>
                <a:lnTo>
                  <a:pt x="2184" y="317"/>
                </a:lnTo>
                <a:lnTo>
                  <a:pt x="2224" y="310"/>
                </a:lnTo>
                <a:lnTo>
                  <a:pt x="2260" y="302"/>
                </a:lnTo>
                <a:lnTo>
                  <a:pt x="2296" y="296"/>
                </a:lnTo>
                <a:lnTo>
                  <a:pt x="2329" y="288"/>
                </a:lnTo>
                <a:lnTo>
                  <a:pt x="2360" y="280"/>
                </a:lnTo>
                <a:lnTo>
                  <a:pt x="2387" y="271"/>
                </a:lnTo>
                <a:lnTo>
                  <a:pt x="2412" y="263"/>
                </a:lnTo>
                <a:lnTo>
                  <a:pt x="2435" y="255"/>
                </a:lnTo>
                <a:lnTo>
                  <a:pt x="2454" y="245"/>
                </a:lnTo>
                <a:lnTo>
                  <a:pt x="2470" y="237"/>
                </a:lnTo>
                <a:lnTo>
                  <a:pt x="2485" y="227"/>
                </a:lnTo>
                <a:lnTo>
                  <a:pt x="2496" y="218"/>
                </a:lnTo>
                <a:lnTo>
                  <a:pt x="2505" y="208"/>
                </a:lnTo>
                <a:lnTo>
                  <a:pt x="2509" y="200"/>
                </a:lnTo>
                <a:lnTo>
                  <a:pt x="2511" y="190"/>
                </a:lnTo>
                <a:lnTo>
                  <a:pt x="2509" y="180"/>
                </a:lnTo>
                <a:lnTo>
                  <a:pt x="2505" y="170"/>
                </a:lnTo>
                <a:lnTo>
                  <a:pt x="2496" y="161"/>
                </a:lnTo>
                <a:lnTo>
                  <a:pt x="2485" y="151"/>
                </a:lnTo>
                <a:lnTo>
                  <a:pt x="2470" y="141"/>
                </a:lnTo>
                <a:lnTo>
                  <a:pt x="2454" y="133"/>
                </a:lnTo>
                <a:lnTo>
                  <a:pt x="2435" y="123"/>
                </a:lnTo>
                <a:lnTo>
                  <a:pt x="2412" y="115"/>
                </a:lnTo>
                <a:lnTo>
                  <a:pt x="2387" y="107"/>
                </a:lnTo>
                <a:lnTo>
                  <a:pt x="2360" y="99"/>
                </a:lnTo>
                <a:lnTo>
                  <a:pt x="2329" y="91"/>
                </a:lnTo>
                <a:lnTo>
                  <a:pt x="2296" y="83"/>
                </a:lnTo>
                <a:lnTo>
                  <a:pt x="2260" y="76"/>
                </a:lnTo>
                <a:lnTo>
                  <a:pt x="2224" y="68"/>
                </a:lnTo>
                <a:lnTo>
                  <a:pt x="2184" y="61"/>
                </a:lnTo>
                <a:lnTo>
                  <a:pt x="2143" y="55"/>
                </a:lnTo>
                <a:lnTo>
                  <a:pt x="2099" y="48"/>
                </a:lnTo>
                <a:lnTo>
                  <a:pt x="2053" y="42"/>
                </a:lnTo>
                <a:lnTo>
                  <a:pt x="2006" y="37"/>
                </a:lnTo>
                <a:lnTo>
                  <a:pt x="1957" y="32"/>
                </a:lnTo>
                <a:lnTo>
                  <a:pt x="1905" y="27"/>
                </a:lnTo>
                <a:lnTo>
                  <a:pt x="1853" y="22"/>
                </a:lnTo>
                <a:lnTo>
                  <a:pt x="1799" y="17"/>
                </a:lnTo>
                <a:lnTo>
                  <a:pt x="1744" y="14"/>
                </a:lnTo>
                <a:lnTo>
                  <a:pt x="1687" y="11"/>
                </a:lnTo>
                <a:lnTo>
                  <a:pt x="1628" y="8"/>
                </a:lnTo>
                <a:lnTo>
                  <a:pt x="1568" y="4"/>
                </a:lnTo>
                <a:lnTo>
                  <a:pt x="1508" y="3"/>
                </a:lnTo>
                <a:lnTo>
                  <a:pt x="1446" y="1"/>
                </a:lnTo>
                <a:lnTo>
                  <a:pt x="1384" y="0"/>
                </a:lnTo>
                <a:lnTo>
                  <a:pt x="1256" y="0"/>
                </a:lnTo>
                <a:close/>
              </a:path>
            </a:pathLst>
          </a:custGeom>
          <a:solidFill>
            <a:srgbClr val="FFFFFF"/>
          </a:solidFill>
          <a:ln w="9525">
            <a:noFill/>
            <a:round/>
            <a:headEnd/>
            <a:tailEnd/>
          </a:ln>
        </p:spPr>
        <p:txBody>
          <a:bodyPr/>
          <a:lstStyle/>
          <a:p>
            <a:endParaRPr lang="en-US"/>
          </a:p>
        </p:txBody>
      </p:sp>
      <p:sp>
        <p:nvSpPr>
          <p:cNvPr id="593125" name="Freeform 229"/>
          <p:cNvSpPr>
            <a:spLocks/>
          </p:cNvSpPr>
          <p:nvPr/>
        </p:nvSpPr>
        <p:spPr bwMode="auto">
          <a:xfrm>
            <a:off x="5697538" y="6356350"/>
            <a:ext cx="1993900" cy="300038"/>
          </a:xfrm>
          <a:custGeom>
            <a:avLst/>
            <a:gdLst/>
            <a:ahLst/>
            <a:cxnLst>
              <a:cxn ang="0">
                <a:pos x="1127" y="0"/>
              </a:cxn>
              <a:cxn ang="0">
                <a:pos x="1002" y="3"/>
              </a:cxn>
              <a:cxn ang="0">
                <a:pos x="883" y="8"/>
              </a:cxn>
              <a:cxn ang="0">
                <a:pos x="767" y="14"/>
              </a:cxn>
              <a:cxn ang="0">
                <a:pos x="656" y="22"/>
              </a:cxn>
              <a:cxn ang="0">
                <a:pos x="554" y="32"/>
              </a:cxn>
              <a:cxn ang="0">
                <a:pos x="456" y="42"/>
              </a:cxn>
              <a:cxn ang="0">
                <a:pos x="368" y="55"/>
              </a:cxn>
              <a:cxn ang="0">
                <a:pos x="287" y="68"/>
              </a:cxn>
              <a:cxn ang="0">
                <a:pos x="215" y="83"/>
              </a:cxn>
              <a:cxn ang="0">
                <a:pos x="151" y="99"/>
              </a:cxn>
              <a:cxn ang="0">
                <a:pos x="99" y="115"/>
              </a:cxn>
              <a:cxn ang="0">
                <a:pos x="57" y="133"/>
              </a:cxn>
              <a:cxn ang="0">
                <a:pos x="26" y="151"/>
              </a:cxn>
              <a:cxn ang="0">
                <a:pos x="7" y="170"/>
              </a:cxn>
              <a:cxn ang="0">
                <a:pos x="0" y="190"/>
              </a:cxn>
              <a:cxn ang="0">
                <a:pos x="7" y="208"/>
              </a:cxn>
              <a:cxn ang="0">
                <a:pos x="26" y="227"/>
              </a:cxn>
              <a:cxn ang="0">
                <a:pos x="57" y="245"/>
              </a:cxn>
              <a:cxn ang="0">
                <a:pos x="99" y="263"/>
              </a:cxn>
              <a:cxn ang="0">
                <a:pos x="151" y="280"/>
              </a:cxn>
              <a:cxn ang="0">
                <a:pos x="215" y="296"/>
              </a:cxn>
              <a:cxn ang="0">
                <a:pos x="287" y="310"/>
              </a:cxn>
              <a:cxn ang="0">
                <a:pos x="368" y="323"/>
              </a:cxn>
              <a:cxn ang="0">
                <a:pos x="456" y="335"/>
              </a:cxn>
              <a:cxn ang="0">
                <a:pos x="554" y="346"/>
              </a:cxn>
              <a:cxn ang="0">
                <a:pos x="656" y="356"/>
              </a:cxn>
              <a:cxn ang="0">
                <a:pos x="767" y="364"/>
              </a:cxn>
              <a:cxn ang="0">
                <a:pos x="883" y="371"/>
              </a:cxn>
              <a:cxn ang="0">
                <a:pos x="1002" y="376"/>
              </a:cxn>
              <a:cxn ang="0">
                <a:pos x="1127" y="377"/>
              </a:cxn>
              <a:cxn ang="0">
                <a:pos x="1384" y="377"/>
              </a:cxn>
              <a:cxn ang="0">
                <a:pos x="1508" y="376"/>
              </a:cxn>
              <a:cxn ang="0">
                <a:pos x="1628" y="371"/>
              </a:cxn>
              <a:cxn ang="0">
                <a:pos x="1744" y="364"/>
              </a:cxn>
              <a:cxn ang="0">
                <a:pos x="1853" y="356"/>
              </a:cxn>
              <a:cxn ang="0">
                <a:pos x="1957" y="346"/>
              </a:cxn>
              <a:cxn ang="0">
                <a:pos x="2053" y="335"/>
              </a:cxn>
              <a:cxn ang="0">
                <a:pos x="2143" y="323"/>
              </a:cxn>
              <a:cxn ang="0">
                <a:pos x="2224" y="310"/>
              </a:cxn>
              <a:cxn ang="0">
                <a:pos x="2296" y="296"/>
              </a:cxn>
              <a:cxn ang="0">
                <a:pos x="2360" y="280"/>
              </a:cxn>
              <a:cxn ang="0">
                <a:pos x="2412" y="263"/>
              </a:cxn>
              <a:cxn ang="0">
                <a:pos x="2454" y="245"/>
              </a:cxn>
              <a:cxn ang="0">
                <a:pos x="2485" y="227"/>
              </a:cxn>
              <a:cxn ang="0">
                <a:pos x="2505" y="208"/>
              </a:cxn>
              <a:cxn ang="0">
                <a:pos x="2511" y="190"/>
              </a:cxn>
              <a:cxn ang="0">
                <a:pos x="2505" y="170"/>
              </a:cxn>
              <a:cxn ang="0">
                <a:pos x="2485" y="151"/>
              </a:cxn>
              <a:cxn ang="0">
                <a:pos x="2454" y="133"/>
              </a:cxn>
              <a:cxn ang="0">
                <a:pos x="2412" y="115"/>
              </a:cxn>
              <a:cxn ang="0">
                <a:pos x="2360" y="99"/>
              </a:cxn>
              <a:cxn ang="0">
                <a:pos x="2296" y="83"/>
              </a:cxn>
              <a:cxn ang="0">
                <a:pos x="2224" y="68"/>
              </a:cxn>
              <a:cxn ang="0">
                <a:pos x="2143" y="55"/>
              </a:cxn>
              <a:cxn ang="0">
                <a:pos x="2053" y="42"/>
              </a:cxn>
              <a:cxn ang="0">
                <a:pos x="1957" y="32"/>
              </a:cxn>
              <a:cxn ang="0">
                <a:pos x="1853" y="22"/>
              </a:cxn>
              <a:cxn ang="0">
                <a:pos x="1744" y="14"/>
              </a:cxn>
              <a:cxn ang="0">
                <a:pos x="1628" y="8"/>
              </a:cxn>
              <a:cxn ang="0">
                <a:pos x="1508" y="3"/>
              </a:cxn>
              <a:cxn ang="0">
                <a:pos x="1384" y="0"/>
              </a:cxn>
            </a:cxnLst>
            <a:rect l="0" t="0" r="r" b="b"/>
            <a:pathLst>
              <a:path w="2511" h="379">
                <a:moveTo>
                  <a:pt x="1256" y="0"/>
                </a:moveTo>
                <a:lnTo>
                  <a:pt x="1127" y="0"/>
                </a:lnTo>
                <a:lnTo>
                  <a:pt x="1063" y="1"/>
                </a:lnTo>
                <a:lnTo>
                  <a:pt x="1002" y="3"/>
                </a:lnTo>
                <a:lnTo>
                  <a:pt x="941" y="4"/>
                </a:lnTo>
                <a:lnTo>
                  <a:pt x="883" y="8"/>
                </a:lnTo>
                <a:lnTo>
                  <a:pt x="824" y="11"/>
                </a:lnTo>
                <a:lnTo>
                  <a:pt x="767" y="14"/>
                </a:lnTo>
                <a:lnTo>
                  <a:pt x="712" y="17"/>
                </a:lnTo>
                <a:lnTo>
                  <a:pt x="656" y="22"/>
                </a:lnTo>
                <a:lnTo>
                  <a:pt x="604" y="27"/>
                </a:lnTo>
                <a:lnTo>
                  <a:pt x="554" y="32"/>
                </a:lnTo>
                <a:lnTo>
                  <a:pt x="505" y="37"/>
                </a:lnTo>
                <a:lnTo>
                  <a:pt x="456" y="42"/>
                </a:lnTo>
                <a:lnTo>
                  <a:pt x="412" y="48"/>
                </a:lnTo>
                <a:lnTo>
                  <a:pt x="368" y="55"/>
                </a:lnTo>
                <a:lnTo>
                  <a:pt x="326" y="61"/>
                </a:lnTo>
                <a:lnTo>
                  <a:pt x="287" y="68"/>
                </a:lnTo>
                <a:lnTo>
                  <a:pt x="249" y="76"/>
                </a:lnTo>
                <a:lnTo>
                  <a:pt x="215" y="83"/>
                </a:lnTo>
                <a:lnTo>
                  <a:pt x="182" y="91"/>
                </a:lnTo>
                <a:lnTo>
                  <a:pt x="151" y="99"/>
                </a:lnTo>
                <a:lnTo>
                  <a:pt x="124" y="107"/>
                </a:lnTo>
                <a:lnTo>
                  <a:pt x="99" y="115"/>
                </a:lnTo>
                <a:lnTo>
                  <a:pt x="77" y="123"/>
                </a:lnTo>
                <a:lnTo>
                  <a:pt x="57" y="133"/>
                </a:lnTo>
                <a:lnTo>
                  <a:pt x="39" y="141"/>
                </a:lnTo>
                <a:lnTo>
                  <a:pt x="26" y="151"/>
                </a:lnTo>
                <a:lnTo>
                  <a:pt x="15" y="161"/>
                </a:lnTo>
                <a:lnTo>
                  <a:pt x="7" y="170"/>
                </a:lnTo>
                <a:lnTo>
                  <a:pt x="2" y="180"/>
                </a:lnTo>
                <a:lnTo>
                  <a:pt x="0" y="190"/>
                </a:lnTo>
                <a:lnTo>
                  <a:pt x="2" y="200"/>
                </a:lnTo>
                <a:lnTo>
                  <a:pt x="7" y="208"/>
                </a:lnTo>
                <a:lnTo>
                  <a:pt x="15" y="218"/>
                </a:lnTo>
                <a:lnTo>
                  <a:pt x="26" y="227"/>
                </a:lnTo>
                <a:lnTo>
                  <a:pt x="39" y="237"/>
                </a:lnTo>
                <a:lnTo>
                  <a:pt x="57" y="245"/>
                </a:lnTo>
                <a:lnTo>
                  <a:pt x="77" y="255"/>
                </a:lnTo>
                <a:lnTo>
                  <a:pt x="99" y="263"/>
                </a:lnTo>
                <a:lnTo>
                  <a:pt x="124" y="271"/>
                </a:lnTo>
                <a:lnTo>
                  <a:pt x="151" y="280"/>
                </a:lnTo>
                <a:lnTo>
                  <a:pt x="182" y="288"/>
                </a:lnTo>
                <a:lnTo>
                  <a:pt x="215" y="296"/>
                </a:lnTo>
                <a:lnTo>
                  <a:pt x="249" y="302"/>
                </a:lnTo>
                <a:lnTo>
                  <a:pt x="287" y="310"/>
                </a:lnTo>
                <a:lnTo>
                  <a:pt x="326" y="317"/>
                </a:lnTo>
                <a:lnTo>
                  <a:pt x="368" y="323"/>
                </a:lnTo>
                <a:lnTo>
                  <a:pt x="412" y="330"/>
                </a:lnTo>
                <a:lnTo>
                  <a:pt x="456" y="335"/>
                </a:lnTo>
                <a:lnTo>
                  <a:pt x="505" y="341"/>
                </a:lnTo>
                <a:lnTo>
                  <a:pt x="554" y="346"/>
                </a:lnTo>
                <a:lnTo>
                  <a:pt x="604" y="351"/>
                </a:lnTo>
                <a:lnTo>
                  <a:pt x="656" y="356"/>
                </a:lnTo>
                <a:lnTo>
                  <a:pt x="712" y="361"/>
                </a:lnTo>
                <a:lnTo>
                  <a:pt x="767" y="364"/>
                </a:lnTo>
                <a:lnTo>
                  <a:pt x="824" y="367"/>
                </a:lnTo>
                <a:lnTo>
                  <a:pt x="883" y="371"/>
                </a:lnTo>
                <a:lnTo>
                  <a:pt x="941" y="372"/>
                </a:lnTo>
                <a:lnTo>
                  <a:pt x="1002" y="376"/>
                </a:lnTo>
                <a:lnTo>
                  <a:pt x="1063" y="377"/>
                </a:lnTo>
                <a:lnTo>
                  <a:pt x="1127" y="377"/>
                </a:lnTo>
                <a:lnTo>
                  <a:pt x="1256" y="379"/>
                </a:lnTo>
                <a:lnTo>
                  <a:pt x="1384" y="377"/>
                </a:lnTo>
                <a:lnTo>
                  <a:pt x="1446" y="377"/>
                </a:lnTo>
                <a:lnTo>
                  <a:pt x="1508" y="376"/>
                </a:lnTo>
                <a:lnTo>
                  <a:pt x="1568" y="372"/>
                </a:lnTo>
                <a:lnTo>
                  <a:pt x="1628" y="371"/>
                </a:lnTo>
                <a:lnTo>
                  <a:pt x="1687" y="367"/>
                </a:lnTo>
                <a:lnTo>
                  <a:pt x="1744" y="364"/>
                </a:lnTo>
                <a:lnTo>
                  <a:pt x="1799" y="361"/>
                </a:lnTo>
                <a:lnTo>
                  <a:pt x="1853" y="356"/>
                </a:lnTo>
                <a:lnTo>
                  <a:pt x="1905" y="351"/>
                </a:lnTo>
                <a:lnTo>
                  <a:pt x="1957" y="346"/>
                </a:lnTo>
                <a:lnTo>
                  <a:pt x="2006" y="341"/>
                </a:lnTo>
                <a:lnTo>
                  <a:pt x="2053" y="335"/>
                </a:lnTo>
                <a:lnTo>
                  <a:pt x="2099" y="330"/>
                </a:lnTo>
                <a:lnTo>
                  <a:pt x="2143" y="323"/>
                </a:lnTo>
                <a:lnTo>
                  <a:pt x="2184" y="317"/>
                </a:lnTo>
                <a:lnTo>
                  <a:pt x="2224" y="310"/>
                </a:lnTo>
                <a:lnTo>
                  <a:pt x="2260" y="302"/>
                </a:lnTo>
                <a:lnTo>
                  <a:pt x="2296" y="296"/>
                </a:lnTo>
                <a:lnTo>
                  <a:pt x="2329" y="288"/>
                </a:lnTo>
                <a:lnTo>
                  <a:pt x="2360" y="280"/>
                </a:lnTo>
                <a:lnTo>
                  <a:pt x="2387" y="271"/>
                </a:lnTo>
                <a:lnTo>
                  <a:pt x="2412" y="263"/>
                </a:lnTo>
                <a:lnTo>
                  <a:pt x="2435" y="255"/>
                </a:lnTo>
                <a:lnTo>
                  <a:pt x="2454" y="245"/>
                </a:lnTo>
                <a:lnTo>
                  <a:pt x="2470" y="237"/>
                </a:lnTo>
                <a:lnTo>
                  <a:pt x="2485" y="227"/>
                </a:lnTo>
                <a:lnTo>
                  <a:pt x="2496" y="218"/>
                </a:lnTo>
                <a:lnTo>
                  <a:pt x="2505" y="208"/>
                </a:lnTo>
                <a:lnTo>
                  <a:pt x="2509" y="200"/>
                </a:lnTo>
                <a:lnTo>
                  <a:pt x="2511" y="190"/>
                </a:lnTo>
                <a:lnTo>
                  <a:pt x="2509" y="180"/>
                </a:lnTo>
                <a:lnTo>
                  <a:pt x="2505" y="170"/>
                </a:lnTo>
                <a:lnTo>
                  <a:pt x="2496" y="161"/>
                </a:lnTo>
                <a:lnTo>
                  <a:pt x="2485" y="151"/>
                </a:lnTo>
                <a:lnTo>
                  <a:pt x="2470" y="141"/>
                </a:lnTo>
                <a:lnTo>
                  <a:pt x="2454" y="133"/>
                </a:lnTo>
                <a:lnTo>
                  <a:pt x="2435" y="123"/>
                </a:lnTo>
                <a:lnTo>
                  <a:pt x="2412" y="115"/>
                </a:lnTo>
                <a:lnTo>
                  <a:pt x="2387" y="107"/>
                </a:lnTo>
                <a:lnTo>
                  <a:pt x="2360" y="99"/>
                </a:lnTo>
                <a:lnTo>
                  <a:pt x="2329" y="91"/>
                </a:lnTo>
                <a:lnTo>
                  <a:pt x="2296" y="83"/>
                </a:lnTo>
                <a:lnTo>
                  <a:pt x="2260" y="76"/>
                </a:lnTo>
                <a:lnTo>
                  <a:pt x="2224" y="68"/>
                </a:lnTo>
                <a:lnTo>
                  <a:pt x="2184" y="61"/>
                </a:lnTo>
                <a:lnTo>
                  <a:pt x="2143" y="55"/>
                </a:lnTo>
                <a:lnTo>
                  <a:pt x="2099" y="48"/>
                </a:lnTo>
                <a:lnTo>
                  <a:pt x="2053" y="42"/>
                </a:lnTo>
                <a:lnTo>
                  <a:pt x="2006" y="37"/>
                </a:lnTo>
                <a:lnTo>
                  <a:pt x="1957" y="32"/>
                </a:lnTo>
                <a:lnTo>
                  <a:pt x="1905" y="27"/>
                </a:lnTo>
                <a:lnTo>
                  <a:pt x="1853" y="22"/>
                </a:lnTo>
                <a:lnTo>
                  <a:pt x="1799" y="17"/>
                </a:lnTo>
                <a:lnTo>
                  <a:pt x="1744" y="14"/>
                </a:lnTo>
                <a:lnTo>
                  <a:pt x="1687" y="11"/>
                </a:lnTo>
                <a:lnTo>
                  <a:pt x="1628" y="8"/>
                </a:lnTo>
                <a:lnTo>
                  <a:pt x="1568" y="4"/>
                </a:lnTo>
                <a:lnTo>
                  <a:pt x="1508" y="3"/>
                </a:lnTo>
                <a:lnTo>
                  <a:pt x="1446" y="1"/>
                </a:lnTo>
                <a:lnTo>
                  <a:pt x="1384" y="0"/>
                </a:lnTo>
                <a:lnTo>
                  <a:pt x="1256" y="0"/>
                </a:lnTo>
              </a:path>
            </a:pathLst>
          </a:custGeom>
          <a:noFill/>
          <a:ln w="7938">
            <a:solidFill>
              <a:srgbClr val="000000"/>
            </a:solidFill>
            <a:prstDash val="solid"/>
            <a:round/>
            <a:headEnd/>
            <a:tailEnd/>
          </a:ln>
        </p:spPr>
        <p:txBody>
          <a:bodyPr/>
          <a:lstStyle/>
          <a:p>
            <a:endParaRPr lang="en-US"/>
          </a:p>
        </p:txBody>
      </p:sp>
      <p:sp>
        <p:nvSpPr>
          <p:cNvPr id="593126" name="Freeform 230"/>
          <p:cNvSpPr>
            <a:spLocks/>
          </p:cNvSpPr>
          <p:nvPr/>
        </p:nvSpPr>
        <p:spPr bwMode="auto">
          <a:xfrm>
            <a:off x="844550" y="4918075"/>
            <a:ext cx="7278688" cy="287338"/>
          </a:xfrm>
          <a:custGeom>
            <a:avLst/>
            <a:gdLst/>
            <a:ahLst/>
            <a:cxnLst>
              <a:cxn ang="0">
                <a:pos x="3887" y="3"/>
              </a:cxn>
              <a:cxn ang="0">
                <a:pos x="3221" y="8"/>
              </a:cxn>
              <a:cxn ang="0">
                <a:pos x="2799" y="15"/>
              </a:cxn>
              <a:cxn ang="0">
                <a:pos x="2399" y="23"/>
              </a:cxn>
              <a:cxn ang="0">
                <a:pos x="2021" y="31"/>
              </a:cxn>
              <a:cxn ang="0">
                <a:pos x="1667" y="42"/>
              </a:cxn>
              <a:cxn ang="0">
                <a:pos x="1342" y="54"/>
              </a:cxn>
              <a:cxn ang="0">
                <a:pos x="1047" y="67"/>
              </a:cxn>
              <a:cxn ang="0">
                <a:pos x="783" y="80"/>
              </a:cxn>
              <a:cxn ang="0">
                <a:pos x="554" y="96"/>
              </a:cxn>
              <a:cxn ang="0">
                <a:pos x="360" y="111"/>
              </a:cxn>
              <a:cxn ang="0">
                <a:pos x="205" y="129"/>
              </a:cxn>
              <a:cxn ang="0">
                <a:pos x="93" y="145"/>
              </a:cxn>
              <a:cxn ang="0">
                <a:pos x="23" y="163"/>
              </a:cxn>
              <a:cxn ang="0">
                <a:pos x="0" y="182"/>
              </a:cxn>
              <a:cxn ang="0">
                <a:pos x="23" y="200"/>
              </a:cxn>
              <a:cxn ang="0">
                <a:pos x="93" y="218"/>
              </a:cxn>
              <a:cxn ang="0">
                <a:pos x="205" y="236"/>
              </a:cxn>
              <a:cxn ang="0">
                <a:pos x="360" y="252"/>
              </a:cxn>
              <a:cxn ang="0">
                <a:pos x="554" y="269"/>
              </a:cxn>
              <a:cxn ang="0">
                <a:pos x="783" y="283"/>
              </a:cxn>
              <a:cxn ang="0">
                <a:pos x="1047" y="298"/>
              </a:cxn>
              <a:cxn ang="0">
                <a:pos x="1342" y="311"/>
              </a:cxn>
              <a:cxn ang="0">
                <a:pos x="1667" y="322"/>
              </a:cxn>
              <a:cxn ang="0">
                <a:pos x="2021" y="332"/>
              </a:cxn>
              <a:cxn ang="0">
                <a:pos x="2399" y="342"/>
              </a:cxn>
              <a:cxn ang="0">
                <a:pos x="2799" y="348"/>
              </a:cxn>
              <a:cxn ang="0">
                <a:pos x="3221" y="355"/>
              </a:cxn>
              <a:cxn ang="0">
                <a:pos x="3887" y="361"/>
              </a:cxn>
              <a:cxn ang="0">
                <a:pos x="4820" y="363"/>
              </a:cxn>
              <a:cxn ang="0">
                <a:pos x="5730" y="358"/>
              </a:cxn>
              <a:cxn ang="0">
                <a:pos x="6162" y="352"/>
              </a:cxn>
              <a:cxn ang="0">
                <a:pos x="6572" y="345"/>
              </a:cxn>
              <a:cxn ang="0">
                <a:pos x="6961" y="337"/>
              </a:cxn>
              <a:cxn ang="0">
                <a:pos x="7328" y="327"/>
              </a:cxn>
              <a:cxn ang="0">
                <a:pos x="7668" y="316"/>
              </a:cxn>
              <a:cxn ang="0">
                <a:pos x="7979" y="304"/>
              </a:cxn>
              <a:cxn ang="0">
                <a:pos x="8259" y="290"/>
              </a:cxn>
              <a:cxn ang="0">
                <a:pos x="8505" y="277"/>
              </a:cxn>
              <a:cxn ang="0">
                <a:pos x="8717" y="260"/>
              </a:cxn>
              <a:cxn ang="0">
                <a:pos x="8891" y="244"/>
              </a:cxn>
              <a:cxn ang="0">
                <a:pos x="9025" y="228"/>
              </a:cxn>
              <a:cxn ang="0">
                <a:pos x="9117" y="210"/>
              </a:cxn>
              <a:cxn ang="0">
                <a:pos x="9163" y="192"/>
              </a:cxn>
              <a:cxn ang="0">
                <a:pos x="9163" y="172"/>
              </a:cxn>
              <a:cxn ang="0">
                <a:pos x="9117" y="155"/>
              </a:cxn>
              <a:cxn ang="0">
                <a:pos x="9025" y="137"/>
              </a:cxn>
              <a:cxn ang="0">
                <a:pos x="8891" y="119"/>
              </a:cxn>
              <a:cxn ang="0">
                <a:pos x="8717" y="102"/>
              </a:cxn>
              <a:cxn ang="0">
                <a:pos x="8505" y="88"/>
              </a:cxn>
              <a:cxn ang="0">
                <a:pos x="8259" y="73"/>
              </a:cxn>
              <a:cxn ang="0">
                <a:pos x="7979" y="60"/>
              </a:cxn>
              <a:cxn ang="0">
                <a:pos x="7668" y="47"/>
              </a:cxn>
              <a:cxn ang="0">
                <a:pos x="7328" y="36"/>
              </a:cxn>
              <a:cxn ang="0">
                <a:pos x="6961" y="26"/>
              </a:cxn>
              <a:cxn ang="0">
                <a:pos x="6572" y="18"/>
              </a:cxn>
              <a:cxn ang="0">
                <a:pos x="6162" y="11"/>
              </a:cxn>
              <a:cxn ang="0">
                <a:pos x="5730" y="6"/>
              </a:cxn>
              <a:cxn ang="0">
                <a:pos x="4820" y="0"/>
              </a:cxn>
            </a:cxnLst>
            <a:rect l="0" t="0" r="r" b="b"/>
            <a:pathLst>
              <a:path w="9170" h="363">
                <a:moveTo>
                  <a:pt x="4586" y="0"/>
                </a:moveTo>
                <a:lnTo>
                  <a:pt x="4349" y="0"/>
                </a:lnTo>
                <a:lnTo>
                  <a:pt x="4117" y="2"/>
                </a:lnTo>
                <a:lnTo>
                  <a:pt x="3887" y="3"/>
                </a:lnTo>
                <a:lnTo>
                  <a:pt x="3661" y="5"/>
                </a:lnTo>
                <a:lnTo>
                  <a:pt x="3439" y="6"/>
                </a:lnTo>
                <a:lnTo>
                  <a:pt x="3330" y="8"/>
                </a:lnTo>
                <a:lnTo>
                  <a:pt x="3221" y="8"/>
                </a:lnTo>
                <a:lnTo>
                  <a:pt x="3114" y="10"/>
                </a:lnTo>
                <a:lnTo>
                  <a:pt x="3008" y="11"/>
                </a:lnTo>
                <a:lnTo>
                  <a:pt x="2903" y="13"/>
                </a:lnTo>
                <a:lnTo>
                  <a:pt x="2799" y="15"/>
                </a:lnTo>
                <a:lnTo>
                  <a:pt x="2698" y="16"/>
                </a:lnTo>
                <a:lnTo>
                  <a:pt x="2597" y="18"/>
                </a:lnTo>
                <a:lnTo>
                  <a:pt x="2498" y="19"/>
                </a:lnTo>
                <a:lnTo>
                  <a:pt x="2399" y="23"/>
                </a:lnTo>
                <a:lnTo>
                  <a:pt x="2303" y="24"/>
                </a:lnTo>
                <a:lnTo>
                  <a:pt x="2206" y="26"/>
                </a:lnTo>
                <a:lnTo>
                  <a:pt x="2114" y="29"/>
                </a:lnTo>
                <a:lnTo>
                  <a:pt x="2021" y="31"/>
                </a:lnTo>
                <a:lnTo>
                  <a:pt x="1930" y="34"/>
                </a:lnTo>
                <a:lnTo>
                  <a:pt x="1842" y="36"/>
                </a:lnTo>
                <a:lnTo>
                  <a:pt x="1754" y="39"/>
                </a:lnTo>
                <a:lnTo>
                  <a:pt x="1667" y="42"/>
                </a:lnTo>
                <a:lnTo>
                  <a:pt x="1584" y="44"/>
                </a:lnTo>
                <a:lnTo>
                  <a:pt x="1501" y="47"/>
                </a:lnTo>
                <a:lnTo>
                  <a:pt x="1422" y="50"/>
                </a:lnTo>
                <a:lnTo>
                  <a:pt x="1342" y="54"/>
                </a:lnTo>
                <a:lnTo>
                  <a:pt x="1265" y="57"/>
                </a:lnTo>
                <a:lnTo>
                  <a:pt x="1190" y="60"/>
                </a:lnTo>
                <a:lnTo>
                  <a:pt x="1117" y="63"/>
                </a:lnTo>
                <a:lnTo>
                  <a:pt x="1047" y="67"/>
                </a:lnTo>
                <a:lnTo>
                  <a:pt x="977" y="70"/>
                </a:lnTo>
                <a:lnTo>
                  <a:pt x="910" y="73"/>
                </a:lnTo>
                <a:lnTo>
                  <a:pt x="845" y="76"/>
                </a:lnTo>
                <a:lnTo>
                  <a:pt x="783" y="80"/>
                </a:lnTo>
                <a:lnTo>
                  <a:pt x="721" y="85"/>
                </a:lnTo>
                <a:lnTo>
                  <a:pt x="663" y="88"/>
                </a:lnTo>
                <a:lnTo>
                  <a:pt x="607" y="91"/>
                </a:lnTo>
                <a:lnTo>
                  <a:pt x="554" y="96"/>
                </a:lnTo>
                <a:lnTo>
                  <a:pt x="502" y="99"/>
                </a:lnTo>
                <a:lnTo>
                  <a:pt x="451" y="102"/>
                </a:lnTo>
                <a:lnTo>
                  <a:pt x="404" y="107"/>
                </a:lnTo>
                <a:lnTo>
                  <a:pt x="360" y="111"/>
                </a:lnTo>
                <a:lnTo>
                  <a:pt x="318" y="116"/>
                </a:lnTo>
                <a:lnTo>
                  <a:pt x="278" y="119"/>
                </a:lnTo>
                <a:lnTo>
                  <a:pt x="241" y="124"/>
                </a:lnTo>
                <a:lnTo>
                  <a:pt x="205" y="129"/>
                </a:lnTo>
                <a:lnTo>
                  <a:pt x="174" y="132"/>
                </a:lnTo>
                <a:lnTo>
                  <a:pt x="143" y="137"/>
                </a:lnTo>
                <a:lnTo>
                  <a:pt x="117" y="142"/>
                </a:lnTo>
                <a:lnTo>
                  <a:pt x="93" y="145"/>
                </a:lnTo>
                <a:lnTo>
                  <a:pt x="72" y="150"/>
                </a:lnTo>
                <a:lnTo>
                  <a:pt x="52" y="155"/>
                </a:lnTo>
                <a:lnTo>
                  <a:pt x="36" y="159"/>
                </a:lnTo>
                <a:lnTo>
                  <a:pt x="23" y="163"/>
                </a:lnTo>
                <a:lnTo>
                  <a:pt x="13" y="168"/>
                </a:lnTo>
                <a:lnTo>
                  <a:pt x="5" y="172"/>
                </a:lnTo>
                <a:lnTo>
                  <a:pt x="2" y="177"/>
                </a:lnTo>
                <a:lnTo>
                  <a:pt x="0" y="182"/>
                </a:lnTo>
                <a:lnTo>
                  <a:pt x="2" y="187"/>
                </a:lnTo>
                <a:lnTo>
                  <a:pt x="5" y="192"/>
                </a:lnTo>
                <a:lnTo>
                  <a:pt x="13" y="195"/>
                </a:lnTo>
                <a:lnTo>
                  <a:pt x="23" y="200"/>
                </a:lnTo>
                <a:lnTo>
                  <a:pt x="36" y="205"/>
                </a:lnTo>
                <a:lnTo>
                  <a:pt x="52" y="210"/>
                </a:lnTo>
                <a:lnTo>
                  <a:pt x="72" y="213"/>
                </a:lnTo>
                <a:lnTo>
                  <a:pt x="93" y="218"/>
                </a:lnTo>
                <a:lnTo>
                  <a:pt x="117" y="223"/>
                </a:lnTo>
                <a:lnTo>
                  <a:pt x="143" y="228"/>
                </a:lnTo>
                <a:lnTo>
                  <a:pt x="174" y="231"/>
                </a:lnTo>
                <a:lnTo>
                  <a:pt x="205" y="236"/>
                </a:lnTo>
                <a:lnTo>
                  <a:pt x="241" y="241"/>
                </a:lnTo>
                <a:lnTo>
                  <a:pt x="278" y="244"/>
                </a:lnTo>
                <a:lnTo>
                  <a:pt x="318" y="249"/>
                </a:lnTo>
                <a:lnTo>
                  <a:pt x="360" y="252"/>
                </a:lnTo>
                <a:lnTo>
                  <a:pt x="404" y="257"/>
                </a:lnTo>
                <a:lnTo>
                  <a:pt x="451" y="260"/>
                </a:lnTo>
                <a:lnTo>
                  <a:pt x="502" y="264"/>
                </a:lnTo>
                <a:lnTo>
                  <a:pt x="554" y="269"/>
                </a:lnTo>
                <a:lnTo>
                  <a:pt x="607" y="272"/>
                </a:lnTo>
                <a:lnTo>
                  <a:pt x="663" y="277"/>
                </a:lnTo>
                <a:lnTo>
                  <a:pt x="721" y="280"/>
                </a:lnTo>
                <a:lnTo>
                  <a:pt x="783" y="283"/>
                </a:lnTo>
                <a:lnTo>
                  <a:pt x="845" y="286"/>
                </a:lnTo>
                <a:lnTo>
                  <a:pt x="910" y="290"/>
                </a:lnTo>
                <a:lnTo>
                  <a:pt x="977" y="295"/>
                </a:lnTo>
                <a:lnTo>
                  <a:pt x="1047" y="298"/>
                </a:lnTo>
                <a:lnTo>
                  <a:pt x="1117" y="301"/>
                </a:lnTo>
                <a:lnTo>
                  <a:pt x="1190" y="304"/>
                </a:lnTo>
                <a:lnTo>
                  <a:pt x="1265" y="308"/>
                </a:lnTo>
                <a:lnTo>
                  <a:pt x="1342" y="311"/>
                </a:lnTo>
                <a:lnTo>
                  <a:pt x="1422" y="312"/>
                </a:lnTo>
                <a:lnTo>
                  <a:pt x="1501" y="316"/>
                </a:lnTo>
                <a:lnTo>
                  <a:pt x="1584" y="319"/>
                </a:lnTo>
                <a:lnTo>
                  <a:pt x="1667" y="322"/>
                </a:lnTo>
                <a:lnTo>
                  <a:pt x="1754" y="324"/>
                </a:lnTo>
                <a:lnTo>
                  <a:pt x="1842" y="327"/>
                </a:lnTo>
                <a:lnTo>
                  <a:pt x="1930" y="330"/>
                </a:lnTo>
                <a:lnTo>
                  <a:pt x="2021" y="332"/>
                </a:lnTo>
                <a:lnTo>
                  <a:pt x="2114" y="335"/>
                </a:lnTo>
                <a:lnTo>
                  <a:pt x="2206" y="337"/>
                </a:lnTo>
                <a:lnTo>
                  <a:pt x="2303" y="339"/>
                </a:lnTo>
                <a:lnTo>
                  <a:pt x="2399" y="342"/>
                </a:lnTo>
                <a:lnTo>
                  <a:pt x="2498" y="343"/>
                </a:lnTo>
                <a:lnTo>
                  <a:pt x="2597" y="345"/>
                </a:lnTo>
                <a:lnTo>
                  <a:pt x="2698" y="347"/>
                </a:lnTo>
                <a:lnTo>
                  <a:pt x="2799" y="348"/>
                </a:lnTo>
                <a:lnTo>
                  <a:pt x="2903" y="352"/>
                </a:lnTo>
                <a:lnTo>
                  <a:pt x="3008" y="352"/>
                </a:lnTo>
                <a:lnTo>
                  <a:pt x="3114" y="353"/>
                </a:lnTo>
                <a:lnTo>
                  <a:pt x="3221" y="355"/>
                </a:lnTo>
                <a:lnTo>
                  <a:pt x="3330" y="356"/>
                </a:lnTo>
                <a:lnTo>
                  <a:pt x="3439" y="358"/>
                </a:lnTo>
                <a:lnTo>
                  <a:pt x="3661" y="360"/>
                </a:lnTo>
                <a:lnTo>
                  <a:pt x="3887" y="361"/>
                </a:lnTo>
                <a:lnTo>
                  <a:pt x="4117" y="363"/>
                </a:lnTo>
                <a:lnTo>
                  <a:pt x="4349" y="363"/>
                </a:lnTo>
                <a:lnTo>
                  <a:pt x="4586" y="363"/>
                </a:lnTo>
                <a:lnTo>
                  <a:pt x="4820" y="363"/>
                </a:lnTo>
                <a:lnTo>
                  <a:pt x="5053" y="363"/>
                </a:lnTo>
                <a:lnTo>
                  <a:pt x="5283" y="361"/>
                </a:lnTo>
                <a:lnTo>
                  <a:pt x="5509" y="360"/>
                </a:lnTo>
                <a:lnTo>
                  <a:pt x="5730" y="358"/>
                </a:lnTo>
                <a:lnTo>
                  <a:pt x="5839" y="356"/>
                </a:lnTo>
                <a:lnTo>
                  <a:pt x="5949" y="355"/>
                </a:lnTo>
                <a:lnTo>
                  <a:pt x="6056" y="353"/>
                </a:lnTo>
                <a:lnTo>
                  <a:pt x="6162" y="352"/>
                </a:lnTo>
                <a:lnTo>
                  <a:pt x="6266" y="352"/>
                </a:lnTo>
                <a:lnTo>
                  <a:pt x="6369" y="348"/>
                </a:lnTo>
                <a:lnTo>
                  <a:pt x="6471" y="347"/>
                </a:lnTo>
                <a:lnTo>
                  <a:pt x="6572" y="345"/>
                </a:lnTo>
                <a:lnTo>
                  <a:pt x="6672" y="343"/>
                </a:lnTo>
                <a:lnTo>
                  <a:pt x="6771" y="342"/>
                </a:lnTo>
                <a:lnTo>
                  <a:pt x="6867" y="339"/>
                </a:lnTo>
                <a:lnTo>
                  <a:pt x="6961" y="337"/>
                </a:lnTo>
                <a:lnTo>
                  <a:pt x="7056" y="335"/>
                </a:lnTo>
                <a:lnTo>
                  <a:pt x="7149" y="332"/>
                </a:lnTo>
                <a:lnTo>
                  <a:pt x="7238" y="330"/>
                </a:lnTo>
                <a:lnTo>
                  <a:pt x="7328" y="327"/>
                </a:lnTo>
                <a:lnTo>
                  <a:pt x="7416" y="324"/>
                </a:lnTo>
                <a:lnTo>
                  <a:pt x="7500" y="322"/>
                </a:lnTo>
                <a:lnTo>
                  <a:pt x="7585" y="319"/>
                </a:lnTo>
                <a:lnTo>
                  <a:pt x="7668" y="316"/>
                </a:lnTo>
                <a:lnTo>
                  <a:pt x="7748" y="312"/>
                </a:lnTo>
                <a:lnTo>
                  <a:pt x="7826" y="311"/>
                </a:lnTo>
                <a:lnTo>
                  <a:pt x="7904" y="308"/>
                </a:lnTo>
                <a:lnTo>
                  <a:pt x="7979" y="304"/>
                </a:lnTo>
                <a:lnTo>
                  <a:pt x="8051" y="301"/>
                </a:lnTo>
                <a:lnTo>
                  <a:pt x="8123" y="298"/>
                </a:lnTo>
                <a:lnTo>
                  <a:pt x="8193" y="295"/>
                </a:lnTo>
                <a:lnTo>
                  <a:pt x="8259" y="290"/>
                </a:lnTo>
                <a:lnTo>
                  <a:pt x="8324" y="286"/>
                </a:lnTo>
                <a:lnTo>
                  <a:pt x="8386" y="283"/>
                </a:lnTo>
                <a:lnTo>
                  <a:pt x="8447" y="280"/>
                </a:lnTo>
                <a:lnTo>
                  <a:pt x="8505" y="277"/>
                </a:lnTo>
                <a:lnTo>
                  <a:pt x="8562" y="272"/>
                </a:lnTo>
                <a:lnTo>
                  <a:pt x="8616" y="269"/>
                </a:lnTo>
                <a:lnTo>
                  <a:pt x="8668" y="264"/>
                </a:lnTo>
                <a:lnTo>
                  <a:pt x="8717" y="260"/>
                </a:lnTo>
                <a:lnTo>
                  <a:pt x="8764" y="257"/>
                </a:lnTo>
                <a:lnTo>
                  <a:pt x="8810" y="252"/>
                </a:lnTo>
                <a:lnTo>
                  <a:pt x="8852" y="249"/>
                </a:lnTo>
                <a:lnTo>
                  <a:pt x="8891" y="244"/>
                </a:lnTo>
                <a:lnTo>
                  <a:pt x="8929" y="241"/>
                </a:lnTo>
                <a:lnTo>
                  <a:pt x="8963" y="236"/>
                </a:lnTo>
                <a:lnTo>
                  <a:pt x="8995" y="231"/>
                </a:lnTo>
                <a:lnTo>
                  <a:pt x="9025" y="228"/>
                </a:lnTo>
                <a:lnTo>
                  <a:pt x="9052" y="223"/>
                </a:lnTo>
                <a:lnTo>
                  <a:pt x="9077" y="218"/>
                </a:lnTo>
                <a:lnTo>
                  <a:pt x="9098" y="213"/>
                </a:lnTo>
                <a:lnTo>
                  <a:pt x="9117" y="210"/>
                </a:lnTo>
                <a:lnTo>
                  <a:pt x="9132" y="205"/>
                </a:lnTo>
                <a:lnTo>
                  <a:pt x="9145" y="200"/>
                </a:lnTo>
                <a:lnTo>
                  <a:pt x="9157" y="195"/>
                </a:lnTo>
                <a:lnTo>
                  <a:pt x="9163" y="192"/>
                </a:lnTo>
                <a:lnTo>
                  <a:pt x="9168" y="187"/>
                </a:lnTo>
                <a:lnTo>
                  <a:pt x="9170" y="182"/>
                </a:lnTo>
                <a:lnTo>
                  <a:pt x="9168" y="177"/>
                </a:lnTo>
                <a:lnTo>
                  <a:pt x="9163" y="172"/>
                </a:lnTo>
                <a:lnTo>
                  <a:pt x="9157" y="168"/>
                </a:lnTo>
                <a:lnTo>
                  <a:pt x="9145" y="163"/>
                </a:lnTo>
                <a:lnTo>
                  <a:pt x="9132" y="159"/>
                </a:lnTo>
                <a:lnTo>
                  <a:pt x="9117" y="155"/>
                </a:lnTo>
                <a:lnTo>
                  <a:pt x="9098" y="150"/>
                </a:lnTo>
                <a:lnTo>
                  <a:pt x="9077" y="145"/>
                </a:lnTo>
                <a:lnTo>
                  <a:pt x="9052" y="142"/>
                </a:lnTo>
                <a:lnTo>
                  <a:pt x="9025" y="137"/>
                </a:lnTo>
                <a:lnTo>
                  <a:pt x="8995" y="132"/>
                </a:lnTo>
                <a:lnTo>
                  <a:pt x="8963" y="129"/>
                </a:lnTo>
                <a:lnTo>
                  <a:pt x="8929" y="124"/>
                </a:lnTo>
                <a:lnTo>
                  <a:pt x="8891" y="119"/>
                </a:lnTo>
                <a:lnTo>
                  <a:pt x="8852" y="116"/>
                </a:lnTo>
                <a:lnTo>
                  <a:pt x="8810" y="111"/>
                </a:lnTo>
                <a:lnTo>
                  <a:pt x="8764" y="107"/>
                </a:lnTo>
                <a:lnTo>
                  <a:pt x="8717" y="102"/>
                </a:lnTo>
                <a:lnTo>
                  <a:pt x="8668" y="99"/>
                </a:lnTo>
                <a:lnTo>
                  <a:pt x="8616" y="96"/>
                </a:lnTo>
                <a:lnTo>
                  <a:pt x="8562" y="91"/>
                </a:lnTo>
                <a:lnTo>
                  <a:pt x="8505" y="88"/>
                </a:lnTo>
                <a:lnTo>
                  <a:pt x="8447" y="85"/>
                </a:lnTo>
                <a:lnTo>
                  <a:pt x="8386" y="80"/>
                </a:lnTo>
                <a:lnTo>
                  <a:pt x="8324" y="76"/>
                </a:lnTo>
                <a:lnTo>
                  <a:pt x="8259" y="73"/>
                </a:lnTo>
                <a:lnTo>
                  <a:pt x="8193" y="70"/>
                </a:lnTo>
                <a:lnTo>
                  <a:pt x="8123" y="67"/>
                </a:lnTo>
                <a:lnTo>
                  <a:pt x="8051" y="63"/>
                </a:lnTo>
                <a:lnTo>
                  <a:pt x="7979" y="60"/>
                </a:lnTo>
                <a:lnTo>
                  <a:pt x="7904" y="57"/>
                </a:lnTo>
                <a:lnTo>
                  <a:pt x="7826" y="54"/>
                </a:lnTo>
                <a:lnTo>
                  <a:pt x="7748" y="50"/>
                </a:lnTo>
                <a:lnTo>
                  <a:pt x="7668" y="47"/>
                </a:lnTo>
                <a:lnTo>
                  <a:pt x="7585" y="44"/>
                </a:lnTo>
                <a:lnTo>
                  <a:pt x="7500" y="42"/>
                </a:lnTo>
                <a:lnTo>
                  <a:pt x="7416" y="39"/>
                </a:lnTo>
                <a:lnTo>
                  <a:pt x="7328" y="36"/>
                </a:lnTo>
                <a:lnTo>
                  <a:pt x="7238" y="34"/>
                </a:lnTo>
                <a:lnTo>
                  <a:pt x="7149" y="31"/>
                </a:lnTo>
                <a:lnTo>
                  <a:pt x="7056" y="29"/>
                </a:lnTo>
                <a:lnTo>
                  <a:pt x="6961" y="26"/>
                </a:lnTo>
                <a:lnTo>
                  <a:pt x="6867" y="24"/>
                </a:lnTo>
                <a:lnTo>
                  <a:pt x="6771" y="23"/>
                </a:lnTo>
                <a:lnTo>
                  <a:pt x="6672" y="19"/>
                </a:lnTo>
                <a:lnTo>
                  <a:pt x="6572" y="18"/>
                </a:lnTo>
                <a:lnTo>
                  <a:pt x="6471" y="16"/>
                </a:lnTo>
                <a:lnTo>
                  <a:pt x="6369" y="15"/>
                </a:lnTo>
                <a:lnTo>
                  <a:pt x="6266" y="13"/>
                </a:lnTo>
                <a:lnTo>
                  <a:pt x="6162" y="11"/>
                </a:lnTo>
                <a:lnTo>
                  <a:pt x="6056" y="10"/>
                </a:lnTo>
                <a:lnTo>
                  <a:pt x="5949" y="8"/>
                </a:lnTo>
                <a:lnTo>
                  <a:pt x="5839" y="8"/>
                </a:lnTo>
                <a:lnTo>
                  <a:pt x="5730" y="6"/>
                </a:lnTo>
                <a:lnTo>
                  <a:pt x="5509" y="5"/>
                </a:lnTo>
                <a:lnTo>
                  <a:pt x="5283" y="3"/>
                </a:lnTo>
                <a:lnTo>
                  <a:pt x="5053" y="2"/>
                </a:lnTo>
                <a:lnTo>
                  <a:pt x="4820" y="0"/>
                </a:lnTo>
                <a:lnTo>
                  <a:pt x="4586" y="0"/>
                </a:lnTo>
                <a:close/>
              </a:path>
            </a:pathLst>
          </a:custGeom>
          <a:solidFill>
            <a:srgbClr val="66FFCC"/>
          </a:solidFill>
          <a:ln w="9525">
            <a:noFill/>
            <a:round/>
            <a:headEnd/>
            <a:tailEnd/>
          </a:ln>
        </p:spPr>
        <p:txBody>
          <a:bodyPr/>
          <a:lstStyle/>
          <a:p>
            <a:endParaRPr lang="en-US"/>
          </a:p>
        </p:txBody>
      </p:sp>
      <p:sp>
        <p:nvSpPr>
          <p:cNvPr id="593127" name="Freeform 231"/>
          <p:cNvSpPr>
            <a:spLocks/>
          </p:cNvSpPr>
          <p:nvPr/>
        </p:nvSpPr>
        <p:spPr bwMode="auto">
          <a:xfrm>
            <a:off x="844550" y="4918075"/>
            <a:ext cx="7278688" cy="287338"/>
          </a:xfrm>
          <a:custGeom>
            <a:avLst/>
            <a:gdLst/>
            <a:ahLst/>
            <a:cxnLst>
              <a:cxn ang="0">
                <a:pos x="3887" y="3"/>
              </a:cxn>
              <a:cxn ang="0">
                <a:pos x="3221" y="8"/>
              </a:cxn>
              <a:cxn ang="0">
                <a:pos x="2799" y="15"/>
              </a:cxn>
              <a:cxn ang="0">
                <a:pos x="2399" y="23"/>
              </a:cxn>
              <a:cxn ang="0">
                <a:pos x="2021" y="31"/>
              </a:cxn>
              <a:cxn ang="0">
                <a:pos x="1667" y="42"/>
              </a:cxn>
              <a:cxn ang="0">
                <a:pos x="1342" y="54"/>
              </a:cxn>
              <a:cxn ang="0">
                <a:pos x="1047" y="67"/>
              </a:cxn>
              <a:cxn ang="0">
                <a:pos x="783" y="80"/>
              </a:cxn>
              <a:cxn ang="0">
                <a:pos x="554" y="96"/>
              </a:cxn>
              <a:cxn ang="0">
                <a:pos x="360" y="111"/>
              </a:cxn>
              <a:cxn ang="0">
                <a:pos x="205" y="129"/>
              </a:cxn>
              <a:cxn ang="0">
                <a:pos x="93" y="145"/>
              </a:cxn>
              <a:cxn ang="0">
                <a:pos x="23" y="163"/>
              </a:cxn>
              <a:cxn ang="0">
                <a:pos x="0" y="182"/>
              </a:cxn>
              <a:cxn ang="0">
                <a:pos x="23" y="200"/>
              </a:cxn>
              <a:cxn ang="0">
                <a:pos x="93" y="218"/>
              </a:cxn>
              <a:cxn ang="0">
                <a:pos x="205" y="236"/>
              </a:cxn>
              <a:cxn ang="0">
                <a:pos x="360" y="252"/>
              </a:cxn>
              <a:cxn ang="0">
                <a:pos x="554" y="269"/>
              </a:cxn>
              <a:cxn ang="0">
                <a:pos x="783" y="283"/>
              </a:cxn>
              <a:cxn ang="0">
                <a:pos x="1047" y="298"/>
              </a:cxn>
              <a:cxn ang="0">
                <a:pos x="1342" y="311"/>
              </a:cxn>
              <a:cxn ang="0">
                <a:pos x="1667" y="322"/>
              </a:cxn>
              <a:cxn ang="0">
                <a:pos x="2021" y="332"/>
              </a:cxn>
              <a:cxn ang="0">
                <a:pos x="2399" y="342"/>
              </a:cxn>
              <a:cxn ang="0">
                <a:pos x="2799" y="348"/>
              </a:cxn>
              <a:cxn ang="0">
                <a:pos x="3221" y="355"/>
              </a:cxn>
              <a:cxn ang="0">
                <a:pos x="3887" y="361"/>
              </a:cxn>
              <a:cxn ang="0">
                <a:pos x="4820" y="363"/>
              </a:cxn>
              <a:cxn ang="0">
                <a:pos x="5730" y="358"/>
              </a:cxn>
              <a:cxn ang="0">
                <a:pos x="6162" y="352"/>
              </a:cxn>
              <a:cxn ang="0">
                <a:pos x="6572" y="345"/>
              </a:cxn>
              <a:cxn ang="0">
                <a:pos x="6961" y="337"/>
              </a:cxn>
              <a:cxn ang="0">
                <a:pos x="7328" y="327"/>
              </a:cxn>
              <a:cxn ang="0">
                <a:pos x="7668" y="316"/>
              </a:cxn>
              <a:cxn ang="0">
                <a:pos x="7979" y="304"/>
              </a:cxn>
              <a:cxn ang="0">
                <a:pos x="8259" y="290"/>
              </a:cxn>
              <a:cxn ang="0">
                <a:pos x="8505" y="277"/>
              </a:cxn>
              <a:cxn ang="0">
                <a:pos x="8717" y="260"/>
              </a:cxn>
              <a:cxn ang="0">
                <a:pos x="8891" y="244"/>
              </a:cxn>
              <a:cxn ang="0">
                <a:pos x="9025" y="228"/>
              </a:cxn>
              <a:cxn ang="0">
                <a:pos x="9117" y="210"/>
              </a:cxn>
              <a:cxn ang="0">
                <a:pos x="9163" y="192"/>
              </a:cxn>
              <a:cxn ang="0">
                <a:pos x="9163" y="172"/>
              </a:cxn>
              <a:cxn ang="0">
                <a:pos x="9117" y="155"/>
              </a:cxn>
              <a:cxn ang="0">
                <a:pos x="9025" y="137"/>
              </a:cxn>
              <a:cxn ang="0">
                <a:pos x="8891" y="119"/>
              </a:cxn>
              <a:cxn ang="0">
                <a:pos x="8717" y="102"/>
              </a:cxn>
              <a:cxn ang="0">
                <a:pos x="8505" y="88"/>
              </a:cxn>
              <a:cxn ang="0">
                <a:pos x="8259" y="73"/>
              </a:cxn>
              <a:cxn ang="0">
                <a:pos x="7979" y="60"/>
              </a:cxn>
              <a:cxn ang="0">
                <a:pos x="7668" y="47"/>
              </a:cxn>
              <a:cxn ang="0">
                <a:pos x="7328" y="36"/>
              </a:cxn>
              <a:cxn ang="0">
                <a:pos x="6961" y="26"/>
              </a:cxn>
              <a:cxn ang="0">
                <a:pos x="6572" y="18"/>
              </a:cxn>
              <a:cxn ang="0">
                <a:pos x="6162" y="11"/>
              </a:cxn>
              <a:cxn ang="0">
                <a:pos x="5730" y="6"/>
              </a:cxn>
              <a:cxn ang="0">
                <a:pos x="4820" y="0"/>
              </a:cxn>
            </a:cxnLst>
            <a:rect l="0" t="0" r="r" b="b"/>
            <a:pathLst>
              <a:path w="9170" h="363">
                <a:moveTo>
                  <a:pt x="4586" y="0"/>
                </a:moveTo>
                <a:lnTo>
                  <a:pt x="4349" y="0"/>
                </a:lnTo>
                <a:lnTo>
                  <a:pt x="4117" y="2"/>
                </a:lnTo>
                <a:lnTo>
                  <a:pt x="3887" y="3"/>
                </a:lnTo>
                <a:lnTo>
                  <a:pt x="3661" y="5"/>
                </a:lnTo>
                <a:lnTo>
                  <a:pt x="3439" y="6"/>
                </a:lnTo>
                <a:lnTo>
                  <a:pt x="3330" y="8"/>
                </a:lnTo>
                <a:lnTo>
                  <a:pt x="3221" y="8"/>
                </a:lnTo>
                <a:lnTo>
                  <a:pt x="3114" y="10"/>
                </a:lnTo>
                <a:lnTo>
                  <a:pt x="3008" y="11"/>
                </a:lnTo>
                <a:lnTo>
                  <a:pt x="2903" y="13"/>
                </a:lnTo>
                <a:lnTo>
                  <a:pt x="2799" y="15"/>
                </a:lnTo>
                <a:lnTo>
                  <a:pt x="2698" y="16"/>
                </a:lnTo>
                <a:lnTo>
                  <a:pt x="2597" y="18"/>
                </a:lnTo>
                <a:lnTo>
                  <a:pt x="2498" y="19"/>
                </a:lnTo>
                <a:lnTo>
                  <a:pt x="2399" y="23"/>
                </a:lnTo>
                <a:lnTo>
                  <a:pt x="2303" y="24"/>
                </a:lnTo>
                <a:lnTo>
                  <a:pt x="2206" y="26"/>
                </a:lnTo>
                <a:lnTo>
                  <a:pt x="2114" y="29"/>
                </a:lnTo>
                <a:lnTo>
                  <a:pt x="2021" y="31"/>
                </a:lnTo>
                <a:lnTo>
                  <a:pt x="1930" y="34"/>
                </a:lnTo>
                <a:lnTo>
                  <a:pt x="1842" y="36"/>
                </a:lnTo>
                <a:lnTo>
                  <a:pt x="1754" y="39"/>
                </a:lnTo>
                <a:lnTo>
                  <a:pt x="1667" y="42"/>
                </a:lnTo>
                <a:lnTo>
                  <a:pt x="1584" y="44"/>
                </a:lnTo>
                <a:lnTo>
                  <a:pt x="1501" y="47"/>
                </a:lnTo>
                <a:lnTo>
                  <a:pt x="1422" y="50"/>
                </a:lnTo>
                <a:lnTo>
                  <a:pt x="1342" y="54"/>
                </a:lnTo>
                <a:lnTo>
                  <a:pt x="1265" y="57"/>
                </a:lnTo>
                <a:lnTo>
                  <a:pt x="1190" y="60"/>
                </a:lnTo>
                <a:lnTo>
                  <a:pt x="1117" y="63"/>
                </a:lnTo>
                <a:lnTo>
                  <a:pt x="1047" y="67"/>
                </a:lnTo>
                <a:lnTo>
                  <a:pt x="977" y="70"/>
                </a:lnTo>
                <a:lnTo>
                  <a:pt x="910" y="73"/>
                </a:lnTo>
                <a:lnTo>
                  <a:pt x="845" y="76"/>
                </a:lnTo>
                <a:lnTo>
                  <a:pt x="783" y="80"/>
                </a:lnTo>
                <a:lnTo>
                  <a:pt x="721" y="85"/>
                </a:lnTo>
                <a:lnTo>
                  <a:pt x="663" y="88"/>
                </a:lnTo>
                <a:lnTo>
                  <a:pt x="607" y="91"/>
                </a:lnTo>
                <a:lnTo>
                  <a:pt x="554" y="96"/>
                </a:lnTo>
                <a:lnTo>
                  <a:pt x="502" y="99"/>
                </a:lnTo>
                <a:lnTo>
                  <a:pt x="451" y="102"/>
                </a:lnTo>
                <a:lnTo>
                  <a:pt x="404" y="107"/>
                </a:lnTo>
                <a:lnTo>
                  <a:pt x="360" y="111"/>
                </a:lnTo>
                <a:lnTo>
                  <a:pt x="318" y="116"/>
                </a:lnTo>
                <a:lnTo>
                  <a:pt x="278" y="119"/>
                </a:lnTo>
                <a:lnTo>
                  <a:pt x="241" y="124"/>
                </a:lnTo>
                <a:lnTo>
                  <a:pt x="205" y="129"/>
                </a:lnTo>
                <a:lnTo>
                  <a:pt x="174" y="132"/>
                </a:lnTo>
                <a:lnTo>
                  <a:pt x="143" y="137"/>
                </a:lnTo>
                <a:lnTo>
                  <a:pt x="117" y="142"/>
                </a:lnTo>
                <a:lnTo>
                  <a:pt x="93" y="145"/>
                </a:lnTo>
                <a:lnTo>
                  <a:pt x="72" y="150"/>
                </a:lnTo>
                <a:lnTo>
                  <a:pt x="52" y="155"/>
                </a:lnTo>
                <a:lnTo>
                  <a:pt x="36" y="159"/>
                </a:lnTo>
                <a:lnTo>
                  <a:pt x="23" y="163"/>
                </a:lnTo>
                <a:lnTo>
                  <a:pt x="13" y="168"/>
                </a:lnTo>
                <a:lnTo>
                  <a:pt x="5" y="172"/>
                </a:lnTo>
                <a:lnTo>
                  <a:pt x="2" y="177"/>
                </a:lnTo>
                <a:lnTo>
                  <a:pt x="0" y="182"/>
                </a:lnTo>
                <a:lnTo>
                  <a:pt x="2" y="187"/>
                </a:lnTo>
                <a:lnTo>
                  <a:pt x="5" y="192"/>
                </a:lnTo>
                <a:lnTo>
                  <a:pt x="13" y="195"/>
                </a:lnTo>
                <a:lnTo>
                  <a:pt x="23" y="200"/>
                </a:lnTo>
                <a:lnTo>
                  <a:pt x="36" y="205"/>
                </a:lnTo>
                <a:lnTo>
                  <a:pt x="52" y="210"/>
                </a:lnTo>
                <a:lnTo>
                  <a:pt x="72" y="213"/>
                </a:lnTo>
                <a:lnTo>
                  <a:pt x="93" y="218"/>
                </a:lnTo>
                <a:lnTo>
                  <a:pt x="117" y="223"/>
                </a:lnTo>
                <a:lnTo>
                  <a:pt x="143" y="228"/>
                </a:lnTo>
                <a:lnTo>
                  <a:pt x="174" y="231"/>
                </a:lnTo>
                <a:lnTo>
                  <a:pt x="205" y="236"/>
                </a:lnTo>
                <a:lnTo>
                  <a:pt x="241" y="241"/>
                </a:lnTo>
                <a:lnTo>
                  <a:pt x="278" y="244"/>
                </a:lnTo>
                <a:lnTo>
                  <a:pt x="318" y="249"/>
                </a:lnTo>
                <a:lnTo>
                  <a:pt x="360" y="252"/>
                </a:lnTo>
                <a:lnTo>
                  <a:pt x="404" y="257"/>
                </a:lnTo>
                <a:lnTo>
                  <a:pt x="451" y="260"/>
                </a:lnTo>
                <a:lnTo>
                  <a:pt x="502" y="264"/>
                </a:lnTo>
                <a:lnTo>
                  <a:pt x="554" y="269"/>
                </a:lnTo>
                <a:lnTo>
                  <a:pt x="607" y="272"/>
                </a:lnTo>
                <a:lnTo>
                  <a:pt x="663" y="277"/>
                </a:lnTo>
                <a:lnTo>
                  <a:pt x="721" y="280"/>
                </a:lnTo>
                <a:lnTo>
                  <a:pt x="783" y="283"/>
                </a:lnTo>
                <a:lnTo>
                  <a:pt x="845" y="286"/>
                </a:lnTo>
                <a:lnTo>
                  <a:pt x="910" y="290"/>
                </a:lnTo>
                <a:lnTo>
                  <a:pt x="977" y="295"/>
                </a:lnTo>
                <a:lnTo>
                  <a:pt x="1047" y="298"/>
                </a:lnTo>
                <a:lnTo>
                  <a:pt x="1117" y="301"/>
                </a:lnTo>
                <a:lnTo>
                  <a:pt x="1190" y="304"/>
                </a:lnTo>
                <a:lnTo>
                  <a:pt x="1265" y="308"/>
                </a:lnTo>
                <a:lnTo>
                  <a:pt x="1342" y="311"/>
                </a:lnTo>
                <a:lnTo>
                  <a:pt x="1422" y="312"/>
                </a:lnTo>
                <a:lnTo>
                  <a:pt x="1501" y="316"/>
                </a:lnTo>
                <a:lnTo>
                  <a:pt x="1584" y="319"/>
                </a:lnTo>
                <a:lnTo>
                  <a:pt x="1667" y="322"/>
                </a:lnTo>
                <a:lnTo>
                  <a:pt x="1754" y="324"/>
                </a:lnTo>
                <a:lnTo>
                  <a:pt x="1842" y="327"/>
                </a:lnTo>
                <a:lnTo>
                  <a:pt x="1930" y="330"/>
                </a:lnTo>
                <a:lnTo>
                  <a:pt x="2021" y="332"/>
                </a:lnTo>
                <a:lnTo>
                  <a:pt x="2114" y="335"/>
                </a:lnTo>
                <a:lnTo>
                  <a:pt x="2206" y="337"/>
                </a:lnTo>
                <a:lnTo>
                  <a:pt x="2303" y="339"/>
                </a:lnTo>
                <a:lnTo>
                  <a:pt x="2399" y="342"/>
                </a:lnTo>
                <a:lnTo>
                  <a:pt x="2498" y="343"/>
                </a:lnTo>
                <a:lnTo>
                  <a:pt x="2597" y="345"/>
                </a:lnTo>
                <a:lnTo>
                  <a:pt x="2698" y="347"/>
                </a:lnTo>
                <a:lnTo>
                  <a:pt x="2799" y="348"/>
                </a:lnTo>
                <a:lnTo>
                  <a:pt x="2903" y="352"/>
                </a:lnTo>
                <a:lnTo>
                  <a:pt x="3008" y="352"/>
                </a:lnTo>
                <a:lnTo>
                  <a:pt x="3114" y="353"/>
                </a:lnTo>
                <a:lnTo>
                  <a:pt x="3221" y="355"/>
                </a:lnTo>
                <a:lnTo>
                  <a:pt x="3330" y="356"/>
                </a:lnTo>
                <a:lnTo>
                  <a:pt x="3439" y="358"/>
                </a:lnTo>
                <a:lnTo>
                  <a:pt x="3661" y="360"/>
                </a:lnTo>
                <a:lnTo>
                  <a:pt x="3887" y="361"/>
                </a:lnTo>
                <a:lnTo>
                  <a:pt x="4117" y="363"/>
                </a:lnTo>
                <a:lnTo>
                  <a:pt x="4349" y="363"/>
                </a:lnTo>
                <a:lnTo>
                  <a:pt x="4586" y="363"/>
                </a:lnTo>
                <a:lnTo>
                  <a:pt x="4820" y="363"/>
                </a:lnTo>
                <a:lnTo>
                  <a:pt x="5053" y="363"/>
                </a:lnTo>
                <a:lnTo>
                  <a:pt x="5283" y="361"/>
                </a:lnTo>
                <a:lnTo>
                  <a:pt x="5509" y="360"/>
                </a:lnTo>
                <a:lnTo>
                  <a:pt x="5730" y="358"/>
                </a:lnTo>
                <a:lnTo>
                  <a:pt x="5839" y="356"/>
                </a:lnTo>
                <a:lnTo>
                  <a:pt x="5949" y="355"/>
                </a:lnTo>
                <a:lnTo>
                  <a:pt x="6056" y="353"/>
                </a:lnTo>
                <a:lnTo>
                  <a:pt x="6162" y="352"/>
                </a:lnTo>
                <a:lnTo>
                  <a:pt x="6266" y="352"/>
                </a:lnTo>
                <a:lnTo>
                  <a:pt x="6369" y="348"/>
                </a:lnTo>
                <a:lnTo>
                  <a:pt x="6471" y="347"/>
                </a:lnTo>
                <a:lnTo>
                  <a:pt x="6572" y="345"/>
                </a:lnTo>
                <a:lnTo>
                  <a:pt x="6672" y="343"/>
                </a:lnTo>
                <a:lnTo>
                  <a:pt x="6771" y="342"/>
                </a:lnTo>
                <a:lnTo>
                  <a:pt x="6867" y="339"/>
                </a:lnTo>
                <a:lnTo>
                  <a:pt x="6961" y="337"/>
                </a:lnTo>
                <a:lnTo>
                  <a:pt x="7056" y="335"/>
                </a:lnTo>
                <a:lnTo>
                  <a:pt x="7149" y="332"/>
                </a:lnTo>
                <a:lnTo>
                  <a:pt x="7238" y="330"/>
                </a:lnTo>
                <a:lnTo>
                  <a:pt x="7328" y="327"/>
                </a:lnTo>
                <a:lnTo>
                  <a:pt x="7416" y="324"/>
                </a:lnTo>
                <a:lnTo>
                  <a:pt x="7500" y="322"/>
                </a:lnTo>
                <a:lnTo>
                  <a:pt x="7585" y="319"/>
                </a:lnTo>
                <a:lnTo>
                  <a:pt x="7668" y="316"/>
                </a:lnTo>
                <a:lnTo>
                  <a:pt x="7748" y="312"/>
                </a:lnTo>
                <a:lnTo>
                  <a:pt x="7826" y="311"/>
                </a:lnTo>
                <a:lnTo>
                  <a:pt x="7904" y="308"/>
                </a:lnTo>
                <a:lnTo>
                  <a:pt x="7979" y="304"/>
                </a:lnTo>
                <a:lnTo>
                  <a:pt x="8051" y="301"/>
                </a:lnTo>
                <a:lnTo>
                  <a:pt x="8123" y="298"/>
                </a:lnTo>
                <a:lnTo>
                  <a:pt x="8193" y="295"/>
                </a:lnTo>
                <a:lnTo>
                  <a:pt x="8259" y="290"/>
                </a:lnTo>
                <a:lnTo>
                  <a:pt x="8324" y="286"/>
                </a:lnTo>
                <a:lnTo>
                  <a:pt x="8386" y="283"/>
                </a:lnTo>
                <a:lnTo>
                  <a:pt x="8447" y="280"/>
                </a:lnTo>
                <a:lnTo>
                  <a:pt x="8505" y="277"/>
                </a:lnTo>
                <a:lnTo>
                  <a:pt x="8562" y="272"/>
                </a:lnTo>
                <a:lnTo>
                  <a:pt x="8616" y="269"/>
                </a:lnTo>
                <a:lnTo>
                  <a:pt x="8668" y="264"/>
                </a:lnTo>
                <a:lnTo>
                  <a:pt x="8717" y="260"/>
                </a:lnTo>
                <a:lnTo>
                  <a:pt x="8764" y="257"/>
                </a:lnTo>
                <a:lnTo>
                  <a:pt x="8810" y="252"/>
                </a:lnTo>
                <a:lnTo>
                  <a:pt x="8852" y="249"/>
                </a:lnTo>
                <a:lnTo>
                  <a:pt x="8891" y="244"/>
                </a:lnTo>
                <a:lnTo>
                  <a:pt x="8929" y="241"/>
                </a:lnTo>
                <a:lnTo>
                  <a:pt x="8963" y="236"/>
                </a:lnTo>
                <a:lnTo>
                  <a:pt x="8995" y="231"/>
                </a:lnTo>
                <a:lnTo>
                  <a:pt x="9025" y="228"/>
                </a:lnTo>
                <a:lnTo>
                  <a:pt x="9052" y="223"/>
                </a:lnTo>
                <a:lnTo>
                  <a:pt x="9077" y="218"/>
                </a:lnTo>
                <a:lnTo>
                  <a:pt x="9098" y="213"/>
                </a:lnTo>
                <a:lnTo>
                  <a:pt x="9117" y="210"/>
                </a:lnTo>
                <a:lnTo>
                  <a:pt x="9132" y="205"/>
                </a:lnTo>
                <a:lnTo>
                  <a:pt x="9145" y="200"/>
                </a:lnTo>
                <a:lnTo>
                  <a:pt x="9157" y="195"/>
                </a:lnTo>
                <a:lnTo>
                  <a:pt x="9163" y="192"/>
                </a:lnTo>
                <a:lnTo>
                  <a:pt x="9168" y="187"/>
                </a:lnTo>
                <a:lnTo>
                  <a:pt x="9170" y="182"/>
                </a:lnTo>
                <a:lnTo>
                  <a:pt x="9168" y="177"/>
                </a:lnTo>
                <a:lnTo>
                  <a:pt x="9163" y="172"/>
                </a:lnTo>
                <a:lnTo>
                  <a:pt x="9157" y="168"/>
                </a:lnTo>
                <a:lnTo>
                  <a:pt x="9145" y="163"/>
                </a:lnTo>
                <a:lnTo>
                  <a:pt x="9132" y="159"/>
                </a:lnTo>
                <a:lnTo>
                  <a:pt x="9117" y="155"/>
                </a:lnTo>
                <a:lnTo>
                  <a:pt x="9098" y="150"/>
                </a:lnTo>
                <a:lnTo>
                  <a:pt x="9077" y="145"/>
                </a:lnTo>
                <a:lnTo>
                  <a:pt x="9052" y="142"/>
                </a:lnTo>
                <a:lnTo>
                  <a:pt x="9025" y="137"/>
                </a:lnTo>
                <a:lnTo>
                  <a:pt x="8995" y="132"/>
                </a:lnTo>
                <a:lnTo>
                  <a:pt x="8963" y="129"/>
                </a:lnTo>
                <a:lnTo>
                  <a:pt x="8929" y="124"/>
                </a:lnTo>
                <a:lnTo>
                  <a:pt x="8891" y="119"/>
                </a:lnTo>
                <a:lnTo>
                  <a:pt x="8852" y="116"/>
                </a:lnTo>
                <a:lnTo>
                  <a:pt x="8810" y="111"/>
                </a:lnTo>
                <a:lnTo>
                  <a:pt x="8764" y="107"/>
                </a:lnTo>
                <a:lnTo>
                  <a:pt x="8717" y="102"/>
                </a:lnTo>
                <a:lnTo>
                  <a:pt x="8668" y="99"/>
                </a:lnTo>
                <a:lnTo>
                  <a:pt x="8616" y="96"/>
                </a:lnTo>
                <a:lnTo>
                  <a:pt x="8562" y="91"/>
                </a:lnTo>
                <a:lnTo>
                  <a:pt x="8505" y="88"/>
                </a:lnTo>
                <a:lnTo>
                  <a:pt x="8447" y="85"/>
                </a:lnTo>
                <a:lnTo>
                  <a:pt x="8386" y="80"/>
                </a:lnTo>
                <a:lnTo>
                  <a:pt x="8324" y="76"/>
                </a:lnTo>
                <a:lnTo>
                  <a:pt x="8259" y="73"/>
                </a:lnTo>
                <a:lnTo>
                  <a:pt x="8193" y="70"/>
                </a:lnTo>
                <a:lnTo>
                  <a:pt x="8123" y="67"/>
                </a:lnTo>
                <a:lnTo>
                  <a:pt x="8051" y="63"/>
                </a:lnTo>
                <a:lnTo>
                  <a:pt x="7979" y="60"/>
                </a:lnTo>
                <a:lnTo>
                  <a:pt x="7904" y="57"/>
                </a:lnTo>
                <a:lnTo>
                  <a:pt x="7826" y="54"/>
                </a:lnTo>
                <a:lnTo>
                  <a:pt x="7748" y="50"/>
                </a:lnTo>
                <a:lnTo>
                  <a:pt x="7668" y="47"/>
                </a:lnTo>
                <a:lnTo>
                  <a:pt x="7585" y="44"/>
                </a:lnTo>
                <a:lnTo>
                  <a:pt x="7500" y="42"/>
                </a:lnTo>
                <a:lnTo>
                  <a:pt x="7416" y="39"/>
                </a:lnTo>
                <a:lnTo>
                  <a:pt x="7328" y="36"/>
                </a:lnTo>
                <a:lnTo>
                  <a:pt x="7238" y="34"/>
                </a:lnTo>
                <a:lnTo>
                  <a:pt x="7149" y="31"/>
                </a:lnTo>
                <a:lnTo>
                  <a:pt x="7056" y="29"/>
                </a:lnTo>
                <a:lnTo>
                  <a:pt x="6961" y="26"/>
                </a:lnTo>
                <a:lnTo>
                  <a:pt x="6867" y="24"/>
                </a:lnTo>
                <a:lnTo>
                  <a:pt x="6771" y="23"/>
                </a:lnTo>
                <a:lnTo>
                  <a:pt x="6672" y="19"/>
                </a:lnTo>
                <a:lnTo>
                  <a:pt x="6572" y="18"/>
                </a:lnTo>
                <a:lnTo>
                  <a:pt x="6471" y="16"/>
                </a:lnTo>
                <a:lnTo>
                  <a:pt x="6369" y="15"/>
                </a:lnTo>
                <a:lnTo>
                  <a:pt x="6266" y="13"/>
                </a:lnTo>
                <a:lnTo>
                  <a:pt x="6162" y="11"/>
                </a:lnTo>
                <a:lnTo>
                  <a:pt x="6056" y="10"/>
                </a:lnTo>
                <a:lnTo>
                  <a:pt x="5949" y="8"/>
                </a:lnTo>
                <a:lnTo>
                  <a:pt x="5839" y="8"/>
                </a:lnTo>
                <a:lnTo>
                  <a:pt x="5730" y="6"/>
                </a:lnTo>
                <a:lnTo>
                  <a:pt x="5509" y="5"/>
                </a:lnTo>
                <a:lnTo>
                  <a:pt x="5283" y="3"/>
                </a:lnTo>
                <a:lnTo>
                  <a:pt x="5053" y="2"/>
                </a:lnTo>
                <a:lnTo>
                  <a:pt x="4820" y="0"/>
                </a:lnTo>
                <a:lnTo>
                  <a:pt x="4586" y="0"/>
                </a:lnTo>
              </a:path>
            </a:pathLst>
          </a:custGeom>
          <a:noFill/>
          <a:ln w="3175">
            <a:solidFill>
              <a:srgbClr val="808080"/>
            </a:solidFill>
            <a:prstDash val="solid"/>
            <a:round/>
            <a:headEnd/>
            <a:tailEnd/>
          </a:ln>
        </p:spPr>
        <p:txBody>
          <a:bodyPr/>
          <a:lstStyle/>
          <a:p>
            <a:endParaRPr lang="en-US"/>
          </a:p>
        </p:txBody>
      </p:sp>
      <p:sp>
        <p:nvSpPr>
          <p:cNvPr id="593128" name="Freeform 232"/>
          <p:cNvSpPr>
            <a:spLocks/>
          </p:cNvSpPr>
          <p:nvPr/>
        </p:nvSpPr>
        <p:spPr bwMode="auto">
          <a:xfrm>
            <a:off x="858838" y="5273675"/>
            <a:ext cx="7229475" cy="1076325"/>
          </a:xfrm>
          <a:custGeom>
            <a:avLst/>
            <a:gdLst/>
            <a:ahLst/>
            <a:cxnLst>
              <a:cxn ang="0">
                <a:pos x="47" y="0"/>
              </a:cxn>
              <a:cxn ang="0">
                <a:pos x="42" y="0"/>
              </a:cxn>
              <a:cxn ang="0">
                <a:pos x="37" y="1"/>
              </a:cxn>
              <a:cxn ang="0">
                <a:pos x="32" y="3"/>
              </a:cxn>
              <a:cxn ang="0">
                <a:pos x="29" y="4"/>
              </a:cxn>
              <a:cxn ang="0">
                <a:pos x="21" y="8"/>
              </a:cxn>
              <a:cxn ang="0">
                <a:pos x="15" y="14"/>
              </a:cxn>
              <a:cxn ang="0">
                <a:pos x="8" y="21"/>
              </a:cxn>
              <a:cxn ang="0">
                <a:pos x="5" y="29"/>
              </a:cxn>
              <a:cxn ang="0">
                <a:pos x="3" y="32"/>
              </a:cxn>
              <a:cxn ang="0">
                <a:pos x="2" y="37"/>
              </a:cxn>
              <a:cxn ang="0">
                <a:pos x="0" y="42"/>
              </a:cxn>
              <a:cxn ang="0">
                <a:pos x="0" y="47"/>
              </a:cxn>
              <a:cxn ang="0">
                <a:pos x="0" y="1308"/>
              </a:cxn>
              <a:cxn ang="0">
                <a:pos x="0" y="1313"/>
              </a:cxn>
              <a:cxn ang="0">
                <a:pos x="2" y="1318"/>
              </a:cxn>
              <a:cxn ang="0">
                <a:pos x="3" y="1321"/>
              </a:cxn>
              <a:cxn ang="0">
                <a:pos x="5" y="1326"/>
              </a:cxn>
              <a:cxn ang="0">
                <a:pos x="8" y="1334"/>
              </a:cxn>
              <a:cxn ang="0">
                <a:pos x="15" y="1341"/>
              </a:cxn>
              <a:cxn ang="0">
                <a:pos x="21" y="1347"/>
              </a:cxn>
              <a:cxn ang="0">
                <a:pos x="29" y="1351"/>
              </a:cxn>
              <a:cxn ang="0">
                <a:pos x="32" y="1352"/>
              </a:cxn>
              <a:cxn ang="0">
                <a:pos x="37" y="1354"/>
              </a:cxn>
              <a:cxn ang="0">
                <a:pos x="42" y="1354"/>
              </a:cxn>
              <a:cxn ang="0">
                <a:pos x="47" y="1355"/>
              </a:cxn>
              <a:cxn ang="0">
                <a:pos x="9060" y="1355"/>
              </a:cxn>
              <a:cxn ang="0">
                <a:pos x="9065" y="1354"/>
              </a:cxn>
              <a:cxn ang="0">
                <a:pos x="9070" y="1354"/>
              </a:cxn>
              <a:cxn ang="0">
                <a:pos x="9075" y="1352"/>
              </a:cxn>
              <a:cxn ang="0">
                <a:pos x="9080" y="1351"/>
              </a:cxn>
              <a:cxn ang="0">
                <a:pos x="9086" y="1347"/>
              </a:cxn>
              <a:cxn ang="0">
                <a:pos x="9095" y="1341"/>
              </a:cxn>
              <a:cxn ang="0">
                <a:pos x="9099" y="1334"/>
              </a:cxn>
              <a:cxn ang="0">
                <a:pos x="9104" y="1326"/>
              </a:cxn>
              <a:cxn ang="0">
                <a:pos x="9106" y="1321"/>
              </a:cxn>
              <a:cxn ang="0">
                <a:pos x="9106" y="1318"/>
              </a:cxn>
              <a:cxn ang="0">
                <a:pos x="9108" y="1313"/>
              </a:cxn>
              <a:cxn ang="0">
                <a:pos x="9108" y="1308"/>
              </a:cxn>
              <a:cxn ang="0">
                <a:pos x="9108" y="47"/>
              </a:cxn>
              <a:cxn ang="0">
                <a:pos x="9108" y="42"/>
              </a:cxn>
              <a:cxn ang="0">
                <a:pos x="9106" y="37"/>
              </a:cxn>
              <a:cxn ang="0">
                <a:pos x="9106" y="32"/>
              </a:cxn>
              <a:cxn ang="0">
                <a:pos x="9104" y="29"/>
              </a:cxn>
              <a:cxn ang="0">
                <a:pos x="9099" y="21"/>
              </a:cxn>
              <a:cxn ang="0">
                <a:pos x="9095" y="14"/>
              </a:cxn>
              <a:cxn ang="0">
                <a:pos x="9086" y="8"/>
              </a:cxn>
              <a:cxn ang="0">
                <a:pos x="9080" y="4"/>
              </a:cxn>
              <a:cxn ang="0">
                <a:pos x="9075" y="3"/>
              </a:cxn>
              <a:cxn ang="0">
                <a:pos x="9070" y="1"/>
              </a:cxn>
              <a:cxn ang="0">
                <a:pos x="9065" y="0"/>
              </a:cxn>
              <a:cxn ang="0">
                <a:pos x="9060" y="0"/>
              </a:cxn>
              <a:cxn ang="0">
                <a:pos x="47" y="0"/>
              </a:cxn>
            </a:cxnLst>
            <a:rect l="0" t="0" r="r" b="b"/>
            <a:pathLst>
              <a:path w="9108" h="1355">
                <a:moveTo>
                  <a:pt x="47" y="0"/>
                </a:moveTo>
                <a:lnTo>
                  <a:pt x="42" y="0"/>
                </a:lnTo>
                <a:lnTo>
                  <a:pt x="37" y="1"/>
                </a:lnTo>
                <a:lnTo>
                  <a:pt x="32" y="3"/>
                </a:lnTo>
                <a:lnTo>
                  <a:pt x="29" y="4"/>
                </a:lnTo>
                <a:lnTo>
                  <a:pt x="21" y="8"/>
                </a:lnTo>
                <a:lnTo>
                  <a:pt x="15" y="14"/>
                </a:lnTo>
                <a:lnTo>
                  <a:pt x="8" y="21"/>
                </a:lnTo>
                <a:lnTo>
                  <a:pt x="5" y="29"/>
                </a:lnTo>
                <a:lnTo>
                  <a:pt x="3" y="32"/>
                </a:lnTo>
                <a:lnTo>
                  <a:pt x="2" y="37"/>
                </a:lnTo>
                <a:lnTo>
                  <a:pt x="0" y="42"/>
                </a:lnTo>
                <a:lnTo>
                  <a:pt x="0" y="47"/>
                </a:lnTo>
                <a:lnTo>
                  <a:pt x="0" y="1308"/>
                </a:lnTo>
                <a:lnTo>
                  <a:pt x="0" y="1313"/>
                </a:lnTo>
                <a:lnTo>
                  <a:pt x="2" y="1318"/>
                </a:lnTo>
                <a:lnTo>
                  <a:pt x="3" y="1321"/>
                </a:lnTo>
                <a:lnTo>
                  <a:pt x="5" y="1326"/>
                </a:lnTo>
                <a:lnTo>
                  <a:pt x="8" y="1334"/>
                </a:lnTo>
                <a:lnTo>
                  <a:pt x="15" y="1341"/>
                </a:lnTo>
                <a:lnTo>
                  <a:pt x="21" y="1347"/>
                </a:lnTo>
                <a:lnTo>
                  <a:pt x="29" y="1351"/>
                </a:lnTo>
                <a:lnTo>
                  <a:pt x="32" y="1352"/>
                </a:lnTo>
                <a:lnTo>
                  <a:pt x="37" y="1354"/>
                </a:lnTo>
                <a:lnTo>
                  <a:pt x="42" y="1354"/>
                </a:lnTo>
                <a:lnTo>
                  <a:pt x="47" y="1355"/>
                </a:lnTo>
                <a:lnTo>
                  <a:pt x="9060" y="1355"/>
                </a:lnTo>
                <a:lnTo>
                  <a:pt x="9065" y="1354"/>
                </a:lnTo>
                <a:lnTo>
                  <a:pt x="9070" y="1354"/>
                </a:lnTo>
                <a:lnTo>
                  <a:pt x="9075" y="1352"/>
                </a:lnTo>
                <a:lnTo>
                  <a:pt x="9080" y="1351"/>
                </a:lnTo>
                <a:lnTo>
                  <a:pt x="9086" y="1347"/>
                </a:lnTo>
                <a:lnTo>
                  <a:pt x="9095" y="1341"/>
                </a:lnTo>
                <a:lnTo>
                  <a:pt x="9099" y="1334"/>
                </a:lnTo>
                <a:lnTo>
                  <a:pt x="9104" y="1326"/>
                </a:lnTo>
                <a:lnTo>
                  <a:pt x="9106" y="1321"/>
                </a:lnTo>
                <a:lnTo>
                  <a:pt x="9106" y="1318"/>
                </a:lnTo>
                <a:lnTo>
                  <a:pt x="9108" y="1313"/>
                </a:lnTo>
                <a:lnTo>
                  <a:pt x="9108" y="1308"/>
                </a:lnTo>
                <a:lnTo>
                  <a:pt x="9108" y="47"/>
                </a:lnTo>
                <a:lnTo>
                  <a:pt x="9108" y="42"/>
                </a:lnTo>
                <a:lnTo>
                  <a:pt x="9106" y="37"/>
                </a:lnTo>
                <a:lnTo>
                  <a:pt x="9106" y="32"/>
                </a:lnTo>
                <a:lnTo>
                  <a:pt x="9104" y="29"/>
                </a:lnTo>
                <a:lnTo>
                  <a:pt x="9099" y="21"/>
                </a:lnTo>
                <a:lnTo>
                  <a:pt x="9095" y="14"/>
                </a:lnTo>
                <a:lnTo>
                  <a:pt x="9086" y="8"/>
                </a:lnTo>
                <a:lnTo>
                  <a:pt x="9080" y="4"/>
                </a:lnTo>
                <a:lnTo>
                  <a:pt x="9075" y="3"/>
                </a:lnTo>
                <a:lnTo>
                  <a:pt x="9070" y="1"/>
                </a:lnTo>
                <a:lnTo>
                  <a:pt x="9065" y="0"/>
                </a:lnTo>
                <a:lnTo>
                  <a:pt x="9060" y="0"/>
                </a:lnTo>
                <a:lnTo>
                  <a:pt x="47" y="0"/>
                </a:lnTo>
                <a:close/>
              </a:path>
            </a:pathLst>
          </a:custGeom>
          <a:solidFill>
            <a:srgbClr val="C0C0C0"/>
          </a:solidFill>
          <a:ln w="9525">
            <a:noFill/>
            <a:round/>
            <a:headEnd/>
            <a:tailEnd/>
          </a:ln>
        </p:spPr>
        <p:txBody>
          <a:bodyPr/>
          <a:lstStyle/>
          <a:p>
            <a:endParaRPr lang="en-US"/>
          </a:p>
        </p:txBody>
      </p:sp>
      <p:sp>
        <p:nvSpPr>
          <p:cNvPr id="593129" name="Freeform 233"/>
          <p:cNvSpPr>
            <a:spLocks/>
          </p:cNvSpPr>
          <p:nvPr/>
        </p:nvSpPr>
        <p:spPr bwMode="auto">
          <a:xfrm>
            <a:off x="858838" y="5273675"/>
            <a:ext cx="7229475" cy="1076325"/>
          </a:xfrm>
          <a:custGeom>
            <a:avLst/>
            <a:gdLst/>
            <a:ahLst/>
            <a:cxnLst>
              <a:cxn ang="0">
                <a:pos x="47" y="0"/>
              </a:cxn>
              <a:cxn ang="0">
                <a:pos x="42" y="0"/>
              </a:cxn>
              <a:cxn ang="0">
                <a:pos x="37" y="1"/>
              </a:cxn>
              <a:cxn ang="0">
                <a:pos x="32" y="3"/>
              </a:cxn>
              <a:cxn ang="0">
                <a:pos x="29" y="4"/>
              </a:cxn>
              <a:cxn ang="0">
                <a:pos x="21" y="8"/>
              </a:cxn>
              <a:cxn ang="0">
                <a:pos x="15" y="14"/>
              </a:cxn>
              <a:cxn ang="0">
                <a:pos x="8" y="21"/>
              </a:cxn>
              <a:cxn ang="0">
                <a:pos x="5" y="29"/>
              </a:cxn>
              <a:cxn ang="0">
                <a:pos x="3" y="32"/>
              </a:cxn>
              <a:cxn ang="0">
                <a:pos x="2" y="37"/>
              </a:cxn>
              <a:cxn ang="0">
                <a:pos x="0" y="42"/>
              </a:cxn>
              <a:cxn ang="0">
                <a:pos x="0" y="47"/>
              </a:cxn>
              <a:cxn ang="0">
                <a:pos x="0" y="1308"/>
              </a:cxn>
              <a:cxn ang="0">
                <a:pos x="0" y="1313"/>
              </a:cxn>
              <a:cxn ang="0">
                <a:pos x="2" y="1318"/>
              </a:cxn>
              <a:cxn ang="0">
                <a:pos x="3" y="1321"/>
              </a:cxn>
              <a:cxn ang="0">
                <a:pos x="5" y="1326"/>
              </a:cxn>
              <a:cxn ang="0">
                <a:pos x="8" y="1334"/>
              </a:cxn>
              <a:cxn ang="0">
                <a:pos x="15" y="1341"/>
              </a:cxn>
              <a:cxn ang="0">
                <a:pos x="21" y="1347"/>
              </a:cxn>
              <a:cxn ang="0">
                <a:pos x="29" y="1351"/>
              </a:cxn>
              <a:cxn ang="0">
                <a:pos x="32" y="1352"/>
              </a:cxn>
              <a:cxn ang="0">
                <a:pos x="37" y="1354"/>
              </a:cxn>
              <a:cxn ang="0">
                <a:pos x="42" y="1354"/>
              </a:cxn>
              <a:cxn ang="0">
                <a:pos x="47" y="1355"/>
              </a:cxn>
              <a:cxn ang="0">
                <a:pos x="9060" y="1355"/>
              </a:cxn>
              <a:cxn ang="0">
                <a:pos x="9065" y="1354"/>
              </a:cxn>
              <a:cxn ang="0">
                <a:pos x="9070" y="1354"/>
              </a:cxn>
              <a:cxn ang="0">
                <a:pos x="9075" y="1352"/>
              </a:cxn>
              <a:cxn ang="0">
                <a:pos x="9080" y="1351"/>
              </a:cxn>
              <a:cxn ang="0">
                <a:pos x="9086" y="1347"/>
              </a:cxn>
              <a:cxn ang="0">
                <a:pos x="9095" y="1341"/>
              </a:cxn>
              <a:cxn ang="0">
                <a:pos x="9099" y="1334"/>
              </a:cxn>
              <a:cxn ang="0">
                <a:pos x="9104" y="1326"/>
              </a:cxn>
              <a:cxn ang="0">
                <a:pos x="9106" y="1321"/>
              </a:cxn>
              <a:cxn ang="0">
                <a:pos x="9106" y="1318"/>
              </a:cxn>
              <a:cxn ang="0">
                <a:pos x="9108" y="1313"/>
              </a:cxn>
              <a:cxn ang="0">
                <a:pos x="9108" y="1308"/>
              </a:cxn>
              <a:cxn ang="0">
                <a:pos x="9108" y="47"/>
              </a:cxn>
              <a:cxn ang="0">
                <a:pos x="9108" y="42"/>
              </a:cxn>
              <a:cxn ang="0">
                <a:pos x="9106" y="37"/>
              </a:cxn>
              <a:cxn ang="0">
                <a:pos x="9106" y="32"/>
              </a:cxn>
              <a:cxn ang="0">
                <a:pos x="9104" y="29"/>
              </a:cxn>
              <a:cxn ang="0">
                <a:pos x="9099" y="21"/>
              </a:cxn>
              <a:cxn ang="0">
                <a:pos x="9095" y="14"/>
              </a:cxn>
              <a:cxn ang="0">
                <a:pos x="9086" y="8"/>
              </a:cxn>
              <a:cxn ang="0">
                <a:pos x="9080" y="4"/>
              </a:cxn>
              <a:cxn ang="0">
                <a:pos x="9075" y="3"/>
              </a:cxn>
              <a:cxn ang="0">
                <a:pos x="9070" y="1"/>
              </a:cxn>
              <a:cxn ang="0">
                <a:pos x="9065" y="0"/>
              </a:cxn>
              <a:cxn ang="0">
                <a:pos x="9060" y="0"/>
              </a:cxn>
              <a:cxn ang="0">
                <a:pos x="47" y="0"/>
              </a:cxn>
            </a:cxnLst>
            <a:rect l="0" t="0" r="r" b="b"/>
            <a:pathLst>
              <a:path w="9108" h="1355">
                <a:moveTo>
                  <a:pt x="47" y="0"/>
                </a:moveTo>
                <a:lnTo>
                  <a:pt x="42" y="0"/>
                </a:lnTo>
                <a:lnTo>
                  <a:pt x="37" y="1"/>
                </a:lnTo>
                <a:lnTo>
                  <a:pt x="32" y="3"/>
                </a:lnTo>
                <a:lnTo>
                  <a:pt x="29" y="4"/>
                </a:lnTo>
                <a:lnTo>
                  <a:pt x="21" y="8"/>
                </a:lnTo>
                <a:lnTo>
                  <a:pt x="15" y="14"/>
                </a:lnTo>
                <a:lnTo>
                  <a:pt x="8" y="21"/>
                </a:lnTo>
                <a:lnTo>
                  <a:pt x="5" y="29"/>
                </a:lnTo>
                <a:lnTo>
                  <a:pt x="3" y="32"/>
                </a:lnTo>
                <a:lnTo>
                  <a:pt x="2" y="37"/>
                </a:lnTo>
                <a:lnTo>
                  <a:pt x="0" y="42"/>
                </a:lnTo>
                <a:lnTo>
                  <a:pt x="0" y="47"/>
                </a:lnTo>
                <a:lnTo>
                  <a:pt x="0" y="1308"/>
                </a:lnTo>
                <a:lnTo>
                  <a:pt x="0" y="1313"/>
                </a:lnTo>
                <a:lnTo>
                  <a:pt x="2" y="1318"/>
                </a:lnTo>
                <a:lnTo>
                  <a:pt x="3" y="1321"/>
                </a:lnTo>
                <a:lnTo>
                  <a:pt x="5" y="1326"/>
                </a:lnTo>
                <a:lnTo>
                  <a:pt x="8" y="1334"/>
                </a:lnTo>
                <a:lnTo>
                  <a:pt x="15" y="1341"/>
                </a:lnTo>
                <a:lnTo>
                  <a:pt x="21" y="1347"/>
                </a:lnTo>
                <a:lnTo>
                  <a:pt x="29" y="1351"/>
                </a:lnTo>
                <a:lnTo>
                  <a:pt x="32" y="1352"/>
                </a:lnTo>
                <a:lnTo>
                  <a:pt x="37" y="1354"/>
                </a:lnTo>
                <a:lnTo>
                  <a:pt x="42" y="1354"/>
                </a:lnTo>
                <a:lnTo>
                  <a:pt x="47" y="1355"/>
                </a:lnTo>
                <a:lnTo>
                  <a:pt x="9060" y="1355"/>
                </a:lnTo>
                <a:lnTo>
                  <a:pt x="9065" y="1354"/>
                </a:lnTo>
                <a:lnTo>
                  <a:pt x="9070" y="1354"/>
                </a:lnTo>
                <a:lnTo>
                  <a:pt x="9075" y="1352"/>
                </a:lnTo>
                <a:lnTo>
                  <a:pt x="9080" y="1351"/>
                </a:lnTo>
                <a:lnTo>
                  <a:pt x="9086" y="1347"/>
                </a:lnTo>
                <a:lnTo>
                  <a:pt x="9095" y="1341"/>
                </a:lnTo>
                <a:lnTo>
                  <a:pt x="9099" y="1334"/>
                </a:lnTo>
                <a:lnTo>
                  <a:pt x="9104" y="1326"/>
                </a:lnTo>
                <a:lnTo>
                  <a:pt x="9106" y="1321"/>
                </a:lnTo>
                <a:lnTo>
                  <a:pt x="9106" y="1318"/>
                </a:lnTo>
                <a:lnTo>
                  <a:pt x="9108" y="1313"/>
                </a:lnTo>
                <a:lnTo>
                  <a:pt x="9108" y="1308"/>
                </a:lnTo>
                <a:lnTo>
                  <a:pt x="9108" y="47"/>
                </a:lnTo>
                <a:lnTo>
                  <a:pt x="9108" y="42"/>
                </a:lnTo>
                <a:lnTo>
                  <a:pt x="9106" y="37"/>
                </a:lnTo>
                <a:lnTo>
                  <a:pt x="9106" y="32"/>
                </a:lnTo>
                <a:lnTo>
                  <a:pt x="9104" y="29"/>
                </a:lnTo>
                <a:lnTo>
                  <a:pt x="9099" y="21"/>
                </a:lnTo>
                <a:lnTo>
                  <a:pt x="9095" y="14"/>
                </a:lnTo>
                <a:lnTo>
                  <a:pt x="9086" y="8"/>
                </a:lnTo>
                <a:lnTo>
                  <a:pt x="9080" y="4"/>
                </a:lnTo>
                <a:lnTo>
                  <a:pt x="9075" y="3"/>
                </a:lnTo>
                <a:lnTo>
                  <a:pt x="9070" y="1"/>
                </a:lnTo>
                <a:lnTo>
                  <a:pt x="9065" y="0"/>
                </a:lnTo>
                <a:lnTo>
                  <a:pt x="9060" y="0"/>
                </a:lnTo>
                <a:lnTo>
                  <a:pt x="47" y="0"/>
                </a:lnTo>
              </a:path>
            </a:pathLst>
          </a:custGeom>
          <a:noFill/>
          <a:ln w="3175">
            <a:solidFill>
              <a:srgbClr val="000000"/>
            </a:solidFill>
            <a:prstDash val="solid"/>
            <a:round/>
            <a:headEnd/>
            <a:tailEnd/>
          </a:ln>
        </p:spPr>
        <p:txBody>
          <a:bodyPr/>
          <a:lstStyle/>
          <a:p>
            <a:endParaRPr lang="en-US"/>
          </a:p>
        </p:txBody>
      </p:sp>
      <p:sp>
        <p:nvSpPr>
          <p:cNvPr id="593130" name="Freeform 234"/>
          <p:cNvSpPr>
            <a:spLocks/>
          </p:cNvSpPr>
          <p:nvPr/>
        </p:nvSpPr>
        <p:spPr bwMode="auto">
          <a:xfrm>
            <a:off x="877888" y="1603375"/>
            <a:ext cx="7278687" cy="287338"/>
          </a:xfrm>
          <a:custGeom>
            <a:avLst/>
            <a:gdLst/>
            <a:ahLst/>
            <a:cxnLst>
              <a:cxn ang="0">
                <a:pos x="3887" y="2"/>
              </a:cxn>
              <a:cxn ang="0">
                <a:pos x="3221" y="8"/>
              </a:cxn>
              <a:cxn ang="0">
                <a:pos x="2799" y="13"/>
              </a:cxn>
              <a:cxn ang="0">
                <a:pos x="2398" y="21"/>
              </a:cxn>
              <a:cxn ang="0">
                <a:pos x="2021" y="31"/>
              </a:cxn>
              <a:cxn ang="0">
                <a:pos x="1667" y="41"/>
              </a:cxn>
              <a:cxn ang="0">
                <a:pos x="1342" y="52"/>
              </a:cxn>
              <a:cxn ang="0">
                <a:pos x="1047" y="65"/>
              </a:cxn>
              <a:cxn ang="0">
                <a:pos x="783" y="80"/>
              </a:cxn>
              <a:cxn ang="0">
                <a:pos x="553" y="95"/>
              </a:cxn>
              <a:cxn ang="0">
                <a:pos x="360" y="111"/>
              </a:cxn>
              <a:cxn ang="0">
                <a:pos x="205" y="127"/>
              </a:cxn>
              <a:cxn ang="0">
                <a:pos x="93" y="145"/>
              </a:cxn>
              <a:cxn ang="0">
                <a:pos x="23" y="163"/>
              </a:cxn>
              <a:cxn ang="0">
                <a:pos x="0" y="181"/>
              </a:cxn>
              <a:cxn ang="0">
                <a:pos x="23" y="199"/>
              </a:cxn>
              <a:cxn ang="0">
                <a:pos x="93" y="218"/>
              </a:cxn>
              <a:cxn ang="0">
                <a:pos x="205" y="235"/>
              </a:cxn>
              <a:cxn ang="0">
                <a:pos x="360" y="251"/>
              </a:cxn>
              <a:cxn ang="0">
                <a:pos x="553" y="267"/>
              </a:cxn>
              <a:cxn ang="0">
                <a:pos x="783" y="282"/>
              </a:cxn>
              <a:cxn ang="0">
                <a:pos x="1047" y="296"/>
              </a:cxn>
              <a:cxn ang="0">
                <a:pos x="1342" y="310"/>
              </a:cxn>
              <a:cxn ang="0">
                <a:pos x="1667" y="321"/>
              </a:cxn>
              <a:cxn ang="0">
                <a:pos x="2021" y="332"/>
              </a:cxn>
              <a:cxn ang="0">
                <a:pos x="2398" y="340"/>
              </a:cxn>
              <a:cxn ang="0">
                <a:pos x="2799" y="349"/>
              </a:cxn>
              <a:cxn ang="0">
                <a:pos x="3221" y="355"/>
              </a:cxn>
              <a:cxn ang="0">
                <a:pos x="3887" y="360"/>
              </a:cxn>
              <a:cxn ang="0">
                <a:pos x="4820" y="362"/>
              </a:cxn>
              <a:cxn ang="0">
                <a:pos x="5730" y="357"/>
              </a:cxn>
              <a:cxn ang="0">
                <a:pos x="6162" y="352"/>
              </a:cxn>
              <a:cxn ang="0">
                <a:pos x="6572" y="345"/>
              </a:cxn>
              <a:cxn ang="0">
                <a:pos x="6961" y="336"/>
              </a:cxn>
              <a:cxn ang="0">
                <a:pos x="7328" y="326"/>
              </a:cxn>
              <a:cxn ang="0">
                <a:pos x="7668" y="316"/>
              </a:cxn>
              <a:cxn ang="0">
                <a:pos x="7979" y="303"/>
              </a:cxn>
              <a:cxn ang="0">
                <a:pos x="8259" y="290"/>
              </a:cxn>
              <a:cxn ang="0">
                <a:pos x="8505" y="275"/>
              </a:cxn>
              <a:cxn ang="0">
                <a:pos x="8717" y="259"/>
              </a:cxn>
              <a:cxn ang="0">
                <a:pos x="8891" y="243"/>
              </a:cxn>
              <a:cxn ang="0">
                <a:pos x="9024" y="227"/>
              </a:cxn>
              <a:cxn ang="0">
                <a:pos x="9117" y="209"/>
              </a:cxn>
              <a:cxn ang="0">
                <a:pos x="9163" y="191"/>
              </a:cxn>
              <a:cxn ang="0">
                <a:pos x="9163" y="171"/>
              </a:cxn>
              <a:cxn ang="0">
                <a:pos x="9117" y="153"/>
              </a:cxn>
              <a:cxn ang="0">
                <a:pos x="9024" y="135"/>
              </a:cxn>
              <a:cxn ang="0">
                <a:pos x="8891" y="119"/>
              </a:cxn>
              <a:cxn ang="0">
                <a:pos x="8717" y="103"/>
              </a:cxn>
              <a:cxn ang="0">
                <a:pos x="8505" y="87"/>
              </a:cxn>
              <a:cxn ang="0">
                <a:pos x="8259" y="72"/>
              </a:cxn>
              <a:cxn ang="0">
                <a:pos x="7979" y="59"/>
              </a:cxn>
              <a:cxn ang="0">
                <a:pos x="7668" y="47"/>
              </a:cxn>
              <a:cxn ang="0">
                <a:pos x="7328" y="36"/>
              </a:cxn>
              <a:cxn ang="0">
                <a:pos x="6961" y="26"/>
              </a:cxn>
              <a:cxn ang="0">
                <a:pos x="6572" y="18"/>
              </a:cxn>
              <a:cxn ang="0">
                <a:pos x="6162" y="10"/>
              </a:cxn>
              <a:cxn ang="0">
                <a:pos x="5730" y="5"/>
              </a:cxn>
              <a:cxn ang="0">
                <a:pos x="4820" y="0"/>
              </a:cxn>
            </a:cxnLst>
            <a:rect l="0" t="0" r="r" b="b"/>
            <a:pathLst>
              <a:path w="9169" h="363">
                <a:moveTo>
                  <a:pt x="4585" y="0"/>
                </a:moveTo>
                <a:lnTo>
                  <a:pt x="4349" y="0"/>
                </a:lnTo>
                <a:lnTo>
                  <a:pt x="4116" y="0"/>
                </a:lnTo>
                <a:lnTo>
                  <a:pt x="3887" y="2"/>
                </a:lnTo>
                <a:lnTo>
                  <a:pt x="3660" y="4"/>
                </a:lnTo>
                <a:lnTo>
                  <a:pt x="3439" y="5"/>
                </a:lnTo>
                <a:lnTo>
                  <a:pt x="3330" y="7"/>
                </a:lnTo>
                <a:lnTo>
                  <a:pt x="3221" y="8"/>
                </a:lnTo>
                <a:lnTo>
                  <a:pt x="3113" y="8"/>
                </a:lnTo>
                <a:lnTo>
                  <a:pt x="3007" y="10"/>
                </a:lnTo>
                <a:lnTo>
                  <a:pt x="2903" y="12"/>
                </a:lnTo>
                <a:lnTo>
                  <a:pt x="2799" y="13"/>
                </a:lnTo>
                <a:lnTo>
                  <a:pt x="2698" y="15"/>
                </a:lnTo>
                <a:lnTo>
                  <a:pt x="2597" y="18"/>
                </a:lnTo>
                <a:lnTo>
                  <a:pt x="2498" y="20"/>
                </a:lnTo>
                <a:lnTo>
                  <a:pt x="2398" y="21"/>
                </a:lnTo>
                <a:lnTo>
                  <a:pt x="2302" y="23"/>
                </a:lnTo>
                <a:lnTo>
                  <a:pt x="2206" y="26"/>
                </a:lnTo>
                <a:lnTo>
                  <a:pt x="2113" y="28"/>
                </a:lnTo>
                <a:lnTo>
                  <a:pt x="2021" y="31"/>
                </a:lnTo>
                <a:lnTo>
                  <a:pt x="1929" y="33"/>
                </a:lnTo>
                <a:lnTo>
                  <a:pt x="1841" y="36"/>
                </a:lnTo>
                <a:lnTo>
                  <a:pt x="1754" y="38"/>
                </a:lnTo>
                <a:lnTo>
                  <a:pt x="1667" y="41"/>
                </a:lnTo>
                <a:lnTo>
                  <a:pt x="1584" y="44"/>
                </a:lnTo>
                <a:lnTo>
                  <a:pt x="1501" y="47"/>
                </a:lnTo>
                <a:lnTo>
                  <a:pt x="1421" y="49"/>
                </a:lnTo>
                <a:lnTo>
                  <a:pt x="1342" y="52"/>
                </a:lnTo>
                <a:lnTo>
                  <a:pt x="1265" y="56"/>
                </a:lnTo>
                <a:lnTo>
                  <a:pt x="1190" y="59"/>
                </a:lnTo>
                <a:lnTo>
                  <a:pt x="1117" y="62"/>
                </a:lnTo>
                <a:lnTo>
                  <a:pt x="1047" y="65"/>
                </a:lnTo>
                <a:lnTo>
                  <a:pt x="977" y="69"/>
                </a:lnTo>
                <a:lnTo>
                  <a:pt x="910" y="72"/>
                </a:lnTo>
                <a:lnTo>
                  <a:pt x="845" y="77"/>
                </a:lnTo>
                <a:lnTo>
                  <a:pt x="783" y="80"/>
                </a:lnTo>
                <a:lnTo>
                  <a:pt x="721" y="83"/>
                </a:lnTo>
                <a:lnTo>
                  <a:pt x="662" y="87"/>
                </a:lnTo>
                <a:lnTo>
                  <a:pt x="607" y="91"/>
                </a:lnTo>
                <a:lnTo>
                  <a:pt x="553" y="95"/>
                </a:lnTo>
                <a:lnTo>
                  <a:pt x="501" y="98"/>
                </a:lnTo>
                <a:lnTo>
                  <a:pt x="451" y="103"/>
                </a:lnTo>
                <a:lnTo>
                  <a:pt x="404" y="106"/>
                </a:lnTo>
                <a:lnTo>
                  <a:pt x="360" y="111"/>
                </a:lnTo>
                <a:lnTo>
                  <a:pt x="317" y="114"/>
                </a:lnTo>
                <a:lnTo>
                  <a:pt x="278" y="119"/>
                </a:lnTo>
                <a:lnTo>
                  <a:pt x="241" y="122"/>
                </a:lnTo>
                <a:lnTo>
                  <a:pt x="205" y="127"/>
                </a:lnTo>
                <a:lnTo>
                  <a:pt x="174" y="132"/>
                </a:lnTo>
                <a:lnTo>
                  <a:pt x="143" y="135"/>
                </a:lnTo>
                <a:lnTo>
                  <a:pt x="117" y="140"/>
                </a:lnTo>
                <a:lnTo>
                  <a:pt x="93" y="145"/>
                </a:lnTo>
                <a:lnTo>
                  <a:pt x="71" y="148"/>
                </a:lnTo>
                <a:lnTo>
                  <a:pt x="52" y="153"/>
                </a:lnTo>
                <a:lnTo>
                  <a:pt x="36" y="158"/>
                </a:lnTo>
                <a:lnTo>
                  <a:pt x="23" y="163"/>
                </a:lnTo>
                <a:lnTo>
                  <a:pt x="13" y="166"/>
                </a:lnTo>
                <a:lnTo>
                  <a:pt x="5" y="171"/>
                </a:lnTo>
                <a:lnTo>
                  <a:pt x="1" y="176"/>
                </a:lnTo>
                <a:lnTo>
                  <a:pt x="0" y="181"/>
                </a:lnTo>
                <a:lnTo>
                  <a:pt x="1" y="186"/>
                </a:lnTo>
                <a:lnTo>
                  <a:pt x="5" y="191"/>
                </a:lnTo>
                <a:lnTo>
                  <a:pt x="13" y="196"/>
                </a:lnTo>
                <a:lnTo>
                  <a:pt x="23" y="199"/>
                </a:lnTo>
                <a:lnTo>
                  <a:pt x="36" y="204"/>
                </a:lnTo>
                <a:lnTo>
                  <a:pt x="52" y="209"/>
                </a:lnTo>
                <a:lnTo>
                  <a:pt x="71" y="213"/>
                </a:lnTo>
                <a:lnTo>
                  <a:pt x="93" y="218"/>
                </a:lnTo>
                <a:lnTo>
                  <a:pt x="117" y="222"/>
                </a:lnTo>
                <a:lnTo>
                  <a:pt x="143" y="227"/>
                </a:lnTo>
                <a:lnTo>
                  <a:pt x="174" y="231"/>
                </a:lnTo>
                <a:lnTo>
                  <a:pt x="205" y="235"/>
                </a:lnTo>
                <a:lnTo>
                  <a:pt x="241" y="240"/>
                </a:lnTo>
                <a:lnTo>
                  <a:pt x="278" y="243"/>
                </a:lnTo>
                <a:lnTo>
                  <a:pt x="317" y="248"/>
                </a:lnTo>
                <a:lnTo>
                  <a:pt x="360" y="251"/>
                </a:lnTo>
                <a:lnTo>
                  <a:pt x="404" y="256"/>
                </a:lnTo>
                <a:lnTo>
                  <a:pt x="451" y="259"/>
                </a:lnTo>
                <a:lnTo>
                  <a:pt x="501" y="264"/>
                </a:lnTo>
                <a:lnTo>
                  <a:pt x="553" y="267"/>
                </a:lnTo>
                <a:lnTo>
                  <a:pt x="607" y="272"/>
                </a:lnTo>
                <a:lnTo>
                  <a:pt x="662" y="275"/>
                </a:lnTo>
                <a:lnTo>
                  <a:pt x="721" y="279"/>
                </a:lnTo>
                <a:lnTo>
                  <a:pt x="783" y="282"/>
                </a:lnTo>
                <a:lnTo>
                  <a:pt x="845" y="287"/>
                </a:lnTo>
                <a:lnTo>
                  <a:pt x="910" y="290"/>
                </a:lnTo>
                <a:lnTo>
                  <a:pt x="977" y="293"/>
                </a:lnTo>
                <a:lnTo>
                  <a:pt x="1047" y="296"/>
                </a:lnTo>
                <a:lnTo>
                  <a:pt x="1117" y="300"/>
                </a:lnTo>
                <a:lnTo>
                  <a:pt x="1190" y="303"/>
                </a:lnTo>
                <a:lnTo>
                  <a:pt x="1265" y="306"/>
                </a:lnTo>
                <a:lnTo>
                  <a:pt x="1342" y="310"/>
                </a:lnTo>
                <a:lnTo>
                  <a:pt x="1421" y="313"/>
                </a:lnTo>
                <a:lnTo>
                  <a:pt x="1501" y="316"/>
                </a:lnTo>
                <a:lnTo>
                  <a:pt x="1584" y="318"/>
                </a:lnTo>
                <a:lnTo>
                  <a:pt x="1667" y="321"/>
                </a:lnTo>
                <a:lnTo>
                  <a:pt x="1754" y="324"/>
                </a:lnTo>
                <a:lnTo>
                  <a:pt x="1841" y="326"/>
                </a:lnTo>
                <a:lnTo>
                  <a:pt x="1929" y="329"/>
                </a:lnTo>
                <a:lnTo>
                  <a:pt x="2021" y="332"/>
                </a:lnTo>
                <a:lnTo>
                  <a:pt x="2113" y="334"/>
                </a:lnTo>
                <a:lnTo>
                  <a:pt x="2206" y="336"/>
                </a:lnTo>
                <a:lnTo>
                  <a:pt x="2302" y="339"/>
                </a:lnTo>
                <a:lnTo>
                  <a:pt x="2398" y="340"/>
                </a:lnTo>
                <a:lnTo>
                  <a:pt x="2498" y="342"/>
                </a:lnTo>
                <a:lnTo>
                  <a:pt x="2597" y="345"/>
                </a:lnTo>
                <a:lnTo>
                  <a:pt x="2698" y="347"/>
                </a:lnTo>
                <a:lnTo>
                  <a:pt x="2799" y="349"/>
                </a:lnTo>
                <a:lnTo>
                  <a:pt x="2903" y="350"/>
                </a:lnTo>
                <a:lnTo>
                  <a:pt x="3007" y="352"/>
                </a:lnTo>
                <a:lnTo>
                  <a:pt x="3113" y="353"/>
                </a:lnTo>
                <a:lnTo>
                  <a:pt x="3221" y="355"/>
                </a:lnTo>
                <a:lnTo>
                  <a:pt x="3330" y="355"/>
                </a:lnTo>
                <a:lnTo>
                  <a:pt x="3439" y="357"/>
                </a:lnTo>
                <a:lnTo>
                  <a:pt x="3660" y="358"/>
                </a:lnTo>
                <a:lnTo>
                  <a:pt x="3887" y="360"/>
                </a:lnTo>
                <a:lnTo>
                  <a:pt x="4116" y="362"/>
                </a:lnTo>
                <a:lnTo>
                  <a:pt x="4349" y="362"/>
                </a:lnTo>
                <a:lnTo>
                  <a:pt x="4585" y="363"/>
                </a:lnTo>
                <a:lnTo>
                  <a:pt x="4820" y="362"/>
                </a:lnTo>
                <a:lnTo>
                  <a:pt x="5053" y="362"/>
                </a:lnTo>
                <a:lnTo>
                  <a:pt x="5282" y="360"/>
                </a:lnTo>
                <a:lnTo>
                  <a:pt x="5509" y="358"/>
                </a:lnTo>
                <a:lnTo>
                  <a:pt x="5730" y="357"/>
                </a:lnTo>
                <a:lnTo>
                  <a:pt x="5839" y="355"/>
                </a:lnTo>
                <a:lnTo>
                  <a:pt x="5948" y="355"/>
                </a:lnTo>
                <a:lnTo>
                  <a:pt x="6056" y="353"/>
                </a:lnTo>
                <a:lnTo>
                  <a:pt x="6162" y="352"/>
                </a:lnTo>
                <a:lnTo>
                  <a:pt x="6266" y="350"/>
                </a:lnTo>
                <a:lnTo>
                  <a:pt x="6368" y="349"/>
                </a:lnTo>
                <a:lnTo>
                  <a:pt x="6471" y="347"/>
                </a:lnTo>
                <a:lnTo>
                  <a:pt x="6572" y="345"/>
                </a:lnTo>
                <a:lnTo>
                  <a:pt x="6671" y="342"/>
                </a:lnTo>
                <a:lnTo>
                  <a:pt x="6771" y="340"/>
                </a:lnTo>
                <a:lnTo>
                  <a:pt x="6867" y="339"/>
                </a:lnTo>
                <a:lnTo>
                  <a:pt x="6961" y="336"/>
                </a:lnTo>
                <a:lnTo>
                  <a:pt x="7056" y="334"/>
                </a:lnTo>
                <a:lnTo>
                  <a:pt x="7148" y="332"/>
                </a:lnTo>
                <a:lnTo>
                  <a:pt x="7238" y="329"/>
                </a:lnTo>
                <a:lnTo>
                  <a:pt x="7328" y="326"/>
                </a:lnTo>
                <a:lnTo>
                  <a:pt x="7415" y="324"/>
                </a:lnTo>
                <a:lnTo>
                  <a:pt x="7500" y="321"/>
                </a:lnTo>
                <a:lnTo>
                  <a:pt x="7585" y="318"/>
                </a:lnTo>
                <a:lnTo>
                  <a:pt x="7668" y="316"/>
                </a:lnTo>
                <a:lnTo>
                  <a:pt x="7748" y="313"/>
                </a:lnTo>
                <a:lnTo>
                  <a:pt x="7826" y="310"/>
                </a:lnTo>
                <a:lnTo>
                  <a:pt x="7904" y="306"/>
                </a:lnTo>
                <a:lnTo>
                  <a:pt x="7979" y="303"/>
                </a:lnTo>
                <a:lnTo>
                  <a:pt x="8051" y="300"/>
                </a:lnTo>
                <a:lnTo>
                  <a:pt x="8122" y="296"/>
                </a:lnTo>
                <a:lnTo>
                  <a:pt x="8192" y="293"/>
                </a:lnTo>
                <a:lnTo>
                  <a:pt x="8259" y="290"/>
                </a:lnTo>
                <a:lnTo>
                  <a:pt x="8324" y="287"/>
                </a:lnTo>
                <a:lnTo>
                  <a:pt x="8386" y="282"/>
                </a:lnTo>
                <a:lnTo>
                  <a:pt x="8446" y="279"/>
                </a:lnTo>
                <a:lnTo>
                  <a:pt x="8505" y="275"/>
                </a:lnTo>
                <a:lnTo>
                  <a:pt x="8562" y="272"/>
                </a:lnTo>
                <a:lnTo>
                  <a:pt x="8616" y="267"/>
                </a:lnTo>
                <a:lnTo>
                  <a:pt x="8668" y="264"/>
                </a:lnTo>
                <a:lnTo>
                  <a:pt x="8717" y="259"/>
                </a:lnTo>
                <a:lnTo>
                  <a:pt x="8764" y="256"/>
                </a:lnTo>
                <a:lnTo>
                  <a:pt x="8809" y="251"/>
                </a:lnTo>
                <a:lnTo>
                  <a:pt x="8852" y="248"/>
                </a:lnTo>
                <a:lnTo>
                  <a:pt x="8891" y="243"/>
                </a:lnTo>
                <a:lnTo>
                  <a:pt x="8928" y="240"/>
                </a:lnTo>
                <a:lnTo>
                  <a:pt x="8962" y="235"/>
                </a:lnTo>
                <a:lnTo>
                  <a:pt x="8995" y="231"/>
                </a:lnTo>
                <a:lnTo>
                  <a:pt x="9024" y="227"/>
                </a:lnTo>
                <a:lnTo>
                  <a:pt x="9052" y="222"/>
                </a:lnTo>
                <a:lnTo>
                  <a:pt x="9076" y="218"/>
                </a:lnTo>
                <a:lnTo>
                  <a:pt x="9098" y="213"/>
                </a:lnTo>
                <a:lnTo>
                  <a:pt x="9117" y="209"/>
                </a:lnTo>
                <a:lnTo>
                  <a:pt x="9132" y="204"/>
                </a:lnTo>
                <a:lnTo>
                  <a:pt x="9145" y="199"/>
                </a:lnTo>
                <a:lnTo>
                  <a:pt x="9156" y="196"/>
                </a:lnTo>
                <a:lnTo>
                  <a:pt x="9163" y="191"/>
                </a:lnTo>
                <a:lnTo>
                  <a:pt x="9168" y="186"/>
                </a:lnTo>
                <a:lnTo>
                  <a:pt x="9169" y="181"/>
                </a:lnTo>
                <a:lnTo>
                  <a:pt x="9168" y="176"/>
                </a:lnTo>
                <a:lnTo>
                  <a:pt x="9163" y="171"/>
                </a:lnTo>
                <a:lnTo>
                  <a:pt x="9156" y="166"/>
                </a:lnTo>
                <a:lnTo>
                  <a:pt x="9145" y="163"/>
                </a:lnTo>
                <a:lnTo>
                  <a:pt x="9132" y="158"/>
                </a:lnTo>
                <a:lnTo>
                  <a:pt x="9117" y="153"/>
                </a:lnTo>
                <a:lnTo>
                  <a:pt x="9098" y="148"/>
                </a:lnTo>
                <a:lnTo>
                  <a:pt x="9076" y="145"/>
                </a:lnTo>
                <a:lnTo>
                  <a:pt x="9052" y="140"/>
                </a:lnTo>
                <a:lnTo>
                  <a:pt x="9024" y="135"/>
                </a:lnTo>
                <a:lnTo>
                  <a:pt x="8995" y="132"/>
                </a:lnTo>
                <a:lnTo>
                  <a:pt x="8962" y="127"/>
                </a:lnTo>
                <a:lnTo>
                  <a:pt x="8928" y="122"/>
                </a:lnTo>
                <a:lnTo>
                  <a:pt x="8891" y="119"/>
                </a:lnTo>
                <a:lnTo>
                  <a:pt x="8852" y="114"/>
                </a:lnTo>
                <a:lnTo>
                  <a:pt x="8809" y="111"/>
                </a:lnTo>
                <a:lnTo>
                  <a:pt x="8764" y="106"/>
                </a:lnTo>
                <a:lnTo>
                  <a:pt x="8717" y="103"/>
                </a:lnTo>
                <a:lnTo>
                  <a:pt x="8668" y="98"/>
                </a:lnTo>
                <a:lnTo>
                  <a:pt x="8616" y="95"/>
                </a:lnTo>
                <a:lnTo>
                  <a:pt x="8562" y="91"/>
                </a:lnTo>
                <a:lnTo>
                  <a:pt x="8505" y="87"/>
                </a:lnTo>
                <a:lnTo>
                  <a:pt x="8446" y="83"/>
                </a:lnTo>
                <a:lnTo>
                  <a:pt x="8386" y="80"/>
                </a:lnTo>
                <a:lnTo>
                  <a:pt x="8324" y="77"/>
                </a:lnTo>
                <a:lnTo>
                  <a:pt x="8259" y="72"/>
                </a:lnTo>
                <a:lnTo>
                  <a:pt x="8192" y="69"/>
                </a:lnTo>
                <a:lnTo>
                  <a:pt x="8122" y="65"/>
                </a:lnTo>
                <a:lnTo>
                  <a:pt x="8051" y="62"/>
                </a:lnTo>
                <a:lnTo>
                  <a:pt x="7979" y="59"/>
                </a:lnTo>
                <a:lnTo>
                  <a:pt x="7904" y="56"/>
                </a:lnTo>
                <a:lnTo>
                  <a:pt x="7826" y="52"/>
                </a:lnTo>
                <a:lnTo>
                  <a:pt x="7748" y="49"/>
                </a:lnTo>
                <a:lnTo>
                  <a:pt x="7668" y="47"/>
                </a:lnTo>
                <a:lnTo>
                  <a:pt x="7585" y="44"/>
                </a:lnTo>
                <a:lnTo>
                  <a:pt x="7500" y="41"/>
                </a:lnTo>
                <a:lnTo>
                  <a:pt x="7415" y="38"/>
                </a:lnTo>
                <a:lnTo>
                  <a:pt x="7328" y="36"/>
                </a:lnTo>
                <a:lnTo>
                  <a:pt x="7238" y="33"/>
                </a:lnTo>
                <a:lnTo>
                  <a:pt x="7148" y="31"/>
                </a:lnTo>
                <a:lnTo>
                  <a:pt x="7056" y="28"/>
                </a:lnTo>
                <a:lnTo>
                  <a:pt x="6961" y="26"/>
                </a:lnTo>
                <a:lnTo>
                  <a:pt x="6867" y="23"/>
                </a:lnTo>
                <a:lnTo>
                  <a:pt x="6771" y="21"/>
                </a:lnTo>
                <a:lnTo>
                  <a:pt x="6671" y="20"/>
                </a:lnTo>
                <a:lnTo>
                  <a:pt x="6572" y="18"/>
                </a:lnTo>
                <a:lnTo>
                  <a:pt x="6471" y="15"/>
                </a:lnTo>
                <a:lnTo>
                  <a:pt x="6368" y="13"/>
                </a:lnTo>
                <a:lnTo>
                  <a:pt x="6266" y="12"/>
                </a:lnTo>
                <a:lnTo>
                  <a:pt x="6162" y="10"/>
                </a:lnTo>
                <a:lnTo>
                  <a:pt x="6056" y="8"/>
                </a:lnTo>
                <a:lnTo>
                  <a:pt x="5948" y="8"/>
                </a:lnTo>
                <a:lnTo>
                  <a:pt x="5839" y="7"/>
                </a:lnTo>
                <a:lnTo>
                  <a:pt x="5730" y="5"/>
                </a:lnTo>
                <a:lnTo>
                  <a:pt x="5509" y="4"/>
                </a:lnTo>
                <a:lnTo>
                  <a:pt x="5282" y="2"/>
                </a:lnTo>
                <a:lnTo>
                  <a:pt x="5053" y="0"/>
                </a:lnTo>
                <a:lnTo>
                  <a:pt x="4820" y="0"/>
                </a:lnTo>
                <a:lnTo>
                  <a:pt x="4585" y="0"/>
                </a:lnTo>
                <a:close/>
              </a:path>
            </a:pathLst>
          </a:custGeom>
          <a:solidFill>
            <a:srgbClr val="FFFF80"/>
          </a:solidFill>
          <a:ln w="9525">
            <a:noFill/>
            <a:round/>
            <a:headEnd/>
            <a:tailEnd/>
          </a:ln>
        </p:spPr>
        <p:txBody>
          <a:bodyPr/>
          <a:lstStyle/>
          <a:p>
            <a:endParaRPr lang="en-US"/>
          </a:p>
        </p:txBody>
      </p:sp>
      <p:sp>
        <p:nvSpPr>
          <p:cNvPr id="593131" name="Freeform 235"/>
          <p:cNvSpPr>
            <a:spLocks/>
          </p:cNvSpPr>
          <p:nvPr/>
        </p:nvSpPr>
        <p:spPr bwMode="auto">
          <a:xfrm>
            <a:off x="877888" y="1603375"/>
            <a:ext cx="7278687" cy="287338"/>
          </a:xfrm>
          <a:custGeom>
            <a:avLst/>
            <a:gdLst/>
            <a:ahLst/>
            <a:cxnLst>
              <a:cxn ang="0">
                <a:pos x="3887" y="2"/>
              </a:cxn>
              <a:cxn ang="0">
                <a:pos x="3221" y="8"/>
              </a:cxn>
              <a:cxn ang="0">
                <a:pos x="2799" y="13"/>
              </a:cxn>
              <a:cxn ang="0">
                <a:pos x="2398" y="21"/>
              </a:cxn>
              <a:cxn ang="0">
                <a:pos x="2021" y="31"/>
              </a:cxn>
              <a:cxn ang="0">
                <a:pos x="1667" y="41"/>
              </a:cxn>
              <a:cxn ang="0">
                <a:pos x="1342" y="52"/>
              </a:cxn>
              <a:cxn ang="0">
                <a:pos x="1047" y="65"/>
              </a:cxn>
              <a:cxn ang="0">
                <a:pos x="783" y="80"/>
              </a:cxn>
              <a:cxn ang="0">
                <a:pos x="553" y="95"/>
              </a:cxn>
              <a:cxn ang="0">
                <a:pos x="360" y="111"/>
              </a:cxn>
              <a:cxn ang="0">
                <a:pos x="205" y="127"/>
              </a:cxn>
              <a:cxn ang="0">
                <a:pos x="93" y="145"/>
              </a:cxn>
              <a:cxn ang="0">
                <a:pos x="23" y="163"/>
              </a:cxn>
              <a:cxn ang="0">
                <a:pos x="0" y="181"/>
              </a:cxn>
              <a:cxn ang="0">
                <a:pos x="23" y="199"/>
              </a:cxn>
              <a:cxn ang="0">
                <a:pos x="93" y="218"/>
              </a:cxn>
              <a:cxn ang="0">
                <a:pos x="205" y="235"/>
              </a:cxn>
              <a:cxn ang="0">
                <a:pos x="360" y="251"/>
              </a:cxn>
              <a:cxn ang="0">
                <a:pos x="553" y="267"/>
              </a:cxn>
              <a:cxn ang="0">
                <a:pos x="783" y="282"/>
              </a:cxn>
              <a:cxn ang="0">
                <a:pos x="1047" y="296"/>
              </a:cxn>
              <a:cxn ang="0">
                <a:pos x="1342" y="310"/>
              </a:cxn>
              <a:cxn ang="0">
                <a:pos x="1667" y="321"/>
              </a:cxn>
              <a:cxn ang="0">
                <a:pos x="2021" y="332"/>
              </a:cxn>
              <a:cxn ang="0">
                <a:pos x="2398" y="340"/>
              </a:cxn>
              <a:cxn ang="0">
                <a:pos x="2799" y="349"/>
              </a:cxn>
              <a:cxn ang="0">
                <a:pos x="3221" y="355"/>
              </a:cxn>
              <a:cxn ang="0">
                <a:pos x="3887" y="360"/>
              </a:cxn>
              <a:cxn ang="0">
                <a:pos x="4820" y="362"/>
              </a:cxn>
              <a:cxn ang="0">
                <a:pos x="5730" y="357"/>
              </a:cxn>
              <a:cxn ang="0">
                <a:pos x="6162" y="352"/>
              </a:cxn>
              <a:cxn ang="0">
                <a:pos x="6572" y="345"/>
              </a:cxn>
              <a:cxn ang="0">
                <a:pos x="6961" y="336"/>
              </a:cxn>
              <a:cxn ang="0">
                <a:pos x="7328" y="326"/>
              </a:cxn>
              <a:cxn ang="0">
                <a:pos x="7668" y="316"/>
              </a:cxn>
              <a:cxn ang="0">
                <a:pos x="7979" y="303"/>
              </a:cxn>
              <a:cxn ang="0">
                <a:pos x="8259" y="290"/>
              </a:cxn>
              <a:cxn ang="0">
                <a:pos x="8505" y="275"/>
              </a:cxn>
              <a:cxn ang="0">
                <a:pos x="8717" y="259"/>
              </a:cxn>
              <a:cxn ang="0">
                <a:pos x="8891" y="243"/>
              </a:cxn>
              <a:cxn ang="0">
                <a:pos x="9024" y="227"/>
              </a:cxn>
              <a:cxn ang="0">
                <a:pos x="9117" y="209"/>
              </a:cxn>
              <a:cxn ang="0">
                <a:pos x="9163" y="191"/>
              </a:cxn>
              <a:cxn ang="0">
                <a:pos x="9163" y="171"/>
              </a:cxn>
              <a:cxn ang="0">
                <a:pos x="9117" y="153"/>
              </a:cxn>
              <a:cxn ang="0">
                <a:pos x="9024" y="135"/>
              </a:cxn>
              <a:cxn ang="0">
                <a:pos x="8891" y="119"/>
              </a:cxn>
              <a:cxn ang="0">
                <a:pos x="8717" y="103"/>
              </a:cxn>
              <a:cxn ang="0">
                <a:pos x="8505" y="87"/>
              </a:cxn>
              <a:cxn ang="0">
                <a:pos x="8259" y="72"/>
              </a:cxn>
              <a:cxn ang="0">
                <a:pos x="7979" y="59"/>
              </a:cxn>
              <a:cxn ang="0">
                <a:pos x="7668" y="47"/>
              </a:cxn>
              <a:cxn ang="0">
                <a:pos x="7328" y="36"/>
              </a:cxn>
              <a:cxn ang="0">
                <a:pos x="6961" y="26"/>
              </a:cxn>
              <a:cxn ang="0">
                <a:pos x="6572" y="18"/>
              </a:cxn>
              <a:cxn ang="0">
                <a:pos x="6162" y="10"/>
              </a:cxn>
              <a:cxn ang="0">
                <a:pos x="5730" y="5"/>
              </a:cxn>
              <a:cxn ang="0">
                <a:pos x="4820" y="0"/>
              </a:cxn>
            </a:cxnLst>
            <a:rect l="0" t="0" r="r" b="b"/>
            <a:pathLst>
              <a:path w="9169" h="363">
                <a:moveTo>
                  <a:pt x="4585" y="0"/>
                </a:moveTo>
                <a:lnTo>
                  <a:pt x="4349" y="0"/>
                </a:lnTo>
                <a:lnTo>
                  <a:pt x="4116" y="0"/>
                </a:lnTo>
                <a:lnTo>
                  <a:pt x="3887" y="2"/>
                </a:lnTo>
                <a:lnTo>
                  <a:pt x="3660" y="4"/>
                </a:lnTo>
                <a:lnTo>
                  <a:pt x="3439" y="5"/>
                </a:lnTo>
                <a:lnTo>
                  <a:pt x="3330" y="7"/>
                </a:lnTo>
                <a:lnTo>
                  <a:pt x="3221" y="8"/>
                </a:lnTo>
                <a:lnTo>
                  <a:pt x="3113" y="8"/>
                </a:lnTo>
                <a:lnTo>
                  <a:pt x="3007" y="10"/>
                </a:lnTo>
                <a:lnTo>
                  <a:pt x="2903" y="12"/>
                </a:lnTo>
                <a:lnTo>
                  <a:pt x="2799" y="13"/>
                </a:lnTo>
                <a:lnTo>
                  <a:pt x="2698" y="15"/>
                </a:lnTo>
                <a:lnTo>
                  <a:pt x="2597" y="18"/>
                </a:lnTo>
                <a:lnTo>
                  <a:pt x="2498" y="20"/>
                </a:lnTo>
                <a:lnTo>
                  <a:pt x="2398" y="21"/>
                </a:lnTo>
                <a:lnTo>
                  <a:pt x="2302" y="23"/>
                </a:lnTo>
                <a:lnTo>
                  <a:pt x="2206" y="26"/>
                </a:lnTo>
                <a:lnTo>
                  <a:pt x="2113" y="28"/>
                </a:lnTo>
                <a:lnTo>
                  <a:pt x="2021" y="31"/>
                </a:lnTo>
                <a:lnTo>
                  <a:pt x="1929" y="33"/>
                </a:lnTo>
                <a:lnTo>
                  <a:pt x="1841" y="36"/>
                </a:lnTo>
                <a:lnTo>
                  <a:pt x="1754" y="38"/>
                </a:lnTo>
                <a:lnTo>
                  <a:pt x="1667" y="41"/>
                </a:lnTo>
                <a:lnTo>
                  <a:pt x="1584" y="44"/>
                </a:lnTo>
                <a:lnTo>
                  <a:pt x="1501" y="47"/>
                </a:lnTo>
                <a:lnTo>
                  <a:pt x="1421" y="49"/>
                </a:lnTo>
                <a:lnTo>
                  <a:pt x="1342" y="52"/>
                </a:lnTo>
                <a:lnTo>
                  <a:pt x="1265" y="56"/>
                </a:lnTo>
                <a:lnTo>
                  <a:pt x="1190" y="59"/>
                </a:lnTo>
                <a:lnTo>
                  <a:pt x="1117" y="62"/>
                </a:lnTo>
                <a:lnTo>
                  <a:pt x="1047" y="65"/>
                </a:lnTo>
                <a:lnTo>
                  <a:pt x="977" y="69"/>
                </a:lnTo>
                <a:lnTo>
                  <a:pt x="910" y="72"/>
                </a:lnTo>
                <a:lnTo>
                  <a:pt x="845" y="77"/>
                </a:lnTo>
                <a:lnTo>
                  <a:pt x="783" y="80"/>
                </a:lnTo>
                <a:lnTo>
                  <a:pt x="721" y="83"/>
                </a:lnTo>
                <a:lnTo>
                  <a:pt x="662" y="87"/>
                </a:lnTo>
                <a:lnTo>
                  <a:pt x="607" y="91"/>
                </a:lnTo>
                <a:lnTo>
                  <a:pt x="553" y="95"/>
                </a:lnTo>
                <a:lnTo>
                  <a:pt x="501" y="98"/>
                </a:lnTo>
                <a:lnTo>
                  <a:pt x="451" y="103"/>
                </a:lnTo>
                <a:lnTo>
                  <a:pt x="404" y="106"/>
                </a:lnTo>
                <a:lnTo>
                  <a:pt x="360" y="111"/>
                </a:lnTo>
                <a:lnTo>
                  <a:pt x="317" y="114"/>
                </a:lnTo>
                <a:lnTo>
                  <a:pt x="278" y="119"/>
                </a:lnTo>
                <a:lnTo>
                  <a:pt x="241" y="122"/>
                </a:lnTo>
                <a:lnTo>
                  <a:pt x="205" y="127"/>
                </a:lnTo>
                <a:lnTo>
                  <a:pt x="174" y="132"/>
                </a:lnTo>
                <a:lnTo>
                  <a:pt x="143" y="135"/>
                </a:lnTo>
                <a:lnTo>
                  <a:pt x="117" y="140"/>
                </a:lnTo>
                <a:lnTo>
                  <a:pt x="93" y="145"/>
                </a:lnTo>
                <a:lnTo>
                  <a:pt x="71" y="148"/>
                </a:lnTo>
                <a:lnTo>
                  <a:pt x="52" y="153"/>
                </a:lnTo>
                <a:lnTo>
                  <a:pt x="36" y="158"/>
                </a:lnTo>
                <a:lnTo>
                  <a:pt x="23" y="163"/>
                </a:lnTo>
                <a:lnTo>
                  <a:pt x="13" y="166"/>
                </a:lnTo>
                <a:lnTo>
                  <a:pt x="5" y="171"/>
                </a:lnTo>
                <a:lnTo>
                  <a:pt x="1" y="176"/>
                </a:lnTo>
                <a:lnTo>
                  <a:pt x="0" y="181"/>
                </a:lnTo>
                <a:lnTo>
                  <a:pt x="1" y="186"/>
                </a:lnTo>
                <a:lnTo>
                  <a:pt x="5" y="191"/>
                </a:lnTo>
                <a:lnTo>
                  <a:pt x="13" y="196"/>
                </a:lnTo>
                <a:lnTo>
                  <a:pt x="23" y="199"/>
                </a:lnTo>
                <a:lnTo>
                  <a:pt x="36" y="204"/>
                </a:lnTo>
                <a:lnTo>
                  <a:pt x="52" y="209"/>
                </a:lnTo>
                <a:lnTo>
                  <a:pt x="71" y="213"/>
                </a:lnTo>
                <a:lnTo>
                  <a:pt x="93" y="218"/>
                </a:lnTo>
                <a:lnTo>
                  <a:pt x="117" y="222"/>
                </a:lnTo>
                <a:lnTo>
                  <a:pt x="143" y="227"/>
                </a:lnTo>
                <a:lnTo>
                  <a:pt x="174" y="231"/>
                </a:lnTo>
                <a:lnTo>
                  <a:pt x="205" y="235"/>
                </a:lnTo>
                <a:lnTo>
                  <a:pt x="241" y="240"/>
                </a:lnTo>
                <a:lnTo>
                  <a:pt x="278" y="243"/>
                </a:lnTo>
                <a:lnTo>
                  <a:pt x="317" y="248"/>
                </a:lnTo>
                <a:lnTo>
                  <a:pt x="360" y="251"/>
                </a:lnTo>
                <a:lnTo>
                  <a:pt x="404" y="256"/>
                </a:lnTo>
                <a:lnTo>
                  <a:pt x="451" y="259"/>
                </a:lnTo>
                <a:lnTo>
                  <a:pt x="501" y="264"/>
                </a:lnTo>
                <a:lnTo>
                  <a:pt x="553" y="267"/>
                </a:lnTo>
                <a:lnTo>
                  <a:pt x="607" y="272"/>
                </a:lnTo>
                <a:lnTo>
                  <a:pt x="662" y="275"/>
                </a:lnTo>
                <a:lnTo>
                  <a:pt x="721" y="279"/>
                </a:lnTo>
                <a:lnTo>
                  <a:pt x="783" y="282"/>
                </a:lnTo>
                <a:lnTo>
                  <a:pt x="845" y="287"/>
                </a:lnTo>
                <a:lnTo>
                  <a:pt x="910" y="290"/>
                </a:lnTo>
                <a:lnTo>
                  <a:pt x="977" y="293"/>
                </a:lnTo>
                <a:lnTo>
                  <a:pt x="1047" y="296"/>
                </a:lnTo>
                <a:lnTo>
                  <a:pt x="1117" y="300"/>
                </a:lnTo>
                <a:lnTo>
                  <a:pt x="1190" y="303"/>
                </a:lnTo>
                <a:lnTo>
                  <a:pt x="1265" y="306"/>
                </a:lnTo>
                <a:lnTo>
                  <a:pt x="1342" y="310"/>
                </a:lnTo>
                <a:lnTo>
                  <a:pt x="1421" y="313"/>
                </a:lnTo>
                <a:lnTo>
                  <a:pt x="1501" y="316"/>
                </a:lnTo>
                <a:lnTo>
                  <a:pt x="1584" y="318"/>
                </a:lnTo>
                <a:lnTo>
                  <a:pt x="1667" y="321"/>
                </a:lnTo>
                <a:lnTo>
                  <a:pt x="1754" y="324"/>
                </a:lnTo>
                <a:lnTo>
                  <a:pt x="1841" y="326"/>
                </a:lnTo>
                <a:lnTo>
                  <a:pt x="1929" y="329"/>
                </a:lnTo>
                <a:lnTo>
                  <a:pt x="2021" y="332"/>
                </a:lnTo>
                <a:lnTo>
                  <a:pt x="2113" y="334"/>
                </a:lnTo>
                <a:lnTo>
                  <a:pt x="2206" y="336"/>
                </a:lnTo>
                <a:lnTo>
                  <a:pt x="2302" y="339"/>
                </a:lnTo>
                <a:lnTo>
                  <a:pt x="2398" y="340"/>
                </a:lnTo>
                <a:lnTo>
                  <a:pt x="2498" y="342"/>
                </a:lnTo>
                <a:lnTo>
                  <a:pt x="2597" y="345"/>
                </a:lnTo>
                <a:lnTo>
                  <a:pt x="2698" y="347"/>
                </a:lnTo>
                <a:lnTo>
                  <a:pt x="2799" y="349"/>
                </a:lnTo>
                <a:lnTo>
                  <a:pt x="2903" y="350"/>
                </a:lnTo>
                <a:lnTo>
                  <a:pt x="3007" y="352"/>
                </a:lnTo>
                <a:lnTo>
                  <a:pt x="3113" y="353"/>
                </a:lnTo>
                <a:lnTo>
                  <a:pt x="3221" y="355"/>
                </a:lnTo>
                <a:lnTo>
                  <a:pt x="3330" y="355"/>
                </a:lnTo>
                <a:lnTo>
                  <a:pt x="3439" y="357"/>
                </a:lnTo>
                <a:lnTo>
                  <a:pt x="3660" y="358"/>
                </a:lnTo>
                <a:lnTo>
                  <a:pt x="3887" y="360"/>
                </a:lnTo>
                <a:lnTo>
                  <a:pt x="4116" y="362"/>
                </a:lnTo>
                <a:lnTo>
                  <a:pt x="4349" y="362"/>
                </a:lnTo>
                <a:lnTo>
                  <a:pt x="4585" y="363"/>
                </a:lnTo>
                <a:lnTo>
                  <a:pt x="4820" y="362"/>
                </a:lnTo>
                <a:lnTo>
                  <a:pt x="5053" y="362"/>
                </a:lnTo>
                <a:lnTo>
                  <a:pt x="5282" y="360"/>
                </a:lnTo>
                <a:lnTo>
                  <a:pt x="5509" y="358"/>
                </a:lnTo>
                <a:lnTo>
                  <a:pt x="5730" y="357"/>
                </a:lnTo>
                <a:lnTo>
                  <a:pt x="5839" y="355"/>
                </a:lnTo>
                <a:lnTo>
                  <a:pt x="5948" y="355"/>
                </a:lnTo>
                <a:lnTo>
                  <a:pt x="6056" y="353"/>
                </a:lnTo>
                <a:lnTo>
                  <a:pt x="6162" y="352"/>
                </a:lnTo>
                <a:lnTo>
                  <a:pt x="6266" y="350"/>
                </a:lnTo>
                <a:lnTo>
                  <a:pt x="6368" y="349"/>
                </a:lnTo>
                <a:lnTo>
                  <a:pt x="6471" y="347"/>
                </a:lnTo>
                <a:lnTo>
                  <a:pt x="6572" y="345"/>
                </a:lnTo>
                <a:lnTo>
                  <a:pt x="6671" y="342"/>
                </a:lnTo>
                <a:lnTo>
                  <a:pt x="6771" y="340"/>
                </a:lnTo>
                <a:lnTo>
                  <a:pt x="6867" y="339"/>
                </a:lnTo>
                <a:lnTo>
                  <a:pt x="6961" y="336"/>
                </a:lnTo>
                <a:lnTo>
                  <a:pt x="7056" y="334"/>
                </a:lnTo>
                <a:lnTo>
                  <a:pt x="7148" y="332"/>
                </a:lnTo>
                <a:lnTo>
                  <a:pt x="7238" y="329"/>
                </a:lnTo>
                <a:lnTo>
                  <a:pt x="7328" y="326"/>
                </a:lnTo>
                <a:lnTo>
                  <a:pt x="7415" y="324"/>
                </a:lnTo>
                <a:lnTo>
                  <a:pt x="7500" y="321"/>
                </a:lnTo>
                <a:lnTo>
                  <a:pt x="7585" y="318"/>
                </a:lnTo>
                <a:lnTo>
                  <a:pt x="7668" y="316"/>
                </a:lnTo>
                <a:lnTo>
                  <a:pt x="7748" y="313"/>
                </a:lnTo>
                <a:lnTo>
                  <a:pt x="7826" y="310"/>
                </a:lnTo>
                <a:lnTo>
                  <a:pt x="7904" y="306"/>
                </a:lnTo>
                <a:lnTo>
                  <a:pt x="7979" y="303"/>
                </a:lnTo>
                <a:lnTo>
                  <a:pt x="8051" y="300"/>
                </a:lnTo>
                <a:lnTo>
                  <a:pt x="8122" y="296"/>
                </a:lnTo>
                <a:lnTo>
                  <a:pt x="8192" y="293"/>
                </a:lnTo>
                <a:lnTo>
                  <a:pt x="8259" y="290"/>
                </a:lnTo>
                <a:lnTo>
                  <a:pt x="8324" y="287"/>
                </a:lnTo>
                <a:lnTo>
                  <a:pt x="8386" y="282"/>
                </a:lnTo>
                <a:lnTo>
                  <a:pt x="8446" y="279"/>
                </a:lnTo>
                <a:lnTo>
                  <a:pt x="8505" y="275"/>
                </a:lnTo>
                <a:lnTo>
                  <a:pt x="8562" y="272"/>
                </a:lnTo>
                <a:lnTo>
                  <a:pt x="8616" y="267"/>
                </a:lnTo>
                <a:lnTo>
                  <a:pt x="8668" y="264"/>
                </a:lnTo>
                <a:lnTo>
                  <a:pt x="8717" y="259"/>
                </a:lnTo>
                <a:lnTo>
                  <a:pt x="8764" y="256"/>
                </a:lnTo>
                <a:lnTo>
                  <a:pt x="8809" y="251"/>
                </a:lnTo>
                <a:lnTo>
                  <a:pt x="8852" y="248"/>
                </a:lnTo>
                <a:lnTo>
                  <a:pt x="8891" y="243"/>
                </a:lnTo>
                <a:lnTo>
                  <a:pt x="8928" y="240"/>
                </a:lnTo>
                <a:lnTo>
                  <a:pt x="8962" y="235"/>
                </a:lnTo>
                <a:lnTo>
                  <a:pt x="8995" y="231"/>
                </a:lnTo>
                <a:lnTo>
                  <a:pt x="9024" y="227"/>
                </a:lnTo>
                <a:lnTo>
                  <a:pt x="9052" y="222"/>
                </a:lnTo>
                <a:lnTo>
                  <a:pt x="9076" y="218"/>
                </a:lnTo>
                <a:lnTo>
                  <a:pt x="9098" y="213"/>
                </a:lnTo>
                <a:lnTo>
                  <a:pt x="9117" y="209"/>
                </a:lnTo>
                <a:lnTo>
                  <a:pt x="9132" y="204"/>
                </a:lnTo>
                <a:lnTo>
                  <a:pt x="9145" y="199"/>
                </a:lnTo>
                <a:lnTo>
                  <a:pt x="9156" y="196"/>
                </a:lnTo>
                <a:lnTo>
                  <a:pt x="9163" y="191"/>
                </a:lnTo>
                <a:lnTo>
                  <a:pt x="9168" y="186"/>
                </a:lnTo>
                <a:lnTo>
                  <a:pt x="9169" y="181"/>
                </a:lnTo>
                <a:lnTo>
                  <a:pt x="9168" y="176"/>
                </a:lnTo>
                <a:lnTo>
                  <a:pt x="9163" y="171"/>
                </a:lnTo>
                <a:lnTo>
                  <a:pt x="9156" y="166"/>
                </a:lnTo>
                <a:lnTo>
                  <a:pt x="9145" y="163"/>
                </a:lnTo>
                <a:lnTo>
                  <a:pt x="9132" y="158"/>
                </a:lnTo>
                <a:lnTo>
                  <a:pt x="9117" y="153"/>
                </a:lnTo>
                <a:lnTo>
                  <a:pt x="9098" y="148"/>
                </a:lnTo>
                <a:lnTo>
                  <a:pt x="9076" y="145"/>
                </a:lnTo>
                <a:lnTo>
                  <a:pt x="9052" y="140"/>
                </a:lnTo>
                <a:lnTo>
                  <a:pt x="9024" y="135"/>
                </a:lnTo>
                <a:lnTo>
                  <a:pt x="8995" y="132"/>
                </a:lnTo>
                <a:lnTo>
                  <a:pt x="8962" y="127"/>
                </a:lnTo>
                <a:lnTo>
                  <a:pt x="8928" y="122"/>
                </a:lnTo>
                <a:lnTo>
                  <a:pt x="8891" y="119"/>
                </a:lnTo>
                <a:lnTo>
                  <a:pt x="8852" y="114"/>
                </a:lnTo>
                <a:lnTo>
                  <a:pt x="8809" y="111"/>
                </a:lnTo>
                <a:lnTo>
                  <a:pt x="8764" y="106"/>
                </a:lnTo>
                <a:lnTo>
                  <a:pt x="8717" y="103"/>
                </a:lnTo>
                <a:lnTo>
                  <a:pt x="8668" y="98"/>
                </a:lnTo>
                <a:lnTo>
                  <a:pt x="8616" y="95"/>
                </a:lnTo>
                <a:lnTo>
                  <a:pt x="8562" y="91"/>
                </a:lnTo>
                <a:lnTo>
                  <a:pt x="8505" y="87"/>
                </a:lnTo>
                <a:lnTo>
                  <a:pt x="8446" y="83"/>
                </a:lnTo>
                <a:lnTo>
                  <a:pt x="8386" y="80"/>
                </a:lnTo>
                <a:lnTo>
                  <a:pt x="8324" y="77"/>
                </a:lnTo>
                <a:lnTo>
                  <a:pt x="8259" y="72"/>
                </a:lnTo>
                <a:lnTo>
                  <a:pt x="8192" y="69"/>
                </a:lnTo>
                <a:lnTo>
                  <a:pt x="8122" y="65"/>
                </a:lnTo>
                <a:lnTo>
                  <a:pt x="8051" y="62"/>
                </a:lnTo>
                <a:lnTo>
                  <a:pt x="7979" y="59"/>
                </a:lnTo>
                <a:lnTo>
                  <a:pt x="7904" y="56"/>
                </a:lnTo>
                <a:lnTo>
                  <a:pt x="7826" y="52"/>
                </a:lnTo>
                <a:lnTo>
                  <a:pt x="7748" y="49"/>
                </a:lnTo>
                <a:lnTo>
                  <a:pt x="7668" y="47"/>
                </a:lnTo>
                <a:lnTo>
                  <a:pt x="7585" y="44"/>
                </a:lnTo>
                <a:lnTo>
                  <a:pt x="7500" y="41"/>
                </a:lnTo>
                <a:lnTo>
                  <a:pt x="7415" y="38"/>
                </a:lnTo>
                <a:lnTo>
                  <a:pt x="7328" y="36"/>
                </a:lnTo>
                <a:lnTo>
                  <a:pt x="7238" y="33"/>
                </a:lnTo>
                <a:lnTo>
                  <a:pt x="7148" y="31"/>
                </a:lnTo>
                <a:lnTo>
                  <a:pt x="7056" y="28"/>
                </a:lnTo>
                <a:lnTo>
                  <a:pt x="6961" y="26"/>
                </a:lnTo>
                <a:lnTo>
                  <a:pt x="6867" y="23"/>
                </a:lnTo>
                <a:lnTo>
                  <a:pt x="6771" y="21"/>
                </a:lnTo>
                <a:lnTo>
                  <a:pt x="6671" y="20"/>
                </a:lnTo>
                <a:lnTo>
                  <a:pt x="6572" y="18"/>
                </a:lnTo>
                <a:lnTo>
                  <a:pt x="6471" y="15"/>
                </a:lnTo>
                <a:lnTo>
                  <a:pt x="6368" y="13"/>
                </a:lnTo>
                <a:lnTo>
                  <a:pt x="6266" y="12"/>
                </a:lnTo>
                <a:lnTo>
                  <a:pt x="6162" y="10"/>
                </a:lnTo>
                <a:lnTo>
                  <a:pt x="6056" y="8"/>
                </a:lnTo>
                <a:lnTo>
                  <a:pt x="5948" y="8"/>
                </a:lnTo>
                <a:lnTo>
                  <a:pt x="5839" y="7"/>
                </a:lnTo>
                <a:lnTo>
                  <a:pt x="5730" y="5"/>
                </a:lnTo>
                <a:lnTo>
                  <a:pt x="5509" y="4"/>
                </a:lnTo>
                <a:lnTo>
                  <a:pt x="5282" y="2"/>
                </a:lnTo>
                <a:lnTo>
                  <a:pt x="5053" y="0"/>
                </a:lnTo>
                <a:lnTo>
                  <a:pt x="4820" y="0"/>
                </a:lnTo>
                <a:lnTo>
                  <a:pt x="4585" y="0"/>
                </a:lnTo>
              </a:path>
            </a:pathLst>
          </a:custGeom>
          <a:noFill/>
          <a:ln w="3175">
            <a:solidFill>
              <a:srgbClr val="808080"/>
            </a:solidFill>
            <a:prstDash val="solid"/>
            <a:round/>
            <a:headEnd/>
            <a:tailEnd/>
          </a:ln>
        </p:spPr>
        <p:txBody>
          <a:bodyPr/>
          <a:lstStyle/>
          <a:p>
            <a:endParaRPr lang="en-US"/>
          </a:p>
        </p:txBody>
      </p:sp>
      <p:sp>
        <p:nvSpPr>
          <p:cNvPr id="593132" name="Rectangle 236"/>
          <p:cNvSpPr>
            <a:spLocks noChangeArrowheads="1"/>
          </p:cNvSpPr>
          <p:nvPr/>
        </p:nvSpPr>
        <p:spPr bwMode="auto">
          <a:xfrm>
            <a:off x="4008438" y="1652588"/>
            <a:ext cx="5921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Customer</a:t>
            </a:r>
            <a:endParaRPr lang="en-US" b="0"/>
          </a:p>
        </p:txBody>
      </p:sp>
      <p:sp>
        <p:nvSpPr>
          <p:cNvPr id="593133" name="Rectangle 237"/>
          <p:cNvSpPr>
            <a:spLocks noChangeArrowheads="1"/>
          </p:cNvSpPr>
          <p:nvPr/>
        </p:nvSpPr>
        <p:spPr bwMode="auto">
          <a:xfrm>
            <a:off x="1063625" y="5316538"/>
            <a:ext cx="14351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Enterprise Management</a:t>
            </a:r>
            <a:endParaRPr lang="en-US" sz="1000" b="0"/>
          </a:p>
        </p:txBody>
      </p:sp>
      <p:sp>
        <p:nvSpPr>
          <p:cNvPr id="593134" name="Rectangle 238"/>
          <p:cNvSpPr>
            <a:spLocks noChangeArrowheads="1"/>
          </p:cNvSpPr>
          <p:nvPr/>
        </p:nvSpPr>
        <p:spPr bwMode="auto">
          <a:xfrm>
            <a:off x="1108075" y="5521325"/>
            <a:ext cx="1476375" cy="369888"/>
          </a:xfrm>
          <a:prstGeom prst="rect">
            <a:avLst/>
          </a:prstGeom>
          <a:solidFill>
            <a:srgbClr val="FFFFFF"/>
          </a:solidFill>
          <a:ln w="9525">
            <a:noFill/>
            <a:miter lim="800000"/>
            <a:headEnd/>
            <a:tailEnd/>
          </a:ln>
        </p:spPr>
        <p:txBody>
          <a:bodyPr/>
          <a:lstStyle/>
          <a:p>
            <a:endParaRPr lang="en-US"/>
          </a:p>
        </p:txBody>
      </p:sp>
      <p:sp>
        <p:nvSpPr>
          <p:cNvPr id="593135" name="Rectangle 239"/>
          <p:cNvSpPr>
            <a:spLocks noChangeArrowheads="1"/>
          </p:cNvSpPr>
          <p:nvPr/>
        </p:nvSpPr>
        <p:spPr bwMode="auto">
          <a:xfrm>
            <a:off x="1108075" y="5521325"/>
            <a:ext cx="1476375" cy="369888"/>
          </a:xfrm>
          <a:prstGeom prst="rect">
            <a:avLst/>
          </a:prstGeom>
          <a:noFill/>
          <a:ln w="11113">
            <a:solidFill>
              <a:srgbClr val="000000"/>
            </a:solidFill>
            <a:miter lim="800000"/>
            <a:headEnd/>
            <a:tailEnd/>
          </a:ln>
        </p:spPr>
        <p:txBody>
          <a:bodyPr/>
          <a:lstStyle/>
          <a:p>
            <a:endParaRPr lang="en-US"/>
          </a:p>
        </p:txBody>
      </p:sp>
      <p:sp>
        <p:nvSpPr>
          <p:cNvPr id="593136" name="Rectangle 240"/>
          <p:cNvSpPr>
            <a:spLocks noChangeArrowheads="1"/>
          </p:cNvSpPr>
          <p:nvPr/>
        </p:nvSpPr>
        <p:spPr bwMode="auto">
          <a:xfrm>
            <a:off x="1528763" y="5546725"/>
            <a:ext cx="703262"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Strategic &amp; </a:t>
            </a:r>
            <a:endParaRPr lang="en-US" sz="1000" b="0"/>
          </a:p>
        </p:txBody>
      </p:sp>
      <p:sp>
        <p:nvSpPr>
          <p:cNvPr id="593137" name="Rectangle 241"/>
          <p:cNvSpPr>
            <a:spLocks noChangeArrowheads="1"/>
          </p:cNvSpPr>
          <p:nvPr/>
        </p:nvSpPr>
        <p:spPr bwMode="auto">
          <a:xfrm>
            <a:off x="1287463" y="5702300"/>
            <a:ext cx="1230312"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Enterprise Planning </a:t>
            </a:r>
            <a:endParaRPr lang="en-US" sz="1000" b="0"/>
          </a:p>
        </p:txBody>
      </p:sp>
      <p:sp>
        <p:nvSpPr>
          <p:cNvPr id="593138" name="Rectangle 242"/>
          <p:cNvSpPr>
            <a:spLocks noChangeArrowheads="1"/>
          </p:cNvSpPr>
          <p:nvPr/>
        </p:nvSpPr>
        <p:spPr bwMode="auto">
          <a:xfrm>
            <a:off x="801688" y="1881188"/>
            <a:ext cx="3352800" cy="3055937"/>
          </a:xfrm>
          <a:prstGeom prst="rect">
            <a:avLst/>
          </a:prstGeom>
          <a:solidFill>
            <a:srgbClr val="BFFFFF"/>
          </a:solidFill>
          <a:ln w="9525">
            <a:noFill/>
            <a:miter lim="800000"/>
            <a:headEnd/>
            <a:tailEnd/>
          </a:ln>
        </p:spPr>
        <p:txBody>
          <a:bodyPr/>
          <a:lstStyle/>
          <a:p>
            <a:endParaRPr lang="en-US"/>
          </a:p>
        </p:txBody>
      </p:sp>
      <p:sp>
        <p:nvSpPr>
          <p:cNvPr id="593139" name="Rectangle 243"/>
          <p:cNvSpPr>
            <a:spLocks noChangeArrowheads="1"/>
          </p:cNvSpPr>
          <p:nvPr/>
        </p:nvSpPr>
        <p:spPr bwMode="auto">
          <a:xfrm>
            <a:off x="801688" y="1881188"/>
            <a:ext cx="3352800" cy="3055937"/>
          </a:xfrm>
          <a:prstGeom prst="rect">
            <a:avLst/>
          </a:prstGeom>
          <a:noFill/>
          <a:ln w="4763">
            <a:solidFill>
              <a:srgbClr val="000000"/>
            </a:solidFill>
            <a:miter lim="800000"/>
            <a:headEnd/>
            <a:tailEnd/>
          </a:ln>
        </p:spPr>
        <p:txBody>
          <a:bodyPr/>
          <a:lstStyle/>
          <a:p>
            <a:endParaRPr lang="en-US"/>
          </a:p>
        </p:txBody>
      </p:sp>
      <p:sp>
        <p:nvSpPr>
          <p:cNvPr id="593140" name="Rectangle 244"/>
          <p:cNvSpPr>
            <a:spLocks noChangeArrowheads="1"/>
          </p:cNvSpPr>
          <p:nvPr/>
        </p:nvSpPr>
        <p:spPr bwMode="auto">
          <a:xfrm>
            <a:off x="1025525" y="2159000"/>
            <a:ext cx="898525" cy="2711450"/>
          </a:xfrm>
          <a:prstGeom prst="rect">
            <a:avLst/>
          </a:prstGeom>
          <a:solidFill>
            <a:srgbClr val="CCCCFF"/>
          </a:solidFill>
          <a:ln w="9525">
            <a:noFill/>
            <a:miter lim="800000"/>
            <a:headEnd/>
            <a:tailEnd/>
          </a:ln>
        </p:spPr>
        <p:txBody>
          <a:bodyPr/>
          <a:lstStyle/>
          <a:p>
            <a:endParaRPr lang="en-US"/>
          </a:p>
        </p:txBody>
      </p:sp>
      <p:sp>
        <p:nvSpPr>
          <p:cNvPr id="593141" name="Rectangle 245"/>
          <p:cNvSpPr>
            <a:spLocks noChangeArrowheads="1"/>
          </p:cNvSpPr>
          <p:nvPr/>
        </p:nvSpPr>
        <p:spPr bwMode="auto">
          <a:xfrm>
            <a:off x="1025525" y="2159000"/>
            <a:ext cx="898525" cy="2711450"/>
          </a:xfrm>
          <a:prstGeom prst="rect">
            <a:avLst/>
          </a:prstGeom>
          <a:noFill/>
          <a:ln w="12700">
            <a:solidFill>
              <a:srgbClr val="000000"/>
            </a:solidFill>
            <a:miter lim="800000"/>
            <a:headEnd/>
            <a:tailEnd/>
          </a:ln>
        </p:spPr>
        <p:txBody>
          <a:bodyPr/>
          <a:lstStyle/>
          <a:p>
            <a:endParaRPr lang="en-US"/>
          </a:p>
        </p:txBody>
      </p:sp>
      <p:sp>
        <p:nvSpPr>
          <p:cNvPr id="593142" name="Rectangle 246"/>
          <p:cNvSpPr>
            <a:spLocks noChangeArrowheads="1"/>
          </p:cNvSpPr>
          <p:nvPr/>
        </p:nvSpPr>
        <p:spPr bwMode="auto">
          <a:xfrm>
            <a:off x="3028950" y="2159000"/>
            <a:ext cx="1017588" cy="2711450"/>
          </a:xfrm>
          <a:prstGeom prst="rect">
            <a:avLst/>
          </a:prstGeom>
          <a:solidFill>
            <a:srgbClr val="FDCE42"/>
          </a:solidFill>
          <a:ln w="9525">
            <a:noFill/>
            <a:miter lim="800000"/>
            <a:headEnd/>
            <a:tailEnd/>
          </a:ln>
        </p:spPr>
        <p:txBody>
          <a:bodyPr/>
          <a:lstStyle/>
          <a:p>
            <a:endParaRPr lang="en-US"/>
          </a:p>
        </p:txBody>
      </p:sp>
      <p:sp>
        <p:nvSpPr>
          <p:cNvPr id="593143" name="Rectangle 247"/>
          <p:cNvSpPr>
            <a:spLocks noChangeArrowheads="1"/>
          </p:cNvSpPr>
          <p:nvPr/>
        </p:nvSpPr>
        <p:spPr bwMode="auto">
          <a:xfrm>
            <a:off x="3028950" y="2159000"/>
            <a:ext cx="1017588" cy="2711450"/>
          </a:xfrm>
          <a:prstGeom prst="rect">
            <a:avLst/>
          </a:prstGeom>
          <a:noFill/>
          <a:ln w="12700">
            <a:solidFill>
              <a:srgbClr val="000000"/>
            </a:solidFill>
            <a:miter lim="800000"/>
            <a:headEnd/>
            <a:tailEnd/>
          </a:ln>
        </p:spPr>
        <p:txBody>
          <a:bodyPr/>
          <a:lstStyle/>
          <a:p>
            <a:endParaRPr lang="en-US"/>
          </a:p>
        </p:txBody>
      </p:sp>
      <p:sp>
        <p:nvSpPr>
          <p:cNvPr id="593144" name="Rectangle 248"/>
          <p:cNvSpPr>
            <a:spLocks noChangeArrowheads="1"/>
          </p:cNvSpPr>
          <p:nvPr/>
        </p:nvSpPr>
        <p:spPr bwMode="auto">
          <a:xfrm>
            <a:off x="1979613" y="2159000"/>
            <a:ext cx="1003300" cy="2711450"/>
          </a:xfrm>
          <a:prstGeom prst="rect">
            <a:avLst/>
          </a:prstGeom>
          <a:solidFill>
            <a:srgbClr val="0DFFFF"/>
          </a:solidFill>
          <a:ln w="9525">
            <a:noFill/>
            <a:miter lim="800000"/>
            <a:headEnd/>
            <a:tailEnd/>
          </a:ln>
        </p:spPr>
        <p:txBody>
          <a:bodyPr/>
          <a:lstStyle/>
          <a:p>
            <a:endParaRPr lang="en-US"/>
          </a:p>
        </p:txBody>
      </p:sp>
      <p:sp>
        <p:nvSpPr>
          <p:cNvPr id="593145" name="Rectangle 249"/>
          <p:cNvSpPr>
            <a:spLocks noChangeArrowheads="1"/>
          </p:cNvSpPr>
          <p:nvPr/>
        </p:nvSpPr>
        <p:spPr bwMode="auto">
          <a:xfrm>
            <a:off x="1979613" y="2159000"/>
            <a:ext cx="1003300" cy="2711450"/>
          </a:xfrm>
          <a:prstGeom prst="rect">
            <a:avLst/>
          </a:prstGeom>
          <a:noFill/>
          <a:ln w="12700">
            <a:solidFill>
              <a:srgbClr val="000000"/>
            </a:solidFill>
            <a:miter lim="800000"/>
            <a:headEnd/>
            <a:tailEnd/>
          </a:ln>
        </p:spPr>
        <p:txBody>
          <a:bodyPr/>
          <a:lstStyle/>
          <a:p>
            <a:endParaRPr lang="en-US"/>
          </a:p>
        </p:txBody>
      </p:sp>
      <p:sp>
        <p:nvSpPr>
          <p:cNvPr id="593146" name="Rectangle 250"/>
          <p:cNvSpPr>
            <a:spLocks noChangeArrowheads="1"/>
          </p:cNvSpPr>
          <p:nvPr/>
        </p:nvSpPr>
        <p:spPr bwMode="auto">
          <a:xfrm>
            <a:off x="1111250" y="3276600"/>
            <a:ext cx="2882900" cy="455613"/>
          </a:xfrm>
          <a:prstGeom prst="rect">
            <a:avLst/>
          </a:prstGeom>
          <a:solidFill>
            <a:srgbClr val="FFFFFF"/>
          </a:solidFill>
          <a:ln w="9525">
            <a:noFill/>
            <a:miter lim="800000"/>
            <a:headEnd/>
            <a:tailEnd/>
          </a:ln>
        </p:spPr>
        <p:txBody>
          <a:bodyPr/>
          <a:lstStyle/>
          <a:p>
            <a:endParaRPr lang="en-US"/>
          </a:p>
        </p:txBody>
      </p:sp>
      <p:sp>
        <p:nvSpPr>
          <p:cNvPr id="593147" name="Rectangle 251"/>
          <p:cNvSpPr>
            <a:spLocks noChangeArrowheads="1"/>
          </p:cNvSpPr>
          <p:nvPr/>
        </p:nvSpPr>
        <p:spPr bwMode="auto">
          <a:xfrm>
            <a:off x="1111250" y="3276600"/>
            <a:ext cx="2881313" cy="457200"/>
          </a:xfrm>
          <a:prstGeom prst="rect">
            <a:avLst/>
          </a:prstGeom>
          <a:noFill/>
          <a:ln w="12700">
            <a:solidFill>
              <a:srgbClr val="000000"/>
            </a:solidFill>
            <a:miter lim="800000"/>
            <a:headEnd/>
            <a:tailEnd/>
          </a:ln>
        </p:spPr>
        <p:txBody>
          <a:bodyPr/>
          <a:lstStyle/>
          <a:p>
            <a:endParaRPr lang="en-US"/>
          </a:p>
        </p:txBody>
      </p:sp>
      <p:sp>
        <p:nvSpPr>
          <p:cNvPr id="593148" name="Rectangle 252"/>
          <p:cNvSpPr>
            <a:spLocks noChangeArrowheads="1"/>
          </p:cNvSpPr>
          <p:nvPr/>
        </p:nvSpPr>
        <p:spPr bwMode="auto">
          <a:xfrm>
            <a:off x="1111250" y="3784600"/>
            <a:ext cx="2889250" cy="458788"/>
          </a:xfrm>
          <a:prstGeom prst="rect">
            <a:avLst/>
          </a:prstGeom>
          <a:solidFill>
            <a:srgbClr val="FFFFFF"/>
          </a:solidFill>
          <a:ln w="9525">
            <a:noFill/>
            <a:miter lim="800000"/>
            <a:headEnd/>
            <a:tailEnd/>
          </a:ln>
        </p:spPr>
        <p:txBody>
          <a:bodyPr/>
          <a:lstStyle/>
          <a:p>
            <a:endParaRPr lang="en-US"/>
          </a:p>
        </p:txBody>
      </p:sp>
      <p:sp>
        <p:nvSpPr>
          <p:cNvPr id="593149" name="Rectangle 253"/>
          <p:cNvSpPr>
            <a:spLocks noChangeArrowheads="1"/>
          </p:cNvSpPr>
          <p:nvPr/>
        </p:nvSpPr>
        <p:spPr bwMode="auto">
          <a:xfrm>
            <a:off x="1111250" y="3784600"/>
            <a:ext cx="2887663" cy="458788"/>
          </a:xfrm>
          <a:prstGeom prst="rect">
            <a:avLst/>
          </a:prstGeom>
          <a:noFill/>
          <a:ln w="12700">
            <a:solidFill>
              <a:srgbClr val="000000"/>
            </a:solidFill>
            <a:miter lim="800000"/>
            <a:headEnd/>
            <a:tailEnd/>
          </a:ln>
        </p:spPr>
        <p:txBody>
          <a:bodyPr/>
          <a:lstStyle/>
          <a:p>
            <a:endParaRPr lang="en-US"/>
          </a:p>
        </p:txBody>
      </p:sp>
      <p:sp>
        <p:nvSpPr>
          <p:cNvPr id="593150" name="Rectangle 254"/>
          <p:cNvSpPr>
            <a:spLocks noChangeArrowheads="1"/>
          </p:cNvSpPr>
          <p:nvPr/>
        </p:nvSpPr>
        <p:spPr bwMode="auto">
          <a:xfrm>
            <a:off x="1106488" y="4297363"/>
            <a:ext cx="2892425" cy="539750"/>
          </a:xfrm>
          <a:prstGeom prst="rect">
            <a:avLst/>
          </a:prstGeom>
          <a:solidFill>
            <a:srgbClr val="FFFFFF"/>
          </a:solidFill>
          <a:ln w="9525">
            <a:noFill/>
            <a:miter lim="800000"/>
            <a:headEnd/>
            <a:tailEnd/>
          </a:ln>
        </p:spPr>
        <p:txBody>
          <a:bodyPr/>
          <a:lstStyle/>
          <a:p>
            <a:endParaRPr lang="en-US"/>
          </a:p>
        </p:txBody>
      </p:sp>
      <p:sp>
        <p:nvSpPr>
          <p:cNvPr id="593151" name="Rectangle 255"/>
          <p:cNvSpPr>
            <a:spLocks noChangeArrowheads="1"/>
          </p:cNvSpPr>
          <p:nvPr/>
        </p:nvSpPr>
        <p:spPr bwMode="auto">
          <a:xfrm>
            <a:off x="1108075" y="4297363"/>
            <a:ext cx="2890838" cy="541337"/>
          </a:xfrm>
          <a:prstGeom prst="rect">
            <a:avLst/>
          </a:prstGeom>
          <a:noFill/>
          <a:ln w="12700">
            <a:solidFill>
              <a:srgbClr val="000000"/>
            </a:solidFill>
            <a:miter lim="800000"/>
            <a:headEnd/>
            <a:tailEnd/>
          </a:ln>
        </p:spPr>
        <p:txBody>
          <a:bodyPr/>
          <a:lstStyle/>
          <a:p>
            <a:endParaRPr lang="en-US"/>
          </a:p>
        </p:txBody>
      </p:sp>
      <p:sp>
        <p:nvSpPr>
          <p:cNvPr id="593152" name="Rectangle 256"/>
          <p:cNvSpPr>
            <a:spLocks noChangeArrowheads="1"/>
          </p:cNvSpPr>
          <p:nvPr/>
        </p:nvSpPr>
        <p:spPr bwMode="auto">
          <a:xfrm>
            <a:off x="1108075" y="2711450"/>
            <a:ext cx="2868613" cy="633413"/>
          </a:xfrm>
          <a:prstGeom prst="rect">
            <a:avLst/>
          </a:prstGeom>
          <a:solidFill>
            <a:srgbClr val="FFFFFF"/>
          </a:solidFill>
          <a:ln w="9525">
            <a:noFill/>
            <a:miter lim="800000"/>
            <a:headEnd/>
            <a:tailEnd/>
          </a:ln>
        </p:spPr>
        <p:txBody>
          <a:bodyPr/>
          <a:lstStyle/>
          <a:p>
            <a:endParaRPr lang="en-US"/>
          </a:p>
        </p:txBody>
      </p:sp>
      <p:pic>
        <p:nvPicPr>
          <p:cNvPr id="593153" name="Picture 257"/>
          <p:cNvPicPr>
            <a:picLocks noChangeAspect="1" noChangeArrowheads="1"/>
          </p:cNvPicPr>
          <p:nvPr/>
        </p:nvPicPr>
        <p:blipFill>
          <a:blip r:embed="rId3"/>
          <a:srcRect/>
          <a:stretch>
            <a:fillRect/>
          </a:stretch>
        </p:blipFill>
        <p:spPr bwMode="auto">
          <a:xfrm>
            <a:off x="1981200" y="4148138"/>
            <a:ext cx="633413" cy="1587"/>
          </a:xfrm>
          <a:prstGeom prst="rect">
            <a:avLst/>
          </a:prstGeom>
          <a:noFill/>
          <a:ln w="9525">
            <a:noFill/>
            <a:miter lim="800000"/>
            <a:headEnd/>
            <a:tailEnd/>
          </a:ln>
        </p:spPr>
      </p:pic>
      <p:sp>
        <p:nvSpPr>
          <p:cNvPr id="593154" name="Rectangle 258"/>
          <p:cNvSpPr>
            <a:spLocks noChangeArrowheads="1"/>
          </p:cNvSpPr>
          <p:nvPr/>
        </p:nvSpPr>
        <p:spPr bwMode="auto">
          <a:xfrm>
            <a:off x="1108075" y="2711450"/>
            <a:ext cx="2868613" cy="633413"/>
          </a:xfrm>
          <a:prstGeom prst="rect">
            <a:avLst/>
          </a:prstGeom>
          <a:solidFill>
            <a:srgbClr val="FFFFFF"/>
          </a:solidFill>
          <a:ln w="9525">
            <a:noFill/>
            <a:miter lim="800000"/>
            <a:headEnd/>
            <a:tailEnd/>
          </a:ln>
        </p:spPr>
        <p:txBody>
          <a:bodyPr/>
          <a:lstStyle/>
          <a:p>
            <a:endParaRPr lang="en-US"/>
          </a:p>
        </p:txBody>
      </p:sp>
      <p:sp>
        <p:nvSpPr>
          <p:cNvPr id="593155" name="Rectangle 259"/>
          <p:cNvSpPr>
            <a:spLocks noChangeArrowheads="1"/>
          </p:cNvSpPr>
          <p:nvPr/>
        </p:nvSpPr>
        <p:spPr bwMode="auto">
          <a:xfrm>
            <a:off x="1108075" y="2711450"/>
            <a:ext cx="2890838" cy="492125"/>
          </a:xfrm>
          <a:prstGeom prst="rect">
            <a:avLst/>
          </a:prstGeom>
          <a:solidFill>
            <a:srgbClr val="FFFFFF"/>
          </a:solidFill>
          <a:ln w="9525">
            <a:noFill/>
            <a:miter lim="800000"/>
            <a:headEnd/>
            <a:tailEnd/>
          </a:ln>
        </p:spPr>
        <p:txBody>
          <a:bodyPr/>
          <a:lstStyle/>
          <a:p>
            <a:endParaRPr lang="en-US"/>
          </a:p>
        </p:txBody>
      </p:sp>
      <p:sp>
        <p:nvSpPr>
          <p:cNvPr id="593156" name="Rectangle 260"/>
          <p:cNvSpPr>
            <a:spLocks noChangeArrowheads="1"/>
          </p:cNvSpPr>
          <p:nvPr/>
        </p:nvSpPr>
        <p:spPr bwMode="auto">
          <a:xfrm>
            <a:off x="1109663" y="2713038"/>
            <a:ext cx="2889250" cy="492125"/>
          </a:xfrm>
          <a:prstGeom prst="rect">
            <a:avLst/>
          </a:prstGeom>
          <a:noFill/>
          <a:ln w="17463">
            <a:solidFill>
              <a:srgbClr val="000000"/>
            </a:solidFill>
            <a:miter lim="800000"/>
            <a:headEnd/>
            <a:tailEnd/>
          </a:ln>
        </p:spPr>
        <p:txBody>
          <a:bodyPr/>
          <a:lstStyle/>
          <a:p>
            <a:endParaRPr lang="en-US"/>
          </a:p>
        </p:txBody>
      </p:sp>
      <p:sp>
        <p:nvSpPr>
          <p:cNvPr id="593157" name="Rectangle 261"/>
          <p:cNvSpPr>
            <a:spLocks noChangeArrowheads="1"/>
          </p:cNvSpPr>
          <p:nvPr/>
        </p:nvSpPr>
        <p:spPr bwMode="auto">
          <a:xfrm>
            <a:off x="1309688" y="3316288"/>
            <a:ext cx="224948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Service Development &amp; Management </a:t>
            </a:r>
            <a:endParaRPr lang="en-US" b="0"/>
          </a:p>
        </p:txBody>
      </p:sp>
      <p:sp>
        <p:nvSpPr>
          <p:cNvPr id="593158" name="Rectangle 262"/>
          <p:cNvSpPr>
            <a:spLocks noChangeArrowheads="1"/>
          </p:cNvSpPr>
          <p:nvPr/>
        </p:nvSpPr>
        <p:spPr bwMode="auto">
          <a:xfrm>
            <a:off x="1316038" y="3821113"/>
            <a:ext cx="23780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Resource Development &amp; Management </a:t>
            </a:r>
            <a:endParaRPr lang="en-US" b="0"/>
          </a:p>
        </p:txBody>
      </p:sp>
      <p:sp>
        <p:nvSpPr>
          <p:cNvPr id="593159" name="Rectangle 263"/>
          <p:cNvSpPr>
            <a:spLocks noChangeArrowheads="1"/>
          </p:cNvSpPr>
          <p:nvPr/>
        </p:nvSpPr>
        <p:spPr bwMode="auto">
          <a:xfrm>
            <a:off x="1325563" y="4325938"/>
            <a:ext cx="26114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Supply Chain Development &amp; Management </a:t>
            </a:r>
            <a:endParaRPr lang="en-US" b="0"/>
          </a:p>
        </p:txBody>
      </p:sp>
      <p:sp>
        <p:nvSpPr>
          <p:cNvPr id="593160" name="Rectangle 264"/>
          <p:cNvSpPr>
            <a:spLocks noChangeArrowheads="1"/>
          </p:cNvSpPr>
          <p:nvPr/>
        </p:nvSpPr>
        <p:spPr bwMode="auto">
          <a:xfrm>
            <a:off x="1290638" y="2744788"/>
            <a:ext cx="18732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Marketing &amp; Offer Management</a:t>
            </a:r>
            <a:endParaRPr lang="en-US" b="0"/>
          </a:p>
        </p:txBody>
      </p:sp>
      <p:sp>
        <p:nvSpPr>
          <p:cNvPr id="593161" name="Rectangle 265"/>
          <p:cNvSpPr>
            <a:spLocks noChangeArrowheads="1"/>
          </p:cNvSpPr>
          <p:nvPr/>
        </p:nvSpPr>
        <p:spPr bwMode="auto">
          <a:xfrm>
            <a:off x="3367088" y="2201863"/>
            <a:ext cx="5143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Product </a:t>
            </a:r>
            <a:endParaRPr lang="en-US" b="0"/>
          </a:p>
        </p:txBody>
      </p:sp>
      <p:sp>
        <p:nvSpPr>
          <p:cNvPr id="593162" name="Rectangle 266"/>
          <p:cNvSpPr>
            <a:spLocks noChangeArrowheads="1"/>
          </p:cNvSpPr>
          <p:nvPr/>
        </p:nvSpPr>
        <p:spPr bwMode="auto">
          <a:xfrm>
            <a:off x="3338513" y="2357438"/>
            <a:ext cx="5746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Lifecycle </a:t>
            </a:r>
            <a:endParaRPr lang="en-US" b="0"/>
          </a:p>
        </p:txBody>
      </p:sp>
      <p:sp>
        <p:nvSpPr>
          <p:cNvPr id="593163" name="Rectangle 267"/>
          <p:cNvSpPr>
            <a:spLocks noChangeArrowheads="1"/>
          </p:cNvSpPr>
          <p:nvPr/>
        </p:nvSpPr>
        <p:spPr bwMode="auto">
          <a:xfrm>
            <a:off x="3232150" y="2511425"/>
            <a:ext cx="8096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 </a:t>
            </a:r>
            <a:endParaRPr lang="en-US" b="0"/>
          </a:p>
        </p:txBody>
      </p:sp>
      <p:sp>
        <p:nvSpPr>
          <p:cNvPr id="593164" name="Rectangle 268"/>
          <p:cNvSpPr>
            <a:spLocks noChangeArrowheads="1"/>
          </p:cNvSpPr>
          <p:nvPr/>
        </p:nvSpPr>
        <p:spPr bwMode="auto">
          <a:xfrm>
            <a:off x="1189038" y="2201863"/>
            <a:ext cx="6683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Strategy &amp; </a:t>
            </a:r>
            <a:endParaRPr lang="en-US" b="0"/>
          </a:p>
        </p:txBody>
      </p:sp>
      <p:sp>
        <p:nvSpPr>
          <p:cNvPr id="593165" name="Rectangle 269"/>
          <p:cNvSpPr>
            <a:spLocks noChangeArrowheads="1"/>
          </p:cNvSpPr>
          <p:nvPr/>
        </p:nvSpPr>
        <p:spPr bwMode="auto">
          <a:xfrm>
            <a:off x="1263650" y="2357438"/>
            <a:ext cx="4730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Commit</a:t>
            </a:r>
            <a:endParaRPr lang="en-US" b="0"/>
          </a:p>
        </p:txBody>
      </p:sp>
      <p:sp>
        <p:nvSpPr>
          <p:cNvPr id="593166" name="Rectangle 270"/>
          <p:cNvSpPr>
            <a:spLocks noChangeArrowheads="1"/>
          </p:cNvSpPr>
          <p:nvPr/>
        </p:nvSpPr>
        <p:spPr bwMode="auto">
          <a:xfrm>
            <a:off x="1001713" y="1938338"/>
            <a:ext cx="20415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Strategy, Infrastructure &amp; Product</a:t>
            </a:r>
            <a:endParaRPr lang="en-US" b="0"/>
          </a:p>
        </p:txBody>
      </p:sp>
      <p:sp>
        <p:nvSpPr>
          <p:cNvPr id="593167" name="Rectangle 271"/>
          <p:cNvSpPr>
            <a:spLocks noChangeArrowheads="1"/>
          </p:cNvSpPr>
          <p:nvPr/>
        </p:nvSpPr>
        <p:spPr bwMode="auto">
          <a:xfrm>
            <a:off x="4227513" y="1882775"/>
            <a:ext cx="3946525" cy="3046413"/>
          </a:xfrm>
          <a:prstGeom prst="rect">
            <a:avLst/>
          </a:prstGeom>
          <a:solidFill>
            <a:srgbClr val="FFCEFF"/>
          </a:solidFill>
          <a:ln w="9525">
            <a:noFill/>
            <a:miter lim="800000"/>
            <a:headEnd/>
            <a:tailEnd/>
          </a:ln>
        </p:spPr>
        <p:txBody>
          <a:bodyPr/>
          <a:lstStyle/>
          <a:p>
            <a:endParaRPr lang="en-US"/>
          </a:p>
        </p:txBody>
      </p:sp>
      <p:sp>
        <p:nvSpPr>
          <p:cNvPr id="593168" name="Rectangle 272"/>
          <p:cNvSpPr>
            <a:spLocks noChangeArrowheads="1"/>
          </p:cNvSpPr>
          <p:nvPr/>
        </p:nvSpPr>
        <p:spPr bwMode="auto">
          <a:xfrm>
            <a:off x="4227513" y="1882775"/>
            <a:ext cx="3946525" cy="3046413"/>
          </a:xfrm>
          <a:prstGeom prst="rect">
            <a:avLst/>
          </a:prstGeom>
          <a:noFill/>
          <a:ln w="3175">
            <a:solidFill>
              <a:srgbClr val="000000"/>
            </a:solidFill>
            <a:miter lim="800000"/>
            <a:headEnd/>
            <a:tailEnd/>
          </a:ln>
        </p:spPr>
        <p:txBody>
          <a:bodyPr/>
          <a:lstStyle/>
          <a:p>
            <a:endParaRPr lang="en-US"/>
          </a:p>
        </p:txBody>
      </p:sp>
      <p:sp>
        <p:nvSpPr>
          <p:cNvPr id="593169" name="Rectangle 273"/>
          <p:cNvSpPr>
            <a:spLocks noChangeArrowheads="1"/>
          </p:cNvSpPr>
          <p:nvPr/>
        </p:nvSpPr>
        <p:spPr bwMode="auto">
          <a:xfrm>
            <a:off x="4329113" y="1938338"/>
            <a:ext cx="6683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Operations</a:t>
            </a:r>
            <a:endParaRPr lang="en-US" b="0"/>
          </a:p>
        </p:txBody>
      </p:sp>
      <p:sp>
        <p:nvSpPr>
          <p:cNvPr id="593170" name="Rectangle 274"/>
          <p:cNvSpPr>
            <a:spLocks noChangeArrowheads="1"/>
          </p:cNvSpPr>
          <p:nvPr/>
        </p:nvSpPr>
        <p:spPr bwMode="auto">
          <a:xfrm>
            <a:off x="5313363" y="2159000"/>
            <a:ext cx="900112" cy="2711450"/>
          </a:xfrm>
          <a:prstGeom prst="rect">
            <a:avLst/>
          </a:prstGeom>
          <a:solidFill>
            <a:srgbClr val="9FFF9F"/>
          </a:solidFill>
          <a:ln w="9525">
            <a:noFill/>
            <a:miter lim="800000"/>
            <a:headEnd/>
            <a:tailEnd/>
          </a:ln>
        </p:spPr>
        <p:txBody>
          <a:bodyPr/>
          <a:lstStyle/>
          <a:p>
            <a:endParaRPr lang="en-US"/>
          </a:p>
        </p:txBody>
      </p:sp>
      <p:sp>
        <p:nvSpPr>
          <p:cNvPr id="593171" name="Rectangle 275"/>
          <p:cNvSpPr>
            <a:spLocks noChangeArrowheads="1"/>
          </p:cNvSpPr>
          <p:nvPr/>
        </p:nvSpPr>
        <p:spPr bwMode="auto">
          <a:xfrm>
            <a:off x="5313363" y="2159000"/>
            <a:ext cx="900112" cy="2711450"/>
          </a:xfrm>
          <a:prstGeom prst="rect">
            <a:avLst/>
          </a:prstGeom>
          <a:noFill/>
          <a:ln w="14288">
            <a:solidFill>
              <a:srgbClr val="000000"/>
            </a:solidFill>
            <a:miter lim="800000"/>
            <a:headEnd/>
            <a:tailEnd/>
          </a:ln>
        </p:spPr>
        <p:txBody>
          <a:bodyPr/>
          <a:lstStyle/>
          <a:p>
            <a:endParaRPr lang="en-US"/>
          </a:p>
        </p:txBody>
      </p:sp>
      <p:sp>
        <p:nvSpPr>
          <p:cNvPr id="593172" name="Rectangle 276"/>
          <p:cNvSpPr>
            <a:spLocks noChangeArrowheads="1"/>
          </p:cNvSpPr>
          <p:nvPr/>
        </p:nvSpPr>
        <p:spPr bwMode="auto">
          <a:xfrm>
            <a:off x="5486400" y="2201863"/>
            <a:ext cx="6413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Fulfillment</a:t>
            </a:r>
            <a:endParaRPr lang="en-US" b="0"/>
          </a:p>
        </p:txBody>
      </p:sp>
      <p:sp>
        <p:nvSpPr>
          <p:cNvPr id="593173" name="Rectangle 277"/>
          <p:cNvSpPr>
            <a:spLocks noChangeArrowheads="1"/>
          </p:cNvSpPr>
          <p:nvPr/>
        </p:nvSpPr>
        <p:spPr bwMode="auto">
          <a:xfrm>
            <a:off x="6240463" y="2159000"/>
            <a:ext cx="903287" cy="2711450"/>
          </a:xfrm>
          <a:prstGeom prst="rect">
            <a:avLst/>
          </a:prstGeom>
          <a:solidFill>
            <a:srgbClr val="FF9DFF"/>
          </a:solidFill>
          <a:ln w="9525">
            <a:noFill/>
            <a:miter lim="800000"/>
            <a:headEnd/>
            <a:tailEnd/>
          </a:ln>
        </p:spPr>
        <p:txBody>
          <a:bodyPr/>
          <a:lstStyle/>
          <a:p>
            <a:endParaRPr lang="en-US"/>
          </a:p>
        </p:txBody>
      </p:sp>
      <p:sp>
        <p:nvSpPr>
          <p:cNvPr id="593174" name="Rectangle 278"/>
          <p:cNvSpPr>
            <a:spLocks noChangeArrowheads="1"/>
          </p:cNvSpPr>
          <p:nvPr/>
        </p:nvSpPr>
        <p:spPr bwMode="auto">
          <a:xfrm>
            <a:off x="6240463" y="2159000"/>
            <a:ext cx="903287" cy="2711450"/>
          </a:xfrm>
          <a:prstGeom prst="rect">
            <a:avLst/>
          </a:prstGeom>
          <a:noFill/>
          <a:ln w="14288">
            <a:solidFill>
              <a:srgbClr val="000000"/>
            </a:solidFill>
            <a:miter lim="800000"/>
            <a:headEnd/>
            <a:tailEnd/>
          </a:ln>
        </p:spPr>
        <p:txBody>
          <a:bodyPr/>
          <a:lstStyle/>
          <a:p>
            <a:endParaRPr lang="en-US"/>
          </a:p>
        </p:txBody>
      </p:sp>
      <p:sp>
        <p:nvSpPr>
          <p:cNvPr id="593175" name="Rectangle 279"/>
          <p:cNvSpPr>
            <a:spLocks noChangeArrowheads="1"/>
          </p:cNvSpPr>
          <p:nvPr/>
        </p:nvSpPr>
        <p:spPr bwMode="auto">
          <a:xfrm>
            <a:off x="6416675" y="2201863"/>
            <a:ext cx="646113"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Assurance</a:t>
            </a:r>
            <a:endParaRPr lang="en-US" b="0"/>
          </a:p>
        </p:txBody>
      </p:sp>
      <p:sp>
        <p:nvSpPr>
          <p:cNvPr id="593176" name="Rectangle 280"/>
          <p:cNvSpPr>
            <a:spLocks noChangeArrowheads="1"/>
          </p:cNvSpPr>
          <p:nvPr/>
        </p:nvSpPr>
        <p:spPr bwMode="auto">
          <a:xfrm>
            <a:off x="7175500" y="2159000"/>
            <a:ext cx="885825" cy="2711450"/>
          </a:xfrm>
          <a:prstGeom prst="rect">
            <a:avLst/>
          </a:prstGeom>
          <a:solidFill>
            <a:srgbClr val="79D9D5"/>
          </a:solidFill>
          <a:ln w="9525">
            <a:noFill/>
            <a:miter lim="800000"/>
            <a:headEnd/>
            <a:tailEnd/>
          </a:ln>
        </p:spPr>
        <p:txBody>
          <a:bodyPr/>
          <a:lstStyle/>
          <a:p>
            <a:endParaRPr lang="en-US"/>
          </a:p>
        </p:txBody>
      </p:sp>
      <p:sp>
        <p:nvSpPr>
          <p:cNvPr id="593177" name="Rectangle 281"/>
          <p:cNvSpPr>
            <a:spLocks noChangeArrowheads="1"/>
          </p:cNvSpPr>
          <p:nvPr/>
        </p:nvSpPr>
        <p:spPr bwMode="auto">
          <a:xfrm>
            <a:off x="7175500" y="2159000"/>
            <a:ext cx="885825" cy="2711450"/>
          </a:xfrm>
          <a:prstGeom prst="rect">
            <a:avLst/>
          </a:prstGeom>
          <a:noFill/>
          <a:ln w="14288">
            <a:solidFill>
              <a:srgbClr val="000000"/>
            </a:solidFill>
            <a:miter lim="800000"/>
            <a:headEnd/>
            <a:tailEnd/>
          </a:ln>
        </p:spPr>
        <p:txBody>
          <a:bodyPr/>
          <a:lstStyle/>
          <a:p>
            <a:endParaRPr lang="en-US"/>
          </a:p>
        </p:txBody>
      </p:sp>
      <p:sp>
        <p:nvSpPr>
          <p:cNvPr id="593178" name="Rectangle 282"/>
          <p:cNvSpPr>
            <a:spLocks noChangeArrowheads="1"/>
          </p:cNvSpPr>
          <p:nvPr/>
        </p:nvSpPr>
        <p:spPr bwMode="auto">
          <a:xfrm>
            <a:off x="7391400" y="2201863"/>
            <a:ext cx="3873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Billing</a:t>
            </a:r>
            <a:endParaRPr lang="en-US" b="0"/>
          </a:p>
        </p:txBody>
      </p:sp>
      <p:sp>
        <p:nvSpPr>
          <p:cNvPr id="593179" name="Rectangle 283"/>
          <p:cNvSpPr>
            <a:spLocks noChangeArrowheads="1"/>
          </p:cNvSpPr>
          <p:nvPr/>
        </p:nvSpPr>
        <p:spPr bwMode="auto">
          <a:xfrm>
            <a:off x="4313238" y="2159000"/>
            <a:ext cx="887412" cy="2711450"/>
          </a:xfrm>
          <a:prstGeom prst="rect">
            <a:avLst/>
          </a:prstGeom>
          <a:solidFill>
            <a:srgbClr val="FFFF80"/>
          </a:solidFill>
          <a:ln w="9525">
            <a:noFill/>
            <a:miter lim="800000"/>
            <a:headEnd/>
            <a:tailEnd/>
          </a:ln>
        </p:spPr>
        <p:txBody>
          <a:bodyPr/>
          <a:lstStyle/>
          <a:p>
            <a:endParaRPr lang="en-US"/>
          </a:p>
        </p:txBody>
      </p:sp>
      <p:sp>
        <p:nvSpPr>
          <p:cNvPr id="593180" name="Rectangle 284"/>
          <p:cNvSpPr>
            <a:spLocks noChangeArrowheads="1"/>
          </p:cNvSpPr>
          <p:nvPr/>
        </p:nvSpPr>
        <p:spPr bwMode="auto">
          <a:xfrm>
            <a:off x="4313238" y="2159000"/>
            <a:ext cx="887412" cy="2711450"/>
          </a:xfrm>
          <a:prstGeom prst="rect">
            <a:avLst/>
          </a:prstGeom>
          <a:noFill/>
          <a:ln w="12700">
            <a:solidFill>
              <a:srgbClr val="000000"/>
            </a:solidFill>
            <a:miter lim="800000"/>
            <a:headEnd/>
            <a:tailEnd/>
          </a:ln>
        </p:spPr>
        <p:txBody>
          <a:bodyPr/>
          <a:lstStyle/>
          <a:p>
            <a:endParaRPr lang="en-US"/>
          </a:p>
        </p:txBody>
      </p:sp>
      <p:sp>
        <p:nvSpPr>
          <p:cNvPr id="593181" name="Rectangle 285"/>
          <p:cNvSpPr>
            <a:spLocks noChangeArrowheads="1"/>
          </p:cNvSpPr>
          <p:nvPr/>
        </p:nvSpPr>
        <p:spPr bwMode="auto">
          <a:xfrm>
            <a:off x="4476750" y="2201863"/>
            <a:ext cx="703263"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Operations </a:t>
            </a:r>
            <a:endParaRPr lang="en-US" b="0"/>
          </a:p>
        </p:txBody>
      </p:sp>
      <p:sp>
        <p:nvSpPr>
          <p:cNvPr id="593182" name="Rectangle 286"/>
          <p:cNvSpPr>
            <a:spLocks noChangeArrowheads="1"/>
          </p:cNvSpPr>
          <p:nvPr/>
        </p:nvSpPr>
        <p:spPr bwMode="auto">
          <a:xfrm>
            <a:off x="4502150" y="2357438"/>
            <a:ext cx="649288"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Support &amp; </a:t>
            </a:r>
            <a:endParaRPr lang="en-US" b="0"/>
          </a:p>
        </p:txBody>
      </p:sp>
      <p:sp>
        <p:nvSpPr>
          <p:cNvPr id="593183" name="Rectangle 287"/>
          <p:cNvSpPr>
            <a:spLocks noChangeArrowheads="1"/>
          </p:cNvSpPr>
          <p:nvPr/>
        </p:nvSpPr>
        <p:spPr bwMode="auto">
          <a:xfrm>
            <a:off x="4495800" y="2511425"/>
            <a:ext cx="6667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Readiness </a:t>
            </a:r>
            <a:endParaRPr lang="en-US" b="0"/>
          </a:p>
        </p:txBody>
      </p:sp>
      <p:sp>
        <p:nvSpPr>
          <p:cNvPr id="593184" name="Rectangle 288"/>
          <p:cNvSpPr>
            <a:spLocks noChangeArrowheads="1"/>
          </p:cNvSpPr>
          <p:nvPr/>
        </p:nvSpPr>
        <p:spPr bwMode="auto">
          <a:xfrm>
            <a:off x="4357688" y="2713038"/>
            <a:ext cx="3652837" cy="493712"/>
          </a:xfrm>
          <a:prstGeom prst="rect">
            <a:avLst/>
          </a:prstGeom>
          <a:solidFill>
            <a:srgbClr val="FFFFFF"/>
          </a:solidFill>
          <a:ln w="9525">
            <a:noFill/>
            <a:miter lim="800000"/>
            <a:headEnd/>
            <a:tailEnd/>
          </a:ln>
        </p:spPr>
        <p:txBody>
          <a:bodyPr/>
          <a:lstStyle/>
          <a:p>
            <a:endParaRPr lang="en-US"/>
          </a:p>
        </p:txBody>
      </p:sp>
      <p:sp>
        <p:nvSpPr>
          <p:cNvPr id="593185" name="Rectangle 289"/>
          <p:cNvSpPr>
            <a:spLocks noChangeArrowheads="1"/>
          </p:cNvSpPr>
          <p:nvPr/>
        </p:nvSpPr>
        <p:spPr bwMode="auto">
          <a:xfrm>
            <a:off x="4359275" y="2713038"/>
            <a:ext cx="3652838" cy="493712"/>
          </a:xfrm>
          <a:prstGeom prst="rect">
            <a:avLst/>
          </a:prstGeom>
          <a:noFill/>
          <a:ln w="14288">
            <a:solidFill>
              <a:srgbClr val="000000"/>
            </a:solidFill>
            <a:miter lim="800000"/>
            <a:headEnd/>
            <a:tailEnd/>
          </a:ln>
        </p:spPr>
        <p:txBody>
          <a:bodyPr/>
          <a:lstStyle/>
          <a:p>
            <a:endParaRPr lang="en-US"/>
          </a:p>
        </p:txBody>
      </p:sp>
      <p:sp>
        <p:nvSpPr>
          <p:cNvPr id="593186" name="Rectangle 290"/>
          <p:cNvSpPr>
            <a:spLocks noChangeArrowheads="1"/>
          </p:cNvSpPr>
          <p:nvPr/>
        </p:nvSpPr>
        <p:spPr bwMode="auto">
          <a:xfrm>
            <a:off x="4362450" y="3276600"/>
            <a:ext cx="3656013" cy="444500"/>
          </a:xfrm>
          <a:prstGeom prst="rect">
            <a:avLst/>
          </a:prstGeom>
          <a:solidFill>
            <a:srgbClr val="FFFFFF"/>
          </a:solidFill>
          <a:ln w="9525">
            <a:noFill/>
            <a:miter lim="800000"/>
            <a:headEnd/>
            <a:tailEnd/>
          </a:ln>
        </p:spPr>
        <p:txBody>
          <a:bodyPr/>
          <a:lstStyle/>
          <a:p>
            <a:endParaRPr lang="en-US"/>
          </a:p>
        </p:txBody>
      </p:sp>
      <p:sp>
        <p:nvSpPr>
          <p:cNvPr id="593187" name="Rectangle 291"/>
          <p:cNvSpPr>
            <a:spLocks noChangeArrowheads="1"/>
          </p:cNvSpPr>
          <p:nvPr/>
        </p:nvSpPr>
        <p:spPr bwMode="auto">
          <a:xfrm>
            <a:off x="4364038" y="3278188"/>
            <a:ext cx="3654425" cy="444500"/>
          </a:xfrm>
          <a:prstGeom prst="rect">
            <a:avLst/>
          </a:prstGeom>
          <a:noFill/>
          <a:ln w="14288">
            <a:solidFill>
              <a:srgbClr val="000000"/>
            </a:solidFill>
            <a:miter lim="800000"/>
            <a:headEnd/>
            <a:tailEnd/>
          </a:ln>
        </p:spPr>
        <p:txBody>
          <a:bodyPr/>
          <a:lstStyle/>
          <a:p>
            <a:endParaRPr lang="en-US"/>
          </a:p>
        </p:txBody>
      </p:sp>
      <p:sp>
        <p:nvSpPr>
          <p:cNvPr id="593188" name="Rectangle 292"/>
          <p:cNvSpPr>
            <a:spLocks noChangeArrowheads="1"/>
          </p:cNvSpPr>
          <p:nvPr/>
        </p:nvSpPr>
        <p:spPr bwMode="auto">
          <a:xfrm>
            <a:off x="4362450" y="3786188"/>
            <a:ext cx="3656013" cy="454025"/>
          </a:xfrm>
          <a:prstGeom prst="rect">
            <a:avLst/>
          </a:prstGeom>
          <a:solidFill>
            <a:srgbClr val="FFFFFF"/>
          </a:solidFill>
          <a:ln w="9525">
            <a:noFill/>
            <a:miter lim="800000"/>
            <a:headEnd/>
            <a:tailEnd/>
          </a:ln>
        </p:spPr>
        <p:txBody>
          <a:bodyPr/>
          <a:lstStyle/>
          <a:p>
            <a:endParaRPr lang="en-US"/>
          </a:p>
        </p:txBody>
      </p:sp>
      <p:sp>
        <p:nvSpPr>
          <p:cNvPr id="593189" name="Rectangle 293"/>
          <p:cNvSpPr>
            <a:spLocks noChangeArrowheads="1"/>
          </p:cNvSpPr>
          <p:nvPr/>
        </p:nvSpPr>
        <p:spPr bwMode="auto">
          <a:xfrm>
            <a:off x="4364038" y="3786188"/>
            <a:ext cx="3654425" cy="455612"/>
          </a:xfrm>
          <a:prstGeom prst="rect">
            <a:avLst/>
          </a:prstGeom>
          <a:noFill/>
          <a:ln w="14288">
            <a:solidFill>
              <a:srgbClr val="000000"/>
            </a:solidFill>
            <a:miter lim="800000"/>
            <a:headEnd/>
            <a:tailEnd/>
          </a:ln>
        </p:spPr>
        <p:txBody>
          <a:bodyPr/>
          <a:lstStyle/>
          <a:p>
            <a:endParaRPr lang="en-US"/>
          </a:p>
        </p:txBody>
      </p:sp>
      <p:sp>
        <p:nvSpPr>
          <p:cNvPr id="593190" name="Rectangle 294"/>
          <p:cNvSpPr>
            <a:spLocks noChangeArrowheads="1"/>
          </p:cNvSpPr>
          <p:nvPr/>
        </p:nvSpPr>
        <p:spPr bwMode="auto">
          <a:xfrm>
            <a:off x="4362450" y="4297363"/>
            <a:ext cx="3656013" cy="536575"/>
          </a:xfrm>
          <a:prstGeom prst="rect">
            <a:avLst/>
          </a:prstGeom>
          <a:solidFill>
            <a:srgbClr val="FFFFFF"/>
          </a:solidFill>
          <a:ln w="9525">
            <a:noFill/>
            <a:miter lim="800000"/>
            <a:headEnd/>
            <a:tailEnd/>
          </a:ln>
        </p:spPr>
        <p:txBody>
          <a:bodyPr/>
          <a:lstStyle/>
          <a:p>
            <a:endParaRPr lang="en-US"/>
          </a:p>
        </p:txBody>
      </p:sp>
      <p:sp>
        <p:nvSpPr>
          <p:cNvPr id="593191" name="Rectangle 295"/>
          <p:cNvSpPr>
            <a:spLocks noChangeArrowheads="1"/>
          </p:cNvSpPr>
          <p:nvPr/>
        </p:nvSpPr>
        <p:spPr bwMode="auto">
          <a:xfrm>
            <a:off x="4364038" y="4297363"/>
            <a:ext cx="3654425" cy="538162"/>
          </a:xfrm>
          <a:prstGeom prst="rect">
            <a:avLst/>
          </a:prstGeom>
          <a:noFill/>
          <a:ln w="14288">
            <a:solidFill>
              <a:srgbClr val="000000"/>
            </a:solidFill>
            <a:miter lim="800000"/>
            <a:headEnd/>
            <a:tailEnd/>
          </a:ln>
        </p:spPr>
        <p:txBody>
          <a:bodyPr/>
          <a:lstStyle/>
          <a:p>
            <a:endParaRPr lang="en-US"/>
          </a:p>
        </p:txBody>
      </p:sp>
      <p:sp>
        <p:nvSpPr>
          <p:cNvPr id="593192" name="Rectangle 296"/>
          <p:cNvSpPr>
            <a:spLocks noChangeArrowheads="1"/>
          </p:cNvSpPr>
          <p:nvPr/>
        </p:nvSpPr>
        <p:spPr bwMode="auto">
          <a:xfrm>
            <a:off x="4537075" y="2744788"/>
            <a:ext cx="21971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Customer Relationship Management</a:t>
            </a:r>
            <a:endParaRPr lang="en-US" b="0"/>
          </a:p>
        </p:txBody>
      </p:sp>
      <p:sp>
        <p:nvSpPr>
          <p:cNvPr id="593193" name="Rectangle 297"/>
          <p:cNvSpPr>
            <a:spLocks noChangeArrowheads="1"/>
          </p:cNvSpPr>
          <p:nvPr/>
        </p:nvSpPr>
        <p:spPr bwMode="auto">
          <a:xfrm>
            <a:off x="4535488" y="3316288"/>
            <a:ext cx="212248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Service Management &amp; Operations </a:t>
            </a:r>
            <a:endParaRPr lang="en-US" b="0"/>
          </a:p>
        </p:txBody>
      </p:sp>
      <p:sp>
        <p:nvSpPr>
          <p:cNvPr id="593194" name="Rectangle 298"/>
          <p:cNvSpPr>
            <a:spLocks noChangeArrowheads="1"/>
          </p:cNvSpPr>
          <p:nvPr/>
        </p:nvSpPr>
        <p:spPr bwMode="auto">
          <a:xfrm>
            <a:off x="4541838" y="3821113"/>
            <a:ext cx="22510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Resource Management &amp; Operations </a:t>
            </a:r>
            <a:endParaRPr lang="en-US" b="0"/>
          </a:p>
        </p:txBody>
      </p:sp>
      <p:sp>
        <p:nvSpPr>
          <p:cNvPr id="593195" name="Rectangle 299"/>
          <p:cNvSpPr>
            <a:spLocks noChangeArrowheads="1"/>
          </p:cNvSpPr>
          <p:nvPr/>
        </p:nvSpPr>
        <p:spPr bwMode="auto">
          <a:xfrm>
            <a:off x="4559300" y="4325938"/>
            <a:ext cx="2589213"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Supplier/Partner Relationship Management</a:t>
            </a:r>
            <a:endParaRPr lang="en-US" b="0"/>
          </a:p>
        </p:txBody>
      </p:sp>
      <p:sp>
        <p:nvSpPr>
          <p:cNvPr id="593196" name="Rectangle 300"/>
          <p:cNvSpPr>
            <a:spLocks noChangeArrowheads="1"/>
          </p:cNvSpPr>
          <p:nvPr/>
        </p:nvSpPr>
        <p:spPr bwMode="auto">
          <a:xfrm>
            <a:off x="2135188" y="2209800"/>
            <a:ext cx="8588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Infrastructure </a:t>
            </a:r>
            <a:endParaRPr lang="en-US" b="0"/>
          </a:p>
        </p:txBody>
      </p:sp>
      <p:sp>
        <p:nvSpPr>
          <p:cNvPr id="593197" name="Rectangle 301"/>
          <p:cNvSpPr>
            <a:spLocks noChangeArrowheads="1"/>
          </p:cNvSpPr>
          <p:nvPr/>
        </p:nvSpPr>
        <p:spPr bwMode="auto">
          <a:xfrm>
            <a:off x="2263775" y="2363788"/>
            <a:ext cx="5746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Lifecycle </a:t>
            </a:r>
            <a:endParaRPr lang="en-US" b="0"/>
          </a:p>
        </p:txBody>
      </p:sp>
      <p:sp>
        <p:nvSpPr>
          <p:cNvPr id="593198" name="Rectangle 302"/>
          <p:cNvSpPr>
            <a:spLocks noChangeArrowheads="1"/>
          </p:cNvSpPr>
          <p:nvPr/>
        </p:nvSpPr>
        <p:spPr bwMode="auto">
          <a:xfrm>
            <a:off x="2159000" y="2519363"/>
            <a:ext cx="8096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 </a:t>
            </a:r>
            <a:endParaRPr lang="en-US" b="0"/>
          </a:p>
        </p:txBody>
      </p:sp>
      <p:sp>
        <p:nvSpPr>
          <p:cNvPr id="593199" name="Rectangle 303"/>
          <p:cNvSpPr>
            <a:spLocks noChangeArrowheads="1"/>
          </p:cNvSpPr>
          <p:nvPr/>
        </p:nvSpPr>
        <p:spPr bwMode="auto">
          <a:xfrm>
            <a:off x="3997325" y="5002213"/>
            <a:ext cx="9842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Supplier/Partner</a:t>
            </a:r>
            <a:endParaRPr lang="en-US" sz="1000" b="0"/>
          </a:p>
        </p:txBody>
      </p:sp>
      <p:sp>
        <p:nvSpPr>
          <p:cNvPr id="593200" name="Rectangle 304"/>
          <p:cNvSpPr>
            <a:spLocks noChangeArrowheads="1"/>
          </p:cNvSpPr>
          <p:nvPr/>
        </p:nvSpPr>
        <p:spPr bwMode="auto">
          <a:xfrm>
            <a:off x="2619375" y="5521325"/>
            <a:ext cx="1830388" cy="369888"/>
          </a:xfrm>
          <a:prstGeom prst="rect">
            <a:avLst/>
          </a:prstGeom>
          <a:solidFill>
            <a:srgbClr val="FFFFFF"/>
          </a:solidFill>
          <a:ln w="9525">
            <a:noFill/>
            <a:miter lim="800000"/>
            <a:headEnd/>
            <a:tailEnd/>
          </a:ln>
        </p:spPr>
        <p:txBody>
          <a:bodyPr/>
          <a:lstStyle/>
          <a:p>
            <a:endParaRPr lang="en-US"/>
          </a:p>
        </p:txBody>
      </p:sp>
      <p:sp>
        <p:nvSpPr>
          <p:cNvPr id="593201" name="Rectangle 305"/>
          <p:cNvSpPr>
            <a:spLocks noChangeArrowheads="1"/>
          </p:cNvSpPr>
          <p:nvPr/>
        </p:nvSpPr>
        <p:spPr bwMode="auto">
          <a:xfrm>
            <a:off x="2619375" y="5521325"/>
            <a:ext cx="1830388" cy="369888"/>
          </a:xfrm>
          <a:prstGeom prst="rect">
            <a:avLst/>
          </a:prstGeom>
          <a:noFill/>
          <a:ln w="11113">
            <a:solidFill>
              <a:srgbClr val="000000"/>
            </a:solidFill>
            <a:miter lim="800000"/>
            <a:headEnd/>
            <a:tailEnd/>
          </a:ln>
        </p:spPr>
        <p:txBody>
          <a:bodyPr/>
          <a:lstStyle/>
          <a:p>
            <a:endParaRPr lang="en-US"/>
          </a:p>
        </p:txBody>
      </p:sp>
      <p:sp>
        <p:nvSpPr>
          <p:cNvPr id="593202" name="Rectangle 306"/>
          <p:cNvSpPr>
            <a:spLocks noChangeArrowheads="1"/>
          </p:cNvSpPr>
          <p:nvPr/>
        </p:nvSpPr>
        <p:spPr bwMode="auto">
          <a:xfrm>
            <a:off x="3095625" y="5546725"/>
            <a:ext cx="9620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Enterprise Risk </a:t>
            </a:r>
            <a:endParaRPr lang="en-US" sz="1000" b="0"/>
          </a:p>
        </p:txBody>
      </p:sp>
      <p:sp>
        <p:nvSpPr>
          <p:cNvPr id="593203" name="Rectangle 307"/>
          <p:cNvSpPr>
            <a:spLocks noChangeArrowheads="1"/>
          </p:cNvSpPr>
          <p:nvPr/>
        </p:nvSpPr>
        <p:spPr bwMode="auto">
          <a:xfrm>
            <a:off x="3163888" y="5702300"/>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204" name="Rectangle 308"/>
          <p:cNvSpPr>
            <a:spLocks noChangeArrowheads="1"/>
          </p:cNvSpPr>
          <p:nvPr/>
        </p:nvSpPr>
        <p:spPr bwMode="auto">
          <a:xfrm>
            <a:off x="4487863" y="5521325"/>
            <a:ext cx="1831975" cy="371475"/>
          </a:xfrm>
          <a:prstGeom prst="rect">
            <a:avLst/>
          </a:prstGeom>
          <a:solidFill>
            <a:srgbClr val="FFFFFF"/>
          </a:solidFill>
          <a:ln w="9525">
            <a:noFill/>
            <a:miter lim="800000"/>
            <a:headEnd/>
            <a:tailEnd/>
          </a:ln>
        </p:spPr>
        <p:txBody>
          <a:bodyPr/>
          <a:lstStyle/>
          <a:p>
            <a:endParaRPr lang="en-US"/>
          </a:p>
        </p:txBody>
      </p:sp>
      <p:sp>
        <p:nvSpPr>
          <p:cNvPr id="593205" name="Rectangle 309"/>
          <p:cNvSpPr>
            <a:spLocks noChangeArrowheads="1"/>
          </p:cNvSpPr>
          <p:nvPr/>
        </p:nvSpPr>
        <p:spPr bwMode="auto">
          <a:xfrm>
            <a:off x="4487863" y="5521325"/>
            <a:ext cx="1831975" cy="371475"/>
          </a:xfrm>
          <a:prstGeom prst="rect">
            <a:avLst/>
          </a:prstGeom>
          <a:noFill/>
          <a:ln w="11113">
            <a:solidFill>
              <a:srgbClr val="000000"/>
            </a:solidFill>
            <a:miter lim="800000"/>
            <a:headEnd/>
            <a:tailEnd/>
          </a:ln>
        </p:spPr>
        <p:txBody>
          <a:bodyPr/>
          <a:lstStyle/>
          <a:p>
            <a:endParaRPr lang="en-US"/>
          </a:p>
        </p:txBody>
      </p:sp>
      <p:sp>
        <p:nvSpPr>
          <p:cNvPr id="593206" name="Rectangle 310"/>
          <p:cNvSpPr>
            <a:spLocks noChangeArrowheads="1"/>
          </p:cNvSpPr>
          <p:nvPr/>
        </p:nvSpPr>
        <p:spPr bwMode="auto">
          <a:xfrm>
            <a:off x="4662488" y="5546725"/>
            <a:ext cx="1509712"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Enterprise Effectiveness </a:t>
            </a:r>
            <a:endParaRPr lang="en-US" sz="1000" b="0"/>
          </a:p>
        </p:txBody>
      </p:sp>
      <p:sp>
        <p:nvSpPr>
          <p:cNvPr id="593207" name="Rectangle 311"/>
          <p:cNvSpPr>
            <a:spLocks noChangeArrowheads="1"/>
          </p:cNvSpPr>
          <p:nvPr/>
        </p:nvSpPr>
        <p:spPr bwMode="auto">
          <a:xfrm>
            <a:off x="4981575" y="5702300"/>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208" name="Rectangle 312"/>
          <p:cNvSpPr>
            <a:spLocks noChangeArrowheads="1"/>
          </p:cNvSpPr>
          <p:nvPr/>
        </p:nvSpPr>
        <p:spPr bwMode="auto">
          <a:xfrm>
            <a:off x="6353175" y="5518150"/>
            <a:ext cx="1571625" cy="368300"/>
          </a:xfrm>
          <a:prstGeom prst="rect">
            <a:avLst/>
          </a:prstGeom>
          <a:solidFill>
            <a:srgbClr val="FFFFFF"/>
          </a:solidFill>
          <a:ln w="9525">
            <a:noFill/>
            <a:miter lim="800000"/>
            <a:headEnd/>
            <a:tailEnd/>
          </a:ln>
        </p:spPr>
        <p:txBody>
          <a:bodyPr/>
          <a:lstStyle/>
          <a:p>
            <a:endParaRPr lang="en-US"/>
          </a:p>
        </p:txBody>
      </p:sp>
      <p:sp>
        <p:nvSpPr>
          <p:cNvPr id="593209" name="Rectangle 313"/>
          <p:cNvSpPr>
            <a:spLocks noChangeArrowheads="1"/>
          </p:cNvSpPr>
          <p:nvPr/>
        </p:nvSpPr>
        <p:spPr bwMode="auto">
          <a:xfrm>
            <a:off x="6353175" y="5518150"/>
            <a:ext cx="1571625" cy="368300"/>
          </a:xfrm>
          <a:prstGeom prst="rect">
            <a:avLst/>
          </a:prstGeom>
          <a:noFill/>
          <a:ln w="11113">
            <a:solidFill>
              <a:srgbClr val="000000"/>
            </a:solidFill>
            <a:miter lim="800000"/>
            <a:headEnd/>
            <a:tailEnd/>
          </a:ln>
        </p:spPr>
        <p:txBody>
          <a:bodyPr/>
          <a:lstStyle/>
          <a:p>
            <a:endParaRPr lang="en-US"/>
          </a:p>
        </p:txBody>
      </p:sp>
      <p:sp>
        <p:nvSpPr>
          <p:cNvPr id="593210" name="Rectangle 314"/>
          <p:cNvSpPr>
            <a:spLocks noChangeArrowheads="1"/>
          </p:cNvSpPr>
          <p:nvPr/>
        </p:nvSpPr>
        <p:spPr bwMode="auto">
          <a:xfrm>
            <a:off x="6505575" y="5543550"/>
            <a:ext cx="14414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Knowledge &amp; Research </a:t>
            </a:r>
            <a:endParaRPr lang="en-US" sz="1000" b="0"/>
          </a:p>
        </p:txBody>
      </p:sp>
      <p:sp>
        <p:nvSpPr>
          <p:cNvPr id="593211" name="Rectangle 315"/>
          <p:cNvSpPr>
            <a:spLocks noChangeArrowheads="1"/>
          </p:cNvSpPr>
          <p:nvPr/>
        </p:nvSpPr>
        <p:spPr bwMode="auto">
          <a:xfrm>
            <a:off x="6794500" y="5695950"/>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212" name="Rectangle 316"/>
          <p:cNvSpPr>
            <a:spLocks noChangeArrowheads="1"/>
          </p:cNvSpPr>
          <p:nvPr/>
        </p:nvSpPr>
        <p:spPr bwMode="auto">
          <a:xfrm>
            <a:off x="1485900" y="5940425"/>
            <a:ext cx="1349375" cy="368300"/>
          </a:xfrm>
          <a:prstGeom prst="rect">
            <a:avLst/>
          </a:prstGeom>
          <a:solidFill>
            <a:srgbClr val="FFFFFF"/>
          </a:solidFill>
          <a:ln w="9525">
            <a:noFill/>
            <a:miter lim="800000"/>
            <a:headEnd/>
            <a:tailEnd/>
          </a:ln>
        </p:spPr>
        <p:txBody>
          <a:bodyPr/>
          <a:lstStyle/>
          <a:p>
            <a:endParaRPr lang="en-US"/>
          </a:p>
        </p:txBody>
      </p:sp>
      <p:sp>
        <p:nvSpPr>
          <p:cNvPr id="593213" name="Rectangle 317"/>
          <p:cNvSpPr>
            <a:spLocks noChangeArrowheads="1"/>
          </p:cNvSpPr>
          <p:nvPr/>
        </p:nvSpPr>
        <p:spPr bwMode="auto">
          <a:xfrm>
            <a:off x="1485900" y="5940425"/>
            <a:ext cx="1349375" cy="368300"/>
          </a:xfrm>
          <a:prstGeom prst="rect">
            <a:avLst/>
          </a:prstGeom>
          <a:noFill/>
          <a:ln w="11113">
            <a:solidFill>
              <a:srgbClr val="000000"/>
            </a:solidFill>
            <a:miter lim="800000"/>
            <a:headEnd/>
            <a:tailEnd/>
          </a:ln>
        </p:spPr>
        <p:txBody>
          <a:bodyPr/>
          <a:lstStyle/>
          <a:p>
            <a:endParaRPr lang="en-US"/>
          </a:p>
        </p:txBody>
      </p:sp>
      <p:sp>
        <p:nvSpPr>
          <p:cNvPr id="593214" name="Rectangle 318"/>
          <p:cNvSpPr>
            <a:spLocks noChangeArrowheads="1"/>
          </p:cNvSpPr>
          <p:nvPr/>
        </p:nvSpPr>
        <p:spPr bwMode="auto">
          <a:xfrm>
            <a:off x="1690688" y="5965825"/>
            <a:ext cx="10890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Financial &amp; Asset </a:t>
            </a:r>
            <a:endParaRPr lang="en-US" sz="1000" b="0"/>
          </a:p>
        </p:txBody>
      </p:sp>
      <p:sp>
        <p:nvSpPr>
          <p:cNvPr id="593215" name="Rectangle 319"/>
          <p:cNvSpPr>
            <a:spLocks noChangeArrowheads="1"/>
          </p:cNvSpPr>
          <p:nvPr/>
        </p:nvSpPr>
        <p:spPr bwMode="auto">
          <a:xfrm>
            <a:off x="1820863" y="6119813"/>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216" name="Rectangle 320"/>
          <p:cNvSpPr>
            <a:spLocks noChangeArrowheads="1"/>
          </p:cNvSpPr>
          <p:nvPr/>
        </p:nvSpPr>
        <p:spPr bwMode="auto">
          <a:xfrm>
            <a:off x="2886075" y="5937250"/>
            <a:ext cx="2341563" cy="369888"/>
          </a:xfrm>
          <a:prstGeom prst="rect">
            <a:avLst/>
          </a:prstGeom>
          <a:solidFill>
            <a:srgbClr val="FFFFFF"/>
          </a:solidFill>
          <a:ln w="9525">
            <a:noFill/>
            <a:miter lim="800000"/>
            <a:headEnd/>
            <a:tailEnd/>
          </a:ln>
        </p:spPr>
        <p:txBody>
          <a:bodyPr/>
          <a:lstStyle/>
          <a:p>
            <a:endParaRPr lang="en-US"/>
          </a:p>
        </p:txBody>
      </p:sp>
      <p:sp>
        <p:nvSpPr>
          <p:cNvPr id="593217" name="Rectangle 321"/>
          <p:cNvSpPr>
            <a:spLocks noChangeArrowheads="1"/>
          </p:cNvSpPr>
          <p:nvPr/>
        </p:nvSpPr>
        <p:spPr bwMode="auto">
          <a:xfrm>
            <a:off x="2886075" y="5937250"/>
            <a:ext cx="2341563" cy="369888"/>
          </a:xfrm>
          <a:prstGeom prst="rect">
            <a:avLst/>
          </a:prstGeom>
          <a:noFill/>
          <a:ln w="11113">
            <a:solidFill>
              <a:srgbClr val="000000"/>
            </a:solidFill>
            <a:miter lim="800000"/>
            <a:headEnd/>
            <a:tailEnd/>
          </a:ln>
        </p:spPr>
        <p:txBody>
          <a:bodyPr/>
          <a:lstStyle/>
          <a:p>
            <a:endParaRPr lang="en-US"/>
          </a:p>
        </p:txBody>
      </p:sp>
      <p:sp>
        <p:nvSpPr>
          <p:cNvPr id="593218" name="Rectangle 322"/>
          <p:cNvSpPr>
            <a:spLocks noChangeArrowheads="1"/>
          </p:cNvSpPr>
          <p:nvPr/>
        </p:nvSpPr>
        <p:spPr bwMode="auto">
          <a:xfrm>
            <a:off x="3089275" y="5962650"/>
            <a:ext cx="2024063"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Stakeholder &amp; External Relations </a:t>
            </a:r>
            <a:endParaRPr lang="en-US" sz="1000" b="0"/>
          </a:p>
        </p:txBody>
      </p:sp>
      <p:sp>
        <p:nvSpPr>
          <p:cNvPr id="593219" name="Rectangle 323"/>
          <p:cNvSpPr>
            <a:spLocks noChangeArrowheads="1"/>
          </p:cNvSpPr>
          <p:nvPr/>
        </p:nvSpPr>
        <p:spPr bwMode="auto">
          <a:xfrm>
            <a:off x="3644900" y="6116638"/>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220" name="Rectangle 324"/>
          <p:cNvSpPr>
            <a:spLocks noChangeArrowheads="1"/>
          </p:cNvSpPr>
          <p:nvPr/>
        </p:nvSpPr>
        <p:spPr bwMode="auto">
          <a:xfrm>
            <a:off x="5281613" y="5937250"/>
            <a:ext cx="1831975" cy="369888"/>
          </a:xfrm>
          <a:prstGeom prst="rect">
            <a:avLst/>
          </a:prstGeom>
          <a:solidFill>
            <a:srgbClr val="FFFFFF"/>
          </a:solidFill>
          <a:ln w="9525">
            <a:noFill/>
            <a:miter lim="800000"/>
            <a:headEnd/>
            <a:tailEnd/>
          </a:ln>
        </p:spPr>
        <p:txBody>
          <a:bodyPr/>
          <a:lstStyle/>
          <a:p>
            <a:endParaRPr lang="en-US"/>
          </a:p>
        </p:txBody>
      </p:sp>
      <p:sp>
        <p:nvSpPr>
          <p:cNvPr id="593221" name="Rectangle 325"/>
          <p:cNvSpPr>
            <a:spLocks noChangeArrowheads="1"/>
          </p:cNvSpPr>
          <p:nvPr/>
        </p:nvSpPr>
        <p:spPr bwMode="auto">
          <a:xfrm>
            <a:off x="5281613" y="5937250"/>
            <a:ext cx="1831975" cy="369888"/>
          </a:xfrm>
          <a:prstGeom prst="rect">
            <a:avLst/>
          </a:prstGeom>
          <a:noFill/>
          <a:ln w="11113">
            <a:solidFill>
              <a:srgbClr val="000000"/>
            </a:solidFill>
            <a:miter lim="800000"/>
            <a:headEnd/>
            <a:tailEnd/>
          </a:ln>
        </p:spPr>
        <p:txBody>
          <a:bodyPr/>
          <a:lstStyle/>
          <a:p>
            <a:endParaRPr lang="en-US"/>
          </a:p>
        </p:txBody>
      </p:sp>
      <p:sp>
        <p:nvSpPr>
          <p:cNvPr id="593222" name="Rectangle 326"/>
          <p:cNvSpPr>
            <a:spLocks noChangeArrowheads="1"/>
          </p:cNvSpPr>
          <p:nvPr/>
        </p:nvSpPr>
        <p:spPr bwMode="auto">
          <a:xfrm>
            <a:off x="5684838" y="5962650"/>
            <a:ext cx="11461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Human Resources </a:t>
            </a:r>
            <a:endParaRPr lang="en-US" sz="1000" b="0"/>
          </a:p>
        </p:txBody>
      </p:sp>
      <p:sp>
        <p:nvSpPr>
          <p:cNvPr id="593223" name="Rectangle 327"/>
          <p:cNvSpPr>
            <a:spLocks noChangeArrowheads="1"/>
          </p:cNvSpPr>
          <p:nvPr/>
        </p:nvSpPr>
        <p:spPr bwMode="auto">
          <a:xfrm>
            <a:off x="5837238" y="6116638"/>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224" name="Rectangle 328"/>
          <p:cNvSpPr>
            <a:spLocks noChangeArrowheads="1"/>
          </p:cNvSpPr>
          <p:nvPr/>
        </p:nvSpPr>
        <p:spPr bwMode="auto">
          <a:xfrm>
            <a:off x="4011613" y="6432550"/>
            <a:ext cx="6667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Employees</a:t>
            </a:r>
            <a:endParaRPr lang="en-US" sz="1000" b="0"/>
          </a:p>
        </p:txBody>
      </p:sp>
      <p:sp>
        <p:nvSpPr>
          <p:cNvPr id="593225" name="Rectangle 329"/>
          <p:cNvSpPr>
            <a:spLocks noChangeArrowheads="1"/>
          </p:cNvSpPr>
          <p:nvPr/>
        </p:nvSpPr>
        <p:spPr bwMode="auto">
          <a:xfrm>
            <a:off x="6215063" y="6432550"/>
            <a:ext cx="1166812"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Other Stakeholders</a:t>
            </a:r>
            <a:endParaRPr lang="en-US" sz="1000" b="0"/>
          </a:p>
        </p:txBody>
      </p:sp>
      <p:sp>
        <p:nvSpPr>
          <p:cNvPr id="593226" name="Rectangle 330"/>
          <p:cNvSpPr>
            <a:spLocks noChangeArrowheads="1"/>
          </p:cNvSpPr>
          <p:nvPr/>
        </p:nvSpPr>
        <p:spPr bwMode="auto">
          <a:xfrm>
            <a:off x="1789113" y="6423025"/>
            <a:ext cx="8080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Shareholders</a:t>
            </a:r>
            <a:endParaRPr lang="en-US" sz="1000" b="0"/>
          </a:p>
        </p:txBody>
      </p:sp>
      <p:sp>
        <p:nvSpPr>
          <p:cNvPr id="593227" name="Freeform 331"/>
          <p:cNvSpPr>
            <a:spLocks/>
          </p:cNvSpPr>
          <p:nvPr/>
        </p:nvSpPr>
        <p:spPr bwMode="auto">
          <a:xfrm>
            <a:off x="1163638" y="6356350"/>
            <a:ext cx="1990725" cy="300038"/>
          </a:xfrm>
          <a:custGeom>
            <a:avLst/>
            <a:gdLst/>
            <a:ahLst/>
            <a:cxnLst>
              <a:cxn ang="0">
                <a:pos x="1126" y="0"/>
              </a:cxn>
              <a:cxn ang="0">
                <a:pos x="941" y="4"/>
              </a:cxn>
              <a:cxn ang="0">
                <a:pos x="822" y="11"/>
              </a:cxn>
              <a:cxn ang="0">
                <a:pos x="710" y="17"/>
              </a:cxn>
              <a:cxn ang="0">
                <a:pos x="604" y="27"/>
              </a:cxn>
              <a:cxn ang="0">
                <a:pos x="503" y="37"/>
              </a:cxn>
              <a:cxn ang="0">
                <a:pos x="410" y="48"/>
              </a:cxn>
              <a:cxn ang="0">
                <a:pos x="325" y="61"/>
              </a:cxn>
              <a:cxn ang="0">
                <a:pos x="249" y="76"/>
              </a:cxn>
              <a:cxn ang="0">
                <a:pos x="180" y="91"/>
              </a:cxn>
              <a:cxn ang="0">
                <a:pos x="123" y="107"/>
              </a:cxn>
              <a:cxn ang="0">
                <a:pos x="74" y="123"/>
              </a:cxn>
              <a:cxn ang="0">
                <a:pos x="39" y="141"/>
              </a:cxn>
              <a:cxn ang="0">
                <a:pos x="13" y="161"/>
              </a:cxn>
              <a:cxn ang="0">
                <a:pos x="1" y="180"/>
              </a:cxn>
              <a:cxn ang="0">
                <a:pos x="1" y="200"/>
              </a:cxn>
              <a:cxn ang="0">
                <a:pos x="13" y="218"/>
              </a:cxn>
              <a:cxn ang="0">
                <a:pos x="39" y="237"/>
              </a:cxn>
              <a:cxn ang="0">
                <a:pos x="74" y="255"/>
              </a:cxn>
              <a:cxn ang="0">
                <a:pos x="123" y="271"/>
              </a:cxn>
              <a:cxn ang="0">
                <a:pos x="180" y="288"/>
              </a:cxn>
              <a:cxn ang="0">
                <a:pos x="249" y="302"/>
              </a:cxn>
              <a:cxn ang="0">
                <a:pos x="325" y="317"/>
              </a:cxn>
              <a:cxn ang="0">
                <a:pos x="410" y="330"/>
              </a:cxn>
              <a:cxn ang="0">
                <a:pos x="503" y="341"/>
              </a:cxn>
              <a:cxn ang="0">
                <a:pos x="604" y="351"/>
              </a:cxn>
              <a:cxn ang="0">
                <a:pos x="710" y="361"/>
              </a:cxn>
              <a:cxn ang="0">
                <a:pos x="822" y="367"/>
              </a:cxn>
              <a:cxn ang="0">
                <a:pos x="941" y="372"/>
              </a:cxn>
              <a:cxn ang="0">
                <a:pos x="1126" y="377"/>
              </a:cxn>
              <a:cxn ang="0">
                <a:pos x="1382" y="377"/>
              </a:cxn>
              <a:cxn ang="0">
                <a:pos x="1507" y="376"/>
              </a:cxn>
              <a:cxn ang="0">
                <a:pos x="1628" y="371"/>
              </a:cxn>
              <a:cxn ang="0">
                <a:pos x="1744" y="364"/>
              </a:cxn>
              <a:cxn ang="0">
                <a:pos x="1853" y="356"/>
              </a:cxn>
              <a:cxn ang="0">
                <a:pos x="1955" y="346"/>
              </a:cxn>
              <a:cxn ang="0">
                <a:pos x="2053" y="335"/>
              </a:cxn>
              <a:cxn ang="0">
                <a:pos x="2143" y="323"/>
              </a:cxn>
              <a:cxn ang="0">
                <a:pos x="2222" y="310"/>
              </a:cxn>
              <a:cxn ang="0">
                <a:pos x="2296" y="296"/>
              </a:cxn>
              <a:cxn ang="0">
                <a:pos x="2358" y="280"/>
              </a:cxn>
              <a:cxn ang="0">
                <a:pos x="2411" y="263"/>
              </a:cxn>
              <a:cxn ang="0">
                <a:pos x="2454" y="245"/>
              </a:cxn>
              <a:cxn ang="0">
                <a:pos x="2485" y="227"/>
              </a:cxn>
              <a:cxn ang="0">
                <a:pos x="2502" y="208"/>
              </a:cxn>
              <a:cxn ang="0">
                <a:pos x="2509" y="190"/>
              </a:cxn>
              <a:cxn ang="0">
                <a:pos x="2502" y="170"/>
              </a:cxn>
              <a:cxn ang="0">
                <a:pos x="2485" y="151"/>
              </a:cxn>
              <a:cxn ang="0">
                <a:pos x="2454" y="133"/>
              </a:cxn>
              <a:cxn ang="0">
                <a:pos x="2411" y="115"/>
              </a:cxn>
              <a:cxn ang="0">
                <a:pos x="2358" y="99"/>
              </a:cxn>
              <a:cxn ang="0">
                <a:pos x="2296" y="83"/>
              </a:cxn>
              <a:cxn ang="0">
                <a:pos x="2222" y="68"/>
              </a:cxn>
              <a:cxn ang="0">
                <a:pos x="2143" y="55"/>
              </a:cxn>
              <a:cxn ang="0">
                <a:pos x="2053" y="42"/>
              </a:cxn>
              <a:cxn ang="0">
                <a:pos x="1955" y="32"/>
              </a:cxn>
              <a:cxn ang="0">
                <a:pos x="1853" y="22"/>
              </a:cxn>
              <a:cxn ang="0">
                <a:pos x="1744" y="14"/>
              </a:cxn>
              <a:cxn ang="0">
                <a:pos x="1628" y="8"/>
              </a:cxn>
              <a:cxn ang="0">
                <a:pos x="1507" y="3"/>
              </a:cxn>
              <a:cxn ang="0">
                <a:pos x="1382" y="0"/>
              </a:cxn>
            </a:cxnLst>
            <a:rect l="0" t="0" r="r" b="b"/>
            <a:pathLst>
              <a:path w="2509" h="379">
                <a:moveTo>
                  <a:pt x="1255" y="0"/>
                </a:moveTo>
                <a:lnTo>
                  <a:pt x="1126" y="0"/>
                </a:lnTo>
                <a:lnTo>
                  <a:pt x="1001" y="3"/>
                </a:lnTo>
                <a:lnTo>
                  <a:pt x="941" y="4"/>
                </a:lnTo>
                <a:lnTo>
                  <a:pt x="881" y="8"/>
                </a:lnTo>
                <a:lnTo>
                  <a:pt x="822" y="11"/>
                </a:lnTo>
                <a:lnTo>
                  <a:pt x="765" y="14"/>
                </a:lnTo>
                <a:lnTo>
                  <a:pt x="710" y="17"/>
                </a:lnTo>
                <a:lnTo>
                  <a:pt x="656" y="22"/>
                </a:lnTo>
                <a:lnTo>
                  <a:pt x="604" y="27"/>
                </a:lnTo>
                <a:lnTo>
                  <a:pt x="552" y="32"/>
                </a:lnTo>
                <a:lnTo>
                  <a:pt x="503" y="37"/>
                </a:lnTo>
                <a:lnTo>
                  <a:pt x="456" y="42"/>
                </a:lnTo>
                <a:lnTo>
                  <a:pt x="410" y="48"/>
                </a:lnTo>
                <a:lnTo>
                  <a:pt x="366" y="55"/>
                </a:lnTo>
                <a:lnTo>
                  <a:pt x="325" y="61"/>
                </a:lnTo>
                <a:lnTo>
                  <a:pt x="286" y="68"/>
                </a:lnTo>
                <a:lnTo>
                  <a:pt x="249" y="76"/>
                </a:lnTo>
                <a:lnTo>
                  <a:pt x="213" y="83"/>
                </a:lnTo>
                <a:lnTo>
                  <a:pt x="180" y="91"/>
                </a:lnTo>
                <a:lnTo>
                  <a:pt x="151" y="99"/>
                </a:lnTo>
                <a:lnTo>
                  <a:pt x="123" y="107"/>
                </a:lnTo>
                <a:lnTo>
                  <a:pt x="97" y="115"/>
                </a:lnTo>
                <a:lnTo>
                  <a:pt x="74" y="123"/>
                </a:lnTo>
                <a:lnTo>
                  <a:pt x="55" y="133"/>
                </a:lnTo>
                <a:lnTo>
                  <a:pt x="39" y="141"/>
                </a:lnTo>
                <a:lnTo>
                  <a:pt x="24" y="151"/>
                </a:lnTo>
                <a:lnTo>
                  <a:pt x="13" y="161"/>
                </a:lnTo>
                <a:lnTo>
                  <a:pt x="6" y="170"/>
                </a:lnTo>
                <a:lnTo>
                  <a:pt x="1" y="180"/>
                </a:lnTo>
                <a:lnTo>
                  <a:pt x="0" y="190"/>
                </a:lnTo>
                <a:lnTo>
                  <a:pt x="1" y="200"/>
                </a:lnTo>
                <a:lnTo>
                  <a:pt x="6" y="208"/>
                </a:lnTo>
                <a:lnTo>
                  <a:pt x="13" y="218"/>
                </a:lnTo>
                <a:lnTo>
                  <a:pt x="24" y="227"/>
                </a:lnTo>
                <a:lnTo>
                  <a:pt x="39" y="237"/>
                </a:lnTo>
                <a:lnTo>
                  <a:pt x="55" y="245"/>
                </a:lnTo>
                <a:lnTo>
                  <a:pt x="74" y="255"/>
                </a:lnTo>
                <a:lnTo>
                  <a:pt x="97" y="263"/>
                </a:lnTo>
                <a:lnTo>
                  <a:pt x="123" y="271"/>
                </a:lnTo>
                <a:lnTo>
                  <a:pt x="151" y="280"/>
                </a:lnTo>
                <a:lnTo>
                  <a:pt x="180" y="288"/>
                </a:lnTo>
                <a:lnTo>
                  <a:pt x="213" y="296"/>
                </a:lnTo>
                <a:lnTo>
                  <a:pt x="249" y="302"/>
                </a:lnTo>
                <a:lnTo>
                  <a:pt x="286" y="310"/>
                </a:lnTo>
                <a:lnTo>
                  <a:pt x="325" y="317"/>
                </a:lnTo>
                <a:lnTo>
                  <a:pt x="366" y="323"/>
                </a:lnTo>
                <a:lnTo>
                  <a:pt x="410" y="330"/>
                </a:lnTo>
                <a:lnTo>
                  <a:pt x="456" y="335"/>
                </a:lnTo>
                <a:lnTo>
                  <a:pt x="503" y="341"/>
                </a:lnTo>
                <a:lnTo>
                  <a:pt x="552" y="346"/>
                </a:lnTo>
                <a:lnTo>
                  <a:pt x="604" y="351"/>
                </a:lnTo>
                <a:lnTo>
                  <a:pt x="656" y="356"/>
                </a:lnTo>
                <a:lnTo>
                  <a:pt x="710" y="361"/>
                </a:lnTo>
                <a:lnTo>
                  <a:pt x="765" y="364"/>
                </a:lnTo>
                <a:lnTo>
                  <a:pt x="822" y="367"/>
                </a:lnTo>
                <a:lnTo>
                  <a:pt x="881" y="371"/>
                </a:lnTo>
                <a:lnTo>
                  <a:pt x="941" y="372"/>
                </a:lnTo>
                <a:lnTo>
                  <a:pt x="1001" y="376"/>
                </a:lnTo>
                <a:lnTo>
                  <a:pt x="1126" y="377"/>
                </a:lnTo>
                <a:lnTo>
                  <a:pt x="1255" y="379"/>
                </a:lnTo>
                <a:lnTo>
                  <a:pt x="1382" y="377"/>
                </a:lnTo>
                <a:lnTo>
                  <a:pt x="1446" y="377"/>
                </a:lnTo>
                <a:lnTo>
                  <a:pt x="1507" y="376"/>
                </a:lnTo>
                <a:lnTo>
                  <a:pt x="1568" y="372"/>
                </a:lnTo>
                <a:lnTo>
                  <a:pt x="1628" y="371"/>
                </a:lnTo>
                <a:lnTo>
                  <a:pt x="1687" y="367"/>
                </a:lnTo>
                <a:lnTo>
                  <a:pt x="1744" y="364"/>
                </a:lnTo>
                <a:lnTo>
                  <a:pt x="1799" y="361"/>
                </a:lnTo>
                <a:lnTo>
                  <a:pt x="1853" y="356"/>
                </a:lnTo>
                <a:lnTo>
                  <a:pt x="1905" y="351"/>
                </a:lnTo>
                <a:lnTo>
                  <a:pt x="1955" y="346"/>
                </a:lnTo>
                <a:lnTo>
                  <a:pt x="2006" y="341"/>
                </a:lnTo>
                <a:lnTo>
                  <a:pt x="2053" y="335"/>
                </a:lnTo>
                <a:lnTo>
                  <a:pt x="2099" y="330"/>
                </a:lnTo>
                <a:lnTo>
                  <a:pt x="2143" y="323"/>
                </a:lnTo>
                <a:lnTo>
                  <a:pt x="2183" y="317"/>
                </a:lnTo>
                <a:lnTo>
                  <a:pt x="2222" y="310"/>
                </a:lnTo>
                <a:lnTo>
                  <a:pt x="2260" y="302"/>
                </a:lnTo>
                <a:lnTo>
                  <a:pt x="2296" y="296"/>
                </a:lnTo>
                <a:lnTo>
                  <a:pt x="2328" y="288"/>
                </a:lnTo>
                <a:lnTo>
                  <a:pt x="2358" y="280"/>
                </a:lnTo>
                <a:lnTo>
                  <a:pt x="2385" y="271"/>
                </a:lnTo>
                <a:lnTo>
                  <a:pt x="2411" y="263"/>
                </a:lnTo>
                <a:lnTo>
                  <a:pt x="2434" y="255"/>
                </a:lnTo>
                <a:lnTo>
                  <a:pt x="2454" y="245"/>
                </a:lnTo>
                <a:lnTo>
                  <a:pt x="2470" y="237"/>
                </a:lnTo>
                <a:lnTo>
                  <a:pt x="2485" y="227"/>
                </a:lnTo>
                <a:lnTo>
                  <a:pt x="2494" y="218"/>
                </a:lnTo>
                <a:lnTo>
                  <a:pt x="2502" y="208"/>
                </a:lnTo>
                <a:lnTo>
                  <a:pt x="2507" y="200"/>
                </a:lnTo>
                <a:lnTo>
                  <a:pt x="2509" y="190"/>
                </a:lnTo>
                <a:lnTo>
                  <a:pt x="2507" y="180"/>
                </a:lnTo>
                <a:lnTo>
                  <a:pt x="2502" y="170"/>
                </a:lnTo>
                <a:lnTo>
                  <a:pt x="2494" y="161"/>
                </a:lnTo>
                <a:lnTo>
                  <a:pt x="2485" y="151"/>
                </a:lnTo>
                <a:lnTo>
                  <a:pt x="2470" y="141"/>
                </a:lnTo>
                <a:lnTo>
                  <a:pt x="2454" y="133"/>
                </a:lnTo>
                <a:lnTo>
                  <a:pt x="2434" y="123"/>
                </a:lnTo>
                <a:lnTo>
                  <a:pt x="2411" y="115"/>
                </a:lnTo>
                <a:lnTo>
                  <a:pt x="2385" y="107"/>
                </a:lnTo>
                <a:lnTo>
                  <a:pt x="2358" y="99"/>
                </a:lnTo>
                <a:lnTo>
                  <a:pt x="2328" y="91"/>
                </a:lnTo>
                <a:lnTo>
                  <a:pt x="2296" y="83"/>
                </a:lnTo>
                <a:lnTo>
                  <a:pt x="2260" y="76"/>
                </a:lnTo>
                <a:lnTo>
                  <a:pt x="2222" y="68"/>
                </a:lnTo>
                <a:lnTo>
                  <a:pt x="2183" y="61"/>
                </a:lnTo>
                <a:lnTo>
                  <a:pt x="2143" y="55"/>
                </a:lnTo>
                <a:lnTo>
                  <a:pt x="2099" y="48"/>
                </a:lnTo>
                <a:lnTo>
                  <a:pt x="2053" y="42"/>
                </a:lnTo>
                <a:lnTo>
                  <a:pt x="2006" y="37"/>
                </a:lnTo>
                <a:lnTo>
                  <a:pt x="1955" y="32"/>
                </a:lnTo>
                <a:lnTo>
                  <a:pt x="1905" y="27"/>
                </a:lnTo>
                <a:lnTo>
                  <a:pt x="1853" y="22"/>
                </a:lnTo>
                <a:lnTo>
                  <a:pt x="1799" y="17"/>
                </a:lnTo>
                <a:lnTo>
                  <a:pt x="1744" y="14"/>
                </a:lnTo>
                <a:lnTo>
                  <a:pt x="1687" y="11"/>
                </a:lnTo>
                <a:lnTo>
                  <a:pt x="1628" y="8"/>
                </a:lnTo>
                <a:lnTo>
                  <a:pt x="1568" y="4"/>
                </a:lnTo>
                <a:lnTo>
                  <a:pt x="1507" y="3"/>
                </a:lnTo>
                <a:lnTo>
                  <a:pt x="1446" y="1"/>
                </a:lnTo>
                <a:lnTo>
                  <a:pt x="1382" y="0"/>
                </a:lnTo>
                <a:lnTo>
                  <a:pt x="1255" y="0"/>
                </a:lnTo>
                <a:close/>
              </a:path>
            </a:pathLst>
          </a:custGeom>
          <a:solidFill>
            <a:srgbClr val="FFFFFF"/>
          </a:solidFill>
          <a:ln w="9525">
            <a:noFill/>
            <a:round/>
            <a:headEnd/>
            <a:tailEnd/>
          </a:ln>
        </p:spPr>
        <p:txBody>
          <a:bodyPr/>
          <a:lstStyle/>
          <a:p>
            <a:endParaRPr lang="en-US"/>
          </a:p>
        </p:txBody>
      </p:sp>
      <p:sp>
        <p:nvSpPr>
          <p:cNvPr id="593228" name="Freeform 332"/>
          <p:cNvSpPr>
            <a:spLocks/>
          </p:cNvSpPr>
          <p:nvPr/>
        </p:nvSpPr>
        <p:spPr bwMode="auto">
          <a:xfrm>
            <a:off x="1163638" y="6356350"/>
            <a:ext cx="1990725" cy="300038"/>
          </a:xfrm>
          <a:custGeom>
            <a:avLst/>
            <a:gdLst/>
            <a:ahLst/>
            <a:cxnLst>
              <a:cxn ang="0">
                <a:pos x="1126" y="0"/>
              </a:cxn>
              <a:cxn ang="0">
                <a:pos x="941" y="4"/>
              </a:cxn>
              <a:cxn ang="0">
                <a:pos x="822" y="11"/>
              </a:cxn>
              <a:cxn ang="0">
                <a:pos x="710" y="17"/>
              </a:cxn>
              <a:cxn ang="0">
                <a:pos x="604" y="27"/>
              </a:cxn>
              <a:cxn ang="0">
                <a:pos x="503" y="37"/>
              </a:cxn>
              <a:cxn ang="0">
                <a:pos x="410" y="48"/>
              </a:cxn>
              <a:cxn ang="0">
                <a:pos x="325" y="61"/>
              </a:cxn>
              <a:cxn ang="0">
                <a:pos x="249" y="76"/>
              </a:cxn>
              <a:cxn ang="0">
                <a:pos x="180" y="91"/>
              </a:cxn>
              <a:cxn ang="0">
                <a:pos x="123" y="107"/>
              </a:cxn>
              <a:cxn ang="0">
                <a:pos x="74" y="123"/>
              </a:cxn>
              <a:cxn ang="0">
                <a:pos x="39" y="141"/>
              </a:cxn>
              <a:cxn ang="0">
                <a:pos x="13" y="161"/>
              </a:cxn>
              <a:cxn ang="0">
                <a:pos x="1" y="180"/>
              </a:cxn>
              <a:cxn ang="0">
                <a:pos x="1" y="200"/>
              </a:cxn>
              <a:cxn ang="0">
                <a:pos x="13" y="218"/>
              </a:cxn>
              <a:cxn ang="0">
                <a:pos x="39" y="237"/>
              </a:cxn>
              <a:cxn ang="0">
                <a:pos x="74" y="255"/>
              </a:cxn>
              <a:cxn ang="0">
                <a:pos x="123" y="271"/>
              </a:cxn>
              <a:cxn ang="0">
                <a:pos x="180" y="288"/>
              </a:cxn>
              <a:cxn ang="0">
                <a:pos x="249" y="302"/>
              </a:cxn>
              <a:cxn ang="0">
                <a:pos x="325" y="317"/>
              </a:cxn>
              <a:cxn ang="0">
                <a:pos x="410" y="330"/>
              </a:cxn>
              <a:cxn ang="0">
                <a:pos x="503" y="341"/>
              </a:cxn>
              <a:cxn ang="0">
                <a:pos x="604" y="351"/>
              </a:cxn>
              <a:cxn ang="0">
                <a:pos x="710" y="361"/>
              </a:cxn>
              <a:cxn ang="0">
                <a:pos x="822" y="367"/>
              </a:cxn>
              <a:cxn ang="0">
                <a:pos x="941" y="372"/>
              </a:cxn>
              <a:cxn ang="0">
                <a:pos x="1126" y="377"/>
              </a:cxn>
              <a:cxn ang="0">
                <a:pos x="1382" y="377"/>
              </a:cxn>
              <a:cxn ang="0">
                <a:pos x="1507" y="376"/>
              </a:cxn>
              <a:cxn ang="0">
                <a:pos x="1628" y="371"/>
              </a:cxn>
              <a:cxn ang="0">
                <a:pos x="1744" y="364"/>
              </a:cxn>
              <a:cxn ang="0">
                <a:pos x="1853" y="356"/>
              </a:cxn>
              <a:cxn ang="0">
                <a:pos x="1955" y="346"/>
              </a:cxn>
              <a:cxn ang="0">
                <a:pos x="2053" y="335"/>
              </a:cxn>
              <a:cxn ang="0">
                <a:pos x="2143" y="323"/>
              </a:cxn>
              <a:cxn ang="0">
                <a:pos x="2222" y="310"/>
              </a:cxn>
              <a:cxn ang="0">
                <a:pos x="2296" y="296"/>
              </a:cxn>
              <a:cxn ang="0">
                <a:pos x="2358" y="280"/>
              </a:cxn>
              <a:cxn ang="0">
                <a:pos x="2411" y="263"/>
              </a:cxn>
              <a:cxn ang="0">
                <a:pos x="2454" y="245"/>
              </a:cxn>
              <a:cxn ang="0">
                <a:pos x="2485" y="227"/>
              </a:cxn>
              <a:cxn ang="0">
                <a:pos x="2502" y="208"/>
              </a:cxn>
              <a:cxn ang="0">
                <a:pos x="2509" y="190"/>
              </a:cxn>
              <a:cxn ang="0">
                <a:pos x="2502" y="170"/>
              </a:cxn>
              <a:cxn ang="0">
                <a:pos x="2485" y="151"/>
              </a:cxn>
              <a:cxn ang="0">
                <a:pos x="2454" y="133"/>
              </a:cxn>
              <a:cxn ang="0">
                <a:pos x="2411" y="115"/>
              </a:cxn>
              <a:cxn ang="0">
                <a:pos x="2358" y="99"/>
              </a:cxn>
              <a:cxn ang="0">
                <a:pos x="2296" y="83"/>
              </a:cxn>
              <a:cxn ang="0">
                <a:pos x="2222" y="68"/>
              </a:cxn>
              <a:cxn ang="0">
                <a:pos x="2143" y="55"/>
              </a:cxn>
              <a:cxn ang="0">
                <a:pos x="2053" y="42"/>
              </a:cxn>
              <a:cxn ang="0">
                <a:pos x="1955" y="32"/>
              </a:cxn>
              <a:cxn ang="0">
                <a:pos x="1853" y="22"/>
              </a:cxn>
              <a:cxn ang="0">
                <a:pos x="1744" y="14"/>
              </a:cxn>
              <a:cxn ang="0">
                <a:pos x="1628" y="8"/>
              </a:cxn>
              <a:cxn ang="0">
                <a:pos x="1507" y="3"/>
              </a:cxn>
              <a:cxn ang="0">
                <a:pos x="1382" y="0"/>
              </a:cxn>
            </a:cxnLst>
            <a:rect l="0" t="0" r="r" b="b"/>
            <a:pathLst>
              <a:path w="2509" h="379">
                <a:moveTo>
                  <a:pt x="1255" y="0"/>
                </a:moveTo>
                <a:lnTo>
                  <a:pt x="1126" y="0"/>
                </a:lnTo>
                <a:lnTo>
                  <a:pt x="1001" y="3"/>
                </a:lnTo>
                <a:lnTo>
                  <a:pt x="941" y="4"/>
                </a:lnTo>
                <a:lnTo>
                  <a:pt x="881" y="8"/>
                </a:lnTo>
                <a:lnTo>
                  <a:pt x="822" y="11"/>
                </a:lnTo>
                <a:lnTo>
                  <a:pt x="765" y="14"/>
                </a:lnTo>
                <a:lnTo>
                  <a:pt x="710" y="17"/>
                </a:lnTo>
                <a:lnTo>
                  <a:pt x="656" y="22"/>
                </a:lnTo>
                <a:lnTo>
                  <a:pt x="604" y="27"/>
                </a:lnTo>
                <a:lnTo>
                  <a:pt x="552" y="32"/>
                </a:lnTo>
                <a:lnTo>
                  <a:pt x="503" y="37"/>
                </a:lnTo>
                <a:lnTo>
                  <a:pt x="456" y="42"/>
                </a:lnTo>
                <a:lnTo>
                  <a:pt x="410" y="48"/>
                </a:lnTo>
                <a:lnTo>
                  <a:pt x="366" y="55"/>
                </a:lnTo>
                <a:lnTo>
                  <a:pt x="325" y="61"/>
                </a:lnTo>
                <a:lnTo>
                  <a:pt x="286" y="68"/>
                </a:lnTo>
                <a:lnTo>
                  <a:pt x="249" y="76"/>
                </a:lnTo>
                <a:lnTo>
                  <a:pt x="213" y="83"/>
                </a:lnTo>
                <a:lnTo>
                  <a:pt x="180" y="91"/>
                </a:lnTo>
                <a:lnTo>
                  <a:pt x="151" y="99"/>
                </a:lnTo>
                <a:lnTo>
                  <a:pt x="123" y="107"/>
                </a:lnTo>
                <a:lnTo>
                  <a:pt x="97" y="115"/>
                </a:lnTo>
                <a:lnTo>
                  <a:pt x="74" y="123"/>
                </a:lnTo>
                <a:lnTo>
                  <a:pt x="55" y="133"/>
                </a:lnTo>
                <a:lnTo>
                  <a:pt x="39" y="141"/>
                </a:lnTo>
                <a:lnTo>
                  <a:pt x="24" y="151"/>
                </a:lnTo>
                <a:lnTo>
                  <a:pt x="13" y="161"/>
                </a:lnTo>
                <a:lnTo>
                  <a:pt x="6" y="170"/>
                </a:lnTo>
                <a:lnTo>
                  <a:pt x="1" y="180"/>
                </a:lnTo>
                <a:lnTo>
                  <a:pt x="0" y="190"/>
                </a:lnTo>
                <a:lnTo>
                  <a:pt x="1" y="200"/>
                </a:lnTo>
                <a:lnTo>
                  <a:pt x="6" y="208"/>
                </a:lnTo>
                <a:lnTo>
                  <a:pt x="13" y="218"/>
                </a:lnTo>
                <a:lnTo>
                  <a:pt x="24" y="227"/>
                </a:lnTo>
                <a:lnTo>
                  <a:pt x="39" y="237"/>
                </a:lnTo>
                <a:lnTo>
                  <a:pt x="55" y="245"/>
                </a:lnTo>
                <a:lnTo>
                  <a:pt x="74" y="255"/>
                </a:lnTo>
                <a:lnTo>
                  <a:pt x="97" y="263"/>
                </a:lnTo>
                <a:lnTo>
                  <a:pt x="123" y="271"/>
                </a:lnTo>
                <a:lnTo>
                  <a:pt x="151" y="280"/>
                </a:lnTo>
                <a:lnTo>
                  <a:pt x="180" y="288"/>
                </a:lnTo>
                <a:lnTo>
                  <a:pt x="213" y="296"/>
                </a:lnTo>
                <a:lnTo>
                  <a:pt x="249" y="302"/>
                </a:lnTo>
                <a:lnTo>
                  <a:pt x="286" y="310"/>
                </a:lnTo>
                <a:lnTo>
                  <a:pt x="325" y="317"/>
                </a:lnTo>
                <a:lnTo>
                  <a:pt x="366" y="323"/>
                </a:lnTo>
                <a:lnTo>
                  <a:pt x="410" y="330"/>
                </a:lnTo>
                <a:lnTo>
                  <a:pt x="456" y="335"/>
                </a:lnTo>
                <a:lnTo>
                  <a:pt x="503" y="341"/>
                </a:lnTo>
                <a:lnTo>
                  <a:pt x="552" y="346"/>
                </a:lnTo>
                <a:lnTo>
                  <a:pt x="604" y="351"/>
                </a:lnTo>
                <a:lnTo>
                  <a:pt x="656" y="356"/>
                </a:lnTo>
                <a:lnTo>
                  <a:pt x="710" y="361"/>
                </a:lnTo>
                <a:lnTo>
                  <a:pt x="765" y="364"/>
                </a:lnTo>
                <a:lnTo>
                  <a:pt x="822" y="367"/>
                </a:lnTo>
                <a:lnTo>
                  <a:pt x="881" y="371"/>
                </a:lnTo>
                <a:lnTo>
                  <a:pt x="941" y="372"/>
                </a:lnTo>
                <a:lnTo>
                  <a:pt x="1001" y="376"/>
                </a:lnTo>
                <a:lnTo>
                  <a:pt x="1126" y="377"/>
                </a:lnTo>
                <a:lnTo>
                  <a:pt x="1255" y="379"/>
                </a:lnTo>
                <a:lnTo>
                  <a:pt x="1382" y="377"/>
                </a:lnTo>
                <a:lnTo>
                  <a:pt x="1446" y="377"/>
                </a:lnTo>
                <a:lnTo>
                  <a:pt x="1507" y="376"/>
                </a:lnTo>
                <a:lnTo>
                  <a:pt x="1568" y="372"/>
                </a:lnTo>
                <a:lnTo>
                  <a:pt x="1628" y="371"/>
                </a:lnTo>
                <a:lnTo>
                  <a:pt x="1687" y="367"/>
                </a:lnTo>
                <a:lnTo>
                  <a:pt x="1744" y="364"/>
                </a:lnTo>
                <a:lnTo>
                  <a:pt x="1799" y="361"/>
                </a:lnTo>
                <a:lnTo>
                  <a:pt x="1853" y="356"/>
                </a:lnTo>
                <a:lnTo>
                  <a:pt x="1905" y="351"/>
                </a:lnTo>
                <a:lnTo>
                  <a:pt x="1955" y="346"/>
                </a:lnTo>
                <a:lnTo>
                  <a:pt x="2006" y="341"/>
                </a:lnTo>
                <a:lnTo>
                  <a:pt x="2053" y="335"/>
                </a:lnTo>
                <a:lnTo>
                  <a:pt x="2099" y="330"/>
                </a:lnTo>
                <a:lnTo>
                  <a:pt x="2143" y="323"/>
                </a:lnTo>
                <a:lnTo>
                  <a:pt x="2183" y="317"/>
                </a:lnTo>
                <a:lnTo>
                  <a:pt x="2222" y="310"/>
                </a:lnTo>
                <a:lnTo>
                  <a:pt x="2260" y="302"/>
                </a:lnTo>
                <a:lnTo>
                  <a:pt x="2296" y="296"/>
                </a:lnTo>
                <a:lnTo>
                  <a:pt x="2328" y="288"/>
                </a:lnTo>
                <a:lnTo>
                  <a:pt x="2358" y="280"/>
                </a:lnTo>
                <a:lnTo>
                  <a:pt x="2385" y="271"/>
                </a:lnTo>
                <a:lnTo>
                  <a:pt x="2411" y="263"/>
                </a:lnTo>
                <a:lnTo>
                  <a:pt x="2434" y="255"/>
                </a:lnTo>
                <a:lnTo>
                  <a:pt x="2454" y="245"/>
                </a:lnTo>
                <a:lnTo>
                  <a:pt x="2470" y="237"/>
                </a:lnTo>
                <a:lnTo>
                  <a:pt x="2485" y="227"/>
                </a:lnTo>
                <a:lnTo>
                  <a:pt x="2494" y="218"/>
                </a:lnTo>
                <a:lnTo>
                  <a:pt x="2502" y="208"/>
                </a:lnTo>
                <a:lnTo>
                  <a:pt x="2507" y="200"/>
                </a:lnTo>
                <a:lnTo>
                  <a:pt x="2509" y="190"/>
                </a:lnTo>
                <a:lnTo>
                  <a:pt x="2507" y="180"/>
                </a:lnTo>
                <a:lnTo>
                  <a:pt x="2502" y="170"/>
                </a:lnTo>
                <a:lnTo>
                  <a:pt x="2494" y="161"/>
                </a:lnTo>
                <a:lnTo>
                  <a:pt x="2485" y="151"/>
                </a:lnTo>
                <a:lnTo>
                  <a:pt x="2470" y="141"/>
                </a:lnTo>
                <a:lnTo>
                  <a:pt x="2454" y="133"/>
                </a:lnTo>
                <a:lnTo>
                  <a:pt x="2434" y="123"/>
                </a:lnTo>
                <a:lnTo>
                  <a:pt x="2411" y="115"/>
                </a:lnTo>
                <a:lnTo>
                  <a:pt x="2385" y="107"/>
                </a:lnTo>
                <a:lnTo>
                  <a:pt x="2358" y="99"/>
                </a:lnTo>
                <a:lnTo>
                  <a:pt x="2328" y="91"/>
                </a:lnTo>
                <a:lnTo>
                  <a:pt x="2296" y="83"/>
                </a:lnTo>
                <a:lnTo>
                  <a:pt x="2260" y="76"/>
                </a:lnTo>
                <a:lnTo>
                  <a:pt x="2222" y="68"/>
                </a:lnTo>
                <a:lnTo>
                  <a:pt x="2183" y="61"/>
                </a:lnTo>
                <a:lnTo>
                  <a:pt x="2143" y="55"/>
                </a:lnTo>
                <a:lnTo>
                  <a:pt x="2099" y="48"/>
                </a:lnTo>
                <a:lnTo>
                  <a:pt x="2053" y="42"/>
                </a:lnTo>
                <a:lnTo>
                  <a:pt x="2006" y="37"/>
                </a:lnTo>
                <a:lnTo>
                  <a:pt x="1955" y="32"/>
                </a:lnTo>
                <a:lnTo>
                  <a:pt x="1905" y="27"/>
                </a:lnTo>
                <a:lnTo>
                  <a:pt x="1853" y="22"/>
                </a:lnTo>
                <a:lnTo>
                  <a:pt x="1799" y="17"/>
                </a:lnTo>
                <a:lnTo>
                  <a:pt x="1744" y="14"/>
                </a:lnTo>
                <a:lnTo>
                  <a:pt x="1687" y="11"/>
                </a:lnTo>
                <a:lnTo>
                  <a:pt x="1628" y="8"/>
                </a:lnTo>
                <a:lnTo>
                  <a:pt x="1568" y="4"/>
                </a:lnTo>
                <a:lnTo>
                  <a:pt x="1507" y="3"/>
                </a:lnTo>
                <a:lnTo>
                  <a:pt x="1446" y="1"/>
                </a:lnTo>
                <a:lnTo>
                  <a:pt x="1382" y="0"/>
                </a:lnTo>
                <a:lnTo>
                  <a:pt x="1255" y="0"/>
                </a:lnTo>
              </a:path>
            </a:pathLst>
          </a:custGeom>
          <a:noFill/>
          <a:ln w="7938">
            <a:solidFill>
              <a:srgbClr val="000000"/>
            </a:solidFill>
            <a:prstDash val="solid"/>
            <a:round/>
            <a:headEnd/>
            <a:tailEnd/>
          </a:ln>
        </p:spPr>
        <p:txBody>
          <a:bodyPr/>
          <a:lstStyle/>
          <a:p>
            <a:endParaRPr lang="en-US"/>
          </a:p>
        </p:txBody>
      </p:sp>
      <p:sp>
        <p:nvSpPr>
          <p:cNvPr id="593229" name="Freeform 333"/>
          <p:cNvSpPr>
            <a:spLocks/>
          </p:cNvSpPr>
          <p:nvPr/>
        </p:nvSpPr>
        <p:spPr bwMode="auto">
          <a:xfrm>
            <a:off x="3306763" y="6356350"/>
            <a:ext cx="1992312" cy="300038"/>
          </a:xfrm>
          <a:custGeom>
            <a:avLst/>
            <a:gdLst/>
            <a:ahLst/>
            <a:cxnLst>
              <a:cxn ang="0">
                <a:pos x="1127" y="0"/>
              </a:cxn>
              <a:cxn ang="0">
                <a:pos x="1002" y="3"/>
              </a:cxn>
              <a:cxn ang="0">
                <a:pos x="883" y="8"/>
              </a:cxn>
              <a:cxn ang="0">
                <a:pos x="767" y="14"/>
              </a:cxn>
              <a:cxn ang="0">
                <a:pos x="657" y="22"/>
              </a:cxn>
              <a:cxn ang="0">
                <a:pos x="554" y="32"/>
              </a:cxn>
              <a:cxn ang="0">
                <a:pos x="456" y="42"/>
              </a:cxn>
              <a:cxn ang="0">
                <a:pos x="369" y="55"/>
              </a:cxn>
              <a:cxn ang="0">
                <a:pos x="287" y="68"/>
              </a:cxn>
              <a:cxn ang="0">
                <a:pos x="215" y="83"/>
              </a:cxn>
              <a:cxn ang="0">
                <a:pos x="152" y="99"/>
              </a:cxn>
              <a:cxn ang="0">
                <a:pos x="100" y="115"/>
              </a:cxn>
              <a:cxn ang="0">
                <a:pos x="57" y="133"/>
              </a:cxn>
              <a:cxn ang="0">
                <a:pos x="27" y="151"/>
              </a:cxn>
              <a:cxn ang="0">
                <a:pos x="7" y="170"/>
              </a:cxn>
              <a:cxn ang="0">
                <a:pos x="0" y="190"/>
              </a:cxn>
              <a:cxn ang="0">
                <a:pos x="7" y="208"/>
              </a:cxn>
              <a:cxn ang="0">
                <a:pos x="27" y="227"/>
              </a:cxn>
              <a:cxn ang="0">
                <a:pos x="57" y="245"/>
              </a:cxn>
              <a:cxn ang="0">
                <a:pos x="100" y="263"/>
              </a:cxn>
              <a:cxn ang="0">
                <a:pos x="152" y="280"/>
              </a:cxn>
              <a:cxn ang="0">
                <a:pos x="215" y="296"/>
              </a:cxn>
              <a:cxn ang="0">
                <a:pos x="287" y="310"/>
              </a:cxn>
              <a:cxn ang="0">
                <a:pos x="369" y="323"/>
              </a:cxn>
              <a:cxn ang="0">
                <a:pos x="456" y="335"/>
              </a:cxn>
              <a:cxn ang="0">
                <a:pos x="554" y="346"/>
              </a:cxn>
              <a:cxn ang="0">
                <a:pos x="657" y="356"/>
              </a:cxn>
              <a:cxn ang="0">
                <a:pos x="767" y="364"/>
              </a:cxn>
              <a:cxn ang="0">
                <a:pos x="883" y="371"/>
              </a:cxn>
              <a:cxn ang="0">
                <a:pos x="1002" y="376"/>
              </a:cxn>
              <a:cxn ang="0">
                <a:pos x="1127" y="377"/>
              </a:cxn>
              <a:cxn ang="0">
                <a:pos x="1385" y="377"/>
              </a:cxn>
              <a:cxn ang="0">
                <a:pos x="1508" y="376"/>
              </a:cxn>
              <a:cxn ang="0">
                <a:pos x="1629" y="371"/>
              </a:cxn>
              <a:cxn ang="0">
                <a:pos x="1745" y="364"/>
              </a:cxn>
              <a:cxn ang="0">
                <a:pos x="1854" y="356"/>
              </a:cxn>
              <a:cxn ang="0">
                <a:pos x="1958" y="346"/>
              </a:cxn>
              <a:cxn ang="0">
                <a:pos x="2054" y="335"/>
              </a:cxn>
              <a:cxn ang="0">
                <a:pos x="2143" y="323"/>
              </a:cxn>
              <a:cxn ang="0">
                <a:pos x="2225" y="310"/>
              </a:cxn>
              <a:cxn ang="0">
                <a:pos x="2297" y="296"/>
              </a:cxn>
              <a:cxn ang="0">
                <a:pos x="2360" y="280"/>
              </a:cxn>
              <a:cxn ang="0">
                <a:pos x="2412" y="263"/>
              </a:cxn>
              <a:cxn ang="0">
                <a:pos x="2455" y="245"/>
              </a:cxn>
              <a:cxn ang="0">
                <a:pos x="2485" y="227"/>
              </a:cxn>
              <a:cxn ang="0">
                <a:pos x="2505" y="208"/>
              </a:cxn>
              <a:cxn ang="0">
                <a:pos x="2512" y="190"/>
              </a:cxn>
              <a:cxn ang="0">
                <a:pos x="2505" y="170"/>
              </a:cxn>
              <a:cxn ang="0">
                <a:pos x="2485" y="151"/>
              </a:cxn>
              <a:cxn ang="0">
                <a:pos x="2455" y="133"/>
              </a:cxn>
              <a:cxn ang="0">
                <a:pos x="2412" y="115"/>
              </a:cxn>
              <a:cxn ang="0">
                <a:pos x="2360" y="99"/>
              </a:cxn>
              <a:cxn ang="0">
                <a:pos x="2297" y="83"/>
              </a:cxn>
              <a:cxn ang="0">
                <a:pos x="2225" y="68"/>
              </a:cxn>
              <a:cxn ang="0">
                <a:pos x="2143" y="55"/>
              </a:cxn>
              <a:cxn ang="0">
                <a:pos x="2054" y="42"/>
              </a:cxn>
              <a:cxn ang="0">
                <a:pos x="1958" y="32"/>
              </a:cxn>
              <a:cxn ang="0">
                <a:pos x="1854" y="22"/>
              </a:cxn>
              <a:cxn ang="0">
                <a:pos x="1745" y="14"/>
              </a:cxn>
              <a:cxn ang="0">
                <a:pos x="1629" y="8"/>
              </a:cxn>
              <a:cxn ang="0">
                <a:pos x="1508" y="3"/>
              </a:cxn>
              <a:cxn ang="0">
                <a:pos x="1385" y="0"/>
              </a:cxn>
            </a:cxnLst>
            <a:rect l="0" t="0" r="r" b="b"/>
            <a:pathLst>
              <a:path w="2512" h="379">
                <a:moveTo>
                  <a:pt x="1256" y="0"/>
                </a:moveTo>
                <a:lnTo>
                  <a:pt x="1127" y="0"/>
                </a:lnTo>
                <a:lnTo>
                  <a:pt x="1064" y="1"/>
                </a:lnTo>
                <a:lnTo>
                  <a:pt x="1002" y="3"/>
                </a:lnTo>
                <a:lnTo>
                  <a:pt x="942" y="4"/>
                </a:lnTo>
                <a:lnTo>
                  <a:pt x="883" y="8"/>
                </a:lnTo>
                <a:lnTo>
                  <a:pt x="824" y="11"/>
                </a:lnTo>
                <a:lnTo>
                  <a:pt x="767" y="14"/>
                </a:lnTo>
                <a:lnTo>
                  <a:pt x="712" y="17"/>
                </a:lnTo>
                <a:lnTo>
                  <a:pt x="657" y="22"/>
                </a:lnTo>
                <a:lnTo>
                  <a:pt x="605" y="27"/>
                </a:lnTo>
                <a:lnTo>
                  <a:pt x="554" y="32"/>
                </a:lnTo>
                <a:lnTo>
                  <a:pt x="505" y="37"/>
                </a:lnTo>
                <a:lnTo>
                  <a:pt x="456" y="42"/>
                </a:lnTo>
                <a:lnTo>
                  <a:pt x="412" y="48"/>
                </a:lnTo>
                <a:lnTo>
                  <a:pt x="369" y="55"/>
                </a:lnTo>
                <a:lnTo>
                  <a:pt x="326" y="61"/>
                </a:lnTo>
                <a:lnTo>
                  <a:pt x="287" y="68"/>
                </a:lnTo>
                <a:lnTo>
                  <a:pt x="250" y="76"/>
                </a:lnTo>
                <a:lnTo>
                  <a:pt x="215" y="83"/>
                </a:lnTo>
                <a:lnTo>
                  <a:pt x="183" y="91"/>
                </a:lnTo>
                <a:lnTo>
                  <a:pt x="152" y="99"/>
                </a:lnTo>
                <a:lnTo>
                  <a:pt x="124" y="107"/>
                </a:lnTo>
                <a:lnTo>
                  <a:pt x="100" y="115"/>
                </a:lnTo>
                <a:lnTo>
                  <a:pt x="77" y="123"/>
                </a:lnTo>
                <a:lnTo>
                  <a:pt x="57" y="133"/>
                </a:lnTo>
                <a:lnTo>
                  <a:pt x="40" y="141"/>
                </a:lnTo>
                <a:lnTo>
                  <a:pt x="27" y="151"/>
                </a:lnTo>
                <a:lnTo>
                  <a:pt x="15" y="161"/>
                </a:lnTo>
                <a:lnTo>
                  <a:pt x="7" y="170"/>
                </a:lnTo>
                <a:lnTo>
                  <a:pt x="2" y="180"/>
                </a:lnTo>
                <a:lnTo>
                  <a:pt x="0" y="190"/>
                </a:lnTo>
                <a:lnTo>
                  <a:pt x="2" y="200"/>
                </a:lnTo>
                <a:lnTo>
                  <a:pt x="7" y="208"/>
                </a:lnTo>
                <a:lnTo>
                  <a:pt x="15" y="218"/>
                </a:lnTo>
                <a:lnTo>
                  <a:pt x="27" y="227"/>
                </a:lnTo>
                <a:lnTo>
                  <a:pt x="40" y="237"/>
                </a:lnTo>
                <a:lnTo>
                  <a:pt x="57" y="245"/>
                </a:lnTo>
                <a:lnTo>
                  <a:pt x="77" y="255"/>
                </a:lnTo>
                <a:lnTo>
                  <a:pt x="100" y="263"/>
                </a:lnTo>
                <a:lnTo>
                  <a:pt x="124" y="271"/>
                </a:lnTo>
                <a:lnTo>
                  <a:pt x="152" y="280"/>
                </a:lnTo>
                <a:lnTo>
                  <a:pt x="183" y="288"/>
                </a:lnTo>
                <a:lnTo>
                  <a:pt x="215" y="296"/>
                </a:lnTo>
                <a:lnTo>
                  <a:pt x="250" y="302"/>
                </a:lnTo>
                <a:lnTo>
                  <a:pt x="287" y="310"/>
                </a:lnTo>
                <a:lnTo>
                  <a:pt x="326" y="317"/>
                </a:lnTo>
                <a:lnTo>
                  <a:pt x="369" y="323"/>
                </a:lnTo>
                <a:lnTo>
                  <a:pt x="412" y="330"/>
                </a:lnTo>
                <a:lnTo>
                  <a:pt x="456" y="335"/>
                </a:lnTo>
                <a:lnTo>
                  <a:pt x="505" y="341"/>
                </a:lnTo>
                <a:lnTo>
                  <a:pt x="554" y="346"/>
                </a:lnTo>
                <a:lnTo>
                  <a:pt x="605" y="351"/>
                </a:lnTo>
                <a:lnTo>
                  <a:pt x="657" y="356"/>
                </a:lnTo>
                <a:lnTo>
                  <a:pt x="712" y="361"/>
                </a:lnTo>
                <a:lnTo>
                  <a:pt x="767" y="364"/>
                </a:lnTo>
                <a:lnTo>
                  <a:pt x="824" y="367"/>
                </a:lnTo>
                <a:lnTo>
                  <a:pt x="883" y="371"/>
                </a:lnTo>
                <a:lnTo>
                  <a:pt x="942" y="372"/>
                </a:lnTo>
                <a:lnTo>
                  <a:pt x="1002" y="376"/>
                </a:lnTo>
                <a:lnTo>
                  <a:pt x="1064" y="377"/>
                </a:lnTo>
                <a:lnTo>
                  <a:pt x="1127" y="377"/>
                </a:lnTo>
                <a:lnTo>
                  <a:pt x="1256" y="379"/>
                </a:lnTo>
                <a:lnTo>
                  <a:pt x="1385" y="377"/>
                </a:lnTo>
                <a:lnTo>
                  <a:pt x="1447" y="377"/>
                </a:lnTo>
                <a:lnTo>
                  <a:pt x="1508" y="376"/>
                </a:lnTo>
                <a:lnTo>
                  <a:pt x="1569" y="372"/>
                </a:lnTo>
                <a:lnTo>
                  <a:pt x="1629" y="371"/>
                </a:lnTo>
                <a:lnTo>
                  <a:pt x="1688" y="367"/>
                </a:lnTo>
                <a:lnTo>
                  <a:pt x="1745" y="364"/>
                </a:lnTo>
                <a:lnTo>
                  <a:pt x="1800" y="361"/>
                </a:lnTo>
                <a:lnTo>
                  <a:pt x="1854" y="356"/>
                </a:lnTo>
                <a:lnTo>
                  <a:pt x="1906" y="351"/>
                </a:lnTo>
                <a:lnTo>
                  <a:pt x="1958" y="346"/>
                </a:lnTo>
                <a:lnTo>
                  <a:pt x="2007" y="341"/>
                </a:lnTo>
                <a:lnTo>
                  <a:pt x="2054" y="335"/>
                </a:lnTo>
                <a:lnTo>
                  <a:pt x="2100" y="330"/>
                </a:lnTo>
                <a:lnTo>
                  <a:pt x="2143" y="323"/>
                </a:lnTo>
                <a:lnTo>
                  <a:pt x="2184" y="317"/>
                </a:lnTo>
                <a:lnTo>
                  <a:pt x="2225" y="310"/>
                </a:lnTo>
                <a:lnTo>
                  <a:pt x="2261" y="302"/>
                </a:lnTo>
                <a:lnTo>
                  <a:pt x="2297" y="296"/>
                </a:lnTo>
                <a:lnTo>
                  <a:pt x="2329" y="288"/>
                </a:lnTo>
                <a:lnTo>
                  <a:pt x="2360" y="280"/>
                </a:lnTo>
                <a:lnTo>
                  <a:pt x="2388" y="271"/>
                </a:lnTo>
                <a:lnTo>
                  <a:pt x="2412" y="263"/>
                </a:lnTo>
                <a:lnTo>
                  <a:pt x="2435" y="255"/>
                </a:lnTo>
                <a:lnTo>
                  <a:pt x="2455" y="245"/>
                </a:lnTo>
                <a:lnTo>
                  <a:pt x="2471" y="237"/>
                </a:lnTo>
                <a:lnTo>
                  <a:pt x="2485" y="227"/>
                </a:lnTo>
                <a:lnTo>
                  <a:pt x="2497" y="218"/>
                </a:lnTo>
                <a:lnTo>
                  <a:pt x="2505" y="208"/>
                </a:lnTo>
                <a:lnTo>
                  <a:pt x="2510" y="200"/>
                </a:lnTo>
                <a:lnTo>
                  <a:pt x="2512" y="190"/>
                </a:lnTo>
                <a:lnTo>
                  <a:pt x="2510" y="180"/>
                </a:lnTo>
                <a:lnTo>
                  <a:pt x="2505" y="170"/>
                </a:lnTo>
                <a:lnTo>
                  <a:pt x="2497" y="161"/>
                </a:lnTo>
                <a:lnTo>
                  <a:pt x="2485" y="151"/>
                </a:lnTo>
                <a:lnTo>
                  <a:pt x="2471" y="141"/>
                </a:lnTo>
                <a:lnTo>
                  <a:pt x="2455" y="133"/>
                </a:lnTo>
                <a:lnTo>
                  <a:pt x="2435" y="123"/>
                </a:lnTo>
                <a:lnTo>
                  <a:pt x="2412" y="115"/>
                </a:lnTo>
                <a:lnTo>
                  <a:pt x="2388" y="107"/>
                </a:lnTo>
                <a:lnTo>
                  <a:pt x="2360" y="99"/>
                </a:lnTo>
                <a:lnTo>
                  <a:pt x="2329" y="91"/>
                </a:lnTo>
                <a:lnTo>
                  <a:pt x="2297" y="83"/>
                </a:lnTo>
                <a:lnTo>
                  <a:pt x="2261" y="76"/>
                </a:lnTo>
                <a:lnTo>
                  <a:pt x="2225" y="68"/>
                </a:lnTo>
                <a:lnTo>
                  <a:pt x="2184" y="61"/>
                </a:lnTo>
                <a:lnTo>
                  <a:pt x="2143" y="55"/>
                </a:lnTo>
                <a:lnTo>
                  <a:pt x="2100" y="48"/>
                </a:lnTo>
                <a:lnTo>
                  <a:pt x="2054" y="42"/>
                </a:lnTo>
                <a:lnTo>
                  <a:pt x="2007" y="37"/>
                </a:lnTo>
                <a:lnTo>
                  <a:pt x="1958" y="32"/>
                </a:lnTo>
                <a:lnTo>
                  <a:pt x="1906" y="27"/>
                </a:lnTo>
                <a:lnTo>
                  <a:pt x="1854" y="22"/>
                </a:lnTo>
                <a:lnTo>
                  <a:pt x="1800" y="17"/>
                </a:lnTo>
                <a:lnTo>
                  <a:pt x="1745" y="14"/>
                </a:lnTo>
                <a:lnTo>
                  <a:pt x="1688" y="11"/>
                </a:lnTo>
                <a:lnTo>
                  <a:pt x="1629" y="8"/>
                </a:lnTo>
                <a:lnTo>
                  <a:pt x="1569" y="4"/>
                </a:lnTo>
                <a:lnTo>
                  <a:pt x="1508" y="3"/>
                </a:lnTo>
                <a:lnTo>
                  <a:pt x="1447" y="1"/>
                </a:lnTo>
                <a:lnTo>
                  <a:pt x="1385" y="0"/>
                </a:lnTo>
                <a:lnTo>
                  <a:pt x="1256" y="0"/>
                </a:lnTo>
                <a:close/>
              </a:path>
            </a:pathLst>
          </a:custGeom>
          <a:solidFill>
            <a:srgbClr val="BBE0E3"/>
          </a:solidFill>
          <a:ln w="9525">
            <a:noFill/>
            <a:round/>
            <a:headEnd/>
            <a:tailEnd/>
          </a:ln>
        </p:spPr>
        <p:txBody>
          <a:bodyPr/>
          <a:lstStyle/>
          <a:p>
            <a:endParaRPr lang="en-US"/>
          </a:p>
        </p:txBody>
      </p:sp>
      <p:sp>
        <p:nvSpPr>
          <p:cNvPr id="593230" name="Freeform 334"/>
          <p:cNvSpPr>
            <a:spLocks/>
          </p:cNvSpPr>
          <p:nvPr/>
        </p:nvSpPr>
        <p:spPr bwMode="auto">
          <a:xfrm>
            <a:off x="3306763" y="6356350"/>
            <a:ext cx="1992312" cy="300038"/>
          </a:xfrm>
          <a:custGeom>
            <a:avLst/>
            <a:gdLst/>
            <a:ahLst/>
            <a:cxnLst>
              <a:cxn ang="0">
                <a:pos x="1127" y="0"/>
              </a:cxn>
              <a:cxn ang="0">
                <a:pos x="1002" y="3"/>
              </a:cxn>
              <a:cxn ang="0">
                <a:pos x="883" y="8"/>
              </a:cxn>
              <a:cxn ang="0">
                <a:pos x="767" y="14"/>
              </a:cxn>
              <a:cxn ang="0">
                <a:pos x="657" y="22"/>
              </a:cxn>
              <a:cxn ang="0">
                <a:pos x="554" y="32"/>
              </a:cxn>
              <a:cxn ang="0">
                <a:pos x="456" y="42"/>
              </a:cxn>
              <a:cxn ang="0">
                <a:pos x="369" y="55"/>
              </a:cxn>
              <a:cxn ang="0">
                <a:pos x="287" y="68"/>
              </a:cxn>
              <a:cxn ang="0">
                <a:pos x="215" y="83"/>
              </a:cxn>
              <a:cxn ang="0">
                <a:pos x="152" y="99"/>
              </a:cxn>
              <a:cxn ang="0">
                <a:pos x="100" y="115"/>
              </a:cxn>
              <a:cxn ang="0">
                <a:pos x="57" y="133"/>
              </a:cxn>
              <a:cxn ang="0">
                <a:pos x="27" y="151"/>
              </a:cxn>
              <a:cxn ang="0">
                <a:pos x="7" y="170"/>
              </a:cxn>
              <a:cxn ang="0">
                <a:pos x="0" y="190"/>
              </a:cxn>
              <a:cxn ang="0">
                <a:pos x="7" y="208"/>
              </a:cxn>
              <a:cxn ang="0">
                <a:pos x="27" y="227"/>
              </a:cxn>
              <a:cxn ang="0">
                <a:pos x="57" y="245"/>
              </a:cxn>
              <a:cxn ang="0">
                <a:pos x="100" y="263"/>
              </a:cxn>
              <a:cxn ang="0">
                <a:pos x="152" y="280"/>
              </a:cxn>
              <a:cxn ang="0">
                <a:pos x="215" y="296"/>
              </a:cxn>
              <a:cxn ang="0">
                <a:pos x="287" y="310"/>
              </a:cxn>
              <a:cxn ang="0">
                <a:pos x="369" y="323"/>
              </a:cxn>
              <a:cxn ang="0">
                <a:pos x="456" y="335"/>
              </a:cxn>
              <a:cxn ang="0">
                <a:pos x="554" y="346"/>
              </a:cxn>
              <a:cxn ang="0">
                <a:pos x="657" y="356"/>
              </a:cxn>
              <a:cxn ang="0">
                <a:pos x="767" y="364"/>
              </a:cxn>
              <a:cxn ang="0">
                <a:pos x="883" y="371"/>
              </a:cxn>
              <a:cxn ang="0">
                <a:pos x="1002" y="376"/>
              </a:cxn>
              <a:cxn ang="0">
                <a:pos x="1127" y="377"/>
              </a:cxn>
              <a:cxn ang="0">
                <a:pos x="1385" y="377"/>
              </a:cxn>
              <a:cxn ang="0">
                <a:pos x="1508" y="376"/>
              </a:cxn>
              <a:cxn ang="0">
                <a:pos x="1629" y="371"/>
              </a:cxn>
              <a:cxn ang="0">
                <a:pos x="1745" y="364"/>
              </a:cxn>
              <a:cxn ang="0">
                <a:pos x="1854" y="356"/>
              </a:cxn>
              <a:cxn ang="0">
                <a:pos x="1958" y="346"/>
              </a:cxn>
              <a:cxn ang="0">
                <a:pos x="2054" y="335"/>
              </a:cxn>
              <a:cxn ang="0">
                <a:pos x="2143" y="323"/>
              </a:cxn>
              <a:cxn ang="0">
                <a:pos x="2225" y="310"/>
              </a:cxn>
              <a:cxn ang="0">
                <a:pos x="2297" y="296"/>
              </a:cxn>
              <a:cxn ang="0">
                <a:pos x="2360" y="280"/>
              </a:cxn>
              <a:cxn ang="0">
                <a:pos x="2412" y="263"/>
              </a:cxn>
              <a:cxn ang="0">
                <a:pos x="2455" y="245"/>
              </a:cxn>
              <a:cxn ang="0">
                <a:pos x="2485" y="227"/>
              </a:cxn>
              <a:cxn ang="0">
                <a:pos x="2505" y="208"/>
              </a:cxn>
              <a:cxn ang="0">
                <a:pos x="2512" y="190"/>
              </a:cxn>
              <a:cxn ang="0">
                <a:pos x="2505" y="170"/>
              </a:cxn>
              <a:cxn ang="0">
                <a:pos x="2485" y="151"/>
              </a:cxn>
              <a:cxn ang="0">
                <a:pos x="2455" y="133"/>
              </a:cxn>
              <a:cxn ang="0">
                <a:pos x="2412" y="115"/>
              </a:cxn>
              <a:cxn ang="0">
                <a:pos x="2360" y="99"/>
              </a:cxn>
              <a:cxn ang="0">
                <a:pos x="2297" y="83"/>
              </a:cxn>
              <a:cxn ang="0">
                <a:pos x="2225" y="68"/>
              </a:cxn>
              <a:cxn ang="0">
                <a:pos x="2143" y="55"/>
              </a:cxn>
              <a:cxn ang="0">
                <a:pos x="2054" y="42"/>
              </a:cxn>
              <a:cxn ang="0">
                <a:pos x="1958" y="32"/>
              </a:cxn>
              <a:cxn ang="0">
                <a:pos x="1854" y="22"/>
              </a:cxn>
              <a:cxn ang="0">
                <a:pos x="1745" y="14"/>
              </a:cxn>
              <a:cxn ang="0">
                <a:pos x="1629" y="8"/>
              </a:cxn>
              <a:cxn ang="0">
                <a:pos x="1508" y="3"/>
              </a:cxn>
              <a:cxn ang="0">
                <a:pos x="1385" y="0"/>
              </a:cxn>
            </a:cxnLst>
            <a:rect l="0" t="0" r="r" b="b"/>
            <a:pathLst>
              <a:path w="2512" h="379">
                <a:moveTo>
                  <a:pt x="1256" y="0"/>
                </a:moveTo>
                <a:lnTo>
                  <a:pt x="1127" y="0"/>
                </a:lnTo>
                <a:lnTo>
                  <a:pt x="1064" y="1"/>
                </a:lnTo>
                <a:lnTo>
                  <a:pt x="1002" y="3"/>
                </a:lnTo>
                <a:lnTo>
                  <a:pt x="942" y="4"/>
                </a:lnTo>
                <a:lnTo>
                  <a:pt x="883" y="8"/>
                </a:lnTo>
                <a:lnTo>
                  <a:pt x="824" y="11"/>
                </a:lnTo>
                <a:lnTo>
                  <a:pt x="767" y="14"/>
                </a:lnTo>
                <a:lnTo>
                  <a:pt x="712" y="17"/>
                </a:lnTo>
                <a:lnTo>
                  <a:pt x="657" y="22"/>
                </a:lnTo>
                <a:lnTo>
                  <a:pt x="605" y="27"/>
                </a:lnTo>
                <a:lnTo>
                  <a:pt x="554" y="32"/>
                </a:lnTo>
                <a:lnTo>
                  <a:pt x="505" y="37"/>
                </a:lnTo>
                <a:lnTo>
                  <a:pt x="456" y="42"/>
                </a:lnTo>
                <a:lnTo>
                  <a:pt x="412" y="48"/>
                </a:lnTo>
                <a:lnTo>
                  <a:pt x="369" y="55"/>
                </a:lnTo>
                <a:lnTo>
                  <a:pt x="326" y="61"/>
                </a:lnTo>
                <a:lnTo>
                  <a:pt x="287" y="68"/>
                </a:lnTo>
                <a:lnTo>
                  <a:pt x="250" y="76"/>
                </a:lnTo>
                <a:lnTo>
                  <a:pt x="215" y="83"/>
                </a:lnTo>
                <a:lnTo>
                  <a:pt x="183" y="91"/>
                </a:lnTo>
                <a:lnTo>
                  <a:pt x="152" y="99"/>
                </a:lnTo>
                <a:lnTo>
                  <a:pt x="124" y="107"/>
                </a:lnTo>
                <a:lnTo>
                  <a:pt x="100" y="115"/>
                </a:lnTo>
                <a:lnTo>
                  <a:pt x="77" y="123"/>
                </a:lnTo>
                <a:lnTo>
                  <a:pt x="57" y="133"/>
                </a:lnTo>
                <a:lnTo>
                  <a:pt x="40" y="141"/>
                </a:lnTo>
                <a:lnTo>
                  <a:pt x="27" y="151"/>
                </a:lnTo>
                <a:lnTo>
                  <a:pt x="15" y="161"/>
                </a:lnTo>
                <a:lnTo>
                  <a:pt x="7" y="170"/>
                </a:lnTo>
                <a:lnTo>
                  <a:pt x="2" y="180"/>
                </a:lnTo>
                <a:lnTo>
                  <a:pt x="0" y="190"/>
                </a:lnTo>
                <a:lnTo>
                  <a:pt x="2" y="200"/>
                </a:lnTo>
                <a:lnTo>
                  <a:pt x="7" y="208"/>
                </a:lnTo>
                <a:lnTo>
                  <a:pt x="15" y="218"/>
                </a:lnTo>
                <a:lnTo>
                  <a:pt x="27" y="227"/>
                </a:lnTo>
                <a:lnTo>
                  <a:pt x="40" y="237"/>
                </a:lnTo>
                <a:lnTo>
                  <a:pt x="57" y="245"/>
                </a:lnTo>
                <a:lnTo>
                  <a:pt x="77" y="255"/>
                </a:lnTo>
                <a:lnTo>
                  <a:pt x="100" y="263"/>
                </a:lnTo>
                <a:lnTo>
                  <a:pt x="124" y="271"/>
                </a:lnTo>
                <a:lnTo>
                  <a:pt x="152" y="280"/>
                </a:lnTo>
                <a:lnTo>
                  <a:pt x="183" y="288"/>
                </a:lnTo>
                <a:lnTo>
                  <a:pt x="215" y="296"/>
                </a:lnTo>
                <a:lnTo>
                  <a:pt x="250" y="302"/>
                </a:lnTo>
                <a:lnTo>
                  <a:pt x="287" y="310"/>
                </a:lnTo>
                <a:lnTo>
                  <a:pt x="326" y="317"/>
                </a:lnTo>
                <a:lnTo>
                  <a:pt x="369" y="323"/>
                </a:lnTo>
                <a:lnTo>
                  <a:pt x="412" y="330"/>
                </a:lnTo>
                <a:lnTo>
                  <a:pt x="456" y="335"/>
                </a:lnTo>
                <a:lnTo>
                  <a:pt x="505" y="341"/>
                </a:lnTo>
                <a:lnTo>
                  <a:pt x="554" y="346"/>
                </a:lnTo>
                <a:lnTo>
                  <a:pt x="605" y="351"/>
                </a:lnTo>
                <a:lnTo>
                  <a:pt x="657" y="356"/>
                </a:lnTo>
                <a:lnTo>
                  <a:pt x="712" y="361"/>
                </a:lnTo>
                <a:lnTo>
                  <a:pt x="767" y="364"/>
                </a:lnTo>
                <a:lnTo>
                  <a:pt x="824" y="367"/>
                </a:lnTo>
                <a:lnTo>
                  <a:pt x="883" y="371"/>
                </a:lnTo>
                <a:lnTo>
                  <a:pt x="942" y="372"/>
                </a:lnTo>
                <a:lnTo>
                  <a:pt x="1002" y="376"/>
                </a:lnTo>
                <a:lnTo>
                  <a:pt x="1064" y="377"/>
                </a:lnTo>
                <a:lnTo>
                  <a:pt x="1127" y="377"/>
                </a:lnTo>
                <a:lnTo>
                  <a:pt x="1256" y="379"/>
                </a:lnTo>
                <a:lnTo>
                  <a:pt x="1385" y="377"/>
                </a:lnTo>
                <a:lnTo>
                  <a:pt x="1447" y="377"/>
                </a:lnTo>
                <a:lnTo>
                  <a:pt x="1508" y="376"/>
                </a:lnTo>
                <a:lnTo>
                  <a:pt x="1569" y="372"/>
                </a:lnTo>
                <a:lnTo>
                  <a:pt x="1629" y="371"/>
                </a:lnTo>
                <a:lnTo>
                  <a:pt x="1688" y="367"/>
                </a:lnTo>
                <a:lnTo>
                  <a:pt x="1745" y="364"/>
                </a:lnTo>
                <a:lnTo>
                  <a:pt x="1800" y="361"/>
                </a:lnTo>
                <a:lnTo>
                  <a:pt x="1854" y="356"/>
                </a:lnTo>
                <a:lnTo>
                  <a:pt x="1906" y="351"/>
                </a:lnTo>
                <a:lnTo>
                  <a:pt x="1958" y="346"/>
                </a:lnTo>
                <a:lnTo>
                  <a:pt x="2007" y="341"/>
                </a:lnTo>
                <a:lnTo>
                  <a:pt x="2054" y="335"/>
                </a:lnTo>
                <a:lnTo>
                  <a:pt x="2100" y="330"/>
                </a:lnTo>
                <a:lnTo>
                  <a:pt x="2143" y="323"/>
                </a:lnTo>
                <a:lnTo>
                  <a:pt x="2184" y="317"/>
                </a:lnTo>
                <a:lnTo>
                  <a:pt x="2225" y="310"/>
                </a:lnTo>
                <a:lnTo>
                  <a:pt x="2261" y="302"/>
                </a:lnTo>
                <a:lnTo>
                  <a:pt x="2297" y="296"/>
                </a:lnTo>
                <a:lnTo>
                  <a:pt x="2329" y="288"/>
                </a:lnTo>
                <a:lnTo>
                  <a:pt x="2360" y="280"/>
                </a:lnTo>
                <a:lnTo>
                  <a:pt x="2388" y="271"/>
                </a:lnTo>
                <a:lnTo>
                  <a:pt x="2412" y="263"/>
                </a:lnTo>
                <a:lnTo>
                  <a:pt x="2435" y="255"/>
                </a:lnTo>
                <a:lnTo>
                  <a:pt x="2455" y="245"/>
                </a:lnTo>
                <a:lnTo>
                  <a:pt x="2471" y="237"/>
                </a:lnTo>
                <a:lnTo>
                  <a:pt x="2485" y="227"/>
                </a:lnTo>
                <a:lnTo>
                  <a:pt x="2497" y="218"/>
                </a:lnTo>
                <a:lnTo>
                  <a:pt x="2505" y="208"/>
                </a:lnTo>
                <a:lnTo>
                  <a:pt x="2510" y="200"/>
                </a:lnTo>
                <a:lnTo>
                  <a:pt x="2512" y="190"/>
                </a:lnTo>
                <a:lnTo>
                  <a:pt x="2510" y="180"/>
                </a:lnTo>
                <a:lnTo>
                  <a:pt x="2505" y="170"/>
                </a:lnTo>
                <a:lnTo>
                  <a:pt x="2497" y="161"/>
                </a:lnTo>
                <a:lnTo>
                  <a:pt x="2485" y="151"/>
                </a:lnTo>
                <a:lnTo>
                  <a:pt x="2471" y="141"/>
                </a:lnTo>
                <a:lnTo>
                  <a:pt x="2455" y="133"/>
                </a:lnTo>
                <a:lnTo>
                  <a:pt x="2435" y="123"/>
                </a:lnTo>
                <a:lnTo>
                  <a:pt x="2412" y="115"/>
                </a:lnTo>
                <a:lnTo>
                  <a:pt x="2388" y="107"/>
                </a:lnTo>
                <a:lnTo>
                  <a:pt x="2360" y="99"/>
                </a:lnTo>
                <a:lnTo>
                  <a:pt x="2329" y="91"/>
                </a:lnTo>
                <a:lnTo>
                  <a:pt x="2297" y="83"/>
                </a:lnTo>
                <a:lnTo>
                  <a:pt x="2261" y="76"/>
                </a:lnTo>
                <a:lnTo>
                  <a:pt x="2225" y="68"/>
                </a:lnTo>
                <a:lnTo>
                  <a:pt x="2184" y="61"/>
                </a:lnTo>
                <a:lnTo>
                  <a:pt x="2143" y="55"/>
                </a:lnTo>
                <a:lnTo>
                  <a:pt x="2100" y="48"/>
                </a:lnTo>
                <a:lnTo>
                  <a:pt x="2054" y="42"/>
                </a:lnTo>
                <a:lnTo>
                  <a:pt x="2007" y="37"/>
                </a:lnTo>
                <a:lnTo>
                  <a:pt x="1958" y="32"/>
                </a:lnTo>
                <a:lnTo>
                  <a:pt x="1906" y="27"/>
                </a:lnTo>
                <a:lnTo>
                  <a:pt x="1854" y="22"/>
                </a:lnTo>
                <a:lnTo>
                  <a:pt x="1800" y="17"/>
                </a:lnTo>
                <a:lnTo>
                  <a:pt x="1745" y="14"/>
                </a:lnTo>
                <a:lnTo>
                  <a:pt x="1688" y="11"/>
                </a:lnTo>
                <a:lnTo>
                  <a:pt x="1629" y="8"/>
                </a:lnTo>
                <a:lnTo>
                  <a:pt x="1569" y="4"/>
                </a:lnTo>
                <a:lnTo>
                  <a:pt x="1508" y="3"/>
                </a:lnTo>
                <a:lnTo>
                  <a:pt x="1447" y="1"/>
                </a:lnTo>
                <a:lnTo>
                  <a:pt x="1385" y="0"/>
                </a:lnTo>
                <a:lnTo>
                  <a:pt x="1256" y="0"/>
                </a:lnTo>
              </a:path>
            </a:pathLst>
          </a:custGeom>
          <a:noFill/>
          <a:ln w="7938">
            <a:solidFill>
              <a:srgbClr val="000000"/>
            </a:solidFill>
            <a:prstDash val="solid"/>
            <a:round/>
            <a:headEnd/>
            <a:tailEnd/>
          </a:ln>
        </p:spPr>
        <p:txBody>
          <a:bodyPr/>
          <a:lstStyle/>
          <a:p>
            <a:endParaRPr lang="en-US"/>
          </a:p>
        </p:txBody>
      </p:sp>
      <p:sp>
        <p:nvSpPr>
          <p:cNvPr id="593231" name="Freeform 335"/>
          <p:cNvSpPr>
            <a:spLocks/>
          </p:cNvSpPr>
          <p:nvPr/>
        </p:nvSpPr>
        <p:spPr bwMode="auto">
          <a:xfrm>
            <a:off x="5697538" y="6356350"/>
            <a:ext cx="1993900" cy="300038"/>
          </a:xfrm>
          <a:custGeom>
            <a:avLst/>
            <a:gdLst/>
            <a:ahLst/>
            <a:cxnLst>
              <a:cxn ang="0">
                <a:pos x="1127" y="0"/>
              </a:cxn>
              <a:cxn ang="0">
                <a:pos x="1002" y="3"/>
              </a:cxn>
              <a:cxn ang="0">
                <a:pos x="883" y="8"/>
              </a:cxn>
              <a:cxn ang="0">
                <a:pos x="767" y="14"/>
              </a:cxn>
              <a:cxn ang="0">
                <a:pos x="656" y="22"/>
              </a:cxn>
              <a:cxn ang="0">
                <a:pos x="554" y="32"/>
              </a:cxn>
              <a:cxn ang="0">
                <a:pos x="456" y="42"/>
              </a:cxn>
              <a:cxn ang="0">
                <a:pos x="368" y="55"/>
              </a:cxn>
              <a:cxn ang="0">
                <a:pos x="287" y="68"/>
              </a:cxn>
              <a:cxn ang="0">
                <a:pos x="215" y="83"/>
              </a:cxn>
              <a:cxn ang="0">
                <a:pos x="151" y="99"/>
              </a:cxn>
              <a:cxn ang="0">
                <a:pos x="99" y="115"/>
              </a:cxn>
              <a:cxn ang="0">
                <a:pos x="57" y="133"/>
              </a:cxn>
              <a:cxn ang="0">
                <a:pos x="26" y="151"/>
              </a:cxn>
              <a:cxn ang="0">
                <a:pos x="7" y="170"/>
              </a:cxn>
              <a:cxn ang="0">
                <a:pos x="0" y="190"/>
              </a:cxn>
              <a:cxn ang="0">
                <a:pos x="7" y="208"/>
              </a:cxn>
              <a:cxn ang="0">
                <a:pos x="26" y="227"/>
              </a:cxn>
              <a:cxn ang="0">
                <a:pos x="57" y="245"/>
              </a:cxn>
              <a:cxn ang="0">
                <a:pos x="99" y="263"/>
              </a:cxn>
              <a:cxn ang="0">
                <a:pos x="151" y="280"/>
              </a:cxn>
              <a:cxn ang="0">
                <a:pos x="215" y="296"/>
              </a:cxn>
              <a:cxn ang="0">
                <a:pos x="287" y="310"/>
              </a:cxn>
              <a:cxn ang="0">
                <a:pos x="368" y="323"/>
              </a:cxn>
              <a:cxn ang="0">
                <a:pos x="456" y="335"/>
              </a:cxn>
              <a:cxn ang="0">
                <a:pos x="554" y="346"/>
              </a:cxn>
              <a:cxn ang="0">
                <a:pos x="656" y="356"/>
              </a:cxn>
              <a:cxn ang="0">
                <a:pos x="767" y="364"/>
              </a:cxn>
              <a:cxn ang="0">
                <a:pos x="883" y="371"/>
              </a:cxn>
              <a:cxn ang="0">
                <a:pos x="1002" y="376"/>
              </a:cxn>
              <a:cxn ang="0">
                <a:pos x="1127" y="377"/>
              </a:cxn>
              <a:cxn ang="0">
                <a:pos x="1384" y="377"/>
              </a:cxn>
              <a:cxn ang="0">
                <a:pos x="1508" y="376"/>
              </a:cxn>
              <a:cxn ang="0">
                <a:pos x="1628" y="371"/>
              </a:cxn>
              <a:cxn ang="0">
                <a:pos x="1744" y="364"/>
              </a:cxn>
              <a:cxn ang="0">
                <a:pos x="1853" y="356"/>
              </a:cxn>
              <a:cxn ang="0">
                <a:pos x="1957" y="346"/>
              </a:cxn>
              <a:cxn ang="0">
                <a:pos x="2053" y="335"/>
              </a:cxn>
              <a:cxn ang="0">
                <a:pos x="2143" y="323"/>
              </a:cxn>
              <a:cxn ang="0">
                <a:pos x="2224" y="310"/>
              </a:cxn>
              <a:cxn ang="0">
                <a:pos x="2296" y="296"/>
              </a:cxn>
              <a:cxn ang="0">
                <a:pos x="2360" y="280"/>
              </a:cxn>
              <a:cxn ang="0">
                <a:pos x="2412" y="263"/>
              </a:cxn>
              <a:cxn ang="0">
                <a:pos x="2454" y="245"/>
              </a:cxn>
              <a:cxn ang="0">
                <a:pos x="2485" y="227"/>
              </a:cxn>
              <a:cxn ang="0">
                <a:pos x="2505" y="208"/>
              </a:cxn>
              <a:cxn ang="0">
                <a:pos x="2511" y="190"/>
              </a:cxn>
              <a:cxn ang="0">
                <a:pos x="2505" y="170"/>
              </a:cxn>
              <a:cxn ang="0">
                <a:pos x="2485" y="151"/>
              </a:cxn>
              <a:cxn ang="0">
                <a:pos x="2454" y="133"/>
              </a:cxn>
              <a:cxn ang="0">
                <a:pos x="2412" y="115"/>
              </a:cxn>
              <a:cxn ang="0">
                <a:pos x="2360" y="99"/>
              </a:cxn>
              <a:cxn ang="0">
                <a:pos x="2296" y="83"/>
              </a:cxn>
              <a:cxn ang="0">
                <a:pos x="2224" y="68"/>
              </a:cxn>
              <a:cxn ang="0">
                <a:pos x="2143" y="55"/>
              </a:cxn>
              <a:cxn ang="0">
                <a:pos x="2053" y="42"/>
              </a:cxn>
              <a:cxn ang="0">
                <a:pos x="1957" y="32"/>
              </a:cxn>
              <a:cxn ang="0">
                <a:pos x="1853" y="22"/>
              </a:cxn>
              <a:cxn ang="0">
                <a:pos x="1744" y="14"/>
              </a:cxn>
              <a:cxn ang="0">
                <a:pos x="1628" y="8"/>
              </a:cxn>
              <a:cxn ang="0">
                <a:pos x="1508" y="3"/>
              </a:cxn>
              <a:cxn ang="0">
                <a:pos x="1384" y="0"/>
              </a:cxn>
            </a:cxnLst>
            <a:rect l="0" t="0" r="r" b="b"/>
            <a:pathLst>
              <a:path w="2511" h="379">
                <a:moveTo>
                  <a:pt x="1256" y="0"/>
                </a:moveTo>
                <a:lnTo>
                  <a:pt x="1127" y="0"/>
                </a:lnTo>
                <a:lnTo>
                  <a:pt x="1063" y="1"/>
                </a:lnTo>
                <a:lnTo>
                  <a:pt x="1002" y="3"/>
                </a:lnTo>
                <a:lnTo>
                  <a:pt x="941" y="4"/>
                </a:lnTo>
                <a:lnTo>
                  <a:pt x="883" y="8"/>
                </a:lnTo>
                <a:lnTo>
                  <a:pt x="824" y="11"/>
                </a:lnTo>
                <a:lnTo>
                  <a:pt x="767" y="14"/>
                </a:lnTo>
                <a:lnTo>
                  <a:pt x="712" y="17"/>
                </a:lnTo>
                <a:lnTo>
                  <a:pt x="656" y="22"/>
                </a:lnTo>
                <a:lnTo>
                  <a:pt x="604" y="27"/>
                </a:lnTo>
                <a:lnTo>
                  <a:pt x="554" y="32"/>
                </a:lnTo>
                <a:lnTo>
                  <a:pt x="505" y="37"/>
                </a:lnTo>
                <a:lnTo>
                  <a:pt x="456" y="42"/>
                </a:lnTo>
                <a:lnTo>
                  <a:pt x="412" y="48"/>
                </a:lnTo>
                <a:lnTo>
                  <a:pt x="368" y="55"/>
                </a:lnTo>
                <a:lnTo>
                  <a:pt x="326" y="61"/>
                </a:lnTo>
                <a:lnTo>
                  <a:pt x="287" y="68"/>
                </a:lnTo>
                <a:lnTo>
                  <a:pt x="249" y="76"/>
                </a:lnTo>
                <a:lnTo>
                  <a:pt x="215" y="83"/>
                </a:lnTo>
                <a:lnTo>
                  <a:pt x="182" y="91"/>
                </a:lnTo>
                <a:lnTo>
                  <a:pt x="151" y="99"/>
                </a:lnTo>
                <a:lnTo>
                  <a:pt x="124" y="107"/>
                </a:lnTo>
                <a:lnTo>
                  <a:pt x="99" y="115"/>
                </a:lnTo>
                <a:lnTo>
                  <a:pt x="77" y="123"/>
                </a:lnTo>
                <a:lnTo>
                  <a:pt x="57" y="133"/>
                </a:lnTo>
                <a:lnTo>
                  <a:pt x="39" y="141"/>
                </a:lnTo>
                <a:lnTo>
                  <a:pt x="26" y="151"/>
                </a:lnTo>
                <a:lnTo>
                  <a:pt x="15" y="161"/>
                </a:lnTo>
                <a:lnTo>
                  <a:pt x="7" y="170"/>
                </a:lnTo>
                <a:lnTo>
                  <a:pt x="2" y="180"/>
                </a:lnTo>
                <a:lnTo>
                  <a:pt x="0" y="190"/>
                </a:lnTo>
                <a:lnTo>
                  <a:pt x="2" y="200"/>
                </a:lnTo>
                <a:lnTo>
                  <a:pt x="7" y="208"/>
                </a:lnTo>
                <a:lnTo>
                  <a:pt x="15" y="218"/>
                </a:lnTo>
                <a:lnTo>
                  <a:pt x="26" y="227"/>
                </a:lnTo>
                <a:lnTo>
                  <a:pt x="39" y="237"/>
                </a:lnTo>
                <a:lnTo>
                  <a:pt x="57" y="245"/>
                </a:lnTo>
                <a:lnTo>
                  <a:pt x="77" y="255"/>
                </a:lnTo>
                <a:lnTo>
                  <a:pt x="99" y="263"/>
                </a:lnTo>
                <a:lnTo>
                  <a:pt x="124" y="271"/>
                </a:lnTo>
                <a:lnTo>
                  <a:pt x="151" y="280"/>
                </a:lnTo>
                <a:lnTo>
                  <a:pt x="182" y="288"/>
                </a:lnTo>
                <a:lnTo>
                  <a:pt x="215" y="296"/>
                </a:lnTo>
                <a:lnTo>
                  <a:pt x="249" y="302"/>
                </a:lnTo>
                <a:lnTo>
                  <a:pt x="287" y="310"/>
                </a:lnTo>
                <a:lnTo>
                  <a:pt x="326" y="317"/>
                </a:lnTo>
                <a:lnTo>
                  <a:pt x="368" y="323"/>
                </a:lnTo>
                <a:lnTo>
                  <a:pt x="412" y="330"/>
                </a:lnTo>
                <a:lnTo>
                  <a:pt x="456" y="335"/>
                </a:lnTo>
                <a:lnTo>
                  <a:pt x="505" y="341"/>
                </a:lnTo>
                <a:lnTo>
                  <a:pt x="554" y="346"/>
                </a:lnTo>
                <a:lnTo>
                  <a:pt x="604" y="351"/>
                </a:lnTo>
                <a:lnTo>
                  <a:pt x="656" y="356"/>
                </a:lnTo>
                <a:lnTo>
                  <a:pt x="712" y="361"/>
                </a:lnTo>
                <a:lnTo>
                  <a:pt x="767" y="364"/>
                </a:lnTo>
                <a:lnTo>
                  <a:pt x="824" y="367"/>
                </a:lnTo>
                <a:lnTo>
                  <a:pt x="883" y="371"/>
                </a:lnTo>
                <a:lnTo>
                  <a:pt x="941" y="372"/>
                </a:lnTo>
                <a:lnTo>
                  <a:pt x="1002" y="376"/>
                </a:lnTo>
                <a:lnTo>
                  <a:pt x="1063" y="377"/>
                </a:lnTo>
                <a:lnTo>
                  <a:pt x="1127" y="377"/>
                </a:lnTo>
                <a:lnTo>
                  <a:pt x="1256" y="379"/>
                </a:lnTo>
                <a:lnTo>
                  <a:pt x="1384" y="377"/>
                </a:lnTo>
                <a:lnTo>
                  <a:pt x="1446" y="377"/>
                </a:lnTo>
                <a:lnTo>
                  <a:pt x="1508" y="376"/>
                </a:lnTo>
                <a:lnTo>
                  <a:pt x="1568" y="372"/>
                </a:lnTo>
                <a:lnTo>
                  <a:pt x="1628" y="371"/>
                </a:lnTo>
                <a:lnTo>
                  <a:pt x="1687" y="367"/>
                </a:lnTo>
                <a:lnTo>
                  <a:pt x="1744" y="364"/>
                </a:lnTo>
                <a:lnTo>
                  <a:pt x="1799" y="361"/>
                </a:lnTo>
                <a:lnTo>
                  <a:pt x="1853" y="356"/>
                </a:lnTo>
                <a:lnTo>
                  <a:pt x="1905" y="351"/>
                </a:lnTo>
                <a:lnTo>
                  <a:pt x="1957" y="346"/>
                </a:lnTo>
                <a:lnTo>
                  <a:pt x="2006" y="341"/>
                </a:lnTo>
                <a:lnTo>
                  <a:pt x="2053" y="335"/>
                </a:lnTo>
                <a:lnTo>
                  <a:pt x="2099" y="330"/>
                </a:lnTo>
                <a:lnTo>
                  <a:pt x="2143" y="323"/>
                </a:lnTo>
                <a:lnTo>
                  <a:pt x="2184" y="317"/>
                </a:lnTo>
                <a:lnTo>
                  <a:pt x="2224" y="310"/>
                </a:lnTo>
                <a:lnTo>
                  <a:pt x="2260" y="302"/>
                </a:lnTo>
                <a:lnTo>
                  <a:pt x="2296" y="296"/>
                </a:lnTo>
                <a:lnTo>
                  <a:pt x="2329" y="288"/>
                </a:lnTo>
                <a:lnTo>
                  <a:pt x="2360" y="280"/>
                </a:lnTo>
                <a:lnTo>
                  <a:pt x="2387" y="271"/>
                </a:lnTo>
                <a:lnTo>
                  <a:pt x="2412" y="263"/>
                </a:lnTo>
                <a:lnTo>
                  <a:pt x="2435" y="255"/>
                </a:lnTo>
                <a:lnTo>
                  <a:pt x="2454" y="245"/>
                </a:lnTo>
                <a:lnTo>
                  <a:pt x="2470" y="237"/>
                </a:lnTo>
                <a:lnTo>
                  <a:pt x="2485" y="227"/>
                </a:lnTo>
                <a:lnTo>
                  <a:pt x="2496" y="218"/>
                </a:lnTo>
                <a:lnTo>
                  <a:pt x="2505" y="208"/>
                </a:lnTo>
                <a:lnTo>
                  <a:pt x="2509" y="200"/>
                </a:lnTo>
                <a:lnTo>
                  <a:pt x="2511" y="190"/>
                </a:lnTo>
                <a:lnTo>
                  <a:pt x="2509" y="180"/>
                </a:lnTo>
                <a:lnTo>
                  <a:pt x="2505" y="170"/>
                </a:lnTo>
                <a:lnTo>
                  <a:pt x="2496" y="161"/>
                </a:lnTo>
                <a:lnTo>
                  <a:pt x="2485" y="151"/>
                </a:lnTo>
                <a:lnTo>
                  <a:pt x="2470" y="141"/>
                </a:lnTo>
                <a:lnTo>
                  <a:pt x="2454" y="133"/>
                </a:lnTo>
                <a:lnTo>
                  <a:pt x="2435" y="123"/>
                </a:lnTo>
                <a:lnTo>
                  <a:pt x="2412" y="115"/>
                </a:lnTo>
                <a:lnTo>
                  <a:pt x="2387" y="107"/>
                </a:lnTo>
                <a:lnTo>
                  <a:pt x="2360" y="99"/>
                </a:lnTo>
                <a:lnTo>
                  <a:pt x="2329" y="91"/>
                </a:lnTo>
                <a:lnTo>
                  <a:pt x="2296" y="83"/>
                </a:lnTo>
                <a:lnTo>
                  <a:pt x="2260" y="76"/>
                </a:lnTo>
                <a:lnTo>
                  <a:pt x="2224" y="68"/>
                </a:lnTo>
                <a:lnTo>
                  <a:pt x="2184" y="61"/>
                </a:lnTo>
                <a:lnTo>
                  <a:pt x="2143" y="55"/>
                </a:lnTo>
                <a:lnTo>
                  <a:pt x="2099" y="48"/>
                </a:lnTo>
                <a:lnTo>
                  <a:pt x="2053" y="42"/>
                </a:lnTo>
                <a:lnTo>
                  <a:pt x="2006" y="37"/>
                </a:lnTo>
                <a:lnTo>
                  <a:pt x="1957" y="32"/>
                </a:lnTo>
                <a:lnTo>
                  <a:pt x="1905" y="27"/>
                </a:lnTo>
                <a:lnTo>
                  <a:pt x="1853" y="22"/>
                </a:lnTo>
                <a:lnTo>
                  <a:pt x="1799" y="17"/>
                </a:lnTo>
                <a:lnTo>
                  <a:pt x="1744" y="14"/>
                </a:lnTo>
                <a:lnTo>
                  <a:pt x="1687" y="11"/>
                </a:lnTo>
                <a:lnTo>
                  <a:pt x="1628" y="8"/>
                </a:lnTo>
                <a:lnTo>
                  <a:pt x="1568" y="4"/>
                </a:lnTo>
                <a:lnTo>
                  <a:pt x="1508" y="3"/>
                </a:lnTo>
                <a:lnTo>
                  <a:pt x="1446" y="1"/>
                </a:lnTo>
                <a:lnTo>
                  <a:pt x="1384" y="0"/>
                </a:lnTo>
                <a:lnTo>
                  <a:pt x="1256" y="0"/>
                </a:lnTo>
                <a:close/>
              </a:path>
            </a:pathLst>
          </a:custGeom>
          <a:solidFill>
            <a:srgbClr val="FFFFFF"/>
          </a:solidFill>
          <a:ln w="9525">
            <a:noFill/>
            <a:round/>
            <a:headEnd/>
            <a:tailEnd/>
          </a:ln>
        </p:spPr>
        <p:txBody>
          <a:bodyPr/>
          <a:lstStyle/>
          <a:p>
            <a:endParaRPr lang="en-US"/>
          </a:p>
        </p:txBody>
      </p:sp>
      <p:sp>
        <p:nvSpPr>
          <p:cNvPr id="593232" name="Freeform 336"/>
          <p:cNvSpPr>
            <a:spLocks/>
          </p:cNvSpPr>
          <p:nvPr/>
        </p:nvSpPr>
        <p:spPr bwMode="auto">
          <a:xfrm>
            <a:off x="5697538" y="6356350"/>
            <a:ext cx="1993900" cy="300038"/>
          </a:xfrm>
          <a:custGeom>
            <a:avLst/>
            <a:gdLst/>
            <a:ahLst/>
            <a:cxnLst>
              <a:cxn ang="0">
                <a:pos x="1127" y="0"/>
              </a:cxn>
              <a:cxn ang="0">
                <a:pos x="1002" y="3"/>
              </a:cxn>
              <a:cxn ang="0">
                <a:pos x="883" y="8"/>
              </a:cxn>
              <a:cxn ang="0">
                <a:pos x="767" y="14"/>
              </a:cxn>
              <a:cxn ang="0">
                <a:pos x="656" y="22"/>
              </a:cxn>
              <a:cxn ang="0">
                <a:pos x="554" y="32"/>
              </a:cxn>
              <a:cxn ang="0">
                <a:pos x="456" y="42"/>
              </a:cxn>
              <a:cxn ang="0">
                <a:pos x="368" y="55"/>
              </a:cxn>
              <a:cxn ang="0">
                <a:pos x="287" y="68"/>
              </a:cxn>
              <a:cxn ang="0">
                <a:pos x="215" y="83"/>
              </a:cxn>
              <a:cxn ang="0">
                <a:pos x="151" y="99"/>
              </a:cxn>
              <a:cxn ang="0">
                <a:pos x="99" y="115"/>
              </a:cxn>
              <a:cxn ang="0">
                <a:pos x="57" y="133"/>
              </a:cxn>
              <a:cxn ang="0">
                <a:pos x="26" y="151"/>
              </a:cxn>
              <a:cxn ang="0">
                <a:pos x="7" y="170"/>
              </a:cxn>
              <a:cxn ang="0">
                <a:pos x="0" y="190"/>
              </a:cxn>
              <a:cxn ang="0">
                <a:pos x="7" y="208"/>
              </a:cxn>
              <a:cxn ang="0">
                <a:pos x="26" y="227"/>
              </a:cxn>
              <a:cxn ang="0">
                <a:pos x="57" y="245"/>
              </a:cxn>
              <a:cxn ang="0">
                <a:pos x="99" y="263"/>
              </a:cxn>
              <a:cxn ang="0">
                <a:pos x="151" y="280"/>
              </a:cxn>
              <a:cxn ang="0">
                <a:pos x="215" y="296"/>
              </a:cxn>
              <a:cxn ang="0">
                <a:pos x="287" y="310"/>
              </a:cxn>
              <a:cxn ang="0">
                <a:pos x="368" y="323"/>
              </a:cxn>
              <a:cxn ang="0">
                <a:pos x="456" y="335"/>
              </a:cxn>
              <a:cxn ang="0">
                <a:pos x="554" y="346"/>
              </a:cxn>
              <a:cxn ang="0">
                <a:pos x="656" y="356"/>
              </a:cxn>
              <a:cxn ang="0">
                <a:pos x="767" y="364"/>
              </a:cxn>
              <a:cxn ang="0">
                <a:pos x="883" y="371"/>
              </a:cxn>
              <a:cxn ang="0">
                <a:pos x="1002" y="376"/>
              </a:cxn>
              <a:cxn ang="0">
                <a:pos x="1127" y="377"/>
              </a:cxn>
              <a:cxn ang="0">
                <a:pos x="1384" y="377"/>
              </a:cxn>
              <a:cxn ang="0">
                <a:pos x="1508" y="376"/>
              </a:cxn>
              <a:cxn ang="0">
                <a:pos x="1628" y="371"/>
              </a:cxn>
              <a:cxn ang="0">
                <a:pos x="1744" y="364"/>
              </a:cxn>
              <a:cxn ang="0">
                <a:pos x="1853" y="356"/>
              </a:cxn>
              <a:cxn ang="0">
                <a:pos x="1957" y="346"/>
              </a:cxn>
              <a:cxn ang="0">
                <a:pos x="2053" y="335"/>
              </a:cxn>
              <a:cxn ang="0">
                <a:pos x="2143" y="323"/>
              </a:cxn>
              <a:cxn ang="0">
                <a:pos x="2224" y="310"/>
              </a:cxn>
              <a:cxn ang="0">
                <a:pos x="2296" y="296"/>
              </a:cxn>
              <a:cxn ang="0">
                <a:pos x="2360" y="280"/>
              </a:cxn>
              <a:cxn ang="0">
                <a:pos x="2412" y="263"/>
              </a:cxn>
              <a:cxn ang="0">
                <a:pos x="2454" y="245"/>
              </a:cxn>
              <a:cxn ang="0">
                <a:pos x="2485" y="227"/>
              </a:cxn>
              <a:cxn ang="0">
                <a:pos x="2505" y="208"/>
              </a:cxn>
              <a:cxn ang="0">
                <a:pos x="2511" y="190"/>
              </a:cxn>
              <a:cxn ang="0">
                <a:pos x="2505" y="170"/>
              </a:cxn>
              <a:cxn ang="0">
                <a:pos x="2485" y="151"/>
              </a:cxn>
              <a:cxn ang="0">
                <a:pos x="2454" y="133"/>
              </a:cxn>
              <a:cxn ang="0">
                <a:pos x="2412" y="115"/>
              </a:cxn>
              <a:cxn ang="0">
                <a:pos x="2360" y="99"/>
              </a:cxn>
              <a:cxn ang="0">
                <a:pos x="2296" y="83"/>
              </a:cxn>
              <a:cxn ang="0">
                <a:pos x="2224" y="68"/>
              </a:cxn>
              <a:cxn ang="0">
                <a:pos x="2143" y="55"/>
              </a:cxn>
              <a:cxn ang="0">
                <a:pos x="2053" y="42"/>
              </a:cxn>
              <a:cxn ang="0">
                <a:pos x="1957" y="32"/>
              </a:cxn>
              <a:cxn ang="0">
                <a:pos x="1853" y="22"/>
              </a:cxn>
              <a:cxn ang="0">
                <a:pos x="1744" y="14"/>
              </a:cxn>
              <a:cxn ang="0">
                <a:pos x="1628" y="8"/>
              </a:cxn>
              <a:cxn ang="0">
                <a:pos x="1508" y="3"/>
              </a:cxn>
              <a:cxn ang="0">
                <a:pos x="1384" y="0"/>
              </a:cxn>
            </a:cxnLst>
            <a:rect l="0" t="0" r="r" b="b"/>
            <a:pathLst>
              <a:path w="2511" h="379">
                <a:moveTo>
                  <a:pt x="1256" y="0"/>
                </a:moveTo>
                <a:lnTo>
                  <a:pt x="1127" y="0"/>
                </a:lnTo>
                <a:lnTo>
                  <a:pt x="1063" y="1"/>
                </a:lnTo>
                <a:lnTo>
                  <a:pt x="1002" y="3"/>
                </a:lnTo>
                <a:lnTo>
                  <a:pt x="941" y="4"/>
                </a:lnTo>
                <a:lnTo>
                  <a:pt x="883" y="8"/>
                </a:lnTo>
                <a:lnTo>
                  <a:pt x="824" y="11"/>
                </a:lnTo>
                <a:lnTo>
                  <a:pt x="767" y="14"/>
                </a:lnTo>
                <a:lnTo>
                  <a:pt x="712" y="17"/>
                </a:lnTo>
                <a:lnTo>
                  <a:pt x="656" y="22"/>
                </a:lnTo>
                <a:lnTo>
                  <a:pt x="604" y="27"/>
                </a:lnTo>
                <a:lnTo>
                  <a:pt x="554" y="32"/>
                </a:lnTo>
                <a:lnTo>
                  <a:pt x="505" y="37"/>
                </a:lnTo>
                <a:lnTo>
                  <a:pt x="456" y="42"/>
                </a:lnTo>
                <a:lnTo>
                  <a:pt x="412" y="48"/>
                </a:lnTo>
                <a:lnTo>
                  <a:pt x="368" y="55"/>
                </a:lnTo>
                <a:lnTo>
                  <a:pt x="326" y="61"/>
                </a:lnTo>
                <a:lnTo>
                  <a:pt x="287" y="68"/>
                </a:lnTo>
                <a:lnTo>
                  <a:pt x="249" y="76"/>
                </a:lnTo>
                <a:lnTo>
                  <a:pt x="215" y="83"/>
                </a:lnTo>
                <a:lnTo>
                  <a:pt x="182" y="91"/>
                </a:lnTo>
                <a:lnTo>
                  <a:pt x="151" y="99"/>
                </a:lnTo>
                <a:lnTo>
                  <a:pt x="124" y="107"/>
                </a:lnTo>
                <a:lnTo>
                  <a:pt x="99" y="115"/>
                </a:lnTo>
                <a:lnTo>
                  <a:pt x="77" y="123"/>
                </a:lnTo>
                <a:lnTo>
                  <a:pt x="57" y="133"/>
                </a:lnTo>
                <a:lnTo>
                  <a:pt x="39" y="141"/>
                </a:lnTo>
                <a:lnTo>
                  <a:pt x="26" y="151"/>
                </a:lnTo>
                <a:lnTo>
                  <a:pt x="15" y="161"/>
                </a:lnTo>
                <a:lnTo>
                  <a:pt x="7" y="170"/>
                </a:lnTo>
                <a:lnTo>
                  <a:pt x="2" y="180"/>
                </a:lnTo>
                <a:lnTo>
                  <a:pt x="0" y="190"/>
                </a:lnTo>
                <a:lnTo>
                  <a:pt x="2" y="200"/>
                </a:lnTo>
                <a:lnTo>
                  <a:pt x="7" y="208"/>
                </a:lnTo>
                <a:lnTo>
                  <a:pt x="15" y="218"/>
                </a:lnTo>
                <a:lnTo>
                  <a:pt x="26" y="227"/>
                </a:lnTo>
                <a:lnTo>
                  <a:pt x="39" y="237"/>
                </a:lnTo>
                <a:lnTo>
                  <a:pt x="57" y="245"/>
                </a:lnTo>
                <a:lnTo>
                  <a:pt x="77" y="255"/>
                </a:lnTo>
                <a:lnTo>
                  <a:pt x="99" y="263"/>
                </a:lnTo>
                <a:lnTo>
                  <a:pt x="124" y="271"/>
                </a:lnTo>
                <a:lnTo>
                  <a:pt x="151" y="280"/>
                </a:lnTo>
                <a:lnTo>
                  <a:pt x="182" y="288"/>
                </a:lnTo>
                <a:lnTo>
                  <a:pt x="215" y="296"/>
                </a:lnTo>
                <a:lnTo>
                  <a:pt x="249" y="302"/>
                </a:lnTo>
                <a:lnTo>
                  <a:pt x="287" y="310"/>
                </a:lnTo>
                <a:lnTo>
                  <a:pt x="326" y="317"/>
                </a:lnTo>
                <a:lnTo>
                  <a:pt x="368" y="323"/>
                </a:lnTo>
                <a:lnTo>
                  <a:pt x="412" y="330"/>
                </a:lnTo>
                <a:lnTo>
                  <a:pt x="456" y="335"/>
                </a:lnTo>
                <a:lnTo>
                  <a:pt x="505" y="341"/>
                </a:lnTo>
                <a:lnTo>
                  <a:pt x="554" y="346"/>
                </a:lnTo>
                <a:lnTo>
                  <a:pt x="604" y="351"/>
                </a:lnTo>
                <a:lnTo>
                  <a:pt x="656" y="356"/>
                </a:lnTo>
                <a:lnTo>
                  <a:pt x="712" y="361"/>
                </a:lnTo>
                <a:lnTo>
                  <a:pt x="767" y="364"/>
                </a:lnTo>
                <a:lnTo>
                  <a:pt x="824" y="367"/>
                </a:lnTo>
                <a:lnTo>
                  <a:pt x="883" y="371"/>
                </a:lnTo>
                <a:lnTo>
                  <a:pt x="941" y="372"/>
                </a:lnTo>
                <a:lnTo>
                  <a:pt x="1002" y="376"/>
                </a:lnTo>
                <a:lnTo>
                  <a:pt x="1063" y="377"/>
                </a:lnTo>
                <a:lnTo>
                  <a:pt x="1127" y="377"/>
                </a:lnTo>
                <a:lnTo>
                  <a:pt x="1256" y="379"/>
                </a:lnTo>
                <a:lnTo>
                  <a:pt x="1384" y="377"/>
                </a:lnTo>
                <a:lnTo>
                  <a:pt x="1446" y="377"/>
                </a:lnTo>
                <a:lnTo>
                  <a:pt x="1508" y="376"/>
                </a:lnTo>
                <a:lnTo>
                  <a:pt x="1568" y="372"/>
                </a:lnTo>
                <a:lnTo>
                  <a:pt x="1628" y="371"/>
                </a:lnTo>
                <a:lnTo>
                  <a:pt x="1687" y="367"/>
                </a:lnTo>
                <a:lnTo>
                  <a:pt x="1744" y="364"/>
                </a:lnTo>
                <a:lnTo>
                  <a:pt x="1799" y="361"/>
                </a:lnTo>
                <a:lnTo>
                  <a:pt x="1853" y="356"/>
                </a:lnTo>
                <a:lnTo>
                  <a:pt x="1905" y="351"/>
                </a:lnTo>
                <a:lnTo>
                  <a:pt x="1957" y="346"/>
                </a:lnTo>
                <a:lnTo>
                  <a:pt x="2006" y="341"/>
                </a:lnTo>
                <a:lnTo>
                  <a:pt x="2053" y="335"/>
                </a:lnTo>
                <a:lnTo>
                  <a:pt x="2099" y="330"/>
                </a:lnTo>
                <a:lnTo>
                  <a:pt x="2143" y="323"/>
                </a:lnTo>
                <a:lnTo>
                  <a:pt x="2184" y="317"/>
                </a:lnTo>
                <a:lnTo>
                  <a:pt x="2224" y="310"/>
                </a:lnTo>
                <a:lnTo>
                  <a:pt x="2260" y="302"/>
                </a:lnTo>
                <a:lnTo>
                  <a:pt x="2296" y="296"/>
                </a:lnTo>
                <a:lnTo>
                  <a:pt x="2329" y="288"/>
                </a:lnTo>
                <a:lnTo>
                  <a:pt x="2360" y="280"/>
                </a:lnTo>
                <a:lnTo>
                  <a:pt x="2387" y="271"/>
                </a:lnTo>
                <a:lnTo>
                  <a:pt x="2412" y="263"/>
                </a:lnTo>
                <a:lnTo>
                  <a:pt x="2435" y="255"/>
                </a:lnTo>
                <a:lnTo>
                  <a:pt x="2454" y="245"/>
                </a:lnTo>
                <a:lnTo>
                  <a:pt x="2470" y="237"/>
                </a:lnTo>
                <a:lnTo>
                  <a:pt x="2485" y="227"/>
                </a:lnTo>
                <a:lnTo>
                  <a:pt x="2496" y="218"/>
                </a:lnTo>
                <a:lnTo>
                  <a:pt x="2505" y="208"/>
                </a:lnTo>
                <a:lnTo>
                  <a:pt x="2509" y="200"/>
                </a:lnTo>
                <a:lnTo>
                  <a:pt x="2511" y="190"/>
                </a:lnTo>
                <a:lnTo>
                  <a:pt x="2509" y="180"/>
                </a:lnTo>
                <a:lnTo>
                  <a:pt x="2505" y="170"/>
                </a:lnTo>
                <a:lnTo>
                  <a:pt x="2496" y="161"/>
                </a:lnTo>
                <a:lnTo>
                  <a:pt x="2485" y="151"/>
                </a:lnTo>
                <a:lnTo>
                  <a:pt x="2470" y="141"/>
                </a:lnTo>
                <a:lnTo>
                  <a:pt x="2454" y="133"/>
                </a:lnTo>
                <a:lnTo>
                  <a:pt x="2435" y="123"/>
                </a:lnTo>
                <a:lnTo>
                  <a:pt x="2412" y="115"/>
                </a:lnTo>
                <a:lnTo>
                  <a:pt x="2387" y="107"/>
                </a:lnTo>
                <a:lnTo>
                  <a:pt x="2360" y="99"/>
                </a:lnTo>
                <a:lnTo>
                  <a:pt x="2329" y="91"/>
                </a:lnTo>
                <a:lnTo>
                  <a:pt x="2296" y="83"/>
                </a:lnTo>
                <a:lnTo>
                  <a:pt x="2260" y="76"/>
                </a:lnTo>
                <a:lnTo>
                  <a:pt x="2224" y="68"/>
                </a:lnTo>
                <a:lnTo>
                  <a:pt x="2184" y="61"/>
                </a:lnTo>
                <a:lnTo>
                  <a:pt x="2143" y="55"/>
                </a:lnTo>
                <a:lnTo>
                  <a:pt x="2099" y="48"/>
                </a:lnTo>
                <a:lnTo>
                  <a:pt x="2053" y="42"/>
                </a:lnTo>
                <a:lnTo>
                  <a:pt x="2006" y="37"/>
                </a:lnTo>
                <a:lnTo>
                  <a:pt x="1957" y="32"/>
                </a:lnTo>
                <a:lnTo>
                  <a:pt x="1905" y="27"/>
                </a:lnTo>
                <a:lnTo>
                  <a:pt x="1853" y="22"/>
                </a:lnTo>
                <a:lnTo>
                  <a:pt x="1799" y="17"/>
                </a:lnTo>
                <a:lnTo>
                  <a:pt x="1744" y="14"/>
                </a:lnTo>
                <a:lnTo>
                  <a:pt x="1687" y="11"/>
                </a:lnTo>
                <a:lnTo>
                  <a:pt x="1628" y="8"/>
                </a:lnTo>
                <a:lnTo>
                  <a:pt x="1568" y="4"/>
                </a:lnTo>
                <a:lnTo>
                  <a:pt x="1508" y="3"/>
                </a:lnTo>
                <a:lnTo>
                  <a:pt x="1446" y="1"/>
                </a:lnTo>
                <a:lnTo>
                  <a:pt x="1384" y="0"/>
                </a:lnTo>
                <a:lnTo>
                  <a:pt x="1256" y="0"/>
                </a:lnTo>
              </a:path>
            </a:pathLst>
          </a:custGeom>
          <a:noFill/>
          <a:ln w="7938">
            <a:solidFill>
              <a:srgbClr val="000000"/>
            </a:solidFill>
            <a:prstDash val="solid"/>
            <a:round/>
            <a:headEnd/>
            <a:tailEnd/>
          </a:ln>
        </p:spPr>
        <p:txBody>
          <a:bodyPr/>
          <a:lstStyle/>
          <a:p>
            <a:endParaRPr lang="en-US"/>
          </a:p>
        </p:txBody>
      </p:sp>
      <p:sp>
        <p:nvSpPr>
          <p:cNvPr id="593233" name="Freeform 337"/>
          <p:cNvSpPr>
            <a:spLocks/>
          </p:cNvSpPr>
          <p:nvPr/>
        </p:nvSpPr>
        <p:spPr bwMode="auto">
          <a:xfrm>
            <a:off x="844550" y="4918075"/>
            <a:ext cx="7278688" cy="287338"/>
          </a:xfrm>
          <a:custGeom>
            <a:avLst/>
            <a:gdLst/>
            <a:ahLst/>
            <a:cxnLst>
              <a:cxn ang="0">
                <a:pos x="3887" y="3"/>
              </a:cxn>
              <a:cxn ang="0">
                <a:pos x="3221" y="8"/>
              </a:cxn>
              <a:cxn ang="0">
                <a:pos x="2799" y="15"/>
              </a:cxn>
              <a:cxn ang="0">
                <a:pos x="2399" y="23"/>
              </a:cxn>
              <a:cxn ang="0">
                <a:pos x="2021" y="31"/>
              </a:cxn>
              <a:cxn ang="0">
                <a:pos x="1667" y="42"/>
              </a:cxn>
              <a:cxn ang="0">
                <a:pos x="1342" y="54"/>
              </a:cxn>
              <a:cxn ang="0">
                <a:pos x="1047" y="67"/>
              </a:cxn>
              <a:cxn ang="0">
                <a:pos x="783" y="80"/>
              </a:cxn>
              <a:cxn ang="0">
                <a:pos x="554" y="96"/>
              </a:cxn>
              <a:cxn ang="0">
                <a:pos x="360" y="111"/>
              </a:cxn>
              <a:cxn ang="0">
                <a:pos x="205" y="129"/>
              </a:cxn>
              <a:cxn ang="0">
                <a:pos x="93" y="145"/>
              </a:cxn>
              <a:cxn ang="0">
                <a:pos x="23" y="163"/>
              </a:cxn>
              <a:cxn ang="0">
                <a:pos x="0" y="182"/>
              </a:cxn>
              <a:cxn ang="0">
                <a:pos x="23" y="200"/>
              </a:cxn>
              <a:cxn ang="0">
                <a:pos x="93" y="218"/>
              </a:cxn>
              <a:cxn ang="0">
                <a:pos x="205" y="236"/>
              </a:cxn>
              <a:cxn ang="0">
                <a:pos x="360" y="252"/>
              </a:cxn>
              <a:cxn ang="0">
                <a:pos x="554" y="269"/>
              </a:cxn>
              <a:cxn ang="0">
                <a:pos x="783" y="283"/>
              </a:cxn>
              <a:cxn ang="0">
                <a:pos x="1047" y="298"/>
              </a:cxn>
              <a:cxn ang="0">
                <a:pos x="1342" y="311"/>
              </a:cxn>
              <a:cxn ang="0">
                <a:pos x="1667" y="322"/>
              </a:cxn>
              <a:cxn ang="0">
                <a:pos x="2021" y="332"/>
              </a:cxn>
              <a:cxn ang="0">
                <a:pos x="2399" y="342"/>
              </a:cxn>
              <a:cxn ang="0">
                <a:pos x="2799" y="348"/>
              </a:cxn>
              <a:cxn ang="0">
                <a:pos x="3221" y="355"/>
              </a:cxn>
              <a:cxn ang="0">
                <a:pos x="3887" y="361"/>
              </a:cxn>
              <a:cxn ang="0">
                <a:pos x="4820" y="363"/>
              </a:cxn>
              <a:cxn ang="0">
                <a:pos x="5730" y="358"/>
              </a:cxn>
              <a:cxn ang="0">
                <a:pos x="6162" y="352"/>
              </a:cxn>
              <a:cxn ang="0">
                <a:pos x="6572" y="345"/>
              </a:cxn>
              <a:cxn ang="0">
                <a:pos x="6961" y="337"/>
              </a:cxn>
              <a:cxn ang="0">
                <a:pos x="7328" y="327"/>
              </a:cxn>
              <a:cxn ang="0">
                <a:pos x="7668" y="316"/>
              </a:cxn>
              <a:cxn ang="0">
                <a:pos x="7979" y="304"/>
              </a:cxn>
              <a:cxn ang="0">
                <a:pos x="8259" y="290"/>
              </a:cxn>
              <a:cxn ang="0">
                <a:pos x="8505" y="277"/>
              </a:cxn>
              <a:cxn ang="0">
                <a:pos x="8717" y="260"/>
              </a:cxn>
              <a:cxn ang="0">
                <a:pos x="8891" y="244"/>
              </a:cxn>
              <a:cxn ang="0">
                <a:pos x="9025" y="228"/>
              </a:cxn>
              <a:cxn ang="0">
                <a:pos x="9117" y="210"/>
              </a:cxn>
              <a:cxn ang="0">
                <a:pos x="9163" y="192"/>
              </a:cxn>
              <a:cxn ang="0">
                <a:pos x="9163" y="172"/>
              </a:cxn>
              <a:cxn ang="0">
                <a:pos x="9117" y="155"/>
              </a:cxn>
              <a:cxn ang="0">
                <a:pos x="9025" y="137"/>
              </a:cxn>
              <a:cxn ang="0">
                <a:pos x="8891" y="119"/>
              </a:cxn>
              <a:cxn ang="0">
                <a:pos x="8717" y="102"/>
              </a:cxn>
              <a:cxn ang="0">
                <a:pos x="8505" y="88"/>
              </a:cxn>
              <a:cxn ang="0">
                <a:pos x="8259" y="73"/>
              </a:cxn>
              <a:cxn ang="0">
                <a:pos x="7979" y="60"/>
              </a:cxn>
              <a:cxn ang="0">
                <a:pos x="7668" y="47"/>
              </a:cxn>
              <a:cxn ang="0">
                <a:pos x="7328" y="36"/>
              </a:cxn>
              <a:cxn ang="0">
                <a:pos x="6961" y="26"/>
              </a:cxn>
              <a:cxn ang="0">
                <a:pos x="6572" y="18"/>
              </a:cxn>
              <a:cxn ang="0">
                <a:pos x="6162" y="11"/>
              </a:cxn>
              <a:cxn ang="0">
                <a:pos x="5730" y="6"/>
              </a:cxn>
              <a:cxn ang="0">
                <a:pos x="4820" y="0"/>
              </a:cxn>
            </a:cxnLst>
            <a:rect l="0" t="0" r="r" b="b"/>
            <a:pathLst>
              <a:path w="9170" h="363">
                <a:moveTo>
                  <a:pt x="4586" y="0"/>
                </a:moveTo>
                <a:lnTo>
                  <a:pt x="4349" y="0"/>
                </a:lnTo>
                <a:lnTo>
                  <a:pt x="4117" y="2"/>
                </a:lnTo>
                <a:lnTo>
                  <a:pt x="3887" y="3"/>
                </a:lnTo>
                <a:lnTo>
                  <a:pt x="3661" y="5"/>
                </a:lnTo>
                <a:lnTo>
                  <a:pt x="3439" y="6"/>
                </a:lnTo>
                <a:lnTo>
                  <a:pt x="3330" y="8"/>
                </a:lnTo>
                <a:lnTo>
                  <a:pt x="3221" y="8"/>
                </a:lnTo>
                <a:lnTo>
                  <a:pt x="3114" y="10"/>
                </a:lnTo>
                <a:lnTo>
                  <a:pt x="3008" y="11"/>
                </a:lnTo>
                <a:lnTo>
                  <a:pt x="2903" y="13"/>
                </a:lnTo>
                <a:lnTo>
                  <a:pt x="2799" y="15"/>
                </a:lnTo>
                <a:lnTo>
                  <a:pt x="2698" y="16"/>
                </a:lnTo>
                <a:lnTo>
                  <a:pt x="2597" y="18"/>
                </a:lnTo>
                <a:lnTo>
                  <a:pt x="2498" y="19"/>
                </a:lnTo>
                <a:lnTo>
                  <a:pt x="2399" y="23"/>
                </a:lnTo>
                <a:lnTo>
                  <a:pt x="2303" y="24"/>
                </a:lnTo>
                <a:lnTo>
                  <a:pt x="2206" y="26"/>
                </a:lnTo>
                <a:lnTo>
                  <a:pt x="2114" y="29"/>
                </a:lnTo>
                <a:lnTo>
                  <a:pt x="2021" y="31"/>
                </a:lnTo>
                <a:lnTo>
                  <a:pt x="1930" y="34"/>
                </a:lnTo>
                <a:lnTo>
                  <a:pt x="1842" y="36"/>
                </a:lnTo>
                <a:lnTo>
                  <a:pt x="1754" y="39"/>
                </a:lnTo>
                <a:lnTo>
                  <a:pt x="1667" y="42"/>
                </a:lnTo>
                <a:lnTo>
                  <a:pt x="1584" y="44"/>
                </a:lnTo>
                <a:lnTo>
                  <a:pt x="1501" y="47"/>
                </a:lnTo>
                <a:lnTo>
                  <a:pt x="1422" y="50"/>
                </a:lnTo>
                <a:lnTo>
                  <a:pt x="1342" y="54"/>
                </a:lnTo>
                <a:lnTo>
                  <a:pt x="1265" y="57"/>
                </a:lnTo>
                <a:lnTo>
                  <a:pt x="1190" y="60"/>
                </a:lnTo>
                <a:lnTo>
                  <a:pt x="1117" y="63"/>
                </a:lnTo>
                <a:lnTo>
                  <a:pt x="1047" y="67"/>
                </a:lnTo>
                <a:lnTo>
                  <a:pt x="977" y="70"/>
                </a:lnTo>
                <a:lnTo>
                  <a:pt x="910" y="73"/>
                </a:lnTo>
                <a:lnTo>
                  <a:pt x="845" y="76"/>
                </a:lnTo>
                <a:lnTo>
                  <a:pt x="783" y="80"/>
                </a:lnTo>
                <a:lnTo>
                  <a:pt x="721" y="85"/>
                </a:lnTo>
                <a:lnTo>
                  <a:pt x="663" y="88"/>
                </a:lnTo>
                <a:lnTo>
                  <a:pt x="607" y="91"/>
                </a:lnTo>
                <a:lnTo>
                  <a:pt x="554" y="96"/>
                </a:lnTo>
                <a:lnTo>
                  <a:pt x="502" y="99"/>
                </a:lnTo>
                <a:lnTo>
                  <a:pt x="451" y="102"/>
                </a:lnTo>
                <a:lnTo>
                  <a:pt x="404" y="107"/>
                </a:lnTo>
                <a:lnTo>
                  <a:pt x="360" y="111"/>
                </a:lnTo>
                <a:lnTo>
                  <a:pt x="318" y="116"/>
                </a:lnTo>
                <a:lnTo>
                  <a:pt x="278" y="119"/>
                </a:lnTo>
                <a:lnTo>
                  <a:pt x="241" y="124"/>
                </a:lnTo>
                <a:lnTo>
                  <a:pt x="205" y="129"/>
                </a:lnTo>
                <a:lnTo>
                  <a:pt x="174" y="132"/>
                </a:lnTo>
                <a:lnTo>
                  <a:pt x="143" y="137"/>
                </a:lnTo>
                <a:lnTo>
                  <a:pt x="117" y="142"/>
                </a:lnTo>
                <a:lnTo>
                  <a:pt x="93" y="145"/>
                </a:lnTo>
                <a:lnTo>
                  <a:pt x="72" y="150"/>
                </a:lnTo>
                <a:lnTo>
                  <a:pt x="52" y="155"/>
                </a:lnTo>
                <a:lnTo>
                  <a:pt x="36" y="159"/>
                </a:lnTo>
                <a:lnTo>
                  <a:pt x="23" y="163"/>
                </a:lnTo>
                <a:lnTo>
                  <a:pt x="13" y="168"/>
                </a:lnTo>
                <a:lnTo>
                  <a:pt x="5" y="172"/>
                </a:lnTo>
                <a:lnTo>
                  <a:pt x="2" y="177"/>
                </a:lnTo>
                <a:lnTo>
                  <a:pt x="0" y="182"/>
                </a:lnTo>
                <a:lnTo>
                  <a:pt x="2" y="187"/>
                </a:lnTo>
                <a:lnTo>
                  <a:pt x="5" y="192"/>
                </a:lnTo>
                <a:lnTo>
                  <a:pt x="13" y="195"/>
                </a:lnTo>
                <a:lnTo>
                  <a:pt x="23" y="200"/>
                </a:lnTo>
                <a:lnTo>
                  <a:pt x="36" y="205"/>
                </a:lnTo>
                <a:lnTo>
                  <a:pt x="52" y="210"/>
                </a:lnTo>
                <a:lnTo>
                  <a:pt x="72" y="213"/>
                </a:lnTo>
                <a:lnTo>
                  <a:pt x="93" y="218"/>
                </a:lnTo>
                <a:lnTo>
                  <a:pt x="117" y="223"/>
                </a:lnTo>
                <a:lnTo>
                  <a:pt x="143" y="228"/>
                </a:lnTo>
                <a:lnTo>
                  <a:pt x="174" y="231"/>
                </a:lnTo>
                <a:lnTo>
                  <a:pt x="205" y="236"/>
                </a:lnTo>
                <a:lnTo>
                  <a:pt x="241" y="241"/>
                </a:lnTo>
                <a:lnTo>
                  <a:pt x="278" y="244"/>
                </a:lnTo>
                <a:lnTo>
                  <a:pt x="318" y="249"/>
                </a:lnTo>
                <a:lnTo>
                  <a:pt x="360" y="252"/>
                </a:lnTo>
                <a:lnTo>
                  <a:pt x="404" y="257"/>
                </a:lnTo>
                <a:lnTo>
                  <a:pt x="451" y="260"/>
                </a:lnTo>
                <a:lnTo>
                  <a:pt x="502" y="264"/>
                </a:lnTo>
                <a:lnTo>
                  <a:pt x="554" y="269"/>
                </a:lnTo>
                <a:lnTo>
                  <a:pt x="607" y="272"/>
                </a:lnTo>
                <a:lnTo>
                  <a:pt x="663" y="277"/>
                </a:lnTo>
                <a:lnTo>
                  <a:pt x="721" y="280"/>
                </a:lnTo>
                <a:lnTo>
                  <a:pt x="783" y="283"/>
                </a:lnTo>
                <a:lnTo>
                  <a:pt x="845" y="286"/>
                </a:lnTo>
                <a:lnTo>
                  <a:pt x="910" y="290"/>
                </a:lnTo>
                <a:lnTo>
                  <a:pt x="977" y="295"/>
                </a:lnTo>
                <a:lnTo>
                  <a:pt x="1047" y="298"/>
                </a:lnTo>
                <a:lnTo>
                  <a:pt x="1117" y="301"/>
                </a:lnTo>
                <a:lnTo>
                  <a:pt x="1190" y="304"/>
                </a:lnTo>
                <a:lnTo>
                  <a:pt x="1265" y="308"/>
                </a:lnTo>
                <a:lnTo>
                  <a:pt x="1342" y="311"/>
                </a:lnTo>
                <a:lnTo>
                  <a:pt x="1422" y="312"/>
                </a:lnTo>
                <a:lnTo>
                  <a:pt x="1501" y="316"/>
                </a:lnTo>
                <a:lnTo>
                  <a:pt x="1584" y="319"/>
                </a:lnTo>
                <a:lnTo>
                  <a:pt x="1667" y="322"/>
                </a:lnTo>
                <a:lnTo>
                  <a:pt x="1754" y="324"/>
                </a:lnTo>
                <a:lnTo>
                  <a:pt x="1842" y="327"/>
                </a:lnTo>
                <a:lnTo>
                  <a:pt x="1930" y="330"/>
                </a:lnTo>
                <a:lnTo>
                  <a:pt x="2021" y="332"/>
                </a:lnTo>
                <a:lnTo>
                  <a:pt x="2114" y="335"/>
                </a:lnTo>
                <a:lnTo>
                  <a:pt x="2206" y="337"/>
                </a:lnTo>
                <a:lnTo>
                  <a:pt x="2303" y="339"/>
                </a:lnTo>
                <a:lnTo>
                  <a:pt x="2399" y="342"/>
                </a:lnTo>
                <a:lnTo>
                  <a:pt x="2498" y="343"/>
                </a:lnTo>
                <a:lnTo>
                  <a:pt x="2597" y="345"/>
                </a:lnTo>
                <a:lnTo>
                  <a:pt x="2698" y="347"/>
                </a:lnTo>
                <a:lnTo>
                  <a:pt x="2799" y="348"/>
                </a:lnTo>
                <a:lnTo>
                  <a:pt x="2903" y="352"/>
                </a:lnTo>
                <a:lnTo>
                  <a:pt x="3008" y="352"/>
                </a:lnTo>
                <a:lnTo>
                  <a:pt x="3114" y="353"/>
                </a:lnTo>
                <a:lnTo>
                  <a:pt x="3221" y="355"/>
                </a:lnTo>
                <a:lnTo>
                  <a:pt x="3330" y="356"/>
                </a:lnTo>
                <a:lnTo>
                  <a:pt x="3439" y="358"/>
                </a:lnTo>
                <a:lnTo>
                  <a:pt x="3661" y="360"/>
                </a:lnTo>
                <a:lnTo>
                  <a:pt x="3887" y="361"/>
                </a:lnTo>
                <a:lnTo>
                  <a:pt x="4117" y="363"/>
                </a:lnTo>
                <a:lnTo>
                  <a:pt x="4349" y="363"/>
                </a:lnTo>
                <a:lnTo>
                  <a:pt x="4586" y="363"/>
                </a:lnTo>
                <a:lnTo>
                  <a:pt x="4820" y="363"/>
                </a:lnTo>
                <a:lnTo>
                  <a:pt x="5053" y="363"/>
                </a:lnTo>
                <a:lnTo>
                  <a:pt x="5283" y="361"/>
                </a:lnTo>
                <a:lnTo>
                  <a:pt x="5509" y="360"/>
                </a:lnTo>
                <a:lnTo>
                  <a:pt x="5730" y="358"/>
                </a:lnTo>
                <a:lnTo>
                  <a:pt x="5839" y="356"/>
                </a:lnTo>
                <a:lnTo>
                  <a:pt x="5949" y="355"/>
                </a:lnTo>
                <a:lnTo>
                  <a:pt x="6056" y="353"/>
                </a:lnTo>
                <a:lnTo>
                  <a:pt x="6162" y="352"/>
                </a:lnTo>
                <a:lnTo>
                  <a:pt x="6266" y="352"/>
                </a:lnTo>
                <a:lnTo>
                  <a:pt x="6369" y="348"/>
                </a:lnTo>
                <a:lnTo>
                  <a:pt x="6471" y="347"/>
                </a:lnTo>
                <a:lnTo>
                  <a:pt x="6572" y="345"/>
                </a:lnTo>
                <a:lnTo>
                  <a:pt x="6672" y="343"/>
                </a:lnTo>
                <a:lnTo>
                  <a:pt x="6771" y="342"/>
                </a:lnTo>
                <a:lnTo>
                  <a:pt x="6867" y="339"/>
                </a:lnTo>
                <a:lnTo>
                  <a:pt x="6961" y="337"/>
                </a:lnTo>
                <a:lnTo>
                  <a:pt x="7056" y="335"/>
                </a:lnTo>
                <a:lnTo>
                  <a:pt x="7149" y="332"/>
                </a:lnTo>
                <a:lnTo>
                  <a:pt x="7238" y="330"/>
                </a:lnTo>
                <a:lnTo>
                  <a:pt x="7328" y="327"/>
                </a:lnTo>
                <a:lnTo>
                  <a:pt x="7416" y="324"/>
                </a:lnTo>
                <a:lnTo>
                  <a:pt x="7500" y="322"/>
                </a:lnTo>
                <a:lnTo>
                  <a:pt x="7585" y="319"/>
                </a:lnTo>
                <a:lnTo>
                  <a:pt x="7668" y="316"/>
                </a:lnTo>
                <a:lnTo>
                  <a:pt x="7748" y="312"/>
                </a:lnTo>
                <a:lnTo>
                  <a:pt x="7826" y="311"/>
                </a:lnTo>
                <a:lnTo>
                  <a:pt x="7904" y="308"/>
                </a:lnTo>
                <a:lnTo>
                  <a:pt x="7979" y="304"/>
                </a:lnTo>
                <a:lnTo>
                  <a:pt x="8051" y="301"/>
                </a:lnTo>
                <a:lnTo>
                  <a:pt x="8123" y="298"/>
                </a:lnTo>
                <a:lnTo>
                  <a:pt x="8193" y="295"/>
                </a:lnTo>
                <a:lnTo>
                  <a:pt x="8259" y="290"/>
                </a:lnTo>
                <a:lnTo>
                  <a:pt x="8324" y="286"/>
                </a:lnTo>
                <a:lnTo>
                  <a:pt x="8386" y="283"/>
                </a:lnTo>
                <a:lnTo>
                  <a:pt x="8447" y="280"/>
                </a:lnTo>
                <a:lnTo>
                  <a:pt x="8505" y="277"/>
                </a:lnTo>
                <a:lnTo>
                  <a:pt x="8562" y="272"/>
                </a:lnTo>
                <a:lnTo>
                  <a:pt x="8616" y="269"/>
                </a:lnTo>
                <a:lnTo>
                  <a:pt x="8668" y="264"/>
                </a:lnTo>
                <a:lnTo>
                  <a:pt x="8717" y="260"/>
                </a:lnTo>
                <a:lnTo>
                  <a:pt x="8764" y="257"/>
                </a:lnTo>
                <a:lnTo>
                  <a:pt x="8810" y="252"/>
                </a:lnTo>
                <a:lnTo>
                  <a:pt x="8852" y="249"/>
                </a:lnTo>
                <a:lnTo>
                  <a:pt x="8891" y="244"/>
                </a:lnTo>
                <a:lnTo>
                  <a:pt x="8929" y="241"/>
                </a:lnTo>
                <a:lnTo>
                  <a:pt x="8963" y="236"/>
                </a:lnTo>
                <a:lnTo>
                  <a:pt x="8995" y="231"/>
                </a:lnTo>
                <a:lnTo>
                  <a:pt x="9025" y="228"/>
                </a:lnTo>
                <a:lnTo>
                  <a:pt x="9052" y="223"/>
                </a:lnTo>
                <a:lnTo>
                  <a:pt x="9077" y="218"/>
                </a:lnTo>
                <a:lnTo>
                  <a:pt x="9098" y="213"/>
                </a:lnTo>
                <a:lnTo>
                  <a:pt x="9117" y="210"/>
                </a:lnTo>
                <a:lnTo>
                  <a:pt x="9132" y="205"/>
                </a:lnTo>
                <a:lnTo>
                  <a:pt x="9145" y="200"/>
                </a:lnTo>
                <a:lnTo>
                  <a:pt x="9157" y="195"/>
                </a:lnTo>
                <a:lnTo>
                  <a:pt x="9163" y="192"/>
                </a:lnTo>
                <a:lnTo>
                  <a:pt x="9168" y="187"/>
                </a:lnTo>
                <a:lnTo>
                  <a:pt x="9170" y="182"/>
                </a:lnTo>
                <a:lnTo>
                  <a:pt x="9168" y="177"/>
                </a:lnTo>
                <a:lnTo>
                  <a:pt x="9163" y="172"/>
                </a:lnTo>
                <a:lnTo>
                  <a:pt x="9157" y="168"/>
                </a:lnTo>
                <a:lnTo>
                  <a:pt x="9145" y="163"/>
                </a:lnTo>
                <a:lnTo>
                  <a:pt x="9132" y="159"/>
                </a:lnTo>
                <a:lnTo>
                  <a:pt x="9117" y="155"/>
                </a:lnTo>
                <a:lnTo>
                  <a:pt x="9098" y="150"/>
                </a:lnTo>
                <a:lnTo>
                  <a:pt x="9077" y="145"/>
                </a:lnTo>
                <a:lnTo>
                  <a:pt x="9052" y="142"/>
                </a:lnTo>
                <a:lnTo>
                  <a:pt x="9025" y="137"/>
                </a:lnTo>
                <a:lnTo>
                  <a:pt x="8995" y="132"/>
                </a:lnTo>
                <a:lnTo>
                  <a:pt x="8963" y="129"/>
                </a:lnTo>
                <a:lnTo>
                  <a:pt x="8929" y="124"/>
                </a:lnTo>
                <a:lnTo>
                  <a:pt x="8891" y="119"/>
                </a:lnTo>
                <a:lnTo>
                  <a:pt x="8852" y="116"/>
                </a:lnTo>
                <a:lnTo>
                  <a:pt x="8810" y="111"/>
                </a:lnTo>
                <a:lnTo>
                  <a:pt x="8764" y="107"/>
                </a:lnTo>
                <a:lnTo>
                  <a:pt x="8717" y="102"/>
                </a:lnTo>
                <a:lnTo>
                  <a:pt x="8668" y="99"/>
                </a:lnTo>
                <a:lnTo>
                  <a:pt x="8616" y="96"/>
                </a:lnTo>
                <a:lnTo>
                  <a:pt x="8562" y="91"/>
                </a:lnTo>
                <a:lnTo>
                  <a:pt x="8505" y="88"/>
                </a:lnTo>
                <a:lnTo>
                  <a:pt x="8447" y="85"/>
                </a:lnTo>
                <a:lnTo>
                  <a:pt x="8386" y="80"/>
                </a:lnTo>
                <a:lnTo>
                  <a:pt x="8324" y="76"/>
                </a:lnTo>
                <a:lnTo>
                  <a:pt x="8259" y="73"/>
                </a:lnTo>
                <a:lnTo>
                  <a:pt x="8193" y="70"/>
                </a:lnTo>
                <a:lnTo>
                  <a:pt x="8123" y="67"/>
                </a:lnTo>
                <a:lnTo>
                  <a:pt x="8051" y="63"/>
                </a:lnTo>
                <a:lnTo>
                  <a:pt x="7979" y="60"/>
                </a:lnTo>
                <a:lnTo>
                  <a:pt x="7904" y="57"/>
                </a:lnTo>
                <a:lnTo>
                  <a:pt x="7826" y="54"/>
                </a:lnTo>
                <a:lnTo>
                  <a:pt x="7748" y="50"/>
                </a:lnTo>
                <a:lnTo>
                  <a:pt x="7668" y="47"/>
                </a:lnTo>
                <a:lnTo>
                  <a:pt x="7585" y="44"/>
                </a:lnTo>
                <a:lnTo>
                  <a:pt x="7500" y="42"/>
                </a:lnTo>
                <a:lnTo>
                  <a:pt x="7416" y="39"/>
                </a:lnTo>
                <a:lnTo>
                  <a:pt x="7328" y="36"/>
                </a:lnTo>
                <a:lnTo>
                  <a:pt x="7238" y="34"/>
                </a:lnTo>
                <a:lnTo>
                  <a:pt x="7149" y="31"/>
                </a:lnTo>
                <a:lnTo>
                  <a:pt x="7056" y="29"/>
                </a:lnTo>
                <a:lnTo>
                  <a:pt x="6961" y="26"/>
                </a:lnTo>
                <a:lnTo>
                  <a:pt x="6867" y="24"/>
                </a:lnTo>
                <a:lnTo>
                  <a:pt x="6771" y="23"/>
                </a:lnTo>
                <a:lnTo>
                  <a:pt x="6672" y="19"/>
                </a:lnTo>
                <a:lnTo>
                  <a:pt x="6572" y="18"/>
                </a:lnTo>
                <a:lnTo>
                  <a:pt x="6471" y="16"/>
                </a:lnTo>
                <a:lnTo>
                  <a:pt x="6369" y="15"/>
                </a:lnTo>
                <a:lnTo>
                  <a:pt x="6266" y="13"/>
                </a:lnTo>
                <a:lnTo>
                  <a:pt x="6162" y="11"/>
                </a:lnTo>
                <a:lnTo>
                  <a:pt x="6056" y="10"/>
                </a:lnTo>
                <a:lnTo>
                  <a:pt x="5949" y="8"/>
                </a:lnTo>
                <a:lnTo>
                  <a:pt x="5839" y="8"/>
                </a:lnTo>
                <a:lnTo>
                  <a:pt x="5730" y="6"/>
                </a:lnTo>
                <a:lnTo>
                  <a:pt x="5509" y="5"/>
                </a:lnTo>
                <a:lnTo>
                  <a:pt x="5283" y="3"/>
                </a:lnTo>
                <a:lnTo>
                  <a:pt x="5053" y="2"/>
                </a:lnTo>
                <a:lnTo>
                  <a:pt x="4820" y="0"/>
                </a:lnTo>
                <a:lnTo>
                  <a:pt x="4586" y="0"/>
                </a:lnTo>
                <a:close/>
              </a:path>
            </a:pathLst>
          </a:custGeom>
          <a:solidFill>
            <a:srgbClr val="66FFCC"/>
          </a:solidFill>
          <a:ln w="9525">
            <a:noFill/>
            <a:round/>
            <a:headEnd/>
            <a:tailEnd/>
          </a:ln>
        </p:spPr>
        <p:txBody>
          <a:bodyPr/>
          <a:lstStyle/>
          <a:p>
            <a:endParaRPr lang="en-US"/>
          </a:p>
        </p:txBody>
      </p:sp>
      <p:sp>
        <p:nvSpPr>
          <p:cNvPr id="593234" name="Freeform 338"/>
          <p:cNvSpPr>
            <a:spLocks/>
          </p:cNvSpPr>
          <p:nvPr/>
        </p:nvSpPr>
        <p:spPr bwMode="auto">
          <a:xfrm>
            <a:off x="844550" y="4918075"/>
            <a:ext cx="7278688" cy="287338"/>
          </a:xfrm>
          <a:custGeom>
            <a:avLst/>
            <a:gdLst/>
            <a:ahLst/>
            <a:cxnLst>
              <a:cxn ang="0">
                <a:pos x="3887" y="3"/>
              </a:cxn>
              <a:cxn ang="0">
                <a:pos x="3221" y="8"/>
              </a:cxn>
              <a:cxn ang="0">
                <a:pos x="2799" y="15"/>
              </a:cxn>
              <a:cxn ang="0">
                <a:pos x="2399" y="23"/>
              </a:cxn>
              <a:cxn ang="0">
                <a:pos x="2021" y="31"/>
              </a:cxn>
              <a:cxn ang="0">
                <a:pos x="1667" y="42"/>
              </a:cxn>
              <a:cxn ang="0">
                <a:pos x="1342" y="54"/>
              </a:cxn>
              <a:cxn ang="0">
                <a:pos x="1047" y="67"/>
              </a:cxn>
              <a:cxn ang="0">
                <a:pos x="783" y="80"/>
              </a:cxn>
              <a:cxn ang="0">
                <a:pos x="554" y="96"/>
              </a:cxn>
              <a:cxn ang="0">
                <a:pos x="360" y="111"/>
              </a:cxn>
              <a:cxn ang="0">
                <a:pos x="205" y="129"/>
              </a:cxn>
              <a:cxn ang="0">
                <a:pos x="93" y="145"/>
              </a:cxn>
              <a:cxn ang="0">
                <a:pos x="23" y="163"/>
              </a:cxn>
              <a:cxn ang="0">
                <a:pos x="0" y="182"/>
              </a:cxn>
              <a:cxn ang="0">
                <a:pos x="23" y="200"/>
              </a:cxn>
              <a:cxn ang="0">
                <a:pos x="93" y="218"/>
              </a:cxn>
              <a:cxn ang="0">
                <a:pos x="205" y="236"/>
              </a:cxn>
              <a:cxn ang="0">
                <a:pos x="360" y="252"/>
              </a:cxn>
              <a:cxn ang="0">
                <a:pos x="554" y="269"/>
              </a:cxn>
              <a:cxn ang="0">
                <a:pos x="783" y="283"/>
              </a:cxn>
              <a:cxn ang="0">
                <a:pos x="1047" y="298"/>
              </a:cxn>
              <a:cxn ang="0">
                <a:pos x="1342" y="311"/>
              </a:cxn>
              <a:cxn ang="0">
                <a:pos x="1667" y="322"/>
              </a:cxn>
              <a:cxn ang="0">
                <a:pos x="2021" y="332"/>
              </a:cxn>
              <a:cxn ang="0">
                <a:pos x="2399" y="342"/>
              </a:cxn>
              <a:cxn ang="0">
                <a:pos x="2799" y="348"/>
              </a:cxn>
              <a:cxn ang="0">
                <a:pos x="3221" y="355"/>
              </a:cxn>
              <a:cxn ang="0">
                <a:pos x="3887" y="361"/>
              </a:cxn>
              <a:cxn ang="0">
                <a:pos x="4820" y="363"/>
              </a:cxn>
              <a:cxn ang="0">
                <a:pos x="5730" y="358"/>
              </a:cxn>
              <a:cxn ang="0">
                <a:pos x="6162" y="352"/>
              </a:cxn>
              <a:cxn ang="0">
                <a:pos x="6572" y="345"/>
              </a:cxn>
              <a:cxn ang="0">
                <a:pos x="6961" y="337"/>
              </a:cxn>
              <a:cxn ang="0">
                <a:pos x="7328" y="327"/>
              </a:cxn>
              <a:cxn ang="0">
                <a:pos x="7668" y="316"/>
              </a:cxn>
              <a:cxn ang="0">
                <a:pos x="7979" y="304"/>
              </a:cxn>
              <a:cxn ang="0">
                <a:pos x="8259" y="290"/>
              </a:cxn>
              <a:cxn ang="0">
                <a:pos x="8505" y="277"/>
              </a:cxn>
              <a:cxn ang="0">
                <a:pos x="8717" y="260"/>
              </a:cxn>
              <a:cxn ang="0">
                <a:pos x="8891" y="244"/>
              </a:cxn>
              <a:cxn ang="0">
                <a:pos x="9025" y="228"/>
              </a:cxn>
              <a:cxn ang="0">
                <a:pos x="9117" y="210"/>
              </a:cxn>
              <a:cxn ang="0">
                <a:pos x="9163" y="192"/>
              </a:cxn>
              <a:cxn ang="0">
                <a:pos x="9163" y="172"/>
              </a:cxn>
              <a:cxn ang="0">
                <a:pos x="9117" y="155"/>
              </a:cxn>
              <a:cxn ang="0">
                <a:pos x="9025" y="137"/>
              </a:cxn>
              <a:cxn ang="0">
                <a:pos x="8891" y="119"/>
              </a:cxn>
              <a:cxn ang="0">
                <a:pos x="8717" y="102"/>
              </a:cxn>
              <a:cxn ang="0">
                <a:pos x="8505" y="88"/>
              </a:cxn>
              <a:cxn ang="0">
                <a:pos x="8259" y="73"/>
              </a:cxn>
              <a:cxn ang="0">
                <a:pos x="7979" y="60"/>
              </a:cxn>
              <a:cxn ang="0">
                <a:pos x="7668" y="47"/>
              </a:cxn>
              <a:cxn ang="0">
                <a:pos x="7328" y="36"/>
              </a:cxn>
              <a:cxn ang="0">
                <a:pos x="6961" y="26"/>
              </a:cxn>
              <a:cxn ang="0">
                <a:pos x="6572" y="18"/>
              </a:cxn>
              <a:cxn ang="0">
                <a:pos x="6162" y="11"/>
              </a:cxn>
              <a:cxn ang="0">
                <a:pos x="5730" y="6"/>
              </a:cxn>
              <a:cxn ang="0">
                <a:pos x="4820" y="0"/>
              </a:cxn>
            </a:cxnLst>
            <a:rect l="0" t="0" r="r" b="b"/>
            <a:pathLst>
              <a:path w="9170" h="363">
                <a:moveTo>
                  <a:pt x="4586" y="0"/>
                </a:moveTo>
                <a:lnTo>
                  <a:pt x="4349" y="0"/>
                </a:lnTo>
                <a:lnTo>
                  <a:pt x="4117" y="2"/>
                </a:lnTo>
                <a:lnTo>
                  <a:pt x="3887" y="3"/>
                </a:lnTo>
                <a:lnTo>
                  <a:pt x="3661" y="5"/>
                </a:lnTo>
                <a:lnTo>
                  <a:pt x="3439" y="6"/>
                </a:lnTo>
                <a:lnTo>
                  <a:pt x="3330" y="8"/>
                </a:lnTo>
                <a:lnTo>
                  <a:pt x="3221" y="8"/>
                </a:lnTo>
                <a:lnTo>
                  <a:pt x="3114" y="10"/>
                </a:lnTo>
                <a:lnTo>
                  <a:pt x="3008" y="11"/>
                </a:lnTo>
                <a:lnTo>
                  <a:pt x="2903" y="13"/>
                </a:lnTo>
                <a:lnTo>
                  <a:pt x="2799" y="15"/>
                </a:lnTo>
                <a:lnTo>
                  <a:pt x="2698" y="16"/>
                </a:lnTo>
                <a:lnTo>
                  <a:pt x="2597" y="18"/>
                </a:lnTo>
                <a:lnTo>
                  <a:pt x="2498" y="19"/>
                </a:lnTo>
                <a:lnTo>
                  <a:pt x="2399" y="23"/>
                </a:lnTo>
                <a:lnTo>
                  <a:pt x="2303" y="24"/>
                </a:lnTo>
                <a:lnTo>
                  <a:pt x="2206" y="26"/>
                </a:lnTo>
                <a:lnTo>
                  <a:pt x="2114" y="29"/>
                </a:lnTo>
                <a:lnTo>
                  <a:pt x="2021" y="31"/>
                </a:lnTo>
                <a:lnTo>
                  <a:pt x="1930" y="34"/>
                </a:lnTo>
                <a:lnTo>
                  <a:pt x="1842" y="36"/>
                </a:lnTo>
                <a:lnTo>
                  <a:pt x="1754" y="39"/>
                </a:lnTo>
                <a:lnTo>
                  <a:pt x="1667" y="42"/>
                </a:lnTo>
                <a:lnTo>
                  <a:pt x="1584" y="44"/>
                </a:lnTo>
                <a:lnTo>
                  <a:pt x="1501" y="47"/>
                </a:lnTo>
                <a:lnTo>
                  <a:pt x="1422" y="50"/>
                </a:lnTo>
                <a:lnTo>
                  <a:pt x="1342" y="54"/>
                </a:lnTo>
                <a:lnTo>
                  <a:pt x="1265" y="57"/>
                </a:lnTo>
                <a:lnTo>
                  <a:pt x="1190" y="60"/>
                </a:lnTo>
                <a:lnTo>
                  <a:pt x="1117" y="63"/>
                </a:lnTo>
                <a:lnTo>
                  <a:pt x="1047" y="67"/>
                </a:lnTo>
                <a:lnTo>
                  <a:pt x="977" y="70"/>
                </a:lnTo>
                <a:lnTo>
                  <a:pt x="910" y="73"/>
                </a:lnTo>
                <a:lnTo>
                  <a:pt x="845" y="76"/>
                </a:lnTo>
                <a:lnTo>
                  <a:pt x="783" y="80"/>
                </a:lnTo>
                <a:lnTo>
                  <a:pt x="721" y="85"/>
                </a:lnTo>
                <a:lnTo>
                  <a:pt x="663" y="88"/>
                </a:lnTo>
                <a:lnTo>
                  <a:pt x="607" y="91"/>
                </a:lnTo>
                <a:lnTo>
                  <a:pt x="554" y="96"/>
                </a:lnTo>
                <a:lnTo>
                  <a:pt x="502" y="99"/>
                </a:lnTo>
                <a:lnTo>
                  <a:pt x="451" y="102"/>
                </a:lnTo>
                <a:lnTo>
                  <a:pt x="404" y="107"/>
                </a:lnTo>
                <a:lnTo>
                  <a:pt x="360" y="111"/>
                </a:lnTo>
                <a:lnTo>
                  <a:pt x="318" y="116"/>
                </a:lnTo>
                <a:lnTo>
                  <a:pt x="278" y="119"/>
                </a:lnTo>
                <a:lnTo>
                  <a:pt x="241" y="124"/>
                </a:lnTo>
                <a:lnTo>
                  <a:pt x="205" y="129"/>
                </a:lnTo>
                <a:lnTo>
                  <a:pt x="174" y="132"/>
                </a:lnTo>
                <a:lnTo>
                  <a:pt x="143" y="137"/>
                </a:lnTo>
                <a:lnTo>
                  <a:pt x="117" y="142"/>
                </a:lnTo>
                <a:lnTo>
                  <a:pt x="93" y="145"/>
                </a:lnTo>
                <a:lnTo>
                  <a:pt x="72" y="150"/>
                </a:lnTo>
                <a:lnTo>
                  <a:pt x="52" y="155"/>
                </a:lnTo>
                <a:lnTo>
                  <a:pt x="36" y="159"/>
                </a:lnTo>
                <a:lnTo>
                  <a:pt x="23" y="163"/>
                </a:lnTo>
                <a:lnTo>
                  <a:pt x="13" y="168"/>
                </a:lnTo>
                <a:lnTo>
                  <a:pt x="5" y="172"/>
                </a:lnTo>
                <a:lnTo>
                  <a:pt x="2" y="177"/>
                </a:lnTo>
                <a:lnTo>
                  <a:pt x="0" y="182"/>
                </a:lnTo>
                <a:lnTo>
                  <a:pt x="2" y="187"/>
                </a:lnTo>
                <a:lnTo>
                  <a:pt x="5" y="192"/>
                </a:lnTo>
                <a:lnTo>
                  <a:pt x="13" y="195"/>
                </a:lnTo>
                <a:lnTo>
                  <a:pt x="23" y="200"/>
                </a:lnTo>
                <a:lnTo>
                  <a:pt x="36" y="205"/>
                </a:lnTo>
                <a:lnTo>
                  <a:pt x="52" y="210"/>
                </a:lnTo>
                <a:lnTo>
                  <a:pt x="72" y="213"/>
                </a:lnTo>
                <a:lnTo>
                  <a:pt x="93" y="218"/>
                </a:lnTo>
                <a:lnTo>
                  <a:pt x="117" y="223"/>
                </a:lnTo>
                <a:lnTo>
                  <a:pt x="143" y="228"/>
                </a:lnTo>
                <a:lnTo>
                  <a:pt x="174" y="231"/>
                </a:lnTo>
                <a:lnTo>
                  <a:pt x="205" y="236"/>
                </a:lnTo>
                <a:lnTo>
                  <a:pt x="241" y="241"/>
                </a:lnTo>
                <a:lnTo>
                  <a:pt x="278" y="244"/>
                </a:lnTo>
                <a:lnTo>
                  <a:pt x="318" y="249"/>
                </a:lnTo>
                <a:lnTo>
                  <a:pt x="360" y="252"/>
                </a:lnTo>
                <a:lnTo>
                  <a:pt x="404" y="257"/>
                </a:lnTo>
                <a:lnTo>
                  <a:pt x="451" y="260"/>
                </a:lnTo>
                <a:lnTo>
                  <a:pt x="502" y="264"/>
                </a:lnTo>
                <a:lnTo>
                  <a:pt x="554" y="269"/>
                </a:lnTo>
                <a:lnTo>
                  <a:pt x="607" y="272"/>
                </a:lnTo>
                <a:lnTo>
                  <a:pt x="663" y="277"/>
                </a:lnTo>
                <a:lnTo>
                  <a:pt x="721" y="280"/>
                </a:lnTo>
                <a:lnTo>
                  <a:pt x="783" y="283"/>
                </a:lnTo>
                <a:lnTo>
                  <a:pt x="845" y="286"/>
                </a:lnTo>
                <a:lnTo>
                  <a:pt x="910" y="290"/>
                </a:lnTo>
                <a:lnTo>
                  <a:pt x="977" y="295"/>
                </a:lnTo>
                <a:lnTo>
                  <a:pt x="1047" y="298"/>
                </a:lnTo>
                <a:lnTo>
                  <a:pt x="1117" y="301"/>
                </a:lnTo>
                <a:lnTo>
                  <a:pt x="1190" y="304"/>
                </a:lnTo>
                <a:lnTo>
                  <a:pt x="1265" y="308"/>
                </a:lnTo>
                <a:lnTo>
                  <a:pt x="1342" y="311"/>
                </a:lnTo>
                <a:lnTo>
                  <a:pt x="1422" y="312"/>
                </a:lnTo>
                <a:lnTo>
                  <a:pt x="1501" y="316"/>
                </a:lnTo>
                <a:lnTo>
                  <a:pt x="1584" y="319"/>
                </a:lnTo>
                <a:lnTo>
                  <a:pt x="1667" y="322"/>
                </a:lnTo>
                <a:lnTo>
                  <a:pt x="1754" y="324"/>
                </a:lnTo>
                <a:lnTo>
                  <a:pt x="1842" y="327"/>
                </a:lnTo>
                <a:lnTo>
                  <a:pt x="1930" y="330"/>
                </a:lnTo>
                <a:lnTo>
                  <a:pt x="2021" y="332"/>
                </a:lnTo>
                <a:lnTo>
                  <a:pt x="2114" y="335"/>
                </a:lnTo>
                <a:lnTo>
                  <a:pt x="2206" y="337"/>
                </a:lnTo>
                <a:lnTo>
                  <a:pt x="2303" y="339"/>
                </a:lnTo>
                <a:lnTo>
                  <a:pt x="2399" y="342"/>
                </a:lnTo>
                <a:lnTo>
                  <a:pt x="2498" y="343"/>
                </a:lnTo>
                <a:lnTo>
                  <a:pt x="2597" y="345"/>
                </a:lnTo>
                <a:lnTo>
                  <a:pt x="2698" y="347"/>
                </a:lnTo>
                <a:lnTo>
                  <a:pt x="2799" y="348"/>
                </a:lnTo>
                <a:lnTo>
                  <a:pt x="2903" y="352"/>
                </a:lnTo>
                <a:lnTo>
                  <a:pt x="3008" y="352"/>
                </a:lnTo>
                <a:lnTo>
                  <a:pt x="3114" y="353"/>
                </a:lnTo>
                <a:lnTo>
                  <a:pt x="3221" y="355"/>
                </a:lnTo>
                <a:lnTo>
                  <a:pt x="3330" y="356"/>
                </a:lnTo>
                <a:lnTo>
                  <a:pt x="3439" y="358"/>
                </a:lnTo>
                <a:lnTo>
                  <a:pt x="3661" y="360"/>
                </a:lnTo>
                <a:lnTo>
                  <a:pt x="3887" y="361"/>
                </a:lnTo>
                <a:lnTo>
                  <a:pt x="4117" y="363"/>
                </a:lnTo>
                <a:lnTo>
                  <a:pt x="4349" y="363"/>
                </a:lnTo>
                <a:lnTo>
                  <a:pt x="4586" y="363"/>
                </a:lnTo>
                <a:lnTo>
                  <a:pt x="4820" y="363"/>
                </a:lnTo>
                <a:lnTo>
                  <a:pt x="5053" y="363"/>
                </a:lnTo>
                <a:lnTo>
                  <a:pt x="5283" y="361"/>
                </a:lnTo>
                <a:lnTo>
                  <a:pt x="5509" y="360"/>
                </a:lnTo>
                <a:lnTo>
                  <a:pt x="5730" y="358"/>
                </a:lnTo>
                <a:lnTo>
                  <a:pt x="5839" y="356"/>
                </a:lnTo>
                <a:lnTo>
                  <a:pt x="5949" y="355"/>
                </a:lnTo>
                <a:lnTo>
                  <a:pt x="6056" y="353"/>
                </a:lnTo>
                <a:lnTo>
                  <a:pt x="6162" y="352"/>
                </a:lnTo>
                <a:lnTo>
                  <a:pt x="6266" y="352"/>
                </a:lnTo>
                <a:lnTo>
                  <a:pt x="6369" y="348"/>
                </a:lnTo>
                <a:lnTo>
                  <a:pt x="6471" y="347"/>
                </a:lnTo>
                <a:lnTo>
                  <a:pt x="6572" y="345"/>
                </a:lnTo>
                <a:lnTo>
                  <a:pt x="6672" y="343"/>
                </a:lnTo>
                <a:lnTo>
                  <a:pt x="6771" y="342"/>
                </a:lnTo>
                <a:lnTo>
                  <a:pt x="6867" y="339"/>
                </a:lnTo>
                <a:lnTo>
                  <a:pt x="6961" y="337"/>
                </a:lnTo>
                <a:lnTo>
                  <a:pt x="7056" y="335"/>
                </a:lnTo>
                <a:lnTo>
                  <a:pt x="7149" y="332"/>
                </a:lnTo>
                <a:lnTo>
                  <a:pt x="7238" y="330"/>
                </a:lnTo>
                <a:lnTo>
                  <a:pt x="7328" y="327"/>
                </a:lnTo>
                <a:lnTo>
                  <a:pt x="7416" y="324"/>
                </a:lnTo>
                <a:lnTo>
                  <a:pt x="7500" y="322"/>
                </a:lnTo>
                <a:lnTo>
                  <a:pt x="7585" y="319"/>
                </a:lnTo>
                <a:lnTo>
                  <a:pt x="7668" y="316"/>
                </a:lnTo>
                <a:lnTo>
                  <a:pt x="7748" y="312"/>
                </a:lnTo>
                <a:lnTo>
                  <a:pt x="7826" y="311"/>
                </a:lnTo>
                <a:lnTo>
                  <a:pt x="7904" y="308"/>
                </a:lnTo>
                <a:lnTo>
                  <a:pt x="7979" y="304"/>
                </a:lnTo>
                <a:lnTo>
                  <a:pt x="8051" y="301"/>
                </a:lnTo>
                <a:lnTo>
                  <a:pt x="8123" y="298"/>
                </a:lnTo>
                <a:lnTo>
                  <a:pt x="8193" y="295"/>
                </a:lnTo>
                <a:lnTo>
                  <a:pt x="8259" y="290"/>
                </a:lnTo>
                <a:lnTo>
                  <a:pt x="8324" y="286"/>
                </a:lnTo>
                <a:lnTo>
                  <a:pt x="8386" y="283"/>
                </a:lnTo>
                <a:lnTo>
                  <a:pt x="8447" y="280"/>
                </a:lnTo>
                <a:lnTo>
                  <a:pt x="8505" y="277"/>
                </a:lnTo>
                <a:lnTo>
                  <a:pt x="8562" y="272"/>
                </a:lnTo>
                <a:lnTo>
                  <a:pt x="8616" y="269"/>
                </a:lnTo>
                <a:lnTo>
                  <a:pt x="8668" y="264"/>
                </a:lnTo>
                <a:lnTo>
                  <a:pt x="8717" y="260"/>
                </a:lnTo>
                <a:lnTo>
                  <a:pt x="8764" y="257"/>
                </a:lnTo>
                <a:lnTo>
                  <a:pt x="8810" y="252"/>
                </a:lnTo>
                <a:lnTo>
                  <a:pt x="8852" y="249"/>
                </a:lnTo>
                <a:lnTo>
                  <a:pt x="8891" y="244"/>
                </a:lnTo>
                <a:lnTo>
                  <a:pt x="8929" y="241"/>
                </a:lnTo>
                <a:lnTo>
                  <a:pt x="8963" y="236"/>
                </a:lnTo>
                <a:lnTo>
                  <a:pt x="8995" y="231"/>
                </a:lnTo>
                <a:lnTo>
                  <a:pt x="9025" y="228"/>
                </a:lnTo>
                <a:lnTo>
                  <a:pt x="9052" y="223"/>
                </a:lnTo>
                <a:lnTo>
                  <a:pt x="9077" y="218"/>
                </a:lnTo>
                <a:lnTo>
                  <a:pt x="9098" y="213"/>
                </a:lnTo>
                <a:lnTo>
                  <a:pt x="9117" y="210"/>
                </a:lnTo>
                <a:lnTo>
                  <a:pt x="9132" y="205"/>
                </a:lnTo>
                <a:lnTo>
                  <a:pt x="9145" y="200"/>
                </a:lnTo>
                <a:lnTo>
                  <a:pt x="9157" y="195"/>
                </a:lnTo>
                <a:lnTo>
                  <a:pt x="9163" y="192"/>
                </a:lnTo>
                <a:lnTo>
                  <a:pt x="9168" y="187"/>
                </a:lnTo>
                <a:lnTo>
                  <a:pt x="9170" y="182"/>
                </a:lnTo>
                <a:lnTo>
                  <a:pt x="9168" y="177"/>
                </a:lnTo>
                <a:lnTo>
                  <a:pt x="9163" y="172"/>
                </a:lnTo>
                <a:lnTo>
                  <a:pt x="9157" y="168"/>
                </a:lnTo>
                <a:lnTo>
                  <a:pt x="9145" y="163"/>
                </a:lnTo>
                <a:lnTo>
                  <a:pt x="9132" y="159"/>
                </a:lnTo>
                <a:lnTo>
                  <a:pt x="9117" y="155"/>
                </a:lnTo>
                <a:lnTo>
                  <a:pt x="9098" y="150"/>
                </a:lnTo>
                <a:lnTo>
                  <a:pt x="9077" y="145"/>
                </a:lnTo>
                <a:lnTo>
                  <a:pt x="9052" y="142"/>
                </a:lnTo>
                <a:lnTo>
                  <a:pt x="9025" y="137"/>
                </a:lnTo>
                <a:lnTo>
                  <a:pt x="8995" y="132"/>
                </a:lnTo>
                <a:lnTo>
                  <a:pt x="8963" y="129"/>
                </a:lnTo>
                <a:lnTo>
                  <a:pt x="8929" y="124"/>
                </a:lnTo>
                <a:lnTo>
                  <a:pt x="8891" y="119"/>
                </a:lnTo>
                <a:lnTo>
                  <a:pt x="8852" y="116"/>
                </a:lnTo>
                <a:lnTo>
                  <a:pt x="8810" y="111"/>
                </a:lnTo>
                <a:lnTo>
                  <a:pt x="8764" y="107"/>
                </a:lnTo>
                <a:lnTo>
                  <a:pt x="8717" y="102"/>
                </a:lnTo>
                <a:lnTo>
                  <a:pt x="8668" y="99"/>
                </a:lnTo>
                <a:lnTo>
                  <a:pt x="8616" y="96"/>
                </a:lnTo>
                <a:lnTo>
                  <a:pt x="8562" y="91"/>
                </a:lnTo>
                <a:lnTo>
                  <a:pt x="8505" y="88"/>
                </a:lnTo>
                <a:lnTo>
                  <a:pt x="8447" y="85"/>
                </a:lnTo>
                <a:lnTo>
                  <a:pt x="8386" y="80"/>
                </a:lnTo>
                <a:lnTo>
                  <a:pt x="8324" y="76"/>
                </a:lnTo>
                <a:lnTo>
                  <a:pt x="8259" y="73"/>
                </a:lnTo>
                <a:lnTo>
                  <a:pt x="8193" y="70"/>
                </a:lnTo>
                <a:lnTo>
                  <a:pt x="8123" y="67"/>
                </a:lnTo>
                <a:lnTo>
                  <a:pt x="8051" y="63"/>
                </a:lnTo>
                <a:lnTo>
                  <a:pt x="7979" y="60"/>
                </a:lnTo>
                <a:lnTo>
                  <a:pt x="7904" y="57"/>
                </a:lnTo>
                <a:lnTo>
                  <a:pt x="7826" y="54"/>
                </a:lnTo>
                <a:lnTo>
                  <a:pt x="7748" y="50"/>
                </a:lnTo>
                <a:lnTo>
                  <a:pt x="7668" y="47"/>
                </a:lnTo>
                <a:lnTo>
                  <a:pt x="7585" y="44"/>
                </a:lnTo>
                <a:lnTo>
                  <a:pt x="7500" y="42"/>
                </a:lnTo>
                <a:lnTo>
                  <a:pt x="7416" y="39"/>
                </a:lnTo>
                <a:lnTo>
                  <a:pt x="7328" y="36"/>
                </a:lnTo>
                <a:lnTo>
                  <a:pt x="7238" y="34"/>
                </a:lnTo>
                <a:lnTo>
                  <a:pt x="7149" y="31"/>
                </a:lnTo>
                <a:lnTo>
                  <a:pt x="7056" y="29"/>
                </a:lnTo>
                <a:lnTo>
                  <a:pt x="6961" y="26"/>
                </a:lnTo>
                <a:lnTo>
                  <a:pt x="6867" y="24"/>
                </a:lnTo>
                <a:lnTo>
                  <a:pt x="6771" y="23"/>
                </a:lnTo>
                <a:lnTo>
                  <a:pt x="6672" y="19"/>
                </a:lnTo>
                <a:lnTo>
                  <a:pt x="6572" y="18"/>
                </a:lnTo>
                <a:lnTo>
                  <a:pt x="6471" y="16"/>
                </a:lnTo>
                <a:lnTo>
                  <a:pt x="6369" y="15"/>
                </a:lnTo>
                <a:lnTo>
                  <a:pt x="6266" y="13"/>
                </a:lnTo>
                <a:lnTo>
                  <a:pt x="6162" y="11"/>
                </a:lnTo>
                <a:lnTo>
                  <a:pt x="6056" y="10"/>
                </a:lnTo>
                <a:lnTo>
                  <a:pt x="5949" y="8"/>
                </a:lnTo>
                <a:lnTo>
                  <a:pt x="5839" y="8"/>
                </a:lnTo>
                <a:lnTo>
                  <a:pt x="5730" y="6"/>
                </a:lnTo>
                <a:lnTo>
                  <a:pt x="5509" y="5"/>
                </a:lnTo>
                <a:lnTo>
                  <a:pt x="5283" y="3"/>
                </a:lnTo>
                <a:lnTo>
                  <a:pt x="5053" y="2"/>
                </a:lnTo>
                <a:lnTo>
                  <a:pt x="4820" y="0"/>
                </a:lnTo>
                <a:lnTo>
                  <a:pt x="4586" y="0"/>
                </a:lnTo>
              </a:path>
            </a:pathLst>
          </a:custGeom>
          <a:noFill/>
          <a:ln w="3175">
            <a:solidFill>
              <a:srgbClr val="808080"/>
            </a:solidFill>
            <a:prstDash val="solid"/>
            <a:round/>
            <a:headEnd/>
            <a:tailEnd/>
          </a:ln>
        </p:spPr>
        <p:txBody>
          <a:bodyPr/>
          <a:lstStyle/>
          <a:p>
            <a:endParaRPr lang="en-US"/>
          </a:p>
        </p:txBody>
      </p:sp>
      <p:sp>
        <p:nvSpPr>
          <p:cNvPr id="593235" name="Freeform 339"/>
          <p:cNvSpPr>
            <a:spLocks/>
          </p:cNvSpPr>
          <p:nvPr/>
        </p:nvSpPr>
        <p:spPr bwMode="auto">
          <a:xfrm>
            <a:off x="858838" y="5273675"/>
            <a:ext cx="7229475" cy="1076325"/>
          </a:xfrm>
          <a:custGeom>
            <a:avLst/>
            <a:gdLst/>
            <a:ahLst/>
            <a:cxnLst>
              <a:cxn ang="0">
                <a:pos x="47" y="0"/>
              </a:cxn>
              <a:cxn ang="0">
                <a:pos x="42" y="0"/>
              </a:cxn>
              <a:cxn ang="0">
                <a:pos x="37" y="1"/>
              </a:cxn>
              <a:cxn ang="0">
                <a:pos x="32" y="3"/>
              </a:cxn>
              <a:cxn ang="0">
                <a:pos x="29" y="4"/>
              </a:cxn>
              <a:cxn ang="0">
                <a:pos x="21" y="8"/>
              </a:cxn>
              <a:cxn ang="0">
                <a:pos x="15" y="14"/>
              </a:cxn>
              <a:cxn ang="0">
                <a:pos x="8" y="21"/>
              </a:cxn>
              <a:cxn ang="0">
                <a:pos x="5" y="29"/>
              </a:cxn>
              <a:cxn ang="0">
                <a:pos x="3" y="32"/>
              </a:cxn>
              <a:cxn ang="0">
                <a:pos x="2" y="37"/>
              </a:cxn>
              <a:cxn ang="0">
                <a:pos x="0" y="42"/>
              </a:cxn>
              <a:cxn ang="0">
                <a:pos x="0" y="47"/>
              </a:cxn>
              <a:cxn ang="0">
                <a:pos x="0" y="1308"/>
              </a:cxn>
              <a:cxn ang="0">
                <a:pos x="0" y="1313"/>
              </a:cxn>
              <a:cxn ang="0">
                <a:pos x="2" y="1318"/>
              </a:cxn>
              <a:cxn ang="0">
                <a:pos x="3" y="1321"/>
              </a:cxn>
              <a:cxn ang="0">
                <a:pos x="5" y="1326"/>
              </a:cxn>
              <a:cxn ang="0">
                <a:pos x="8" y="1334"/>
              </a:cxn>
              <a:cxn ang="0">
                <a:pos x="15" y="1341"/>
              </a:cxn>
              <a:cxn ang="0">
                <a:pos x="21" y="1347"/>
              </a:cxn>
              <a:cxn ang="0">
                <a:pos x="29" y="1351"/>
              </a:cxn>
              <a:cxn ang="0">
                <a:pos x="32" y="1352"/>
              </a:cxn>
              <a:cxn ang="0">
                <a:pos x="37" y="1354"/>
              </a:cxn>
              <a:cxn ang="0">
                <a:pos x="42" y="1354"/>
              </a:cxn>
              <a:cxn ang="0">
                <a:pos x="47" y="1355"/>
              </a:cxn>
              <a:cxn ang="0">
                <a:pos x="9060" y="1355"/>
              </a:cxn>
              <a:cxn ang="0">
                <a:pos x="9065" y="1354"/>
              </a:cxn>
              <a:cxn ang="0">
                <a:pos x="9070" y="1354"/>
              </a:cxn>
              <a:cxn ang="0">
                <a:pos x="9075" y="1352"/>
              </a:cxn>
              <a:cxn ang="0">
                <a:pos x="9080" y="1351"/>
              </a:cxn>
              <a:cxn ang="0">
                <a:pos x="9086" y="1347"/>
              </a:cxn>
              <a:cxn ang="0">
                <a:pos x="9095" y="1341"/>
              </a:cxn>
              <a:cxn ang="0">
                <a:pos x="9099" y="1334"/>
              </a:cxn>
              <a:cxn ang="0">
                <a:pos x="9104" y="1326"/>
              </a:cxn>
              <a:cxn ang="0">
                <a:pos x="9106" y="1321"/>
              </a:cxn>
              <a:cxn ang="0">
                <a:pos x="9106" y="1318"/>
              </a:cxn>
              <a:cxn ang="0">
                <a:pos x="9108" y="1313"/>
              </a:cxn>
              <a:cxn ang="0">
                <a:pos x="9108" y="1308"/>
              </a:cxn>
              <a:cxn ang="0">
                <a:pos x="9108" y="47"/>
              </a:cxn>
              <a:cxn ang="0">
                <a:pos x="9108" y="42"/>
              </a:cxn>
              <a:cxn ang="0">
                <a:pos x="9106" y="37"/>
              </a:cxn>
              <a:cxn ang="0">
                <a:pos x="9106" y="32"/>
              </a:cxn>
              <a:cxn ang="0">
                <a:pos x="9104" y="29"/>
              </a:cxn>
              <a:cxn ang="0">
                <a:pos x="9099" y="21"/>
              </a:cxn>
              <a:cxn ang="0">
                <a:pos x="9095" y="14"/>
              </a:cxn>
              <a:cxn ang="0">
                <a:pos x="9086" y="8"/>
              </a:cxn>
              <a:cxn ang="0">
                <a:pos x="9080" y="4"/>
              </a:cxn>
              <a:cxn ang="0">
                <a:pos x="9075" y="3"/>
              </a:cxn>
              <a:cxn ang="0">
                <a:pos x="9070" y="1"/>
              </a:cxn>
              <a:cxn ang="0">
                <a:pos x="9065" y="0"/>
              </a:cxn>
              <a:cxn ang="0">
                <a:pos x="9060" y="0"/>
              </a:cxn>
              <a:cxn ang="0">
                <a:pos x="47" y="0"/>
              </a:cxn>
            </a:cxnLst>
            <a:rect l="0" t="0" r="r" b="b"/>
            <a:pathLst>
              <a:path w="9108" h="1355">
                <a:moveTo>
                  <a:pt x="47" y="0"/>
                </a:moveTo>
                <a:lnTo>
                  <a:pt x="42" y="0"/>
                </a:lnTo>
                <a:lnTo>
                  <a:pt x="37" y="1"/>
                </a:lnTo>
                <a:lnTo>
                  <a:pt x="32" y="3"/>
                </a:lnTo>
                <a:lnTo>
                  <a:pt x="29" y="4"/>
                </a:lnTo>
                <a:lnTo>
                  <a:pt x="21" y="8"/>
                </a:lnTo>
                <a:lnTo>
                  <a:pt x="15" y="14"/>
                </a:lnTo>
                <a:lnTo>
                  <a:pt x="8" y="21"/>
                </a:lnTo>
                <a:lnTo>
                  <a:pt x="5" y="29"/>
                </a:lnTo>
                <a:lnTo>
                  <a:pt x="3" y="32"/>
                </a:lnTo>
                <a:lnTo>
                  <a:pt x="2" y="37"/>
                </a:lnTo>
                <a:lnTo>
                  <a:pt x="0" y="42"/>
                </a:lnTo>
                <a:lnTo>
                  <a:pt x="0" y="47"/>
                </a:lnTo>
                <a:lnTo>
                  <a:pt x="0" y="1308"/>
                </a:lnTo>
                <a:lnTo>
                  <a:pt x="0" y="1313"/>
                </a:lnTo>
                <a:lnTo>
                  <a:pt x="2" y="1318"/>
                </a:lnTo>
                <a:lnTo>
                  <a:pt x="3" y="1321"/>
                </a:lnTo>
                <a:lnTo>
                  <a:pt x="5" y="1326"/>
                </a:lnTo>
                <a:lnTo>
                  <a:pt x="8" y="1334"/>
                </a:lnTo>
                <a:lnTo>
                  <a:pt x="15" y="1341"/>
                </a:lnTo>
                <a:lnTo>
                  <a:pt x="21" y="1347"/>
                </a:lnTo>
                <a:lnTo>
                  <a:pt x="29" y="1351"/>
                </a:lnTo>
                <a:lnTo>
                  <a:pt x="32" y="1352"/>
                </a:lnTo>
                <a:lnTo>
                  <a:pt x="37" y="1354"/>
                </a:lnTo>
                <a:lnTo>
                  <a:pt x="42" y="1354"/>
                </a:lnTo>
                <a:lnTo>
                  <a:pt x="47" y="1355"/>
                </a:lnTo>
                <a:lnTo>
                  <a:pt x="9060" y="1355"/>
                </a:lnTo>
                <a:lnTo>
                  <a:pt x="9065" y="1354"/>
                </a:lnTo>
                <a:lnTo>
                  <a:pt x="9070" y="1354"/>
                </a:lnTo>
                <a:lnTo>
                  <a:pt x="9075" y="1352"/>
                </a:lnTo>
                <a:lnTo>
                  <a:pt x="9080" y="1351"/>
                </a:lnTo>
                <a:lnTo>
                  <a:pt x="9086" y="1347"/>
                </a:lnTo>
                <a:lnTo>
                  <a:pt x="9095" y="1341"/>
                </a:lnTo>
                <a:lnTo>
                  <a:pt x="9099" y="1334"/>
                </a:lnTo>
                <a:lnTo>
                  <a:pt x="9104" y="1326"/>
                </a:lnTo>
                <a:lnTo>
                  <a:pt x="9106" y="1321"/>
                </a:lnTo>
                <a:lnTo>
                  <a:pt x="9106" y="1318"/>
                </a:lnTo>
                <a:lnTo>
                  <a:pt x="9108" y="1313"/>
                </a:lnTo>
                <a:lnTo>
                  <a:pt x="9108" y="1308"/>
                </a:lnTo>
                <a:lnTo>
                  <a:pt x="9108" y="47"/>
                </a:lnTo>
                <a:lnTo>
                  <a:pt x="9108" y="42"/>
                </a:lnTo>
                <a:lnTo>
                  <a:pt x="9106" y="37"/>
                </a:lnTo>
                <a:lnTo>
                  <a:pt x="9106" y="32"/>
                </a:lnTo>
                <a:lnTo>
                  <a:pt x="9104" y="29"/>
                </a:lnTo>
                <a:lnTo>
                  <a:pt x="9099" y="21"/>
                </a:lnTo>
                <a:lnTo>
                  <a:pt x="9095" y="14"/>
                </a:lnTo>
                <a:lnTo>
                  <a:pt x="9086" y="8"/>
                </a:lnTo>
                <a:lnTo>
                  <a:pt x="9080" y="4"/>
                </a:lnTo>
                <a:lnTo>
                  <a:pt x="9075" y="3"/>
                </a:lnTo>
                <a:lnTo>
                  <a:pt x="9070" y="1"/>
                </a:lnTo>
                <a:lnTo>
                  <a:pt x="9065" y="0"/>
                </a:lnTo>
                <a:lnTo>
                  <a:pt x="9060" y="0"/>
                </a:lnTo>
                <a:lnTo>
                  <a:pt x="47" y="0"/>
                </a:lnTo>
                <a:close/>
              </a:path>
            </a:pathLst>
          </a:custGeom>
          <a:solidFill>
            <a:srgbClr val="C0C0C0"/>
          </a:solidFill>
          <a:ln w="9525">
            <a:noFill/>
            <a:round/>
            <a:headEnd/>
            <a:tailEnd/>
          </a:ln>
        </p:spPr>
        <p:txBody>
          <a:bodyPr/>
          <a:lstStyle/>
          <a:p>
            <a:endParaRPr lang="en-US"/>
          </a:p>
        </p:txBody>
      </p:sp>
      <p:sp>
        <p:nvSpPr>
          <p:cNvPr id="593236" name="Freeform 340"/>
          <p:cNvSpPr>
            <a:spLocks/>
          </p:cNvSpPr>
          <p:nvPr/>
        </p:nvSpPr>
        <p:spPr bwMode="auto">
          <a:xfrm>
            <a:off x="858838" y="5273675"/>
            <a:ext cx="7229475" cy="1076325"/>
          </a:xfrm>
          <a:custGeom>
            <a:avLst/>
            <a:gdLst/>
            <a:ahLst/>
            <a:cxnLst>
              <a:cxn ang="0">
                <a:pos x="47" y="0"/>
              </a:cxn>
              <a:cxn ang="0">
                <a:pos x="42" y="0"/>
              </a:cxn>
              <a:cxn ang="0">
                <a:pos x="37" y="1"/>
              </a:cxn>
              <a:cxn ang="0">
                <a:pos x="32" y="3"/>
              </a:cxn>
              <a:cxn ang="0">
                <a:pos x="29" y="4"/>
              </a:cxn>
              <a:cxn ang="0">
                <a:pos x="21" y="8"/>
              </a:cxn>
              <a:cxn ang="0">
                <a:pos x="15" y="14"/>
              </a:cxn>
              <a:cxn ang="0">
                <a:pos x="8" y="21"/>
              </a:cxn>
              <a:cxn ang="0">
                <a:pos x="5" y="29"/>
              </a:cxn>
              <a:cxn ang="0">
                <a:pos x="3" y="32"/>
              </a:cxn>
              <a:cxn ang="0">
                <a:pos x="2" y="37"/>
              </a:cxn>
              <a:cxn ang="0">
                <a:pos x="0" y="42"/>
              </a:cxn>
              <a:cxn ang="0">
                <a:pos x="0" y="47"/>
              </a:cxn>
              <a:cxn ang="0">
                <a:pos x="0" y="1308"/>
              </a:cxn>
              <a:cxn ang="0">
                <a:pos x="0" y="1313"/>
              </a:cxn>
              <a:cxn ang="0">
                <a:pos x="2" y="1318"/>
              </a:cxn>
              <a:cxn ang="0">
                <a:pos x="3" y="1321"/>
              </a:cxn>
              <a:cxn ang="0">
                <a:pos x="5" y="1326"/>
              </a:cxn>
              <a:cxn ang="0">
                <a:pos x="8" y="1334"/>
              </a:cxn>
              <a:cxn ang="0">
                <a:pos x="15" y="1341"/>
              </a:cxn>
              <a:cxn ang="0">
                <a:pos x="21" y="1347"/>
              </a:cxn>
              <a:cxn ang="0">
                <a:pos x="29" y="1351"/>
              </a:cxn>
              <a:cxn ang="0">
                <a:pos x="32" y="1352"/>
              </a:cxn>
              <a:cxn ang="0">
                <a:pos x="37" y="1354"/>
              </a:cxn>
              <a:cxn ang="0">
                <a:pos x="42" y="1354"/>
              </a:cxn>
              <a:cxn ang="0">
                <a:pos x="47" y="1355"/>
              </a:cxn>
              <a:cxn ang="0">
                <a:pos x="9060" y="1355"/>
              </a:cxn>
              <a:cxn ang="0">
                <a:pos x="9065" y="1354"/>
              </a:cxn>
              <a:cxn ang="0">
                <a:pos x="9070" y="1354"/>
              </a:cxn>
              <a:cxn ang="0">
                <a:pos x="9075" y="1352"/>
              </a:cxn>
              <a:cxn ang="0">
                <a:pos x="9080" y="1351"/>
              </a:cxn>
              <a:cxn ang="0">
                <a:pos x="9086" y="1347"/>
              </a:cxn>
              <a:cxn ang="0">
                <a:pos x="9095" y="1341"/>
              </a:cxn>
              <a:cxn ang="0">
                <a:pos x="9099" y="1334"/>
              </a:cxn>
              <a:cxn ang="0">
                <a:pos x="9104" y="1326"/>
              </a:cxn>
              <a:cxn ang="0">
                <a:pos x="9106" y="1321"/>
              </a:cxn>
              <a:cxn ang="0">
                <a:pos x="9106" y="1318"/>
              </a:cxn>
              <a:cxn ang="0">
                <a:pos x="9108" y="1313"/>
              </a:cxn>
              <a:cxn ang="0">
                <a:pos x="9108" y="1308"/>
              </a:cxn>
              <a:cxn ang="0">
                <a:pos x="9108" y="47"/>
              </a:cxn>
              <a:cxn ang="0">
                <a:pos x="9108" y="42"/>
              </a:cxn>
              <a:cxn ang="0">
                <a:pos x="9106" y="37"/>
              </a:cxn>
              <a:cxn ang="0">
                <a:pos x="9106" y="32"/>
              </a:cxn>
              <a:cxn ang="0">
                <a:pos x="9104" y="29"/>
              </a:cxn>
              <a:cxn ang="0">
                <a:pos x="9099" y="21"/>
              </a:cxn>
              <a:cxn ang="0">
                <a:pos x="9095" y="14"/>
              </a:cxn>
              <a:cxn ang="0">
                <a:pos x="9086" y="8"/>
              </a:cxn>
              <a:cxn ang="0">
                <a:pos x="9080" y="4"/>
              </a:cxn>
              <a:cxn ang="0">
                <a:pos x="9075" y="3"/>
              </a:cxn>
              <a:cxn ang="0">
                <a:pos x="9070" y="1"/>
              </a:cxn>
              <a:cxn ang="0">
                <a:pos x="9065" y="0"/>
              </a:cxn>
              <a:cxn ang="0">
                <a:pos x="9060" y="0"/>
              </a:cxn>
              <a:cxn ang="0">
                <a:pos x="47" y="0"/>
              </a:cxn>
            </a:cxnLst>
            <a:rect l="0" t="0" r="r" b="b"/>
            <a:pathLst>
              <a:path w="9108" h="1355">
                <a:moveTo>
                  <a:pt x="47" y="0"/>
                </a:moveTo>
                <a:lnTo>
                  <a:pt x="42" y="0"/>
                </a:lnTo>
                <a:lnTo>
                  <a:pt x="37" y="1"/>
                </a:lnTo>
                <a:lnTo>
                  <a:pt x="32" y="3"/>
                </a:lnTo>
                <a:lnTo>
                  <a:pt x="29" y="4"/>
                </a:lnTo>
                <a:lnTo>
                  <a:pt x="21" y="8"/>
                </a:lnTo>
                <a:lnTo>
                  <a:pt x="15" y="14"/>
                </a:lnTo>
                <a:lnTo>
                  <a:pt x="8" y="21"/>
                </a:lnTo>
                <a:lnTo>
                  <a:pt x="5" y="29"/>
                </a:lnTo>
                <a:lnTo>
                  <a:pt x="3" y="32"/>
                </a:lnTo>
                <a:lnTo>
                  <a:pt x="2" y="37"/>
                </a:lnTo>
                <a:lnTo>
                  <a:pt x="0" y="42"/>
                </a:lnTo>
                <a:lnTo>
                  <a:pt x="0" y="47"/>
                </a:lnTo>
                <a:lnTo>
                  <a:pt x="0" y="1308"/>
                </a:lnTo>
                <a:lnTo>
                  <a:pt x="0" y="1313"/>
                </a:lnTo>
                <a:lnTo>
                  <a:pt x="2" y="1318"/>
                </a:lnTo>
                <a:lnTo>
                  <a:pt x="3" y="1321"/>
                </a:lnTo>
                <a:lnTo>
                  <a:pt x="5" y="1326"/>
                </a:lnTo>
                <a:lnTo>
                  <a:pt x="8" y="1334"/>
                </a:lnTo>
                <a:lnTo>
                  <a:pt x="15" y="1341"/>
                </a:lnTo>
                <a:lnTo>
                  <a:pt x="21" y="1347"/>
                </a:lnTo>
                <a:lnTo>
                  <a:pt x="29" y="1351"/>
                </a:lnTo>
                <a:lnTo>
                  <a:pt x="32" y="1352"/>
                </a:lnTo>
                <a:lnTo>
                  <a:pt x="37" y="1354"/>
                </a:lnTo>
                <a:lnTo>
                  <a:pt x="42" y="1354"/>
                </a:lnTo>
                <a:lnTo>
                  <a:pt x="47" y="1355"/>
                </a:lnTo>
                <a:lnTo>
                  <a:pt x="9060" y="1355"/>
                </a:lnTo>
                <a:lnTo>
                  <a:pt x="9065" y="1354"/>
                </a:lnTo>
                <a:lnTo>
                  <a:pt x="9070" y="1354"/>
                </a:lnTo>
                <a:lnTo>
                  <a:pt x="9075" y="1352"/>
                </a:lnTo>
                <a:lnTo>
                  <a:pt x="9080" y="1351"/>
                </a:lnTo>
                <a:lnTo>
                  <a:pt x="9086" y="1347"/>
                </a:lnTo>
                <a:lnTo>
                  <a:pt x="9095" y="1341"/>
                </a:lnTo>
                <a:lnTo>
                  <a:pt x="9099" y="1334"/>
                </a:lnTo>
                <a:lnTo>
                  <a:pt x="9104" y="1326"/>
                </a:lnTo>
                <a:lnTo>
                  <a:pt x="9106" y="1321"/>
                </a:lnTo>
                <a:lnTo>
                  <a:pt x="9106" y="1318"/>
                </a:lnTo>
                <a:lnTo>
                  <a:pt x="9108" y="1313"/>
                </a:lnTo>
                <a:lnTo>
                  <a:pt x="9108" y="1308"/>
                </a:lnTo>
                <a:lnTo>
                  <a:pt x="9108" y="47"/>
                </a:lnTo>
                <a:lnTo>
                  <a:pt x="9108" y="42"/>
                </a:lnTo>
                <a:lnTo>
                  <a:pt x="9106" y="37"/>
                </a:lnTo>
                <a:lnTo>
                  <a:pt x="9106" y="32"/>
                </a:lnTo>
                <a:lnTo>
                  <a:pt x="9104" y="29"/>
                </a:lnTo>
                <a:lnTo>
                  <a:pt x="9099" y="21"/>
                </a:lnTo>
                <a:lnTo>
                  <a:pt x="9095" y="14"/>
                </a:lnTo>
                <a:lnTo>
                  <a:pt x="9086" y="8"/>
                </a:lnTo>
                <a:lnTo>
                  <a:pt x="9080" y="4"/>
                </a:lnTo>
                <a:lnTo>
                  <a:pt x="9075" y="3"/>
                </a:lnTo>
                <a:lnTo>
                  <a:pt x="9070" y="1"/>
                </a:lnTo>
                <a:lnTo>
                  <a:pt x="9065" y="0"/>
                </a:lnTo>
                <a:lnTo>
                  <a:pt x="9060" y="0"/>
                </a:lnTo>
                <a:lnTo>
                  <a:pt x="47" y="0"/>
                </a:lnTo>
              </a:path>
            </a:pathLst>
          </a:custGeom>
          <a:noFill/>
          <a:ln w="3175">
            <a:solidFill>
              <a:srgbClr val="000000"/>
            </a:solidFill>
            <a:prstDash val="solid"/>
            <a:round/>
            <a:headEnd/>
            <a:tailEnd/>
          </a:ln>
        </p:spPr>
        <p:txBody>
          <a:bodyPr/>
          <a:lstStyle/>
          <a:p>
            <a:endParaRPr lang="en-US"/>
          </a:p>
        </p:txBody>
      </p:sp>
      <p:sp>
        <p:nvSpPr>
          <p:cNvPr id="593237" name="Freeform 341"/>
          <p:cNvSpPr>
            <a:spLocks/>
          </p:cNvSpPr>
          <p:nvPr/>
        </p:nvSpPr>
        <p:spPr bwMode="auto">
          <a:xfrm>
            <a:off x="877888" y="1603375"/>
            <a:ext cx="7278687" cy="287338"/>
          </a:xfrm>
          <a:custGeom>
            <a:avLst/>
            <a:gdLst/>
            <a:ahLst/>
            <a:cxnLst>
              <a:cxn ang="0">
                <a:pos x="3887" y="2"/>
              </a:cxn>
              <a:cxn ang="0">
                <a:pos x="3221" y="8"/>
              </a:cxn>
              <a:cxn ang="0">
                <a:pos x="2799" y="13"/>
              </a:cxn>
              <a:cxn ang="0">
                <a:pos x="2398" y="21"/>
              </a:cxn>
              <a:cxn ang="0">
                <a:pos x="2021" y="31"/>
              </a:cxn>
              <a:cxn ang="0">
                <a:pos x="1667" y="41"/>
              </a:cxn>
              <a:cxn ang="0">
                <a:pos x="1342" y="52"/>
              </a:cxn>
              <a:cxn ang="0">
                <a:pos x="1047" y="65"/>
              </a:cxn>
              <a:cxn ang="0">
                <a:pos x="783" y="80"/>
              </a:cxn>
              <a:cxn ang="0">
                <a:pos x="553" y="95"/>
              </a:cxn>
              <a:cxn ang="0">
                <a:pos x="360" y="111"/>
              </a:cxn>
              <a:cxn ang="0">
                <a:pos x="205" y="127"/>
              </a:cxn>
              <a:cxn ang="0">
                <a:pos x="93" y="145"/>
              </a:cxn>
              <a:cxn ang="0">
                <a:pos x="23" y="163"/>
              </a:cxn>
              <a:cxn ang="0">
                <a:pos x="0" y="181"/>
              </a:cxn>
              <a:cxn ang="0">
                <a:pos x="23" y="199"/>
              </a:cxn>
              <a:cxn ang="0">
                <a:pos x="93" y="218"/>
              </a:cxn>
              <a:cxn ang="0">
                <a:pos x="205" y="235"/>
              </a:cxn>
              <a:cxn ang="0">
                <a:pos x="360" y="251"/>
              </a:cxn>
              <a:cxn ang="0">
                <a:pos x="553" y="267"/>
              </a:cxn>
              <a:cxn ang="0">
                <a:pos x="783" y="282"/>
              </a:cxn>
              <a:cxn ang="0">
                <a:pos x="1047" y="296"/>
              </a:cxn>
              <a:cxn ang="0">
                <a:pos x="1342" y="310"/>
              </a:cxn>
              <a:cxn ang="0">
                <a:pos x="1667" y="321"/>
              </a:cxn>
              <a:cxn ang="0">
                <a:pos x="2021" y="332"/>
              </a:cxn>
              <a:cxn ang="0">
                <a:pos x="2398" y="340"/>
              </a:cxn>
              <a:cxn ang="0">
                <a:pos x="2799" y="349"/>
              </a:cxn>
              <a:cxn ang="0">
                <a:pos x="3221" y="355"/>
              </a:cxn>
              <a:cxn ang="0">
                <a:pos x="3887" y="360"/>
              </a:cxn>
              <a:cxn ang="0">
                <a:pos x="4820" y="362"/>
              </a:cxn>
              <a:cxn ang="0">
                <a:pos x="5730" y="357"/>
              </a:cxn>
              <a:cxn ang="0">
                <a:pos x="6162" y="352"/>
              </a:cxn>
              <a:cxn ang="0">
                <a:pos x="6572" y="345"/>
              </a:cxn>
              <a:cxn ang="0">
                <a:pos x="6961" y="336"/>
              </a:cxn>
              <a:cxn ang="0">
                <a:pos x="7328" y="326"/>
              </a:cxn>
              <a:cxn ang="0">
                <a:pos x="7668" y="316"/>
              </a:cxn>
              <a:cxn ang="0">
                <a:pos x="7979" y="303"/>
              </a:cxn>
              <a:cxn ang="0">
                <a:pos x="8259" y="290"/>
              </a:cxn>
              <a:cxn ang="0">
                <a:pos x="8505" y="275"/>
              </a:cxn>
              <a:cxn ang="0">
                <a:pos x="8717" y="259"/>
              </a:cxn>
              <a:cxn ang="0">
                <a:pos x="8891" y="243"/>
              </a:cxn>
              <a:cxn ang="0">
                <a:pos x="9024" y="227"/>
              </a:cxn>
              <a:cxn ang="0">
                <a:pos x="9117" y="209"/>
              </a:cxn>
              <a:cxn ang="0">
                <a:pos x="9163" y="191"/>
              </a:cxn>
              <a:cxn ang="0">
                <a:pos x="9163" y="171"/>
              </a:cxn>
              <a:cxn ang="0">
                <a:pos x="9117" y="153"/>
              </a:cxn>
              <a:cxn ang="0">
                <a:pos x="9024" y="135"/>
              </a:cxn>
              <a:cxn ang="0">
                <a:pos x="8891" y="119"/>
              </a:cxn>
              <a:cxn ang="0">
                <a:pos x="8717" y="103"/>
              </a:cxn>
              <a:cxn ang="0">
                <a:pos x="8505" y="87"/>
              </a:cxn>
              <a:cxn ang="0">
                <a:pos x="8259" y="72"/>
              </a:cxn>
              <a:cxn ang="0">
                <a:pos x="7979" y="59"/>
              </a:cxn>
              <a:cxn ang="0">
                <a:pos x="7668" y="47"/>
              </a:cxn>
              <a:cxn ang="0">
                <a:pos x="7328" y="36"/>
              </a:cxn>
              <a:cxn ang="0">
                <a:pos x="6961" y="26"/>
              </a:cxn>
              <a:cxn ang="0">
                <a:pos x="6572" y="18"/>
              </a:cxn>
              <a:cxn ang="0">
                <a:pos x="6162" y="10"/>
              </a:cxn>
              <a:cxn ang="0">
                <a:pos x="5730" y="5"/>
              </a:cxn>
              <a:cxn ang="0">
                <a:pos x="4820" y="0"/>
              </a:cxn>
            </a:cxnLst>
            <a:rect l="0" t="0" r="r" b="b"/>
            <a:pathLst>
              <a:path w="9169" h="363">
                <a:moveTo>
                  <a:pt x="4585" y="0"/>
                </a:moveTo>
                <a:lnTo>
                  <a:pt x="4349" y="0"/>
                </a:lnTo>
                <a:lnTo>
                  <a:pt x="4116" y="0"/>
                </a:lnTo>
                <a:lnTo>
                  <a:pt x="3887" y="2"/>
                </a:lnTo>
                <a:lnTo>
                  <a:pt x="3660" y="4"/>
                </a:lnTo>
                <a:lnTo>
                  <a:pt x="3439" y="5"/>
                </a:lnTo>
                <a:lnTo>
                  <a:pt x="3330" y="7"/>
                </a:lnTo>
                <a:lnTo>
                  <a:pt x="3221" y="8"/>
                </a:lnTo>
                <a:lnTo>
                  <a:pt x="3113" y="8"/>
                </a:lnTo>
                <a:lnTo>
                  <a:pt x="3007" y="10"/>
                </a:lnTo>
                <a:lnTo>
                  <a:pt x="2903" y="12"/>
                </a:lnTo>
                <a:lnTo>
                  <a:pt x="2799" y="13"/>
                </a:lnTo>
                <a:lnTo>
                  <a:pt x="2698" y="15"/>
                </a:lnTo>
                <a:lnTo>
                  <a:pt x="2597" y="18"/>
                </a:lnTo>
                <a:lnTo>
                  <a:pt x="2498" y="20"/>
                </a:lnTo>
                <a:lnTo>
                  <a:pt x="2398" y="21"/>
                </a:lnTo>
                <a:lnTo>
                  <a:pt x="2302" y="23"/>
                </a:lnTo>
                <a:lnTo>
                  <a:pt x="2206" y="26"/>
                </a:lnTo>
                <a:lnTo>
                  <a:pt x="2113" y="28"/>
                </a:lnTo>
                <a:lnTo>
                  <a:pt x="2021" y="31"/>
                </a:lnTo>
                <a:lnTo>
                  <a:pt x="1929" y="33"/>
                </a:lnTo>
                <a:lnTo>
                  <a:pt x="1841" y="36"/>
                </a:lnTo>
                <a:lnTo>
                  <a:pt x="1754" y="38"/>
                </a:lnTo>
                <a:lnTo>
                  <a:pt x="1667" y="41"/>
                </a:lnTo>
                <a:lnTo>
                  <a:pt x="1584" y="44"/>
                </a:lnTo>
                <a:lnTo>
                  <a:pt x="1501" y="47"/>
                </a:lnTo>
                <a:lnTo>
                  <a:pt x="1421" y="49"/>
                </a:lnTo>
                <a:lnTo>
                  <a:pt x="1342" y="52"/>
                </a:lnTo>
                <a:lnTo>
                  <a:pt x="1265" y="56"/>
                </a:lnTo>
                <a:lnTo>
                  <a:pt x="1190" y="59"/>
                </a:lnTo>
                <a:lnTo>
                  <a:pt x="1117" y="62"/>
                </a:lnTo>
                <a:lnTo>
                  <a:pt x="1047" y="65"/>
                </a:lnTo>
                <a:lnTo>
                  <a:pt x="977" y="69"/>
                </a:lnTo>
                <a:lnTo>
                  <a:pt x="910" y="72"/>
                </a:lnTo>
                <a:lnTo>
                  <a:pt x="845" y="77"/>
                </a:lnTo>
                <a:lnTo>
                  <a:pt x="783" y="80"/>
                </a:lnTo>
                <a:lnTo>
                  <a:pt x="721" y="83"/>
                </a:lnTo>
                <a:lnTo>
                  <a:pt x="662" y="87"/>
                </a:lnTo>
                <a:lnTo>
                  <a:pt x="607" y="91"/>
                </a:lnTo>
                <a:lnTo>
                  <a:pt x="553" y="95"/>
                </a:lnTo>
                <a:lnTo>
                  <a:pt x="501" y="98"/>
                </a:lnTo>
                <a:lnTo>
                  <a:pt x="451" y="103"/>
                </a:lnTo>
                <a:lnTo>
                  <a:pt x="404" y="106"/>
                </a:lnTo>
                <a:lnTo>
                  <a:pt x="360" y="111"/>
                </a:lnTo>
                <a:lnTo>
                  <a:pt x="317" y="114"/>
                </a:lnTo>
                <a:lnTo>
                  <a:pt x="278" y="119"/>
                </a:lnTo>
                <a:lnTo>
                  <a:pt x="241" y="122"/>
                </a:lnTo>
                <a:lnTo>
                  <a:pt x="205" y="127"/>
                </a:lnTo>
                <a:lnTo>
                  <a:pt x="174" y="132"/>
                </a:lnTo>
                <a:lnTo>
                  <a:pt x="143" y="135"/>
                </a:lnTo>
                <a:lnTo>
                  <a:pt x="117" y="140"/>
                </a:lnTo>
                <a:lnTo>
                  <a:pt x="93" y="145"/>
                </a:lnTo>
                <a:lnTo>
                  <a:pt x="71" y="148"/>
                </a:lnTo>
                <a:lnTo>
                  <a:pt x="52" y="153"/>
                </a:lnTo>
                <a:lnTo>
                  <a:pt x="36" y="158"/>
                </a:lnTo>
                <a:lnTo>
                  <a:pt x="23" y="163"/>
                </a:lnTo>
                <a:lnTo>
                  <a:pt x="13" y="166"/>
                </a:lnTo>
                <a:lnTo>
                  <a:pt x="5" y="171"/>
                </a:lnTo>
                <a:lnTo>
                  <a:pt x="1" y="176"/>
                </a:lnTo>
                <a:lnTo>
                  <a:pt x="0" y="181"/>
                </a:lnTo>
                <a:lnTo>
                  <a:pt x="1" y="186"/>
                </a:lnTo>
                <a:lnTo>
                  <a:pt x="5" y="191"/>
                </a:lnTo>
                <a:lnTo>
                  <a:pt x="13" y="196"/>
                </a:lnTo>
                <a:lnTo>
                  <a:pt x="23" y="199"/>
                </a:lnTo>
                <a:lnTo>
                  <a:pt x="36" y="204"/>
                </a:lnTo>
                <a:lnTo>
                  <a:pt x="52" y="209"/>
                </a:lnTo>
                <a:lnTo>
                  <a:pt x="71" y="213"/>
                </a:lnTo>
                <a:lnTo>
                  <a:pt x="93" y="218"/>
                </a:lnTo>
                <a:lnTo>
                  <a:pt x="117" y="222"/>
                </a:lnTo>
                <a:lnTo>
                  <a:pt x="143" y="227"/>
                </a:lnTo>
                <a:lnTo>
                  <a:pt x="174" y="231"/>
                </a:lnTo>
                <a:lnTo>
                  <a:pt x="205" y="235"/>
                </a:lnTo>
                <a:lnTo>
                  <a:pt x="241" y="240"/>
                </a:lnTo>
                <a:lnTo>
                  <a:pt x="278" y="243"/>
                </a:lnTo>
                <a:lnTo>
                  <a:pt x="317" y="248"/>
                </a:lnTo>
                <a:lnTo>
                  <a:pt x="360" y="251"/>
                </a:lnTo>
                <a:lnTo>
                  <a:pt x="404" y="256"/>
                </a:lnTo>
                <a:lnTo>
                  <a:pt x="451" y="259"/>
                </a:lnTo>
                <a:lnTo>
                  <a:pt x="501" y="264"/>
                </a:lnTo>
                <a:lnTo>
                  <a:pt x="553" y="267"/>
                </a:lnTo>
                <a:lnTo>
                  <a:pt x="607" y="272"/>
                </a:lnTo>
                <a:lnTo>
                  <a:pt x="662" y="275"/>
                </a:lnTo>
                <a:lnTo>
                  <a:pt x="721" y="279"/>
                </a:lnTo>
                <a:lnTo>
                  <a:pt x="783" y="282"/>
                </a:lnTo>
                <a:lnTo>
                  <a:pt x="845" y="287"/>
                </a:lnTo>
                <a:lnTo>
                  <a:pt x="910" y="290"/>
                </a:lnTo>
                <a:lnTo>
                  <a:pt x="977" y="293"/>
                </a:lnTo>
                <a:lnTo>
                  <a:pt x="1047" y="296"/>
                </a:lnTo>
                <a:lnTo>
                  <a:pt x="1117" y="300"/>
                </a:lnTo>
                <a:lnTo>
                  <a:pt x="1190" y="303"/>
                </a:lnTo>
                <a:lnTo>
                  <a:pt x="1265" y="306"/>
                </a:lnTo>
                <a:lnTo>
                  <a:pt x="1342" y="310"/>
                </a:lnTo>
                <a:lnTo>
                  <a:pt x="1421" y="313"/>
                </a:lnTo>
                <a:lnTo>
                  <a:pt x="1501" y="316"/>
                </a:lnTo>
                <a:lnTo>
                  <a:pt x="1584" y="318"/>
                </a:lnTo>
                <a:lnTo>
                  <a:pt x="1667" y="321"/>
                </a:lnTo>
                <a:lnTo>
                  <a:pt x="1754" y="324"/>
                </a:lnTo>
                <a:lnTo>
                  <a:pt x="1841" y="326"/>
                </a:lnTo>
                <a:lnTo>
                  <a:pt x="1929" y="329"/>
                </a:lnTo>
                <a:lnTo>
                  <a:pt x="2021" y="332"/>
                </a:lnTo>
                <a:lnTo>
                  <a:pt x="2113" y="334"/>
                </a:lnTo>
                <a:lnTo>
                  <a:pt x="2206" y="336"/>
                </a:lnTo>
                <a:lnTo>
                  <a:pt x="2302" y="339"/>
                </a:lnTo>
                <a:lnTo>
                  <a:pt x="2398" y="340"/>
                </a:lnTo>
                <a:lnTo>
                  <a:pt x="2498" y="342"/>
                </a:lnTo>
                <a:lnTo>
                  <a:pt x="2597" y="345"/>
                </a:lnTo>
                <a:lnTo>
                  <a:pt x="2698" y="347"/>
                </a:lnTo>
                <a:lnTo>
                  <a:pt x="2799" y="349"/>
                </a:lnTo>
                <a:lnTo>
                  <a:pt x="2903" y="350"/>
                </a:lnTo>
                <a:lnTo>
                  <a:pt x="3007" y="352"/>
                </a:lnTo>
                <a:lnTo>
                  <a:pt x="3113" y="353"/>
                </a:lnTo>
                <a:lnTo>
                  <a:pt x="3221" y="355"/>
                </a:lnTo>
                <a:lnTo>
                  <a:pt x="3330" y="355"/>
                </a:lnTo>
                <a:lnTo>
                  <a:pt x="3439" y="357"/>
                </a:lnTo>
                <a:lnTo>
                  <a:pt x="3660" y="358"/>
                </a:lnTo>
                <a:lnTo>
                  <a:pt x="3887" y="360"/>
                </a:lnTo>
                <a:lnTo>
                  <a:pt x="4116" y="362"/>
                </a:lnTo>
                <a:lnTo>
                  <a:pt x="4349" y="362"/>
                </a:lnTo>
                <a:lnTo>
                  <a:pt x="4585" y="363"/>
                </a:lnTo>
                <a:lnTo>
                  <a:pt x="4820" y="362"/>
                </a:lnTo>
                <a:lnTo>
                  <a:pt x="5053" y="362"/>
                </a:lnTo>
                <a:lnTo>
                  <a:pt x="5282" y="360"/>
                </a:lnTo>
                <a:lnTo>
                  <a:pt x="5509" y="358"/>
                </a:lnTo>
                <a:lnTo>
                  <a:pt x="5730" y="357"/>
                </a:lnTo>
                <a:lnTo>
                  <a:pt x="5839" y="355"/>
                </a:lnTo>
                <a:lnTo>
                  <a:pt x="5948" y="355"/>
                </a:lnTo>
                <a:lnTo>
                  <a:pt x="6056" y="353"/>
                </a:lnTo>
                <a:lnTo>
                  <a:pt x="6162" y="352"/>
                </a:lnTo>
                <a:lnTo>
                  <a:pt x="6266" y="350"/>
                </a:lnTo>
                <a:lnTo>
                  <a:pt x="6368" y="349"/>
                </a:lnTo>
                <a:lnTo>
                  <a:pt x="6471" y="347"/>
                </a:lnTo>
                <a:lnTo>
                  <a:pt x="6572" y="345"/>
                </a:lnTo>
                <a:lnTo>
                  <a:pt x="6671" y="342"/>
                </a:lnTo>
                <a:lnTo>
                  <a:pt x="6771" y="340"/>
                </a:lnTo>
                <a:lnTo>
                  <a:pt x="6867" y="339"/>
                </a:lnTo>
                <a:lnTo>
                  <a:pt x="6961" y="336"/>
                </a:lnTo>
                <a:lnTo>
                  <a:pt x="7056" y="334"/>
                </a:lnTo>
                <a:lnTo>
                  <a:pt x="7148" y="332"/>
                </a:lnTo>
                <a:lnTo>
                  <a:pt x="7238" y="329"/>
                </a:lnTo>
                <a:lnTo>
                  <a:pt x="7328" y="326"/>
                </a:lnTo>
                <a:lnTo>
                  <a:pt x="7415" y="324"/>
                </a:lnTo>
                <a:lnTo>
                  <a:pt x="7500" y="321"/>
                </a:lnTo>
                <a:lnTo>
                  <a:pt x="7585" y="318"/>
                </a:lnTo>
                <a:lnTo>
                  <a:pt x="7668" y="316"/>
                </a:lnTo>
                <a:lnTo>
                  <a:pt x="7748" y="313"/>
                </a:lnTo>
                <a:lnTo>
                  <a:pt x="7826" y="310"/>
                </a:lnTo>
                <a:lnTo>
                  <a:pt x="7904" y="306"/>
                </a:lnTo>
                <a:lnTo>
                  <a:pt x="7979" y="303"/>
                </a:lnTo>
                <a:lnTo>
                  <a:pt x="8051" y="300"/>
                </a:lnTo>
                <a:lnTo>
                  <a:pt x="8122" y="296"/>
                </a:lnTo>
                <a:lnTo>
                  <a:pt x="8192" y="293"/>
                </a:lnTo>
                <a:lnTo>
                  <a:pt x="8259" y="290"/>
                </a:lnTo>
                <a:lnTo>
                  <a:pt x="8324" y="287"/>
                </a:lnTo>
                <a:lnTo>
                  <a:pt x="8386" y="282"/>
                </a:lnTo>
                <a:lnTo>
                  <a:pt x="8446" y="279"/>
                </a:lnTo>
                <a:lnTo>
                  <a:pt x="8505" y="275"/>
                </a:lnTo>
                <a:lnTo>
                  <a:pt x="8562" y="272"/>
                </a:lnTo>
                <a:lnTo>
                  <a:pt x="8616" y="267"/>
                </a:lnTo>
                <a:lnTo>
                  <a:pt x="8668" y="264"/>
                </a:lnTo>
                <a:lnTo>
                  <a:pt x="8717" y="259"/>
                </a:lnTo>
                <a:lnTo>
                  <a:pt x="8764" y="256"/>
                </a:lnTo>
                <a:lnTo>
                  <a:pt x="8809" y="251"/>
                </a:lnTo>
                <a:lnTo>
                  <a:pt x="8852" y="248"/>
                </a:lnTo>
                <a:lnTo>
                  <a:pt x="8891" y="243"/>
                </a:lnTo>
                <a:lnTo>
                  <a:pt x="8928" y="240"/>
                </a:lnTo>
                <a:lnTo>
                  <a:pt x="8962" y="235"/>
                </a:lnTo>
                <a:lnTo>
                  <a:pt x="8995" y="231"/>
                </a:lnTo>
                <a:lnTo>
                  <a:pt x="9024" y="227"/>
                </a:lnTo>
                <a:lnTo>
                  <a:pt x="9052" y="222"/>
                </a:lnTo>
                <a:lnTo>
                  <a:pt x="9076" y="218"/>
                </a:lnTo>
                <a:lnTo>
                  <a:pt x="9098" y="213"/>
                </a:lnTo>
                <a:lnTo>
                  <a:pt x="9117" y="209"/>
                </a:lnTo>
                <a:lnTo>
                  <a:pt x="9132" y="204"/>
                </a:lnTo>
                <a:lnTo>
                  <a:pt x="9145" y="199"/>
                </a:lnTo>
                <a:lnTo>
                  <a:pt x="9156" y="196"/>
                </a:lnTo>
                <a:lnTo>
                  <a:pt x="9163" y="191"/>
                </a:lnTo>
                <a:lnTo>
                  <a:pt x="9168" y="186"/>
                </a:lnTo>
                <a:lnTo>
                  <a:pt x="9169" y="181"/>
                </a:lnTo>
                <a:lnTo>
                  <a:pt x="9168" y="176"/>
                </a:lnTo>
                <a:lnTo>
                  <a:pt x="9163" y="171"/>
                </a:lnTo>
                <a:lnTo>
                  <a:pt x="9156" y="166"/>
                </a:lnTo>
                <a:lnTo>
                  <a:pt x="9145" y="163"/>
                </a:lnTo>
                <a:lnTo>
                  <a:pt x="9132" y="158"/>
                </a:lnTo>
                <a:lnTo>
                  <a:pt x="9117" y="153"/>
                </a:lnTo>
                <a:lnTo>
                  <a:pt x="9098" y="148"/>
                </a:lnTo>
                <a:lnTo>
                  <a:pt x="9076" y="145"/>
                </a:lnTo>
                <a:lnTo>
                  <a:pt x="9052" y="140"/>
                </a:lnTo>
                <a:lnTo>
                  <a:pt x="9024" y="135"/>
                </a:lnTo>
                <a:lnTo>
                  <a:pt x="8995" y="132"/>
                </a:lnTo>
                <a:lnTo>
                  <a:pt x="8962" y="127"/>
                </a:lnTo>
                <a:lnTo>
                  <a:pt x="8928" y="122"/>
                </a:lnTo>
                <a:lnTo>
                  <a:pt x="8891" y="119"/>
                </a:lnTo>
                <a:lnTo>
                  <a:pt x="8852" y="114"/>
                </a:lnTo>
                <a:lnTo>
                  <a:pt x="8809" y="111"/>
                </a:lnTo>
                <a:lnTo>
                  <a:pt x="8764" y="106"/>
                </a:lnTo>
                <a:lnTo>
                  <a:pt x="8717" y="103"/>
                </a:lnTo>
                <a:lnTo>
                  <a:pt x="8668" y="98"/>
                </a:lnTo>
                <a:lnTo>
                  <a:pt x="8616" y="95"/>
                </a:lnTo>
                <a:lnTo>
                  <a:pt x="8562" y="91"/>
                </a:lnTo>
                <a:lnTo>
                  <a:pt x="8505" y="87"/>
                </a:lnTo>
                <a:lnTo>
                  <a:pt x="8446" y="83"/>
                </a:lnTo>
                <a:lnTo>
                  <a:pt x="8386" y="80"/>
                </a:lnTo>
                <a:lnTo>
                  <a:pt x="8324" y="77"/>
                </a:lnTo>
                <a:lnTo>
                  <a:pt x="8259" y="72"/>
                </a:lnTo>
                <a:lnTo>
                  <a:pt x="8192" y="69"/>
                </a:lnTo>
                <a:lnTo>
                  <a:pt x="8122" y="65"/>
                </a:lnTo>
                <a:lnTo>
                  <a:pt x="8051" y="62"/>
                </a:lnTo>
                <a:lnTo>
                  <a:pt x="7979" y="59"/>
                </a:lnTo>
                <a:lnTo>
                  <a:pt x="7904" y="56"/>
                </a:lnTo>
                <a:lnTo>
                  <a:pt x="7826" y="52"/>
                </a:lnTo>
                <a:lnTo>
                  <a:pt x="7748" y="49"/>
                </a:lnTo>
                <a:lnTo>
                  <a:pt x="7668" y="47"/>
                </a:lnTo>
                <a:lnTo>
                  <a:pt x="7585" y="44"/>
                </a:lnTo>
                <a:lnTo>
                  <a:pt x="7500" y="41"/>
                </a:lnTo>
                <a:lnTo>
                  <a:pt x="7415" y="38"/>
                </a:lnTo>
                <a:lnTo>
                  <a:pt x="7328" y="36"/>
                </a:lnTo>
                <a:lnTo>
                  <a:pt x="7238" y="33"/>
                </a:lnTo>
                <a:lnTo>
                  <a:pt x="7148" y="31"/>
                </a:lnTo>
                <a:lnTo>
                  <a:pt x="7056" y="28"/>
                </a:lnTo>
                <a:lnTo>
                  <a:pt x="6961" y="26"/>
                </a:lnTo>
                <a:lnTo>
                  <a:pt x="6867" y="23"/>
                </a:lnTo>
                <a:lnTo>
                  <a:pt x="6771" y="21"/>
                </a:lnTo>
                <a:lnTo>
                  <a:pt x="6671" y="20"/>
                </a:lnTo>
                <a:lnTo>
                  <a:pt x="6572" y="18"/>
                </a:lnTo>
                <a:lnTo>
                  <a:pt x="6471" y="15"/>
                </a:lnTo>
                <a:lnTo>
                  <a:pt x="6368" y="13"/>
                </a:lnTo>
                <a:lnTo>
                  <a:pt x="6266" y="12"/>
                </a:lnTo>
                <a:lnTo>
                  <a:pt x="6162" y="10"/>
                </a:lnTo>
                <a:lnTo>
                  <a:pt x="6056" y="8"/>
                </a:lnTo>
                <a:lnTo>
                  <a:pt x="5948" y="8"/>
                </a:lnTo>
                <a:lnTo>
                  <a:pt x="5839" y="7"/>
                </a:lnTo>
                <a:lnTo>
                  <a:pt x="5730" y="5"/>
                </a:lnTo>
                <a:lnTo>
                  <a:pt x="5509" y="4"/>
                </a:lnTo>
                <a:lnTo>
                  <a:pt x="5282" y="2"/>
                </a:lnTo>
                <a:lnTo>
                  <a:pt x="5053" y="0"/>
                </a:lnTo>
                <a:lnTo>
                  <a:pt x="4820" y="0"/>
                </a:lnTo>
                <a:lnTo>
                  <a:pt x="4585" y="0"/>
                </a:lnTo>
                <a:close/>
              </a:path>
            </a:pathLst>
          </a:custGeom>
          <a:solidFill>
            <a:srgbClr val="FFFF80"/>
          </a:solidFill>
          <a:ln w="9525">
            <a:noFill/>
            <a:round/>
            <a:headEnd/>
            <a:tailEnd/>
          </a:ln>
        </p:spPr>
        <p:txBody>
          <a:bodyPr/>
          <a:lstStyle/>
          <a:p>
            <a:endParaRPr lang="en-US"/>
          </a:p>
        </p:txBody>
      </p:sp>
      <p:sp>
        <p:nvSpPr>
          <p:cNvPr id="593238" name="Freeform 342"/>
          <p:cNvSpPr>
            <a:spLocks/>
          </p:cNvSpPr>
          <p:nvPr/>
        </p:nvSpPr>
        <p:spPr bwMode="auto">
          <a:xfrm>
            <a:off x="877888" y="1603375"/>
            <a:ext cx="7278687" cy="287338"/>
          </a:xfrm>
          <a:custGeom>
            <a:avLst/>
            <a:gdLst/>
            <a:ahLst/>
            <a:cxnLst>
              <a:cxn ang="0">
                <a:pos x="3887" y="2"/>
              </a:cxn>
              <a:cxn ang="0">
                <a:pos x="3221" y="8"/>
              </a:cxn>
              <a:cxn ang="0">
                <a:pos x="2799" y="13"/>
              </a:cxn>
              <a:cxn ang="0">
                <a:pos x="2398" y="21"/>
              </a:cxn>
              <a:cxn ang="0">
                <a:pos x="2021" y="31"/>
              </a:cxn>
              <a:cxn ang="0">
                <a:pos x="1667" y="41"/>
              </a:cxn>
              <a:cxn ang="0">
                <a:pos x="1342" y="52"/>
              </a:cxn>
              <a:cxn ang="0">
                <a:pos x="1047" y="65"/>
              </a:cxn>
              <a:cxn ang="0">
                <a:pos x="783" y="80"/>
              </a:cxn>
              <a:cxn ang="0">
                <a:pos x="553" y="95"/>
              </a:cxn>
              <a:cxn ang="0">
                <a:pos x="360" y="111"/>
              </a:cxn>
              <a:cxn ang="0">
                <a:pos x="205" y="127"/>
              </a:cxn>
              <a:cxn ang="0">
                <a:pos x="93" y="145"/>
              </a:cxn>
              <a:cxn ang="0">
                <a:pos x="23" y="163"/>
              </a:cxn>
              <a:cxn ang="0">
                <a:pos x="0" y="181"/>
              </a:cxn>
              <a:cxn ang="0">
                <a:pos x="23" y="199"/>
              </a:cxn>
              <a:cxn ang="0">
                <a:pos x="93" y="218"/>
              </a:cxn>
              <a:cxn ang="0">
                <a:pos x="205" y="235"/>
              </a:cxn>
              <a:cxn ang="0">
                <a:pos x="360" y="251"/>
              </a:cxn>
              <a:cxn ang="0">
                <a:pos x="553" y="267"/>
              </a:cxn>
              <a:cxn ang="0">
                <a:pos x="783" y="282"/>
              </a:cxn>
              <a:cxn ang="0">
                <a:pos x="1047" y="296"/>
              </a:cxn>
              <a:cxn ang="0">
                <a:pos x="1342" y="310"/>
              </a:cxn>
              <a:cxn ang="0">
                <a:pos x="1667" y="321"/>
              </a:cxn>
              <a:cxn ang="0">
                <a:pos x="2021" y="332"/>
              </a:cxn>
              <a:cxn ang="0">
                <a:pos x="2398" y="340"/>
              </a:cxn>
              <a:cxn ang="0">
                <a:pos x="2799" y="349"/>
              </a:cxn>
              <a:cxn ang="0">
                <a:pos x="3221" y="355"/>
              </a:cxn>
              <a:cxn ang="0">
                <a:pos x="3887" y="360"/>
              </a:cxn>
              <a:cxn ang="0">
                <a:pos x="4820" y="362"/>
              </a:cxn>
              <a:cxn ang="0">
                <a:pos x="5730" y="357"/>
              </a:cxn>
              <a:cxn ang="0">
                <a:pos x="6162" y="352"/>
              </a:cxn>
              <a:cxn ang="0">
                <a:pos x="6572" y="345"/>
              </a:cxn>
              <a:cxn ang="0">
                <a:pos x="6961" y="336"/>
              </a:cxn>
              <a:cxn ang="0">
                <a:pos x="7328" y="326"/>
              </a:cxn>
              <a:cxn ang="0">
                <a:pos x="7668" y="316"/>
              </a:cxn>
              <a:cxn ang="0">
                <a:pos x="7979" y="303"/>
              </a:cxn>
              <a:cxn ang="0">
                <a:pos x="8259" y="290"/>
              </a:cxn>
              <a:cxn ang="0">
                <a:pos x="8505" y="275"/>
              </a:cxn>
              <a:cxn ang="0">
                <a:pos x="8717" y="259"/>
              </a:cxn>
              <a:cxn ang="0">
                <a:pos x="8891" y="243"/>
              </a:cxn>
              <a:cxn ang="0">
                <a:pos x="9024" y="227"/>
              </a:cxn>
              <a:cxn ang="0">
                <a:pos x="9117" y="209"/>
              </a:cxn>
              <a:cxn ang="0">
                <a:pos x="9163" y="191"/>
              </a:cxn>
              <a:cxn ang="0">
                <a:pos x="9163" y="171"/>
              </a:cxn>
              <a:cxn ang="0">
                <a:pos x="9117" y="153"/>
              </a:cxn>
              <a:cxn ang="0">
                <a:pos x="9024" y="135"/>
              </a:cxn>
              <a:cxn ang="0">
                <a:pos x="8891" y="119"/>
              </a:cxn>
              <a:cxn ang="0">
                <a:pos x="8717" y="103"/>
              </a:cxn>
              <a:cxn ang="0">
                <a:pos x="8505" y="87"/>
              </a:cxn>
              <a:cxn ang="0">
                <a:pos x="8259" y="72"/>
              </a:cxn>
              <a:cxn ang="0">
                <a:pos x="7979" y="59"/>
              </a:cxn>
              <a:cxn ang="0">
                <a:pos x="7668" y="47"/>
              </a:cxn>
              <a:cxn ang="0">
                <a:pos x="7328" y="36"/>
              </a:cxn>
              <a:cxn ang="0">
                <a:pos x="6961" y="26"/>
              </a:cxn>
              <a:cxn ang="0">
                <a:pos x="6572" y="18"/>
              </a:cxn>
              <a:cxn ang="0">
                <a:pos x="6162" y="10"/>
              </a:cxn>
              <a:cxn ang="0">
                <a:pos x="5730" y="5"/>
              </a:cxn>
              <a:cxn ang="0">
                <a:pos x="4820" y="0"/>
              </a:cxn>
            </a:cxnLst>
            <a:rect l="0" t="0" r="r" b="b"/>
            <a:pathLst>
              <a:path w="9169" h="363">
                <a:moveTo>
                  <a:pt x="4585" y="0"/>
                </a:moveTo>
                <a:lnTo>
                  <a:pt x="4349" y="0"/>
                </a:lnTo>
                <a:lnTo>
                  <a:pt x="4116" y="0"/>
                </a:lnTo>
                <a:lnTo>
                  <a:pt x="3887" y="2"/>
                </a:lnTo>
                <a:lnTo>
                  <a:pt x="3660" y="4"/>
                </a:lnTo>
                <a:lnTo>
                  <a:pt x="3439" y="5"/>
                </a:lnTo>
                <a:lnTo>
                  <a:pt x="3330" y="7"/>
                </a:lnTo>
                <a:lnTo>
                  <a:pt x="3221" y="8"/>
                </a:lnTo>
                <a:lnTo>
                  <a:pt x="3113" y="8"/>
                </a:lnTo>
                <a:lnTo>
                  <a:pt x="3007" y="10"/>
                </a:lnTo>
                <a:lnTo>
                  <a:pt x="2903" y="12"/>
                </a:lnTo>
                <a:lnTo>
                  <a:pt x="2799" y="13"/>
                </a:lnTo>
                <a:lnTo>
                  <a:pt x="2698" y="15"/>
                </a:lnTo>
                <a:lnTo>
                  <a:pt x="2597" y="18"/>
                </a:lnTo>
                <a:lnTo>
                  <a:pt x="2498" y="20"/>
                </a:lnTo>
                <a:lnTo>
                  <a:pt x="2398" y="21"/>
                </a:lnTo>
                <a:lnTo>
                  <a:pt x="2302" y="23"/>
                </a:lnTo>
                <a:lnTo>
                  <a:pt x="2206" y="26"/>
                </a:lnTo>
                <a:lnTo>
                  <a:pt x="2113" y="28"/>
                </a:lnTo>
                <a:lnTo>
                  <a:pt x="2021" y="31"/>
                </a:lnTo>
                <a:lnTo>
                  <a:pt x="1929" y="33"/>
                </a:lnTo>
                <a:lnTo>
                  <a:pt x="1841" y="36"/>
                </a:lnTo>
                <a:lnTo>
                  <a:pt x="1754" y="38"/>
                </a:lnTo>
                <a:lnTo>
                  <a:pt x="1667" y="41"/>
                </a:lnTo>
                <a:lnTo>
                  <a:pt x="1584" y="44"/>
                </a:lnTo>
                <a:lnTo>
                  <a:pt x="1501" y="47"/>
                </a:lnTo>
                <a:lnTo>
                  <a:pt x="1421" y="49"/>
                </a:lnTo>
                <a:lnTo>
                  <a:pt x="1342" y="52"/>
                </a:lnTo>
                <a:lnTo>
                  <a:pt x="1265" y="56"/>
                </a:lnTo>
                <a:lnTo>
                  <a:pt x="1190" y="59"/>
                </a:lnTo>
                <a:lnTo>
                  <a:pt x="1117" y="62"/>
                </a:lnTo>
                <a:lnTo>
                  <a:pt x="1047" y="65"/>
                </a:lnTo>
                <a:lnTo>
                  <a:pt x="977" y="69"/>
                </a:lnTo>
                <a:lnTo>
                  <a:pt x="910" y="72"/>
                </a:lnTo>
                <a:lnTo>
                  <a:pt x="845" y="77"/>
                </a:lnTo>
                <a:lnTo>
                  <a:pt x="783" y="80"/>
                </a:lnTo>
                <a:lnTo>
                  <a:pt x="721" y="83"/>
                </a:lnTo>
                <a:lnTo>
                  <a:pt x="662" y="87"/>
                </a:lnTo>
                <a:lnTo>
                  <a:pt x="607" y="91"/>
                </a:lnTo>
                <a:lnTo>
                  <a:pt x="553" y="95"/>
                </a:lnTo>
                <a:lnTo>
                  <a:pt x="501" y="98"/>
                </a:lnTo>
                <a:lnTo>
                  <a:pt x="451" y="103"/>
                </a:lnTo>
                <a:lnTo>
                  <a:pt x="404" y="106"/>
                </a:lnTo>
                <a:lnTo>
                  <a:pt x="360" y="111"/>
                </a:lnTo>
                <a:lnTo>
                  <a:pt x="317" y="114"/>
                </a:lnTo>
                <a:lnTo>
                  <a:pt x="278" y="119"/>
                </a:lnTo>
                <a:lnTo>
                  <a:pt x="241" y="122"/>
                </a:lnTo>
                <a:lnTo>
                  <a:pt x="205" y="127"/>
                </a:lnTo>
                <a:lnTo>
                  <a:pt x="174" y="132"/>
                </a:lnTo>
                <a:lnTo>
                  <a:pt x="143" y="135"/>
                </a:lnTo>
                <a:lnTo>
                  <a:pt x="117" y="140"/>
                </a:lnTo>
                <a:lnTo>
                  <a:pt x="93" y="145"/>
                </a:lnTo>
                <a:lnTo>
                  <a:pt x="71" y="148"/>
                </a:lnTo>
                <a:lnTo>
                  <a:pt x="52" y="153"/>
                </a:lnTo>
                <a:lnTo>
                  <a:pt x="36" y="158"/>
                </a:lnTo>
                <a:lnTo>
                  <a:pt x="23" y="163"/>
                </a:lnTo>
                <a:lnTo>
                  <a:pt x="13" y="166"/>
                </a:lnTo>
                <a:lnTo>
                  <a:pt x="5" y="171"/>
                </a:lnTo>
                <a:lnTo>
                  <a:pt x="1" y="176"/>
                </a:lnTo>
                <a:lnTo>
                  <a:pt x="0" y="181"/>
                </a:lnTo>
                <a:lnTo>
                  <a:pt x="1" y="186"/>
                </a:lnTo>
                <a:lnTo>
                  <a:pt x="5" y="191"/>
                </a:lnTo>
                <a:lnTo>
                  <a:pt x="13" y="196"/>
                </a:lnTo>
                <a:lnTo>
                  <a:pt x="23" y="199"/>
                </a:lnTo>
                <a:lnTo>
                  <a:pt x="36" y="204"/>
                </a:lnTo>
                <a:lnTo>
                  <a:pt x="52" y="209"/>
                </a:lnTo>
                <a:lnTo>
                  <a:pt x="71" y="213"/>
                </a:lnTo>
                <a:lnTo>
                  <a:pt x="93" y="218"/>
                </a:lnTo>
                <a:lnTo>
                  <a:pt x="117" y="222"/>
                </a:lnTo>
                <a:lnTo>
                  <a:pt x="143" y="227"/>
                </a:lnTo>
                <a:lnTo>
                  <a:pt x="174" y="231"/>
                </a:lnTo>
                <a:lnTo>
                  <a:pt x="205" y="235"/>
                </a:lnTo>
                <a:lnTo>
                  <a:pt x="241" y="240"/>
                </a:lnTo>
                <a:lnTo>
                  <a:pt x="278" y="243"/>
                </a:lnTo>
                <a:lnTo>
                  <a:pt x="317" y="248"/>
                </a:lnTo>
                <a:lnTo>
                  <a:pt x="360" y="251"/>
                </a:lnTo>
                <a:lnTo>
                  <a:pt x="404" y="256"/>
                </a:lnTo>
                <a:lnTo>
                  <a:pt x="451" y="259"/>
                </a:lnTo>
                <a:lnTo>
                  <a:pt x="501" y="264"/>
                </a:lnTo>
                <a:lnTo>
                  <a:pt x="553" y="267"/>
                </a:lnTo>
                <a:lnTo>
                  <a:pt x="607" y="272"/>
                </a:lnTo>
                <a:lnTo>
                  <a:pt x="662" y="275"/>
                </a:lnTo>
                <a:lnTo>
                  <a:pt x="721" y="279"/>
                </a:lnTo>
                <a:lnTo>
                  <a:pt x="783" y="282"/>
                </a:lnTo>
                <a:lnTo>
                  <a:pt x="845" y="287"/>
                </a:lnTo>
                <a:lnTo>
                  <a:pt x="910" y="290"/>
                </a:lnTo>
                <a:lnTo>
                  <a:pt x="977" y="293"/>
                </a:lnTo>
                <a:lnTo>
                  <a:pt x="1047" y="296"/>
                </a:lnTo>
                <a:lnTo>
                  <a:pt x="1117" y="300"/>
                </a:lnTo>
                <a:lnTo>
                  <a:pt x="1190" y="303"/>
                </a:lnTo>
                <a:lnTo>
                  <a:pt x="1265" y="306"/>
                </a:lnTo>
                <a:lnTo>
                  <a:pt x="1342" y="310"/>
                </a:lnTo>
                <a:lnTo>
                  <a:pt x="1421" y="313"/>
                </a:lnTo>
                <a:lnTo>
                  <a:pt x="1501" y="316"/>
                </a:lnTo>
                <a:lnTo>
                  <a:pt x="1584" y="318"/>
                </a:lnTo>
                <a:lnTo>
                  <a:pt x="1667" y="321"/>
                </a:lnTo>
                <a:lnTo>
                  <a:pt x="1754" y="324"/>
                </a:lnTo>
                <a:lnTo>
                  <a:pt x="1841" y="326"/>
                </a:lnTo>
                <a:lnTo>
                  <a:pt x="1929" y="329"/>
                </a:lnTo>
                <a:lnTo>
                  <a:pt x="2021" y="332"/>
                </a:lnTo>
                <a:lnTo>
                  <a:pt x="2113" y="334"/>
                </a:lnTo>
                <a:lnTo>
                  <a:pt x="2206" y="336"/>
                </a:lnTo>
                <a:lnTo>
                  <a:pt x="2302" y="339"/>
                </a:lnTo>
                <a:lnTo>
                  <a:pt x="2398" y="340"/>
                </a:lnTo>
                <a:lnTo>
                  <a:pt x="2498" y="342"/>
                </a:lnTo>
                <a:lnTo>
                  <a:pt x="2597" y="345"/>
                </a:lnTo>
                <a:lnTo>
                  <a:pt x="2698" y="347"/>
                </a:lnTo>
                <a:lnTo>
                  <a:pt x="2799" y="349"/>
                </a:lnTo>
                <a:lnTo>
                  <a:pt x="2903" y="350"/>
                </a:lnTo>
                <a:lnTo>
                  <a:pt x="3007" y="352"/>
                </a:lnTo>
                <a:lnTo>
                  <a:pt x="3113" y="353"/>
                </a:lnTo>
                <a:lnTo>
                  <a:pt x="3221" y="355"/>
                </a:lnTo>
                <a:lnTo>
                  <a:pt x="3330" y="355"/>
                </a:lnTo>
                <a:lnTo>
                  <a:pt x="3439" y="357"/>
                </a:lnTo>
                <a:lnTo>
                  <a:pt x="3660" y="358"/>
                </a:lnTo>
                <a:lnTo>
                  <a:pt x="3887" y="360"/>
                </a:lnTo>
                <a:lnTo>
                  <a:pt x="4116" y="362"/>
                </a:lnTo>
                <a:lnTo>
                  <a:pt x="4349" y="362"/>
                </a:lnTo>
                <a:lnTo>
                  <a:pt x="4585" y="363"/>
                </a:lnTo>
                <a:lnTo>
                  <a:pt x="4820" y="362"/>
                </a:lnTo>
                <a:lnTo>
                  <a:pt x="5053" y="362"/>
                </a:lnTo>
                <a:lnTo>
                  <a:pt x="5282" y="360"/>
                </a:lnTo>
                <a:lnTo>
                  <a:pt x="5509" y="358"/>
                </a:lnTo>
                <a:lnTo>
                  <a:pt x="5730" y="357"/>
                </a:lnTo>
                <a:lnTo>
                  <a:pt x="5839" y="355"/>
                </a:lnTo>
                <a:lnTo>
                  <a:pt x="5948" y="355"/>
                </a:lnTo>
                <a:lnTo>
                  <a:pt x="6056" y="353"/>
                </a:lnTo>
                <a:lnTo>
                  <a:pt x="6162" y="352"/>
                </a:lnTo>
                <a:lnTo>
                  <a:pt x="6266" y="350"/>
                </a:lnTo>
                <a:lnTo>
                  <a:pt x="6368" y="349"/>
                </a:lnTo>
                <a:lnTo>
                  <a:pt x="6471" y="347"/>
                </a:lnTo>
                <a:lnTo>
                  <a:pt x="6572" y="345"/>
                </a:lnTo>
                <a:lnTo>
                  <a:pt x="6671" y="342"/>
                </a:lnTo>
                <a:lnTo>
                  <a:pt x="6771" y="340"/>
                </a:lnTo>
                <a:lnTo>
                  <a:pt x="6867" y="339"/>
                </a:lnTo>
                <a:lnTo>
                  <a:pt x="6961" y="336"/>
                </a:lnTo>
                <a:lnTo>
                  <a:pt x="7056" y="334"/>
                </a:lnTo>
                <a:lnTo>
                  <a:pt x="7148" y="332"/>
                </a:lnTo>
                <a:lnTo>
                  <a:pt x="7238" y="329"/>
                </a:lnTo>
                <a:lnTo>
                  <a:pt x="7328" y="326"/>
                </a:lnTo>
                <a:lnTo>
                  <a:pt x="7415" y="324"/>
                </a:lnTo>
                <a:lnTo>
                  <a:pt x="7500" y="321"/>
                </a:lnTo>
                <a:lnTo>
                  <a:pt x="7585" y="318"/>
                </a:lnTo>
                <a:lnTo>
                  <a:pt x="7668" y="316"/>
                </a:lnTo>
                <a:lnTo>
                  <a:pt x="7748" y="313"/>
                </a:lnTo>
                <a:lnTo>
                  <a:pt x="7826" y="310"/>
                </a:lnTo>
                <a:lnTo>
                  <a:pt x="7904" y="306"/>
                </a:lnTo>
                <a:lnTo>
                  <a:pt x="7979" y="303"/>
                </a:lnTo>
                <a:lnTo>
                  <a:pt x="8051" y="300"/>
                </a:lnTo>
                <a:lnTo>
                  <a:pt x="8122" y="296"/>
                </a:lnTo>
                <a:lnTo>
                  <a:pt x="8192" y="293"/>
                </a:lnTo>
                <a:lnTo>
                  <a:pt x="8259" y="290"/>
                </a:lnTo>
                <a:lnTo>
                  <a:pt x="8324" y="287"/>
                </a:lnTo>
                <a:lnTo>
                  <a:pt x="8386" y="282"/>
                </a:lnTo>
                <a:lnTo>
                  <a:pt x="8446" y="279"/>
                </a:lnTo>
                <a:lnTo>
                  <a:pt x="8505" y="275"/>
                </a:lnTo>
                <a:lnTo>
                  <a:pt x="8562" y="272"/>
                </a:lnTo>
                <a:lnTo>
                  <a:pt x="8616" y="267"/>
                </a:lnTo>
                <a:lnTo>
                  <a:pt x="8668" y="264"/>
                </a:lnTo>
                <a:lnTo>
                  <a:pt x="8717" y="259"/>
                </a:lnTo>
                <a:lnTo>
                  <a:pt x="8764" y="256"/>
                </a:lnTo>
                <a:lnTo>
                  <a:pt x="8809" y="251"/>
                </a:lnTo>
                <a:lnTo>
                  <a:pt x="8852" y="248"/>
                </a:lnTo>
                <a:lnTo>
                  <a:pt x="8891" y="243"/>
                </a:lnTo>
                <a:lnTo>
                  <a:pt x="8928" y="240"/>
                </a:lnTo>
                <a:lnTo>
                  <a:pt x="8962" y="235"/>
                </a:lnTo>
                <a:lnTo>
                  <a:pt x="8995" y="231"/>
                </a:lnTo>
                <a:lnTo>
                  <a:pt x="9024" y="227"/>
                </a:lnTo>
                <a:lnTo>
                  <a:pt x="9052" y="222"/>
                </a:lnTo>
                <a:lnTo>
                  <a:pt x="9076" y="218"/>
                </a:lnTo>
                <a:lnTo>
                  <a:pt x="9098" y="213"/>
                </a:lnTo>
                <a:lnTo>
                  <a:pt x="9117" y="209"/>
                </a:lnTo>
                <a:lnTo>
                  <a:pt x="9132" y="204"/>
                </a:lnTo>
                <a:lnTo>
                  <a:pt x="9145" y="199"/>
                </a:lnTo>
                <a:lnTo>
                  <a:pt x="9156" y="196"/>
                </a:lnTo>
                <a:lnTo>
                  <a:pt x="9163" y="191"/>
                </a:lnTo>
                <a:lnTo>
                  <a:pt x="9168" y="186"/>
                </a:lnTo>
                <a:lnTo>
                  <a:pt x="9169" y="181"/>
                </a:lnTo>
                <a:lnTo>
                  <a:pt x="9168" y="176"/>
                </a:lnTo>
                <a:lnTo>
                  <a:pt x="9163" y="171"/>
                </a:lnTo>
                <a:lnTo>
                  <a:pt x="9156" y="166"/>
                </a:lnTo>
                <a:lnTo>
                  <a:pt x="9145" y="163"/>
                </a:lnTo>
                <a:lnTo>
                  <a:pt x="9132" y="158"/>
                </a:lnTo>
                <a:lnTo>
                  <a:pt x="9117" y="153"/>
                </a:lnTo>
                <a:lnTo>
                  <a:pt x="9098" y="148"/>
                </a:lnTo>
                <a:lnTo>
                  <a:pt x="9076" y="145"/>
                </a:lnTo>
                <a:lnTo>
                  <a:pt x="9052" y="140"/>
                </a:lnTo>
                <a:lnTo>
                  <a:pt x="9024" y="135"/>
                </a:lnTo>
                <a:lnTo>
                  <a:pt x="8995" y="132"/>
                </a:lnTo>
                <a:lnTo>
                  <a:pt x="8962" y="127"/>
                </a:lnTo>
                <a:lnTo>
                  <a:pt x="8928" y="122"/>
                </a:lnTo>
                <a:lnTo>
                  <a:pt x="8891" y="119"/>
                </a:lnTo>
                <a:lnTo>
                  <a:pt x="8852" y="114"/>
                </a:lnTo>
                <a:lnTo>
                  <a:pt x="8809" y="111"/>
                </a:lnTo>
                <a:lnTo>
                  <a:pt x="8764" y="106"/>
                </a:lnTo>
                <a:lnTo>
                  <a:pt x="8717" y="103"/>
                </a:lnTo>
                <a:lnTo>
                  <a:pt x="8668" y="98"/>
                </a:lnTo>
                <a:lnTo>
                  <a:pt x="8616" y="95"/>
                </a:lnTo>
                <a:lnTo>
                  <a:pt x="8562" y="91"/>
                </a:lnTo>
                <a:lnTo>
                  <a:pt x="8505" y="87"/>
                </a:lnTo>
                <a:lnTo>
                  <a:pt x="8446" y="83"/>
                </a:lnTo>
                <a:lnTo>
                  <a:pt x="8386" y="80"/>
                </a:lnTo>
                <a:lnTo>
                  <a:pt x="8324" y="77"/>
                </a:lnTo>
                <a:lnTo>
                  <a:pt x="8259" y="72"/>
                </a:lnTo>
                <a:lnTo>
                  <a:pt x="8192" y="69"/>
                </a:lnTo>
                <a:lnTo>
                  <a:pt x="8122" y="65"/>
                </a:lnTo>
                <a:lnTo>
                  <a:pt x="8051" y="62"/>
                </a:lnTo>
                <a:lnTo>
                  <a:pt x="7979" y="59"/>
                </a:lnTo>
                <a:lnTo>
                  <a:pt x="7904" y="56"/>
                </a:lnTo>
                <a:lnTo>
                  <a:pt x="7826" y="52"/>
                </a:lnTo>
                <a:lnTo>
                  <a:pt x="7748" y="49"/>
                </a:lnTo>
                <a:lnTo>
                  <a:pt x="7668" y="47"/>
                </a:lnTo>
                <a:lnTo>
                  <a:pt x="7585" y="44"/>
                </a:lnTo>
                <a:lnTo>
                  <a:pt x="7500" y="41"/>
                </a:lnTo>
                <a:lnTo>
                  <a:pt x="7415" y="38"/>
                </a:lnTo>
                <a:lnTo>
                  <a:pt x="7328" y="36"/>
                </a:lnTo>
                <a:lnTo>
                  <a:pt x="7238" y="33"/>
                </a:lnTo>
                <a:lnTo>
                  <a:pt x="7148" y="31"/>
                </a:lnTo>
                <a:lnTo>
                  <a:pt x="7056" y="28"/>
                </a:lnTo>
                <a:lnTo>
                  <a:pt x="6961" y="26"/>
                </a:lnTo>
                <a:lnTo>
                  <a:pt x="6867" y="23"/>
                </a:lnTo>
                <a:lnTo>
                  <a:pt x="6771" y="21"/>
                </a:lnTo>
                <a:lnTo>
                  <a:pt x="6671" y="20"/>
                </a:lnTo>
                <a:lnTo>
                  <a:pt x="6572" y="18"/>
                </a:lnTo>
                <a:lnTo>
                  <a:pt x="6471" y="15"/>
                </a:lnTo>
                <a:lnTo>
                  <a:pt x="6368" y="13"/>
                </a:lnTo>
                <a:lnTo>
                  <a:pt x="6266" y="12"/>
                </a:lnTo>
                <a:lnTo>
                  <a:pt x="6162" y="10"/>
                </a:lnTo>
                <a:lnTo>
                  <a:pt x="6056" y="8"/>
                </a:lnTo>
                <a:lnTo>
                  <a:pt x="5948" y="8"/>
                </a:lnTo>
                <a:lnTo>
                  <a:pt x="5839" y="7"/>
                </a:lnTo>
                <a:lnTo>
                  <a:pt x="5730" y="5"/>
                </a:lnTo>
                <a:lnTo>
                  <a:pt x="5509" y="4"/>
                </a:lnTo>
                <a:lnTo>
                  <a:pt x="5282" y="2"/>
                </a:lnTo>
                <a:lnTo>
                  <a:pt x="5053" y="0"/>
                </a:lnTo>
                <a:lnTo>
                  <a:pt x="4820" y="0"/>
                </a:lnTo>
                <a:lnTo>
                  <a:pt x="4585" y="0"/>
                </a:lnTo>
              </a:path>
            </a:pathLst>
          </a:custGeom>
          <a:noFill/>
          <a:ln w="3175">
            <a:solidFill>
              <a:srgbClr val="808080"/>
            </a:solidFill>
            <a:prstDash val="solid"/>
            <a:round/>
            <a:headEnd/>
            <a:tailEnd/>
          </a:ln>
        </p:spPr>
        <p:txBody>
          <a:bodyPr/>
          <a:lstStyle/>
          <a:p>
            <a:endParaRPr lang="en-US"/>
          </a:p>
        </p:txBody>
      </p:sp>
      <p:sp>
        <p:nvSpPr>
          <p:cNvPr id="593239" name="Rectangle 343"/>
          <p:cNvSpPr>
            <a:spLocks noChangeArrowheads="1"/>
          </p:cNvSpPr>
          <p:nvPr/>
        </p:nvSpPr>
        <p:spPr bwMode="auto">
          <a:xfrm>
            <a:off x="4008438" y="1652588"/>
            <a:ext cx="5921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Customer</a:t>
            </a:r>
            <a:endParaRPr lang="en-US" b="0"/>
          </a:p>
        </p:txBody>
      </p:sp>
      <p:sp>
        <p:nvSpPr>
          <p:cNvPr id="593240" name="Rectangle 344"/>
          <p:cNvSpPr>
            <a:spLocks noChangeArrowheads="1"/>
          </p:cNvSpPr>
          <p:nvPr/>
        </p:nvSpPr>
        <p:spPr bwMode="auto">
          <a:xfrm>
            <a:off x="1063625" y="5316538"/>
            <a:ext cx="14351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Enterprise Management</a:t>
            </a:r>
            <a:endParaRPr lang="en-US" sz="1000" b="0"/>
          </a:p>
        </p:txBody>
      </p:sp>
      <p:sp>
        <p:nvSpPr>
          <p:cNvPr id="593241" name="Rectangle 345"/>
          <p:cNvSpPr>
            <a:spLocks noChangeArrowheads="1"/>
          </p:cNvSpPr>
          <p:nvPr/>
        </p:nvSpPr>
        <p:spPr bwMode="auto">
          <a:xfrm>
            <a:off x="1108075" y="5521325"/>
            <a:ext cx="1476375" cy="369888"/>
          </a:xfrm>
          <a:prstGeom prst="rect">
            <a:avLst/>
          </a:prstGeom>
          <a:solidFill>
            <a:srgbClr val="FFFFFF"/>
          </a:solidFill>
          <a:ln w="9525">
            <a:noFill/>
            <a:miter lim="800000"/>
            <a:headEnd/>
            <a:tailEnd/>
          </a:ln>
        </p:spPr>
        <p:txBody>
          <a:bodyPr/>
          <a:lstStyle/>
          <a:p>
            <a:endParaRPr lang="en-US"/>
          </a:p>
        </p:txBody>
      </p:sp>
      <p:sp>
        <p:nvSpPr>
          <p:cNvPr id="593242" name="Rectangle 346"/>
          <p:cNvSpPr>
            <a:spLocks noChangeArrowheads="1"/>
          </p:cNvSpPr>
          <p:nvPr/>
        </p:nvSpPr>
        <p:spPr bwMode="auto">
          <a:xfrm>
            <a:off x="1108075" y="5521325"/>
            <a:ext cx="1476375" cy="369888"/>
          </a:xfrm>
          <a:prstGeom prst="rect">
            <a:avLst/>
          </a:prstGeom>
          <a:noFill/>
          <a:ln w="11113">
            <a:solidFill>
              <a:srgbClr val="000000"/>
            </a:solidFill>
            <a:miter lim="800000"/>
            <a:headEnd/>
            <a:tailEnd/>
          </a:ln>
        </p:spPr>
        <p:txBody>
          <a:bodyPr/>
          <a:lstStyle/>
          <a:p>
            <a:endParaRPr lang="en-US"/>
          </a:p>
        </p:txBody>
      </p:sp>
      <p:sp>
        <p:nvSpPr>
          <p:cNvPr id="593243" name="Rectangle 347"/>
          <p:cNvSpPr>
            <a:spLocks noChangeArrowheads="1"/>
          </p:cNvSpPr>
          <p:nvPr/>
        </p:nvSpPr>
        <p:spPr bwMode="auto">
          <a:xfrm>
            <a:off x="1528763" y="5546725"/>
            <a:ext cx="703262"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Strategic &amp; </a:t>
            </a:r>
            <a:endParaRPr lang="en-US" sz="1000" b="0"/>
          </a:p>
        </p:txBody>
      </p:sp>
      <p:sp>
        <p:nvSpPr>
          <p:cNvPr id="593244" name="Rectangle 348"/>
          <p:cNvSpPr>
            <a:spLocks noChangeArrowheads="1"/>
          </p:cNvSpPr>
          <p:nvPr/>
        </p:nvSpPr>
        <p:spPr bwMode="auto">
          <a:xfrm>
            <a:off x="1287463" y="5702300"/>
            <a:ext cx="1230312"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Enterprise Planning </a:t>
            </a:r>
            <a:endParaRPr lang="en-US" sz="1000" b="0"/>
          </a:p>
        </p:txBody>
      </p:sp>
      <p:sp>
        <p:nvSpPr>
          <p:cNvPr id="593245" name="Rectangle 349"/>
          <p:cNvSpPr>
            <a:spLocks noChangeArrowheads="1"/>
          </p:cNvSpPr>
          <p:nvPr/>
        </p:nvSpPr>
        <p:spPr bwMode="auto">
          <a:xfrm>
            <a:off x="801688" y="1881188"/>
            <a:ext cx="3352800" cy="3055937"/>
          </a:xfrm>
          <a:prstGeom prst="rect">
            <a:avLst/>
          </a:prstGeom>
          <a:solidFill>
            <a:srgbClr val="BFFFFF"/>
          </a:solidFill>
          <a:ln w="9525">
            <a:noFill/>
            <a:miter lim="800000"/>
            <a:headEnd/>
            <a:tailEnd/>
          </a:ln>
        </p:spPr>
        <p:txBody>
          <a:bodyPr/>
          <a:lstStyle/>
          <a:p>
            <a:endParaRPr lang="en-US"/>
          </a:p>
        </p:txBody>
      </p:sp>
      <p:sp>
        <p:nvSpPr>
          <p:cNvPr id="593246" name="Rectangle 350"/>
          <p:cNvSpPr>
            <a:spLocks noChangeArrowheads="1"/>
          </p:cNvSpPr>
          <p:nvPr/>
        </p:nvSpPr>
        <p:spPr bwMode="auto">
          <a:xfrm>
            <a:off x="801688" y="1881188"/>
            <a:ext cx="3352800" cy="3055937"/>
          </a:xfrm>
          <a:prstGeom prst="rect">
            <a:avLst/>
          </a:prstGeom>
          <a:noFill/>
          <a:ln w="4763">
            <a:solidFill>
              <a:srgbClr val="000000"/>
            </a:solidFill>
            <a:miter lim="800000"/>
            <a:headEnd/>
            <a:tailEnd/>
          </a:ln>
        </p:spPr>
        <p:txBody>
          <a:bodyPr/>
          <a:lstStyle/>
          <a:p>
            <a:endParaRPr lang="en-US"/>
          </a:p>
        </p:txBody>
      </p:sp>
      <p:sp>
        <p:nvSpPr>
          <p:cNvPr id="593247" name="Rectangle 351"/>
          <p:cNvSpPr>
            <a:spLocks noChangeArrowheads="1"/>
          </p:cNvSpPr>
          <p:nvPr/>
        </p:nvSpPr>
        <p:spPr bwMode="auto">
          <a:xfrm>
            <a:off x="1025525" y="2159000"/>
            <a:ext cx="898525" cy="2711450"/>
          </a:xfrm>
          <a:prstGeom prst="rect">
            <a:avLst/>
          </a:prstGeom>
          <a:solidFill>
            <a:srgbClr val="CCCCFF"/>
          </a:solidFill>
          <a:ln w="9525">
            <a:noFill/>
            <a:miter lim="800000"/>
            <a:headEnd/>
            <a:tailEnd/>
          </a:ln>
        </p:spPr>
        <p:txBody>
          <a:bodyPr/>
          <a:lstStyle/>
          <a:p>
            <a:endParaRPr lang="en-US"/>
          </a:p>
        </p:txBody>
      </p:sp>
      <p:sp>
        <p:nvSpPr>
          <p:cNvPr id="593248" name="Rectangle 352"/>
          <p:cNvSpPr>
            <a:spLocks noChangeArrowheads="1"/>
          </p:cNvSpPr>
          <p:nvPr/>
        </p:nvSpPr>
        <p:spPr bwMode="auto">
          <a:xfrm>
            <a:off x="1025525" y="2159000"/>
            <a:ext cx="898525" cy="2711450"/>
          </a:xfrm>
          <a:prstGeom prst="rect">
            <a:avLst/>
          </a:prstGeom>
          <a:noFill/>
          <a:ln w="12700">
            <a:solidFill>
              <a:srgbClr val="000000"/>
            </a:solidFill>
            <a:miter lim="800000"/>
            <a:headEnd/>
            <a:tailEnd/>
          </a:ln>
        </p:spPr>
        <p:txBody>
          <a:bodyPr/>
          <a:lstStyle/>
          <a:p>
            <a:endParaRPr lang="en-US"/>
          </a:p>
        </p:txBody>
      </p:sp>
      <p:sp>
        <p:nvSpPr>
          <p:cNvPr id="593249" name="Rectangle 353"/>
          <p:cNvSpPr>
            <a:spLocks noChangeArrowheads="1"/>
          </p:cNvSpPr>
          <p:nvPr/>
        </p:nvSpPr>
        <p:spPr bwMode="auto">
          <a:xfrm>
            <a:off x="3028950" y="2159000"/>
            <a:ext cx="1017588" cy="2711450"/>
          </a:xfrm>
          <a:prstGeom prst="rect">
            <a:avLst/>
          </a:prstGeom>
          <a:solidFill>
            <a:srgbClr val="FDCE42"/>
          </a:solidFill>
          <a:ln w="9525">
            <a:noFill/>
            <a:miter lim="800000"/>
            <a:headEnd/>
            <a:tailEnd/>
          </a:ln>
        </p:spPr>
        <p:txBody>
          <a:bodyPr/>
          <a:lstStyle/>
          <a:p>
            <a:endParaRPr lang="en-US"/>
          </a:p>
        </p:txBody>
      </p:sp>
      <p:sp>
        <p:nvSpPr>
          <p:cNvPr id="593250" name="Rectangle 354"/>
          <p:cNvSpPr>
            <a:spLocks noChangeArrowheads="1"/>
          </p:cNvSpPr>
          <p:nvPr/>
        </p:nvSpPr>
        <p:spPr bwMode="auto">
          <a:xfrm>
            <a:off x="3028950" y="2159000"/>
            <a:ext cx="1017588" cy="2711450"/>
          </a:xfrm>
          <a:prstGeom prst="rect">
            <a:avLst/>
          </a:prstGeom>
          <a:noFill/>
          <a:ln w="12700">
            <a:solidFill>
              <a:srgbClr val="000000"/>
            </a:solidFill>
            <a:miter lim="800000"/>
            <a:headEnd/>
            <a:tailEnd/>
          </a:ln>
        </p:spPr>
        <p:txBody>
          <a:bodyPr/>
          <a:lstStyle/>
          <a:p>
            <a:endParaRPr lang="en-US"/>
          </a:p>
        </p:txBody>
      </p:sp>
      <p:sp>
        <p:nvSpPr>
          <p:cNvPr id="593251" name="Rectangle 355"/>
          <p:cNvSpPr>
            <a:spLocks noChangeArrowheads="1"/>
          </p:cNvSpPr>
          <p:nvPr/>
        </p:nvSpPr>
        <p:spPr bwMode="auto">
          <a:xfrm>
            <a:off x="1979613" y="2159000"/>
            <a:ext cx="1003300" cy="2711450"/>
          </a:xfrm>
          <a:prstGeom prst="rect">
            <a:avLst/>
          </a:prstGeom>
          <a:solidFill>
            <a:srgbClr val="0DFFFF"/>
          </a:solidFill>
          <a:ln w="9525">
            <a:noFill/>
            <a:miter lim="800000"/>
            <a:headEnd/>
            <a:tailEnd/>
          </a:ln>
        </p:spPr>
        <p:txBody>
          <a:bodyPr/>
          <a:lstStyle/>
          <a:p>
            <a:endParaRPr lang="en-US"/>
          </a:p>
        </p:txBody>
      </p:sp>
      <p:sp>
        <p:nvSpPr>
          <p:cNvPr id="593252" name="Rectangle 356"/>
          <p:cNvSpPr>
            <a:spLocks noChangeArrowheads="1"/>
          </p:cNvSpPr>
          <p:nvPr/>
        </p:nvSpPr>
        <p:spPr bwMode="auto">
          <a:xfrm>
            <a:off x="1979613" y="2159000"/>
            <a:ext cx="1003300" cy="2711450"/>
          </a:xfrm>
          <a:prstGeom prst="rect">
            <a:avLst/>
          </a:prstGeom>
          <a:noFill/>
          <a:ln w="12700">
            <a:solidFill>
              <a:srgbClr val="000000"/>
            </a:solidFill>
            <a:miter lim="800000"/>
            <a:headEnd/>
            <a:tailEnd/>
          </a:ln>
        </p:spPr>
        <p:txBody>
          <a:bodyPr/>
          <a:lstStyle/>
          <a:p>
            <a:endParaRPr lang="en-US"/>
          </a:p>
        </p:txBody>
      </p:sp>
      <p:sp>
        <p:nvSpPr>
          <p:cNvPr id="593253" name="Rectangle 357"/>
          <p:cNvSpPr>
            <a:spLocks noChangeArrowheads="1"/>
          </p:cNvSpPr>
          <p:nvPr/>
        </p:nvSpPr>
        <p:spPr bwMode="auto">
          <a:xfrm>
            <a:off x="1111250" y="3276600"/>
            <a:ext cx="2882900" cy="455613"/>
          </a:xfrm>
          <a:prstGeom prst="rect">
            <a:avLst/>
          </a:prstGeom>
          <a:solidFill>
            <a:srgbClr val="FFFFFF"/>
          </a:solidFill>
          <a:ln w="9525">
            <a:noFill/>
            <a:miter lim="800000"/>
            <a:headEnd/>
            <a:tailEnd/>
          </a:ln>
        </p:spPr>
        <p:txBody>
          <a:bodyPr/>
          <a:lstStyle/>
          <a:p>
            <a:endParaRPr lang="en-US"/>
          </a:p>
        </p:txBody>
      </p:sp>
      <p:sp>
        <p:nvSpPr>
          <p:cNvPr id="593254" name="Rectangle 358"/>
          <p:cNvSpPr>
            <a:spLocks noChangeArrowheads="1"/>
          </p:cNvSpPr>
          <p:nvPr/>
        </p:nvSpPr>
        <p:spPr bwMode="auto">
          <a:xfrm>
            <a:off x="1111250" y="3276600"/>
            <a:ext cx="2881313" cy="457200"/>
          </a:xfrm>
          <a:prstGeom prst="rect">
            <a:avLst/>
          </a:prstGeom>
          <a:noFill/>
          <a:ln w="12700">
            <a:solidFill>
              <a:srgbClr val="000000"/>
            </a:solidFill>
            <a:miter lim="800000"/>
            <a:headEnd/>
            <a:tailEnd/>
          </a:ln>
        </p:spPr>
        <p:txBody>
          <a:bodyPr/>
          <a:lstStyle/>
          <a:p>
            <a:endParaRPr lang="en-US"/>
          </a:p>
        </p:txBody>
      </p:sp>
      <p:sp>
        <p:nvSpPr>
          <p:cNvPr id="593255" name="Rectangle 359"/>
          <p:cNvSpPr>
            <a:spLocks noChangeArrowheads="1"/>
          </p:cNvSpPr>
          <p:nvPr/>
        </p:nvSpPr>
        <p:spPr bwMode="auto">
          <a:xfrm>
            <a:off x="1111250" y="3784600"/>
            <a:ext cx="2889250" cy="458788"/>
          </a:xfrm>
          <a:prstGeom prst="rect">
            <a:avLst/>
          </a:prstGeom>
          <a:solidFill>
            <a:srgbClr val="FFFFFF"/>
          </a:solidFill>
          <a:ln w="9525">
            <a:noFill/>
            <a:miter lim="800000"/>
            <a:headEnd/>
            <a:tailEnd/>
          </a:ln>
        </p:spPr>
        <p:txBody>
          <a:bodyPr/>
          <a:lstStyle/>
          <a:p>
            <a:endParaRPr lang="en-US"/>
          </a:p>
        </p:txBody>
      </p:sp>
      <p:sp>
        <p:nvSpPr>
          <p:cNvPr id="593256" name="Rectangle 360"/>
          <p:cNvSpPr>
            <a:spLocks noChangeArrowheads="1"/>
          </p:cNvSpPr>
          <p:nvPr/>
        </p:nvSpPr>
        <p:spPr bwMode="auto">
          <a:xfrm>
            <a:off x="1111250" y="3784600"/>
            <a:ext cx="2887663" cy="458788"/>
          </a:xfrm>
          <a:prstGeom prst="rect">
            <a:avLst/>
          </a:prstGeom>
          <a:noFill/>
          <a:ln w="12700">
            <a:solidFill>
              <a:srgbClr val="000000"/>
            </a:solidFill>
            <a:miter lim="800000"/>
            <a:headEnd/>
            <a:tailEnd/>
          </a:ln>
        </p:spPr>
        <p:txBody>
          <a:bodyPr/>
          <a:lstStyle/>
          <a:p>
            <a:endParaRPr lang="en-US"/>
          </a:p>
        </p:txBody>
      </p:sp>
      <p:sp>
        <p:nvSpPr>
          <p:cNvPr id="593257" name="Rectangle 361"/>
          <p:cNvSpPr>
            <a:spLocks noChangeArrowheads="1"/>
          </p:cNvSpPr>
          <p:nvPr/>
        </p:nvSpPr>
        <p:spPr bwMode="auto">
          <a:xfrm>
            <a:off x="1106488" y="4297363"/>
            <a:ext cx="2892425" cy="539750"/>
          </a:xfrm>
          <a:prstGeom prst="rect">
            <a:avLst/>
          </a:prstGeom>
          <a:solidFill>
            <a:srgbClr val="FFFFFF"/>
          </a:solidFill>
          <a:ln w="9525">
            <a:noFill/>
            <a:miter lim="800000"/>
            <a:headEnd/>
            <a:tailEnd/>
          </a:ln>
        </p:spPr>
        <p:txBody>
          <a:bodyPr/>
          <a:lstStyle/>
          <a:p>
            <a:endParaRPr lang="en-US"/>
          </a:p>
        </p:txBody>
      </p:sp>
      <p:sp>
        <p:nvSpPr>
          <p:cNvPr id="593258" name="Rectangle 362"/>
          <p:cNvSpPr>
            <a:spLocks noChangeArrowheads="1"/>
          </p:cNvSpPr>
          <p:nvPr/>
        </p:nvSpPr>
        <p:spPr bwMode="auto">
          <a:xfrm>
            <a:off x="1108075" y="4297363"/>
            <a:ext cx="2890838" cy="541337"/>
          </a:xfrm>
          <a:prstGeom prst="rect">
            <a:avLst/>
          </a:prstGeom>
          <a:noFill/>
          <a:ln w="12700">
            <a:solidFill>
              <a:srgbClr val="000000"/>
            </a:solidFill>
            <a:miter lim="800000"/>
            <a:headEnd/>
            <a:tailEnd/>
          </a:ln>
        </p:spPr>
        <p:txBody>
          <a:bodyPr/>
          <a:lstStyle/>
          <a:p>
            <a:endParaRPr lang="en-US"/>
          </a:p>
        </p:txBody>
      </p:sp>
      <p:sp>
        <p:nvSpPr>
          <p:cNvPr id="593259" name="Rectangle 363"/>
          <p:cNvSpPr>
            <a:spLocks noChangeArrowheads="1"/>
          </p:cNvSpPr>
          <p:nvPr/>
        </p:nvSpPr>
        <p:spPr bwMode="auto">
          <a:xfrm>
            <a:off x="1108075" y="2711450"/>
            <a:ext cx="2868613" cy="633413"/>
          </a:xfrm>
          <a:prstGeom prst="rect">
            <a:avLst/>
          </a:prstGeom>
          <a:solidFill>
            <a:srgbClr val="FFFFFF"/>
          </a:solidFill>
          <a:ln w="9525">
            <a:noFill/>
            <a:miter lim="800000"/>
            <a:headEnd/>
            <a:tailEnd/>
          </a:ln>
        </p:spPr>
        <p:txBody>
          <a:bodyPr/>
          <a:lstStyle/>
          <a:p>
            <a:endParaRPr lang="en-US"/>
          </a:p>
        </p:txBody>
      </p:sp>
      <p:pic>
        <p:nvPicPr>
          <p:cNvPr id="593260" name="Picture 364"/>
          <p:cNvPicPr>
            <a:picLocks noChangeAspect="1" noChangeArrowheads="1"/>
          </p:cNvPicPr>
          <p:nvPr/>
        </p:nvPicPr>
        <p:blipFill>
          <a:blip r:embed="rId3"/>
          <a:srcRect/>
          <a:stretch>
            <a:fillRect/>
          </a:stretch>
        </p:blipFill>
        <p:spPr bwMode="auto">
          <a:xfrm>
            <a:off x="1981200" y="4148138"/>
            <a:ext cx="633413" cy="1587"/>
          </a:xfrm>
          <a:prstGeom prst="rect">
            <a:avLst/>
          </a:prstGeom>
          <a:noFill/>
          <a:ln w="9525">
            <a:noFill/>
            <a:miter lim="800000"/>
            <a:headEnd/>
            <a:tailEnd/>
          </a:ln>
        </p:spPr>
      </p:pic>
      <p:sp>
        <p:nvSpPr>
          <p:cNvPr id="593261" name="Rectangle 365"/>
          <p:cNvSpPr>
            <a:spLocks noChangeArrowheads="1"/>
          </p:cNvSpPr>
          <p:nvPr/>
        </p:nvSpPr>
        <p:spPr bwMode="auto">
          <a:xfrm>
            <a:off x="1108075" y="2711450"/>
            <a:ext cx="2868613" cy="633413"/>
          </a:xfrm>
          <a:prstGeom prst="rect">
            <a:avLst/>
          </a:prstGeom>
          <a:solidFill>
            <a:srgbClr val="FFFFFF"/>
          </a:solidFill>
          <a:ln w="9525">
            <a:noFill/>
            <a:miter lim="800000"/>
            <a:headEnd/>
            <a:tailEnd/>
          </a:ln>
        </p:spPr>
        <p:txBody>
          <a:bodyPr/>
          <a:lstStyle/>
          <a:p>
            <a:endParaRPr lang="en-US"/>
          </a:p>
        </p:txBody>
      </p:sp>
      <p:sp>
        <p:nvSpPr>
          <p:cNvPr id="593262" name="Rectangle 366"/>
          <p:cNvSpPr>
            <a:spLocks noChangeArrowheads="1"/>
          </p:cNvSpPr>
          <p:nvPr/>
        </p:nvSpPr>
        <p:spPr bwMode="auto">
          <a:xfrm>
            <a:off x="1108075" y="2711450"/>
            <a:ext cx="2890838" cy="492125"/>
          </a:xfrm>
          <a:prstGeom prst="rect">
            <a:avLst/>
          </a:prstGeom>
          <a:solidFill>
            <a:srgbClr val="FFFFFF"/>
          </a:solidFill>
          <a:ln w="9525">
            <a:noFill/>
            <a:miter lim="800000"/>
            <a:headEnd/>
            <a:tailEnd/>
          </a:ln>
        </p:spPr>
        <p:txBody>
          <a:bodyPr/>
          <a:lstStyle/>
          <a:p>
            <a:endParaRPr lang="en-US"/>
          </a:p>
        </p:txBody>
      </p:sp>
      <p:sp>
        <p:nvSpPr>
          <p:cNvPr id="593263" name="Rectangle 367"/>
          <p:cNvSpPr>
            <a:spLocks noChangeArrowheads="1"/>
          </p:cNvSpPr>
          <p:nvPr/>
        </p:nvSpPr>
        <p:spPr bwMode="auto">
          <a:xfrm>
            <a:off x="1109663" y="2713038"/>
            <a:ext cx="2889250" cy="492125"/>
          </a:xfrm>
          <a:prstGeom prst="rect">
            <a:avLst/>
          </a:prstGeom>
          <a:noFill/>
          <a:ln w="17463">
            <a:solidFill>
              <a:srgbClr val="000000"/>
            </a:solidFill>
            <a:miter lim="800000"/>
            <a:headEnd/>
            <a:tailEnd/>
          </a:ln>
        </p:spPr>
        <p:txBody>
          <a:bodyPr/>
          <a:lstStyle/>
          <a:p>
            <a:endParaRPr lang="en-US"/>
          </a:p>
        </p:txBody>
      </p:sp>
      <p:sp>
        <p:nvSpPr>
          <p:cNvPr id="593264" name="Rectangle 368"/>
          <p:cNvSpPr>
            <a:spLocks noChangeArrowheads="1"/>
          </p:cNvSpPr>
          <p:nvPr/>
        </p:nvSpPr>
        <p:spPr bwMode="auto">
          <a:xfrm>
            <a:off x="1309688" y="3316288"/>
            <a:ext cx="224948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Service Development &amp; Management </a:t>
            </a:r>
            <a:endParaRPr lang="en-US" b="0"/>
          </a:p>
        </p:txBody>
      </p:sp>
      <p:sp>
        <p:nvSpPr>
          <p:cNvPr id="593265" name="Rectangle 369"/>
          <p:cNvSpPr>
            <a:spLocks noChangeArrowheads="1"/>
          </p:cNvSpPr>
          <p:nvPr/>
        </p:nvSpPr>
        <p:spPr bwMode="auto">
          <a:xfrm>
            <a:off x="1316038" y="3821113"/>
            <a:ext cx="23780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Resource Development &amp; Management </a:t>
            </a:r>
            <a:endParaRPr lang="en-US" b="0"/>
          </a:p>
        </p:txBody>
      </p:sp>
      <p:sp>
        <p:nvSpPr>
          <p:cNvPr id="593266" name="Rectangle 370"/>
          <p:cNvSpPr>
            <a:spLocks noChangeArrowheads="1"/>
          </p:cNvSpPr>
          <p:nvPr/>
        </p:nvSpPr>
        <p:spPr bwMode="auto">
          <a:xfrm>
            <a:off x="1325563" y="4325938"/>
            <a:ext cx="26114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Supply Chain Development &amp; Management </a:t>
            </a:r>
            <a:endParaRPr lang="en-US" b="0"/>
          </a:p>
        </p:txBody>
      </p:sp>
      <p:sp>
        <p:nvSpPr>
          <p:cNvPr id="593267" name="Rectangle 371"/>
          <p:cNvSpPr>
            <a:spLocks noChangeArrowheads="1"/>
          </p:cNvSpPr>
          <p:nvPr/>
        </p:nvSpPr>
        <p:spPr bwMode="auto">
          <a:xfrm>
            <a:off x="1290638" y="2744788"/>
            <a:ext cx="18732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Marketing &amp; Offer Management</a:t>
            </a:r>
            <a:endParaRPr lang="en-US" b="0"/>
          </a:p>
        </p:txBody>
      </p:sp>
      <p:sp>
        <p:nvSpPr>
          <p:cNvPr id="593268" name="Rectangle 372"/>
          <p:cNvSpPr>
            <a:spLocks noChangeArrowheads="1"/>
          </p:cNvSpPr>
          <p:nvPr/>
        </p:nvSpPr>
        <p:spPr bwMode="auto">
          <a:xfrm>
            <a:off x="3367088" y="2201863"/>
            <a:ext cx="5143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Product </a:t>
            </a:r>
            <a:endParaRPr lang="en-US" b="0"/>
          </a:p>
        </p:txBody>
      </p:sp>
      <p:sp>
        <p:nvSpPr>
          <p:cNvPr id="593269" name="Rectangle 373"/>
          <p:cNvSpPr>
            <a:spLocks noChangeArrowheads="1"/>
          </p:cNvSpPr>
          <p:nvPr/>
        </p:nvSpPr>
        <p:spPr bwMode="auto">
          <a:xfrm>
            <a:off x="3338513" y="2357438"/>
            <a:ext cx="5746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Lifecycle </a:t>
            </a:r>
            <a:endParaRPr lang="en-US" b="0"/>
          </a:p>
        </p:txBody>
      </p:sp>
      <p:sp>
        <p:nvSpPr>
          <p:cNvPr id="593270" name="Rectangle 374"/>
          <p:cNvSpPr>
            <a:spLocks noChangeArrowheads="1"/>
          </p:cNvSpPr>
          <p:nvPr/>
        </p:nvSpPr>
        <p:spPr bwMode="auto">
          <a:xfrm>
            <a:off x="3232150" y="2511425"/>
            <a:ext cx="8096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 </a:t>
            </a:r>
            <a:endParaRPr lang="en-US" b="0"/>
          </a:p>
        </p:txBody>
      </p:sp>
      <p:sp>
        <p:nvSpPr>
          <p:cNvPr id="593271" name="Rectangle 375"/>
          <p:cNvSpPr>
            <a:spLocks noChangeArrowheads="1"/>
          </p:cNvSpPr>
          <p:nvPr/>
        </p:nvSpPr>
        <p:spPr bwMode="auto">
          <a:xfrm>
            <a:off x="1189038" y="2201863"/>
            <a:ext cx="6683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Strategy &amp; </a:t>
            </a:r>
            <a:endParaRPr lang="en-US" b="0"/>
          </a:p>
        </p:txBody>
      </p:sp>
      <p:sp>
        <p:nvSpPr>
          <p:cNvPr id="593272" name="Rectangle 376"/>
          <p:cNvSpPr>
            <a:spLocks noChangeArrowheads="1"/>
          </p:cNvSpPr>
          <p:nvPr/>
        </p:nvSpPr>
        <p:spPr bwMode="auto">
          <a:xfrm>
            <a:off x="1263650" y="2357438"/>
            <a:ext cx="4730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Commit</a:t>
            </a:r>
            <a:endParaRPr lang="en-US" b="0"/>
          </a:p>
        </p:txBody>
      </p:sp>
      <p:sp>
        <p:nvSpPr>
          <p:cNvPr id="593273" name="Rectangle 377"/>
          <p:cNvSpPr>
            <a:spLocks noChangeArrowheads="1"/>
          </p:cNvSpPr>
          <p:nvPr/>
        </p:nvSpPr>
        <p:spPr bwMode="auto">
          <a:xfrm>
            <a:off x="1001713" y="1938338"/>
            <a:ext cx="20415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Strategy, Infrastructure &amp; Product</a:t>
            </a:r>
            <a:endParaRPr lang="en-US" b="0"/>
          </a:p>
        </p:txBody>
      </p:sp>
      <p:sp>
        <p:nvSpPr>
          <p:cNvPr id="593274" name="Rectangle 378"/>
          <p:cNvSpPr>
            <a:spLocks noChangeArrowheads="1"/>
          </p:cNvSpPr>
          <p:nvPr/>
        </p:nvSpPr>
        <p:spPr bwMode="auto">
          <a:xfrm>
            <a:off x="4227513" y="1882775"/>
            <a:ext cx="3946525" cy="3046413"/>
          </a:xfrm>
          <a:prstGeom prst="rect">
            <a:avLst/>
          </a:prstGeom>
          <a:solidFill>
            <a:srgbClr val="FFCEFF"/>
          </a:solidFill>
          <a:ln w="9525">
            <a:noFill/>
            <a:miter lim="800000"/>
            <a:headEnd/>
            <a:tailEnd/>
          </a:ln>
        </p:spPr>
        <p:txBody>
          <a:bodyPr/>
          <a:lstStyle/>
          <a:p>
            <a:endParaRPr lang="en-US"/>
          </a:p>
        </p:txBody>
      </p:sp>
      <p:sp>
        <p:nvSpPr>
          <p:cNvPr id="593275" name="Rectangle 379"/>
          <p:cNvSpPr>
            <a:spLocks noChangeArrowheads="1"/>
          </p:cNvSpPr>
          <p:nvPr/>
        </p:nvSpPr>
        <p:spPr bwMode="auto">
          <a:xfrm>
            <a:off x="4227513" y="1882775"/>
            <a:ext cx="3946525" cy="3046413"/>
          </a:xfrm>
          <a:prstGeom prst="rect">
            <a:avLst/>
          </a:prstGeom>
          <a:noFill/>
          <a:ln w="3175">
            <a:solidFill>
              <a:srgbClr val="000000"/>
            </a:solidFill>
            <a:miter lim="800000"/>
            <a:headEnd/>
            <a:tailEnd/>
          </a:ln>
        </p:spPr>
        <p:txBody>
          <a:bodyPr/>
          <a:lstStyle/>
          <a:p>
            <a:endParaRPr lang="en-US"/>
          </a:p>
        </p:txBody>
      </p:sp>
      <p:sp>
        <p:nvSpPr>
          <p:cNvPr id="593276" name="Rectangle 380"/>
          <p:cNvSpPr>
            <a:spLocks noChangeArrowheads="1"/>
          </p:cNvSpPr>
          <p:nvPr/>
        </p:nvSpPr>
        <p:spPr bwMode="auto">
          <a:xfrm>
            <a:off x="4329113" y="1938338"/>
            <a:ext cx="6683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Operations</a:t>
            </a:r>
            <a:endParaRPr lang="en-US" b="0"/>
          </a:p>
        </p:txBody>
      </p:sp>
      <p:sp>
        <p:nvSpPr>
          <p:cNvPr id="593277" name="Rectangle 381"/>
          <p:cNvSpPr>
            <a:spLocks noChangeArrowheads="1"/>
          </p:cNvSpPr>
          <p:nvPr/>
        </p:nvSpPr>
        <p:spPr bwMode="auto">
          <a:xfrm>
            <a:off x="5313363" y="2159000"/>
            <a:ext cx="900112" cy="2711450"/>
          </a:xfrm>
          <a:prstGeom prst="rect">
            <a:avLst/>
          </a:prstGeom>
          <a:solidFill>
            <a:srgbClr val="9FFF9F"/>
          </a:solidFill>
          <a:ln w="9525">
            <a:noFill/>
            <a:miter lim="800000"/>
            <a:headEnd/>
            <a:tailEnd/>
          </a:ln>
        </p:spPr>
        <p:txBody>
          <a:bodyPr/>
          <a:lstStyle/>
          <a:p>
            <a:endParaRPr lang="en-US"/>
          </a:p>
        </p:txBody>
      </p:sp>
      <p:sp>
        <p:nvSpPr>
          <p:cNvPr id="593278" name="Rectangle 382"/>
          <p:cNvSpPr>
            <a:spLocks noChangeArrowheads="1"/>
          </p:cNvSpPr>
          <p:nvPr/>
        </p:nvSpPr>
        <p:spPr bwMode="auto">
          <a:xfrm>
            <a:off x="5313363" y="2159000"/>
            <a:ext cx="900112" cy="2711450"/>
          </a:xfrm>
          <a:prstGeom prst="rect">
            <a:avLst/>
          </a:prstGeom>
          <a:noFill/>
          <a:ln w="14288">
            <a:solidFill>
              <a:srgbClr val="000000"/>
            </a:solidFill>
            <a:miter lim="800000"/>
            <a:headEnd/>
            <a:tailEnd/>
          </a:ln>
        </p:spPr>
        <p:txBody>
          <a:bodyPr/>
          <a:lstStyle/>
          <a:p>
            <a:endParaRPr lang="en-US"/>
          </a:p>
        </p:txBody>
      </p:sp>
      <p:sp>
        <p:nvSpPr>
          <p:cNvPr id="593279" name="Rectangle 383"/>
          <p:cNvSpPr>
            <a:spLocks noChangeArrowheads="1"/>
          </p:cNvSpPr>
          <p:nvPr/>
        </p:nvSpPr>
        <p:spPr bwMode="auto">
          <a:xfrm>
            <a:off x="5486400" y="2201863"/>
            <a:ext cx="6413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Fulfillment</a:t>
            </a:r>
            <a:endParaRPr lang="en-US" b="0"/>
          </a:p>
        </p:txBody>
      </p:sp>
      <p:sp>
        <p:nvSpPr>
          <p:cNvPr id="593280" name="Rectangle 384"/>
          <p:cNvSpPr>
            <a:spLocks noChangeArrowheads="1"/>
          </p:cNvSpPr>
          <p:nvPr/>
        </p:nvSpPr>
        <p:spPr bwMode="auto">
          <a:xfrm>
            <a:off x="6240463" y="2159000"/>
            <a:ext cx="903287" cy="2711450"/>
          </a:xfrm>
          <a:prstGeom prst="rect">
            <a:avLst/>
          </a:prstGeom>
          <a:solidFill>
            <a:srgbClr val="FF9DFF"/>
          </a:solidFill>
          <a:ln w="9525">
            <a:noFill/>
            <a:miter lim="800000"/>
            <a:headEnd/>
            <a:tailEnd/>
          </a:ln>
        </p:spPr>
        <p:txBody>
          <a:bodyPr/>
          <a:lstStyle/>
          <a:p>
            <a:endParaRPr lang="en-US"/>
          </a:p>
        </p:txBody>
      </p:sp>
      <p:sp>
        <p:nvSpPr>
          <p:cNvPr id="593281" name="Rectangle 385"/>
          <p:cNvSpPr>
            <a:spLocks noChangeArrowheads="1"/>
          </p:cNvSpPr>
          <p:nvPr/>
        </p:nvSpPr>
        <p:spPr bwMode="auto">
          <a:xfrm>
            <a:off x="6240463" y="2159000"/>
            <a:ext cx="903287" cy="2711450"/>
          </a:xfrm>
          <a:prstGeom prst="rect">
            <a:avLst/>
          </a:prstGeom>
          <a:noFill/>
          <a:ln w="14288">
            <a:solidFill>
              <a:srgbClr val="000000"/>
            </a:solidFill>
            <a:miter lim="800000"/>
            <a:headEnd/>
            <a:tailEnd/>
          </a:ln>
        </p:spPr>
        <p:txBody>
          <a:bodyPr/>
          <a:lstStyle/>
          <a:p>
            <a:endParaRPr lang="en-US"/>
          </a:p>
        </p:txBody>
      </p:sp>
      <p:sp>
        <p:nvSpPr>
          <p:cNvPr id="593282" name="Rectangle 386"/>
          <p:cNvSpPr>
            <a:spLocks noChangeArrowheads="1"/>
          </p:cNvSpPr>
          <p:nvPr/>
        </p:nvSpPr>
        <p:spPr bwMode="auto">
          <a:xfrm>
            <a:off x="6416675" y="2201863"/>
            <a:ext cx="646113"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Assurance</a:t>
            </a:r>
            <a:endParaRPr lang="en-US" b="0"/>
          </a:p>
        </p:txBody>
      </p:sp>
      <p:sp>
        <p:nvSpPr>
          <p:cNvPr id="593283" name="Rectangle 387"/>
          <p:cNvSpPr>
            <a:spLocks noChangeArrowheads="1"/>
          </p:cNvSpPr>
          <p:nvPr/>
        </p:nvSpPr>
        <p:spPr bwMode="auto">
          <a:xfrm>
            <a:off x="7175500" y="2159000"/>
            <a:ext cx="885825" cy="2711450"/>
          </a:xfrm>
          <a:prstGeom prst="rect">
            <a:avLst/>
          </a:prstGeom>
          <a:solidFill>
            <a:srgbClr val="79D9D5"/>
          </a:solidFill>
          <a:ln w="9525">
            <a:noFill/>
            <a:miter lim="800000"/>
            <a:headEnd/>
            <a:tailEnd/>
          </a:ln>
        </p:spPr>
        <p:txBody>
          <a:bodyPr/>
          <a:lstStyle/>
          <a:p>
            <a:endParaRPr lang="en-US"/>
          </a:p>
        </p:txBody>
      </p:sp>
      <p:sp>
        <p:nvSpPr>
          <p:cNvPr id="593284" name="Rectangle 388"/>
          <p:cNvSpPr>
            <a:spLocks noChangeArrowheads="1"/>
          </p:cNvSpPr>
          <p:nvPr/>
        </p:nvSpPr>
        <p:spPr bwMode="auto">
          <a:xfrm>
            <a:off x="7175500" y="2159000"/>
            <a:ext cx="885825" cy="2711450"/>
          </a:xfrm>
          <a:prstGeom prst="rect">
            <a:avLst/>
          </a:prstGeom>
          <a:noFill/>
          <a:ln w="14288">
            <a:solidFill>
              <a:srgbClr val="000000"/>
            </a:solidFill>
            <a:miter lim="800000"/>
            <a:headEnd/>
            <a:tailEnd/>
          </a:ln>
        </p:spPr>
        <p:txBody>
          <a:bodyPr/>
          <a:lstStyle/>
          <a:p>
            <a:endParaRPr lang="en-US"/>
          </a:p>
        </p:txBody>
      </p:sp>
      <p:sp>
        <p:nvSpPr>
          <p:cNvPr id="593285" name="Rectangle 389"/>
          <p:cNvSpPr>
            <a:spLocks noChangeArrowheads="1"/>
          </p:cNvSpPr>
          <p:nvPr/>
        </p:nvSpPr>
        <p:spPr bwMode="auto">
          <a:xfrm>
            <a:off x="7391400" y="2201863"/>
            <a:ext cx="3873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Billing</a:t>
            </a:r>
            <a:endParaRPr lang="en-US" b="0"/>
          </a:p>
        </p:txBody>
      </p:sp>
      <p:sp>
        <p:nvSpPr>
          <p:cNvPr id="593286" name="Rectangle 390"/>
          <p:cNvSpPr>
            <a:spLocks noChangeArrowheads="1"/>
          </p:cNvSpPr>
          <p:nvPr/>
        </p:nvSpPr>
        <p:spPr bwMode="auto">
          <a:xfrm>
            <a:off x="4313238" y="2159000"/>
            <a:ext cx="887412" cy="2711450"/>
          </a:xfrm>
          <a:prstGeom prst="rect">
            <a:avLst/>
          </a:prstGeom>
          <a:solidFill>
            <a:srgbClr val="FFFF80"/>
          </a:solidFill>
          <a:ln w="9525">
            <a:noFill/>
            <a:miter lim="800000"/>
            <a:headEnd/>
            <a:tailEnd/>
          </a:ln>
        </p:spPr>
        <p:txBody>
          <a:bodyPr/>
          <a:lstStyle/>
          <a:p>
            <a:endParaRPr lang="en-US"/>
          </a:p>
        </p:txBody>
      </p:sp>
      <p:sp>
        <p:nvSpPr>
          <p:cNvPr id="593287" name="Rectangle 391"/>
          <p:cNvSpPr>
            <a:spLocks noChangeArrowheads="1"/>
          </p:cNvSpPr>
          <p:nvPr/>
        </p:nvSpPr>
        <p:spPr bwMode="auto">
          <a:xfrm>
            <a:off x="4313238" y="2159000"/>
            <a:ext cx="887412" cy="2711450"/>
          </a:xfrm>
          <a:prstGeom prst="rect">
            <a:avLst/>
          </a:prstGeom>
          <a:noFill/>
          <a:ln w="12700">
            <a:solidFill>
              <a:srgbClr val="000000"/>
            </a:solidFill>
            <a:miter lim="800000"/>
            <a:headEnd/>
            <a:tailEnd/>
          </a:ln>
        </p:spPr>
        <p:txBody>
          <a:bodyPr/>
          <a:lstStyle/>
          <a:p>
            <a:endParaRPr lang="en-US"/>
          </a:p>
        </p:txBody>
      </p:sp>
      <p:sp>
        <p:nvSpPr>
          <p:cNvPr id="593288" name="Rectangle 392"/>
          <p:cNvSpPr>
            <a:spLocks noChangeArrowheads="1"/>
          </p:cNvSpPr>
          <p:nvPr/>
        </p:nvSpPr>
        <p:spPr bwMode="auto">
          <a:xfrm>
            <a:off x="4476750" y="2201863"/>
            <a:ext cx="703263"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Operations </a:t>
            </a:r>
            <a:endParaRPr lang="en-US" b="0"/>
          </a:p>
        </p:txBody>
      </p:sp>
      <p:sp>
        <p:nvSpPr>
          <p:cNvPr id="593289" name="Rectangle 393"/>
          <p:cNvSpPr>
            <a:spLocks noChangeArrowheads="1"/>
          </p:cNvSpPr>
          <p:nvPr/>
        </p:nvSpPr>
        <p:spPr bwMode="auto">
          <a:xfrm>
            <a:off x="4502150" y="2357438"/>
            <a:ext cx="649288"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Support &amp; </a:t>
            </a:r>
            <a:endParaRPr lang="en-US" b="0"/>
          </a:p>
        </p:txBody>
      </p:sp>
      <p:sp>
        <p:nvSpPr>
          <p:cNvPr id="593290" name="Rectangle 394"/>
          <p:cNvSpPr>
            <a:spLocks noChangeArrowheads="1"/>
          </p:cNvSpPr>
          <p:nvPr/>
        </p:nvSpPr>
        <p:spPr bwMode="auto">
          <a:xfrm>
            <a:off x="4495800" y="2511425"/>
            <a:ext cx="6667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Readiness </a:t>
            </a:r>
            <a:endParaRPr lang="en-US" b="0"/>
          </a:p>
        </p:txBody>
      </p:sp>
      <p:sp>
        <p:nvSpPr>
          <p:cNvPr id="593291" name="Rectangle 395"/>
          <p:cNvSpPr>
            <a:spLocks noChangeArrowheads="1"/>
          </p:cNvSpPr>
          <p:nvPr/>
        </p:nvSpPr>
        <p:spPr bwMode="auto">
          <a:xfrm>
            <a:off x="4357688" y="2713038"/>
            <a:ext cx="3652837" cy="493712"/>
          </a:xfrm>
          <a:prstGeom prst="rect">
            <a:avLst/>
          </a:prstGeom>
          <a:solidFill>
            <a:srgbClr val="FFFFFF"/>
          </a:solidFill>
          <a:ln w="9525">
            <a:noFill/>
            <a:miter lim="800000"/>
            <a:headEnd/>
            <a:tailEnd/>
          </a:ln>
        </p:spPr>
        <p:txBody>
          <a:bodyPr/>
          <a:lstStyle/>
          <a:p>
            <a:endParaRPr lang="en-US"/>
          </a:p>
        </p:txBody>
      </p:sp>
      <p:sp>
        <p:nvSpPr>
          <p:cNvPr id="593292" name="Rectangle 396"/>
          <p:cNvSpPr>
            <a:spLocks noChangeArrowheads="1"/>
          </p:cNvSpPr>
          <p:nvPr/>
        </p:nvSpPr>
        <p:spPr bwMode="auto">
          <a:xfrm>
            <a:off x="4359275" y="2713038"/>
            <a:ext cx="3652838" cy="493712"/>
          </a:xfrm>
          <a:prstGeom prst="rect">
            <a:avLst/>
          </a:prstGeom>
          <a:noFill/>
          <a:ln w="14288">
            <a:solidFill>
              <a:srgbClr val="000000"/>
            </a:solidFill>
            <a:miter lim="800000"/>
            <a:headEnd/>
            <a:tailEnd/>
          </a:ln>
        </p:spPr>
        <p:txBody>
          <a:bodyPr/>
          <a:lstStyle/>
          <a:p>
            <a:endParaRPr lang="en-US"/>
          </a:p>
        </p:txBody>
      </p:sp>
      <p:sp>
        <p:nvSpPr>
          <p:cNvPr id="593293" name="Rectangle 397"/>
          <p:cNvSpPr>
            <a:spLocks noChangeArrowheads="1"/>
          </p:cNvSpPr>
          <p:nvPr/>
        </p:nvSpPr>
        <p:spPr bwMode="auto">
          <a:xfrm>
            <a:off x="4362450" y="3276600"/>
            <a:ext cx="3656013" cy="444500"/>
          </a:xfrm>
          <a:prstGeom prst="rect">
            <a:avLst/>
          </a:prstGeom>
          <a:solidFill>
            <a:srgbClr val="FFFFFF"/>
          </a:solidFill>
          <a:ln w="9525">
            <a:noFill/>
            <a:miter lim="800000"/>
            <a:headEnd/>
            <a:tailEnd/>
          </a:ln>
        </p:spPr>
        <p:txBody>
          <a:bodyPr/>
          <a:lstStyle/>
          <a:p>
            <a:endParaRPr lang="en-US"/>
          </a:p>
        </p:txBody>
      </p:sp>
      <p:sp>
        <p:nvSpPr>
          <p:cNvPr id="593294" name="Rectangle 398"/>
          <p:cNvSpPr>
            <a:spLocks noChangeArrowheads="1"/>
          </p:cNvSpPr>
          <p:nvPr/>
        </p:nvSpPr>
        <p:spPr bwMode="auto">
          <a:xfrm>
            <a:off x="4364038" y="3278188"/>
            <a:ext cx="3654425" cy="444500"/>
          </a:xfrm>
          <a:prstGeom prst="rect">
            <a:avLst/>
          </a:prstGeom>
          <a:noFill/>
          <a:ln w="14288">
            <a:solidFill>
              <a:srgbClr val="000000"/>
            </a:solidFill>
            <a:miter lim="800000"/>
            <a:headEnd/>
            <a:tailEnd/>
          </a:ln>
        </p:spPr>
        <p:txBody>
          <a:bodyPr/>
          <a:lstStyle/>
          <a:p>
            <a:endParaRPr lang="en-US"/>
          </a:p>
        </p:txBody>
      </p:sp>
      <p:sp>
        <p:nvSpPr>
          <p:cNvPr id="593295" name="Rectangle 399"/>
          <p:cNvSpPr>
            <a:spLocks noChangeArrowheads="1"/>
          </p:cNvSpPr>
          <p:nvPr/>
        </p:nvSpPr>
        <p:spPr bwMode="auto">
          <a:xfrm>
            <a:off x="4362450" y="3786188"/>
            <a:ext cx="3656013" cy="454025"/>
          </a:xfrm>
          <a:prstGeom prst="rect">
            <a:avLst/>
          </a:prstGeom>
          <a:solidFill>
            <a:srgbClr val="FFFFFF"/>
          </a:solidFill>
          <a:ln w="9525">
            <a:noFill/>
            <a:miter lim="800000"/>
            <a:headEnd/>
            <a:tailEnd/>
          </a:ln>
        </p:spPr>
        <p:txBody>
          <a:bodyPr/>
          <a:lstStyle/>
          <a:p>
            <a:endParaRPr lang="en-US"/>
          </a:p>
        </p:txBody>
      </p:sp>
      <p:sp>
        <p:nvSpPr>
          <p:cNvPr id="593296" name="Rectangle 400"/>
          <p:cNvSpPr>
            <a:spLocks noChangeArrowheads="1"/>
          </p:cNvSpPr>
          <p:nvPr/>
        </p:nvSpPr>
        <p:spPr bwMode="auto">
          <a:xfrm>
            <a:off x="4364038" y="3786188"/>
            <a:ext cx="3654425" cy="455612"/>
          </a:xfrm>
          <a:prstGeom prst="rect">
            <a:avLst/>
          </a:prstGeom>
          <a:noFill/>
          <a:ln w="14288">
            <a:solidFill>
              <a:srgbClr val="000000"/>
            </a:solidFill>
            <a:miter lim="800000"/>
            <a:headEnd/>
            <a:tailEnd/>
          </a:ln>
        </p:spPr>
        <p:txBody>
          <a:bodyPr/>
          <a:lstStyle/>
          <a:p>
            <a:endParaRPr lang="en-US"/>
          </a:p>
        </p:txBody>
      </p:sp>
      <p:sp>
        <p:nvSpPr>
          <p:cNvPr id="593297" name="Rectangle 401"/>
          <p:cNvSpPr>
            <a:spLocks noChangeArrowheads="1"/>
          </p:cNvSpPr>
          <p:nvPr/>
        </p:nvSpPr>
        <p:spPr bwMode="auto">
          <a:xfrm>
            <a:off x="4362450" y="4297363"/>
            <a:ext cx="3656013" cy="536575"/>
          </a:xfrm>
          <a:prstGeom prst="rect">
            <a:avLst/>
          </a:prstGeom>
          <a:solidFill>
            <a:srgbClr val="FFFFFF"/>
          </a:solidFill>
          <a:ln w="9525">
            <a:noFill/>
            <a:miter lim="800000"/>
            <a:headEnd/>
            <a:tailEnd/>
          </a:ln>
        </p:spPr>
        <p:txBody>
          <a:bodyPr/>
          <a:lstStyle/>
          <a:p>
            <a:endParaRPr lang="en-US"/>
          </a:p>
        </p:txBody>
      </p:sp>
      <p:sp>
        <p:nvSpPr>
          <p:cNvPr id="593298" name="Rectangle 402"/>
          <p:cNvSpPr>
            <a:spLocks noChangeArrowheads="1"/>
          </p:cNvSpPr>
          <p:nvPr/>
        </p:nvSpPr>
        <p:spPr bwMode="auto">
          <a:xfrm>
            <a:off x="4364038" y="4297363"/>
            <a:ext cx="3654425" cy="538162"/>
          </a:xfrm>
          <a:prstGeom prst="rect">
            <a:avLst/>
          </a:prstGeom>
          <a:noFill/>
          <a:ln w="14288">
            <a:solidFill>
              <a:srgbClr val="000000"/>
            </a:solidFill>
            <a:miter lim="800000"/>
            <a:headEnd/>
            <a:tailEnd/>
          </a:ln>
        </p:spPr>
        <p:txBody>
          <a:bodyPr/>
          <a:lstStyle/>
          <a:p>
            <a:endParaRPr lang="en-US"/>
          </a:p>
        </p:txBody>
      </p:sp>
      <p:sp>
        <p:nvSpPr>
          <p:cNvPr id="593299" name="Rectangle 403"/>
          <p:cNvSpPr>
            <a:spLocks noChangeArrowheads="1"/>
          </p:cNvSpPr>
          <p:nvPr/>
        </p:nvSpPr>
        <p:spPr bwMode="auto">
          <a:xfrm>
            <a:off x="4537075" y="2744788"/>
            <a:ext cx="21971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Customer Relationship Management</a:t>
            </a:r>
            <a:endParaRPr lang="en-US" b="0"/>
          </a:p>
        </p:txBody>
      </p:sp>
      <p:sp>
        <p:nvSpPr>
          <p:cNvPr id="593300" name="Rectangle 404"/>
          <p:cNvSpPr>
            <a:spLocks noChangeArrowheads="1"/>
          </p:cNvSpPr>
          <p:nvPr/>
        </p:nvSpPr>
        <p:spPr bwMode="auto">
          <a:xfrm>
            <a:off x="4535488" y="3316288"/>
            <a:ext cx="212248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Service Management &amp; Operations </a:t>
            </a:r>
            <a:endParaRPr lang="en-US" b="0"/>
          </a:p>
        </p:txBody>
      </p:sp>
      <p:sp>
        <p:nvSpPr>
          <p:cNvPr id="593301" name="Rectangle 405"/>
          <p:cNvSpPr>
            <a:spLocks noChangeArrowheads="1"/>
          </p:cNvSpPr>
          <p:nvPr/>
        </p:nvSpPr>
        <p:spPr bwMode="auto">
          <a:xfrm>
            <a:off x="4541838" y="3821113"/>
            <a:ext cx="22510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Resource Management &amp; Operations </a:t>
            </a:r>
            <a:endParaRPr lang="en-US" b="0"/>
          </a:p>
        </p:txBody>
      </p:sp>
      <p:sp>
        <p:nvSpPr>
          <p:cNvPr id="593302" name="Rectangle 406"/>
          <p:cNvSpPr>
            <a:spLocks noChangeArrowheads="1"/>
          </p:cNvSpPr>
          <p:nvPr/>
        </p:nvSpPr>
        <p:spPr bwMode="auto">
          <a:xfrm>
            <a:off x="4559300" y="4325938"/>
            <a:ext cx="2589213"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Supplier/Partner Relationship Management</a:t>
            </a:r>
            <a:endParaRPr lang="en-US" b="0"/>
          </a:p>
        </p:txBody>
      </p:sp>
      <p:sp>
        <p:nvSpPr>
          <p:cNvPr id="593303" name="Rectangle 407"/>
          <p:cNvSpPr>
            <a:spLocks noChangeArrowheads="1"/>
          </p:cNvSpPr>
          <p:nvPr/>
        </p:nvSpPr>
        <p:spPr bwMode="auto">
          <a:xfrm>
            <a:off x="2135188" y="2209800"/>
            <a:ext cx="8588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Infrastructure </a:t>
            </a:r>
            <a:endParaRPr lang="en-US" b="0"/>
          </a:p>
        </p:txBody>
      </p:sp>
      <p:sp>
        <p:nvSpPr>
          <p:cNvPr id="593304" name="Rectangle 408"/>
          <p:cNvSpPr>
            <a:spLocks noChangeArrowheads="1"/>
          </p:cNvSpPr>
          <p:nvPr/>
        </p:nvSpPr>
        <p:spPr bwMode="auto">
          <a:xfrm>
            <a:off x="2263775" y="2363788"/>
            <a:ext cx="5746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Lifecycle </a:t>
            </a:r>
            <a:endParaRPr lang="en-US" b="0"/>
          </a:p>
        </p:txBody>
      </p:sp>
      <p:sp>
        <p:nvSpPr>
          <p:cNvPr id="593305" name="Rectangle 409"/>
          <p:cNvSpPr>
            <a:spLocks noChangeArrowheads="1"/>
          </p:cNvSpPr>
          <p:nvPr/>
        </p:nvSpPr>
        <p:spPr bwMode="auto">
          <a:xfrm>
            <a:off x="2159000" y="2519363"/>
            <a:ext cx="8096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 </a:t>
            </a:r>
            <a:endParaRPr lang="en-US" b="0"/>
          </a:p>
        </p:txBody>
      </p:sp>
      <p:sp>
        <p:nvSpPr>
          <p:cNvPr id="593306" name="Rectangle 410"/>
          <p:cNvSpPr>
            <a:spLocks noChangeArrowheads="1"/>
          </p:cNvSpPr>
          <p:nvPr/>
        </p:nvSpPr>
        <p:spPr bwMode="auto">
          <a:xfrm>
            <a:off x="3997325" y="5002213"/>
            <a:ext cx="9842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Supplier/Partner</a:t>
            </a:r>
            <a:endParaRPr lang="en-US" sz="1000" b="0"/>
          </a:p>
        </p:txBody>
      </p:sp>
      <p:sp>
        <p:nvSpPr>
          <p:cNvPr id="593307" name="Rectangle 411"/>
          <p:cNvSpPr>
            <a:spLocks noChangeArrowheads="1"/>
          </p:cNvSpPr>
          <p:nvPr/>
        </p:nvSpPr>
        <p:spPr bwMode="auto">
          <a:xfrm>
            <a:off x="2619375" y="5521325"/>
            <a:ext cx="1830388" cy="369888"/>
          </a:xfrm>
          <a:prstGeom prst="rect">
            <a:avLst/>
          </a:prstGeom>
          <a:solidFill>
            <a:srgbClr val="FFFFFF"/>
          </a:solidFill>
          <a:ln w="9525">
            <a:noFill/>
            <a:miter lim="800000"/>
            <a:headEnd/>
            <a:tailEnd/>
          </a:ln>
        </p:spPr>
        <p:txBody>
          <a:bodyPr/>
          <a:lstStyle/>
          <a:p>
            <a:endParaRPr lang="en-US"/>
          </a:p>
        </p:txBody>
      </p:sp>
      <p:sp>
        <p:nvSpPr>
          <p:cNvPr id="593308" name="Rectangle 412"/>
          <p:cNvSpPr>
            <a:spLocks noChangeArrowheads="1"/>
          </p:cNvSpPr>
          <p:nvPr/>
        </p:nvSpPr>
        <p:spPr bwMode="auto">
          <a:xfrm>
            <a:off x="2619375" y="5521325"/>
            <a:ext cx="1830388" cy="369888"/>
          </a:xfrm>
          <a:prstGeom prst="rect">
            <a:avLst/>
          </a:prstGeom>
          <a:noFill/>
          <a:ln w="11113">
            <a:solidFill>
              <a:srgbClr val="000000"/>
            </a:solidFill>
            <a:miter lim="800000"/>
            <a:headEnd/>
            <a:tailEnd/>
          </a:ln>
        </p:spPr>
        <p:txBody>
          <a:bodyPr/>
          <a:lstStyle/>
          <a:p>
            <a:endParaRPr lang="en-US"/>
          </a:p>
        </p:txBody>
      </p:sp>
      <p:sp>
        <p:nvSpPr>
          <p:cNvPr id="593309" name="Rectangle 413"/>
          <p:cNvSpPr>
            <a:spLocks noChangeArrowheads="1"/>
          </p:cNvSpPr>
          <p:nvPr/>
        </p:nvSpPr>
        <p:spPr bwMode="auto">
          <a:xfrm>
            <a:off x="3095625" y="5546725"/>
            <a:ext cx="9620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Enterprise Risk </a:t>
            </a:r>
            <a:endParaRPr lang="en-US" sz="1000" b="0"/>
          </a:p>
        </p:txBody>
      </p:sp>
      <p:sp>
        <p:nvSpPr>
          <p:cNvPr id="593310" name="Rectangle 414"/>
          <p:cNvSpPr>
            <a:spLocks noChangeArrowheads="1"/>
          </p:cNvSpPr>
          <p:nvPr/>
        </p:nvSpPr>
        <p:spPr bwMode="auto">
          <a:xfrm>
            <a:off x="3163888" y="5702300"/>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311" name="Rectangle 415"/>
          <p:cNvSpPr>
            <a:spLocks noChangeArrowheads="1"/>
          </p:cNvSpPr>
          <p:nvPr/>
        </p:nvSpPr>
        <p:spPr bwMode="auto">
          <a:xfrm>
            <a:off x="4487863" y="5521325"/>
            <a:ext cx="1831975" cy="371475"/>
          </a:xfrm>
          <a:prstGeom prst="rect">
            <a:avLst/>
          </a:prstGeom>
          <a:solidFill>
            <a:srgbClr val="FFFFFF"/>
          </a:solidFill>
          <a:ln w="9525">
            <a:noFill/>
            <a:miter lim="800000"/>
            <a:headEnd/>
            <a:tailEnd/>
          </a:ln>
        </p:spPr>
        <p:txBody>
          <a:bodyPr/>
          <a:lstStyle/>
          <a:p>
            <a:endParaRPr lang="en-US"/>
          </a:p>
        </p:txBody>
      </p:sp>
      <p:sp>
        <p:nvSpPr>
          <p:cNvPr id="593312" name="Rectangle 416"/>
          <p:cNvSpPr>
            <a:spLocks noChangeArrowheads="1"/>
          </p:cNvSpPr>
          <p:nvPr/>
        </p:nvSpPr>
        <p:spPr bwMode="auto">
          <a:xfrm>
            <a:off x="4487863" y="5521325"/>
            <a:ext cx="1831975" cy="371475"/>
          </a:xfrm>
          <a:prstGeom prst="rect">
            <a:avLst/>
          </a:prstGeom>
          <a:noFill/>
          <a:ln w="11113">
            <a:solidFill>
              <a:srgbClr val="000000"/>
            </a:solidFill>
            <a:miter lim="800000"/>
            <a:headEnd/>
            <a:tailEnd/>
          </a:ln>
        </p:spPr>
        <p:txBody>
          <a:bodyPr/>
          <a:lstStyle/>
          <a:p>
            <a:endParaRPr lang="en-US"/>
          </a:p>
        </p:txBody>
      </p:sp>
      <p:sp>
        <p:nvSpPr>
          <p:cNvPr id="593313" name="Rectangle 417"/>
          <p:cNvSpPr>
            <a:spLocks noChangeArrowheads="1"/>
          </p:cNvSpPr>
          <p:nvPr/>
        </p:nvSpPr>
        <p:spPr bwMode="auto">
          <a:xfrm>
            <a:off x="4662488" y="5546725"/>
            <a:ext cx="1509712"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Enterprise Effectiveness </a:t>
            </a:r>
            <a:endParaRPr lang="en-US" sz="1000" b="0"/>
          </a:p>
        </p:txBody>
      </p:sp>
      <p:sp>
        <p:nvSpPr>
          <p:cNvPr id="593314" name="Rectangle 418"/>
          <p:cNvSpPr>
            <a:spLocks noChangeArrowheads="1"/>
          </p:cNvSpPr>
          <p:nvPr/>
        </p:nvSpPr>
        <p:spPr bwMode="auto">
          <a:xfrm>
            <a:off x="4981575" y="5702300"/>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315" name="Rectangle 419"/>
          <p:cNvSpPr>
            <a:spLocks noChangeArrowheads="1"/>
          </p:cNvSpPr>
          <p:nvPr/>
        </p:nvSpPr>
        <p:spPr bwMode="auto">
          <a:xfrm>
            <a:off x="6353175" y="5518150"/>
            <a:ext cx="1571625" cy="368300"/>
          </a:xfrm>
          <a:prstGeom prst="rect">
            <a:avLst/>
          </a:prstGeom>
          <a:solidFill>
            <a:srgbClr val="FFFFFF"/>
          </a:solidFill>
          <a:ln w="9525">
            <a:noFill/>
            <a:miter lim="800000"/>
            <a:headEnd/>
            <a:tailEnd/>
          </a:ln>
        </p:spPr>
        <p:txBody>
          <a:bodyPr/>
          <a:lstStyle/>
          <a:p>
            <a:endParaRPr lang="en-US"/>
          </a:p>
        </p:txBody>
      </p:sp>
      <p:sp>
        <p:nvSpPr>
          <p:cNvPr id="593316" name="Rectangle 420"/>
          <p:cNvSpPr>
            <a:spLocks noChangeArrowheads="1"/>
          </p:cNvSpPr>
          <p:nvPr/>
        </p:nvSpPr>
        <p:spPr bwMode="auto">
          <a:xfrm>
            <a:off x="6353175" y="5518150"/>
            <a:ext cx="1571625" cy="368300"/>
          </a:xfrm>
          <a:prstGeom prst="rect">
            <a:avLst/>
          </a:prstGeom>
          <a:noFill/>
          <a:ln w="11113">
            <a:solidFill>
              <a:srgbClr val="000000"/>
            </a:solidFill>
            <a:miter lim="800000"/>
            <a:headEnd/>
            <a:tailEnd/>
          </a:ln>
        </p:spPr>
        <p:txBody>
          <a:bodyPr/>
          <a:lstStyle/>
          <a:p>
            <a:endParaRPr lang="en-US"/>
          </a:p>
        </p:txBody>
      </p:sp>
      <p:sp>
        <p:nvSpPr>
          <p:cNvPr id="593317" name="Rectangle 421"/>
          <p:cNvSpPr>
            <a:spLocks noChangeArrowheads="1"/>
          </p:cNvSpPr>
          <p:nvPr/>
        </p:nvSpPr>
        <p:spPr bwMode="auto">
          <a:xfrm>
            <a:off x="6505575" y="5543550"/>
            <a:ext cx="14414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Knowledge &amp; Research </a:t>
            </a:r>
            <a:endParaRPr lang="en-US" sz="1000" b="0"/>
          </a:p>
        </p:txBody>
      </p:sp>
      <p:sp>
        <p:nvSpPr>
          <p:cNvPr id="593318" name="Rectangle 422"/>
          <p:cNvSpPr>
            <a:spLocks noChangeArrowheads="1"/>
          </p:cNvSpPr>
          <p:nvPr/>
        </p:nvSpPr>
        <p:spPr bwMode="auto">
          <a:xfrm>
            <a:off x="6794500" y="5695950"/>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319" name="Rectangle 423"/>
          <p:cNvSpPr>
            <a:spLocks noChangeArrowheads="1"/>
          </p:cNvSpPr>
          <p:nvPr/>
        </p:nvSpPr>
        <p:spPr bwMode="auto">
          <a:xfrm>
            <a:off x="1485900" y="5940425"/>
            <a:ext cx="1349375" cy="368300"/>
          </a:xfrm>
          <a:prstGeom prst="rect">
            <a:avLst/>
          </a:prstGeom>
          <a:solidFill>
            <a:srgbClr val="FFFFFF"/>
          </a:solidFill>
          <a:ln w="9525">
            <a:noFill/>
            <a:miter lim="800000"/>
            <a:headEnd/>
            <a:tailEnd/>
          </a:ln>
        </p:spPr>
        <p:txBody>
          <a:bodyPr/>
          <a:lstStyle/>
          <a:p>
            <a:endParaRPr lang="en-US"/>
          </a:p>
        </p:txBody>
      </p:sp>
      <p:sp>
        <p:nvSpPr>
          <p:cNvPr id="593321" name="Rectangle 425"/>
          <p:cNvSpPr>
            <a:spLocks noChangeArrowheads="1"/>
          </p:cNvSpPr>
          <p:nvPr/>
        </p:nvSpPr>
        <p:spPr bwMode="auto">
          <a:xfrm>
            <a:off x="1485900" y="5940425"/>
            <a:ext cx="1349375" cy="368300"/>
          </a:xfrm>
          <a:prstGeom prst="rect">
            <a:avLst/>
          </a:prstGeom>
          <a:noFill/>
          <a:ln w="11113">
            <a:solidFill>
              <a:srgbClr val="000000"/>
            </a:solidFill>
            <a:miter lim="800000"/>
            <a:headEnd/>
            <a:tailEnd/>
          </a:ln>
        </p:spPr>
        <p:txBody>
          <a:bodyPr/>
          <a:lstStyle/>
          <a:p>
            <a:endParaRPr lang="en-US"/>
          </a:p>
        </p:txBody>
      </p:sp>
      <p:sp>
        <p:nvSpPr>
          <p:cNvPr id="593322" name="Rectangle 426"/>
          <p:cNvSpPr>
            <a:spLocks noChangeArrowheads="1"/>
          </p:cNvSpPr>
          <p:nvPr/>
        </p:nvSpPr>
        <p:spPr bwMode="auto">
          <a:xfrm>
            <a:off x="1690688" y="5965825"/>
            <a:ext cx="108902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Financial &amp; Asset </a:t>
            </a:r>
            <a:endParaRPr lang="en-US" sz="1000" b="0"/>
          </a:p>
        </p:txBody>
      </p:sp>
      <p:sp>
        <p:nvSpPr>
          <p:cNvPr id="593323" name="Rectangle 427"/>
          <p:cNvSpPr>
            <a:spLocks noChangeArrowheads="1"/>
          </p:cNvSpPr>
          <p:nvPr/>
        </p:nvSpPr>
        <p:spPr bwMode="auto">
          <a:xfrm>
            <a:off x="1820863" y="6119813"/>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324" name="Rectangle 428"/>
          <p:cNvSpPr>
            <a:spLocks noChangeArrowheads="1"/>
          </p:cNvSpPr>
          <p:nvPr/>
        </p:nvSpPr>
        <p:spPr bwMode="auto">
          <a:xfrm>
            <a:off x="2886075" y="5937250"/>
            <a:ext cx="2341563" cy="369888"/>
          </a:xfrm>
          <a:prstGeom prst="rect">
            <a:avLst/>
          </a:prstGeom>
          <a:solidFill>
            <a:srgbClr val="FFFFFF"/>
          </a:solidFill>
          <a:ln w="9525">
            <a:noFill/>
            <a:miter lim="800000"/>
            <a:headEnd/>
            <a:tailEnd/>
          </a:ln>
        </p:spPr>
        <p:txBody>
          <a:bodyPr/>
          <a:lstStyle/>
          <a:p>
            <a:endParaRPr lang="en-US"/>
          </a:p>
        </p:txBody>
      </p:sp>
      <p:sp>
        <p:nvSpPr>
          <p:cNvPr id="593325" name="Rectangle 429"/>
          <p:cNvSpPr>
            <a:spLocks noChangeArrowheads="1"/>
          </p:cNvSpPr>
          <p:nvPr/>
        </p:nvSpPr>
        <p:spPr bwMode="auto">
          <a:xfrm>
            <a:off x="2886075" y="5937250"/>
            <a:ext cx="2341563" cy="369888"/>
          </a:xfrm>
          <a:prstGeom prst="rect">
            <a:avLst/>
          </a:prstGeom>
          <a:noFill/>
          <a:ln w="11113">
            <a:solidFill>
              <a:srgbClr val="000000"/>
            </a:solidFill>
            <a:miter lim="800000"/>
            <a:headEnd/>
            <a:tailEnd/>
          </a:ln>
        </p:spPr>
        <p:txBody>
          <a:bodyPr/>
          <a:lstStyle/>
          <a:p>
            <a:endParaRPr lang="en-US"/>
          </a:p>
        </p:txBody>
      </p:sp>
      <p:sp>
        <p:nvSpPr>
          <p:cNvPr id="593326" name="Rectangle 430"/>
          <p:cNvSpPr>
            <a:spLocks noChangeArrowheads="1"/>
          </p:cNvSpPr>
          <p:nvPr/>
        </p:nvSpPr>
        <p:spPr bwMode="auto">
          <a:xfrm>
            <a:off x="3089275" y="5962650"/>
            <a:ext cx="2024063"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Stakeholder &amp; External Relations </a:t>
            </a:r>
            <a:endParaRPr lang="en-US" sz="1000" b="0"/>
          </a:p>
        </p:txBody>
      </p:sp>
      <p:sp>
        <p:nvSpPr>
          <p:cNvPr id="593327" name="Rectangle 431"/>
          <p:cNvSpPr>
            <a:spLocks noChangeArrowheads="1"/>
          </p:cNvSpPr>
          <p:nvPr/>
        </p:nvSpPr>
        <p:spPr bwMode="auto">
          <a:xfrm>
            <a:off x="3644900" y="6116638"/>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328" name="Rectangle 432"/>
          <p:cNvSpPr>
            <a:spLocks noChangeArrowheads="1"/>
          </p:cNvSpPr>
          <p:nvPr/>
        </p:nvSpPr>
        <p:spPr bwMode="auto">
          <a:xfrm>
            <a:off x="5281613" y="5937250"/>
            <a:ext cx="1831975" cy="369888"/>
          </a:xfrm>
          <a:prstGeom prst="rect">
            <a:avLst/>
          </a:prstGeom>
          <a:solidFill>
            <a:srgbClr val="FFFFFF"/>
          </a:solidFill>
          <a:ln w="9525">
            <a:noFill/>
            <a:miter lim="800000"/>
            <a:headEnd/>
            <a:tailEnd/>
          </a:ln>
        </p:spPr>
        <p:txBody>
          <a:bodyPr/>
          <a:lstStyle/>
          <a:p>
            <a:endParaRPr lang="en-US"/>
          </a:p>
        </p:txBody>
      </p:sp>
      <p:sp>
        <p:nvSpPr>
          <p:cNvPr id="593329" name="Rectangle 433"/>
          <p:cNvSpPr>
            <a:spLocks noChangeArrowheads="1"/>
          </p:cNvSpPr>
          <p:nvPr/>
        </p:nvSpPr>
        <p:spPr bwMode="auto">
          <a:xfrm>
            <a:off x="5281613" y="5937250"/>
            <a:ext cx="1831975" cy="369888"/>
          </a:xfrm>
          <a:prstGeom prst="rect">
            <a:avLst/>
          </a:prstGeom>
          <a:noFill/>
          <a:ln w="11113">
            <a:solidFill>
              <a:srgbClr val="000000"/>
            </a:solidFill>
            <a:miter lim="800000"/>
            <a:headEnd/>
            <a:tailEnd/>
          </a:ln>
        </p:spPr>
        <p:txBody>
          <a:bodyPr/>
          <a:lstStyle/>
          <a:p>
            <a:endParaRPr lang="en-US"/>
          </a:p>
        </p:txBody>
      </p:sp>
      <p:sp>
        <p:nvSpPr>
          <p:cNvPr id="593330" name="Rectangle 434"/>
          <p:cNvSpPr>
            <a:spLocks noChangeArrowheads="1"/>
          </p:cNvSpPr>
          <p:nvPr/>
        </p:nvSpPr>
        <p:spPr bwMode="auto">
          <a:xfrm>
            <a:off x="5684838" y="5962650"/>
            <a:ext cx="1146175"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Human Resources </a:t>
            </a:r>
            <a:endParaRPr lang="en-US" sz="1000" b="0"/>
          </a:p>
        </p:txBody>
      </p:sp>
      <p:sp>
        <p:nvSpPr>
          <p:cNvPr id="593331" name="Rectangle 435"/>
          <p:cNvSpPr>
            <a:spLocks noChangeArrowheads="1"/>
          </p:cNvSpPr>
          <p:nvPr/>
        </p:nvSpPr>
        <p:spPr bwMode="auto">
          <a:xfrm>
            <a:off x="5837238" y="6116638"/>
            <a:ext cx="77470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Management</a:t>
            </a:r>
            <a:endParaRPr lang="en-US" sz="1000" b="0"/>
          </a:p>
        </p:txBody>
      </p:sp>
      <p:sp>
        <p:nvSpPr>
          <p:cNvPr id="593332" name="Rectangle 436"/>
          <p:cNvSpPr>
            <a:spLocks noChangeArrowheads="1"/>
          </p:cNvSpPr>
          <p:nvPr/>
        </p:nvSpPr>
        <p:spPr bwMode="auto">
          <a:xfrm>
            <a:off x="4011613" y="6432550"/>
            <a:ext cx="666750"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Employees</a:t>
            </a:r>
            <a:endParaRPr lang="en-US" sz="1000" b="0"/>
          </a:p>
        </p:txBody>
      </p:sp>
      <p:sp>
        <p:nvSpPr>
          <p:cNvPr id="593333" name="Rectangle 437"/>
          <p:cNvSpPr>
            <a:spLocks noChangeArrowheads="1"/>
          </p:cNvSpPr>
          <p:nvPr/>
        </p:nvSpPr>
        <p:spPr bwMode="auto">
          <a:xfrm>
            <a:off x="6215063" y="6432550"/>
            <a:ext cx="1166812"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Other Stakeholders</a:t>
            </a:r>
            <a:endParaRPr lang="en-US" sz="1000" b="0"/>
          </a:p>
        </p:txBody>
      </p:sp>
      <p:sp>
        <p:nvSpPr>
          <p:cNvPr id="593334" name="Rectangle 438"/>
          <p:cNvSpPr>
            <a:spLocks noChangeArrowheads="1"/>
          </p:cNvSpPr>
          <p:nvPr/>
        </p:nvSpPr>
        <p:spPr bwMode="auto">
          <a:xfrm>
            <a:off x="1789113" y="6423025"/>
            <a:ext cx="808037" cy="152400"/>
          </a:xfrm>
          <a:prstGeom prst="rect">
            <a:avLst/>
          </a:prstGeom>
          <a:noFill/>
          <a:ln w="9525">
            <a:noFill/>
            <a:miter lim="800000"/>
            <a:headEnd/>
            <a:tailEnd/>
          </a:ln>
        </p:spPr>
        <p:txBody>
          <a:bodyPr wrap="none" lIns="0" tIns="0" rIns="0" bIns="0">
            <a:spAutoFit/>
          </a:bodyPr>
          <a:lstStyle/>
          <a:p>
            <a:pPr marL="347663" indent="-347663"/>
            <a:r>
              <a:rPr lang="en-US" sz="1000">
                <a:solidFill>
                  <a:srgbClr val="000000"/>
                </a:solidFill>
              </a:rPr>
              <a:t>Shareholders</a:t>
            </a:r>
            <a:endParaRPr lang="en-US" sz="1000" b="0"/>
          </a:p>
        </p:txBody>
      </p:sp>
      <p:sp>
        <p:nvSpPr>
          <p:cNvPr id="593336" name="Rectangle 440"/>
          <p:cNvSpPr>
            <a:spLocks noChangeArrowheads="1"/>
          </p:cNvSpPr>
          <p:nvPr/>
        </p:nvSpPr>
        <p:spPr bwMode="auto">
          <a:xfrm>
            <a:off x="4267200" y="1828800"/>
            <a:ext cx="3886200" cy="3124200"/>
          </a:xfrm>
          <a:prstGeom prst="rect">
            <a:avLst/>
          </a:prstGeom>
          <a:noFill/>
          <a:ln w="76200" algn="ctr">
            <a:solidFill>
              <a:srgbClr val="000099"/>
            </a:solidFill>
            <a:miter lim="800000"/>
            <a:headEnd/>
            <a:tailEnd/>
          </a:ln>
          <a:effectLst/>
        </p:spPr>
        <p:txBody>
          <a:bodyPr wrap="none" anchor="ctr"/>
          <a:lstStyle/>
          <a:p>
            <a:endParaRPr lang="en-US"/>
          </a:p>
        </p:txBody>
      </p:sp>
      <p:sp>
        <p:nvSpPr>
          <p:cNvPr id="593337" name="Rectangle 441"/>
          <p:cNvSpPr>
            <a:spLocks noChangeAspect="1" noChangeArrowheads="1"/>
          </p:cNvSpPr>
          <p:nvPr/>
        </p:nvSpPr>
        <p:spPr bwMode="auto">
          <a:xfrm>
            <a:off x="8305800" y="685800"/>
            <a:ext cx="311150" cy="434975"/>
          </a:xfrm>
          <a:prstGeom prst="rect">
            <a:avLst/>
          </a:prstGeom>
          <a:noFill/>
          <a:ln w="38100">
            <a:solidFill>
              <a:schemeClr val="tx1"/>
            </a:solidFill>
            <a:miter lim="800000"/>
            <a:headEnd/>
            <a:tailEnd/>
          </a:ln>
          <a:effectLst/>
        </p:spPr>
        <p:txBody>
          <a:bodyPr wrap="none" anchor="ctr"/>
          <a:lstStyle/>
          <a:p>
            <a:endParaRPr lang="en-US"/>
          </a:p>
        </p:txBody>
      </p:sp>
      <p:sp>
        <p:nvSpPr>
          <p:cNvPr id="593338" name="Rectangle 442"/>
          <p:cNvSpPr>
            <a:spLocks noChangeAspect="1" noChangeArrowheads="1"/>
          </p:cNvSpPr>
          <p:nvPr/>
        </p:nvSpPr>
        <p:spPr bwMode="auto">
          <a:xfrm>
            <a:off x="8666163" y="685800"/>
            <a:ext cx="415925" cy="434975"/>
          </a:xfrm>
          <a:prstGeom prst="rect">
            <a:avLst/>
          </a:prstGeom>
          <a:solidFill>
            <a:srgbClr val="990000"/>
          </a:solidFill>
          <a:ln w="38100">
            <a:solidFill>
              <a:schemeClr val="tx1"/>
            </a:solidFill>
            <a:miter lim="800000"/>
            <a:headEnd/>
            <a:tailEnd/>
          </a:ln>
          <a:effectLst/>
        </p:spPr>
        <p:txBody>
          <a:bodyPr wrap="none" anchor="ctr"/>
          <a:lstStyle/>
          <a:p>
            <a:endParaRPr lang="en-US"/>
          </a:p>
        </p:txBody>
      </p:sp>
      <p:grpSp>
        <p:nvGrpSpPr>
          <p:cNvPr id="593339" name="Group 443"/>
          <p:cNvGrpSpPr>
            <a:grpSpLocks noChangeAspect="1"/>
          </p:cNvGrpSpPr>
          <p:nvPr/>
        </p:nvGrpSpPr>
        <p:grpSpPr bwMode="auto">
          <a:xfrm>
            <a:off x="8458200" y="1165225"/>
            <a:ext cx="417513" cy="217488"/>
            <a:chOff x="422" y="546"/>
            <a:chExt cx="227" cy="113"/>
          </a:xfrm>
        </p:grpSpPr>
        <p:sp>
          <p:nvSpPr>
            <p:cNvPr id="593340" name="Rectangle 444"/>
            <p:cNvSpPr>
              <a:spLocks noChangeAspect="1" noChangeArrowheads="1"/>
            </p:cNvSpPr>
            <p:nvPr/>
          </p:nvSpPr>
          <p:spPr bwMode="auto">
            <a:xfrm>
              <a:off x="450"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93341" name="Rectangle 445"/>
            <p:cNvSpPr>
              <a:spLocks noChangeAspect="1" noChangeArrowheads="1"/>
            </p:cNvSpPr>
            <p:nvPr/>
          </p:nvSpPr>
          <p:spPr bwMode="auto">
            <a:xfrm>
              <a:off x="506"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93342" name="Rectangle 446"/>
            <p:cNvSpPr>
              <a:spLocks noChangeAspect="1" noChangeArrowheads="1"/>
            </p:cNvSpPr>
            <p:nvPr/>
          </p:nvSpPr>
          <p:spPr bwMode="auto">
            <a:xfrm>
              <a:off x="563"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93343" name="Rectangle 447"/>
            <p:cNvSpPr>
              <a:spLocks noChangeAspect="1" noChangeArrowheads="1"/>
            </p:cNvSpPr>
            <p:nvPr/>
          </p:nvSpPr>
          <p:spPr bwMode="auto">
            <a:xfrm>
              <a:off x="42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93344" name="Rectangle 448"/>
            <p:cNvSpPr>
              <a:spLocks noChangeAspect="1" noChangeArrowheads="1"/>
            </p:cNvSpPr>
            <p:nvPr/>
          </p:nvSpPr>
          <p:spPr bwMode="auto">
            <a:xfrm>
              <a:off x="478"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93345" name="Rectangle 449"/>
            <p:cNvSpPr>
              <a:spLocks noChangeAspect="1" noChangeArrowheads="1"/>
            </p:cNvSpPr>
            <p:nvPr/>
          </p:nvSpPr>
          <p:spPr bwMode="auto">
            <a:xfrm>
              <a:off x="535"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93346" name="Rectangle 450"/>
            <p:cNvSpPr>
              <a:spLocks noChangeAspect="1" noChangeArrowheads="1"/>
            </p:cNvSpPr>
            <p:nvPr/>
          </p:nvSpPr>
          <p:spPr bwMode="auto">
            <a:xfrm>
              <a:off x="59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93347" name="Rectangle 451"/>
            <p:cNvSpPr>
              <a:spLocks noChangeAspect="1" noChangeArrowheads="1"/>
            </p:cNvSpPr>
            <p:nvPr/>
          </p:nvSpPr>
          <p:spPr bwMode="auto">
            <a:xfrm>
              <a:off x="456" y="552"/>
              <a:ext cx="158" cy="100"/>
            </a:xfrm>
            <a:prstGeom prst="rect">
              <a:avLst/>
            </a:prstGeom>
            <a:noFill/>
            <a:ln w="38100">
              <a:solidFill>
                <a:schemeClr val="tx1"/>
              </a:solidFill>
              <a:miter lim="800000"/>
              <a:headEnd/>
              <a:tailEnd/>
            </a:ln>
            <a:effectLst/>
          </p:spPr>
          <p:txBody>
            <a:bodyPr wrap="none" anchor="ct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3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sz="3200" dirty="0" smtClean="0"/>
              <a:t>Level </a:t>
            </a:r>
            <a:r>
              <a:rPr lang="en-US" sz="3200" dirty="0"/>
              <a:t>1 </a:t>
            </a:r>
            <a:r>
              <a:rPr lang="en-US" sz="3200" dirty="0" smtClean="0"/>
              <a:t>Processes - Vertical </a:t>
            </a:r>
            <a:endParaRPr lang="en-US" sz="3200" dirty="0"/>
          </a:p>
        </p:txBody>
      </p:sp>
      <p:sp>
        <p:nvSpPr>
          <p:cNvPr id="568323" name="Rectangle 3"/>
          <p:cNvSpPr>
            <a:spLocks noChangeArrowheads="1"/>
          </p:cNvSpPr>
          <p:nvPr/>
        </p:nvSpPr>
        <p:spPr bwMode="auto">
          <a:xfrm>
            <a:off x="298450" y="1446213"/>
            <a:ext cx="4425950" cy="4360862"/>
          </a:xfrm>
          <a:prstGeom prst="rect">
            <a:avLst/>
          </a:prstGeom>
          <a:solidFill>
            <a:srgbClr val="FFCEFF"/>
          </a:solidFill>
          <a:ln w="9525">
            <a:solidFill>
              <a:srgbClr val="000000"/>
            </a:solidFill>
            <a:miter lim="800000"/>
            <a:headEnd/>
            <a:tailEnd/>
          </a:ln>
        </p:spPr>
        <p:txBody>
          <a:bodyPr/>
          <a:lstStyle/>
          <a:p>
            <a:endParaRPr lang="en-US"/>
          </a:p>
        </p:txBody>
      </p:sp>
      <p:sp>
        <p:nvSpPr>
          <p:cNvPr id="568324" name="Rectangle 4"/>
          <p:cNvSpPr>
            <a:spLocks noChangeArrowheads="1"/>
          </p:cNvSpPr>
          <p:nvPr/>
        </p:nvSpPr>
        <p:spPr bwMode="auto">
          <a:xfrm>
            <a:off x="388938" y="1962150"/>
            <a:ext cx="693737" cy="177800"/>
          </a:xfrm>
          <a:prstGeom prst="rect">
            <a:avLst/>
          </a:prstGeom>
          <a:noFill/>
          <a:ln w="9525">
            <a:noFill/>
            <a:miter lim="800000"/>
            <a:headEnd/>
            <a:tailEnd/>
          </a:ln>
        </p:spPr>
        <p:txBody>
          <a:bodyPr/>
          <a:lstStyle/>
          <a:p>
            <a:endParaRPr lang="en-US"/>
          </a:p>
        </p:txBody>
      </p:sp>
      <p:sp>
        <p:nvSpPr>
          <p:cNvPr id="568325" name="Rectangle 5"/>
          <p:cNvSpPr>
            <a:spLocks noChangeArrowheads="1"/>
          </p:cNvSpPr>
          <p:nvPr/>
        </p:nvSpPr>
        <p:spPr bwMode="auto">
          <a:xfrm>
            <a:off x="388938" y="1979613"/>
            <a:ext cx="820737" cy="193675"/>
          </a:xfrm>
          <a:prstGeom prst="rect">
            <a:avLst/>
          </a:prstGeom>
          <a:noFill/>
          <a:ln w="9525">
            <a:noFill/>
            <a:miter lim="800000"/>
            <a:headEnd/>
            <a:tailEnd/>
          </a:ln>
        </p:spPr>
        <p:txBody>
          <a:bodyPr/>
          <a:lstStyle/>
          <a:p>
            <a:endParaRPr lang="en-US"/>
          </a:p>
        </p:txBody>
      </p:sp>
      <p:sp>
        <p:nvSpPr>
          <p:cNvPr id="568326" name="Rectangle 6"/>
          <p:cNvSpPr>
            <a:spLocks noChangeArrowheads="1"/>
          </p:cNvSpPr>
          <p:nvPr/>
        </p:nvSpPr>
        <p:spPr bwMode="auto">
          <a:xfrm>
            <a:off x="388938" y="1992313"/>
            <a:ext cx="622300" cy="144462"/>
          </a:xfrm>
          <a:prstGeom prst="rect">
            <a:avLst/>
          </a:prstGeom>
          <a:noFill/>
          <a:ln w="9525">
            <a:noFill/>
            <a:miter lim="800000"/>
            <a:headEnd/>
            <a:tailEnd/>
          </a:ln>
        </p:spPr>
        <p:txBody>
          <a:bodyPr/>
          <a:lstStyle/>
          <a:p>
            <a:endParaRPr lang="en-US"/>
          </a:p>
        </p:txBody>
      </p:sp>
      <p:sp>
        <p:nvSpPr>
          <p:cNvPr id="568327" name="Rectangle 7"/>
          <p:cNvSpPr>
            <a:spLocks noChangeArrowheads="1"/>
          </p:cNvSpPr>
          <p:nvPr/>
        </p:nvSpPr>
        <p:spPr bwMode="auto">
          <a:xfrm>
            <a:off x="388938" y="1998663"/>
            <a:ext cx="603250" cy="1365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900">
                <a:solidFill>
                  <a:srgbClr val="000000"/>
                </a:solidFill>
                <a:cs typeface="Times New Roman" pitchFamily="18" charset="0"/>
              </a:rPr>
              <a:t>Operations</a:t>
            </a:r>
            <a:endParaRPr lang="en-US" sz="2400" b="0">
              <a:latin typeface="Times New Roman" pitchFamily="18" charset="0"/>
              <a:cs typeface="Times New Roman" pitchFamily="18" charset="0"/>
            </a:endParaRPr>
          </a:p>
        </p:txBody>
      </p:sp>
      <p:sp>
        <p:nvSpPr>
          <p:cNvPr id="568328" name="Rectangle 8"/>
          <p:cNvSpPr>
            <a:spLocks noChangeArrowheads="1"/>
          </p:cNvSpPr>
          <p:nvPr/>
        </p:nvSpPr>
        <p:spPr bwMode="auto">
          <a:xfrm>
            <a:off x="1495425" y="2160588"/>
            <a:ext cx="1044575" cy="3854450"/>
          </a:xfrm>
          <a:prstGeom prst="rect">
            <a:avLst/>
          </a:prstGeom>
          <a:solidFill>
            <a:srgbClr val="9FFF9F"/>
          </a:solidFill>
          <a:ln w="9525">
            <a:solidFill>
              <a:srgbClr val="000000"/>
            </a:solidFill>
            <a:miter lim="800000"/>
            <a:headEnd/>
            <a:tailEnd/>
          </a:ln>
        </p:spPr>
        <p:txBody>
          <a:bodyPr/>
          <a:lstStyle/>
          <a:p>
            <a:endParaRPr lang="en-US"/>
          </a:p>
        </p:txBody>
      </p:sp>
      <p:sp>
        <p:nvSpPr>
          <p:cNvPr id="568329" name="Rectangle 9"/>
          <p:cNvSpPr>
            <a:spLocks noChangeArrowheads="1"/>
          </p:cNvSpPr>
          <p:nvPr/>
        </p:nvSpPr>
        <p:spPr bwMode="auto">
          <a:xfrm>
            <a:off x="1563688" y="2259013"/>
            <a:ext cx="839787" cy="198437"/>
          </a:xfrm>
          <a:prstGeom prst="rect">
            <a:avLst/>
          </a:prstGeom>
          <a:noFill/>
          <a:ln w="9525">
            <a:noFill/>
            <a:miter lim="800000"/>
            <a:headEnd/>
            <a:tailEnd/>
          </a:ln>
        </p:spPr>
        <p:txBody>
          <a:bodyPr/>
          <a:lstStyle/>
          <a:p>
            <a:endParaRPr lang="en-US"/>
          </a:p>
        </p:txBody>
      </p:sp>
      <p:sp>
        <p:nvSpPr>
          <p:cNvPr id="568330" name="Rectangle 10"/>
          <p:cNvSpPr>
            <a:spLocks noChangeArrowheads="1"/>
          </p:cNvSpPr>
          <p:nvPr/>
        </p:nvSpPr>
        <p:spPr bwMode="auto">
          <a:xfrm>
            <a:off x="1563688" y="2259013"/>
            <a:ext cx="969962" cy="239712"/>
          </a:xfrm>
          <a:prstGeom prst="rect">
            <a:avLst/>
          </a:prstGeom>
          <a:noFill/>
          <a:ln w="9525">
            <a:noFill/>
            <a:miter lim="800000"/>
            <a:headEnd/>
            <a:tailEnd/>
          </a:ln>
        </p:spPr>
        <p:txBody>
          <a:bodyPr/>
          <a:lstStyle/>
          <a:p>
            <a:endParaRPr lang="en-US"/>
          </a:p>
        </p:txBody>
      </p:sp>
      <p:sp>
        <p:nvSpPr>
          <p:cNvPr id="568331" name="Rectangle 11"/>
          <p:cNvSpPr>
            <a:spLocks noChangeArrowheads="1"/>
          </p:cNvSpPr>
          <p:nvPr/>
        </p:nvSpPr>
        <p:spPr bwMode="auto">
          <a:xfrm>
            <a:off x="1563688" y="2287588"/>
            <a:ext cx="849312" cy="201612"/>
          </a:xfrm>
          <a:prstGeom prst="rect">
            <a:avLst/>
          </a:prstGeom>
          <a:noFill/>
          <a:ln w="9525">
            <a:noFill/>
            <a:miter lim="800000"/>
            <a:headEnd/>
            <a:tailEnd/>
          </a:ln>
        </p:spPr>
        <p:txBody>
          <a:bodyPr/>
          <a:lstStyle/>
          <a:p>
            <a:endParaRPr lang="en-US"/>
          </a:p>
        </p:txBody>
      </p:sp>
      <p:sp>
        <p:nvSpPr>
          <p:cNvPr id="568332" name="Rectangle 12"/>
          <p:cNvSpPr>
            <a:spLocks noChangeArrowheads="1"/>
          </p:cNvSpPr>
          <p:nvPr/>
        </p:nvSpPr>
        <p:spPr bwMode="auto">
          <a:xfrm>
            <a:off x="1563688" y="2293938"/>
            <a:ext cx="754062"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b="0">
                <a:solidFill>
                  <a:srgbClr val="000000"/>
                </a:solidFill>
                <a:cs typeface="Times New Roman" pitchFamily="18" charset="0"/>
              </a:rPr>
              <a:t>Fulfillment</a:t>
            </a:r>
            <a:endParaRPr lang="en-US" sz="2400" b="0">
              <a:latin typeface="Times New Roman" pitchFamily="18" charset="0"/>
              <a:cs typeface="Times New Roman" pitchFamily="18" charset="0"/>
            </a:endParaRPr>
          </a:p>
        </p:txBody>
      </p:sp>
      <p:sp>
        <p:nvSpPr>
          <p:cNvPr id="568333" name="Rectangle 13"/>
          <p:cNvSpPr>
            <a:spLocks noChangeArrowheads="1"/>
          </p:cNvSpPr>
          <p:nvPr/>
        </p:nvSpPr>
        <p:spPr bwMode="auto">
          <a:xfrm>
            <a:off x="2522538" y="2160588"/>
            <a:ext cx="1062037" cy="3854450"/>
          </a:xfrm>
          <a:prstGeom prst="rect">
            <a:avLst/>
          </a:prstGeom>
          <a:solidFill>
            <a:srgbClr val="FF9DFF"/>
          </a:solidFill>
          <a:ln w="9525">
            <a:solidFill>
              <a:srgbClr val="000000"/>
            </a:solidFill>
            <a:miter lim="800000"/>
            <a:headEnd/>
            <a:tailEnd/>
          </a:ln>
        </p:spPr>
        <p:txBody>
          <a:bodyPr/>
          <a:lstStyle/>
          <a:p>
            <a:endParaRPr lang="en-US"/>
          </a:p>
        </p:txBody>
      </p:sp>
      <p:sp>
        <p:nvSpPr>
          <p:cNvPr id="568334" name="Rectangle 14"/>
          <p:cNvSpPr>
            <a:spLocks noChangeArrowheads="1"/>
          </p:cNvSpPr>
          <p:nvPr/>
        </p:nvSpPr>
        <p:spPr bwMode="auto">
          <a:xfrm>
            <a:off x="2601913" y="2259013"/>
            <a:ext cx="849312" cy="198437"/>
          </a:xfrm>
          <a:prstGeom prst="rect">
            <a:avLst/>
          </a:prstGeom>
          <a:noFill/>
          <a:ln w="9525">
            <a:noFill/>
            <a:miter lim="800000"/>
            <a:headEnd/>
            <a:tailEnd/>
          </a:ln>
        </p:spPr>
        <p:txBody>
          <a:bodyPr/>
          <a:lstStyle/>
          <a:p>
            <a:endParaRPr lang="en-US"/>
          </a:p>
        </p:txBody>
      </p:sp>
      <p:sp>
        <p:nvSpPr>
          <p:cNvPr id="568335" name="Rectangle 15"/>
          <p:cNvSpPr>
            <a:spLocks noChangeArrowheads="1"/>
          </p:cNvSpPr>
          <p:nvPr/>
        </p:nvSpPr>
        <p:spPr bwMode="auto">
          <a:xfrm>
            <a:off x="2601913" y="2259013"/>
            <a:ext cx="982662" cy="239712"/>
          </a:xfrm>
          <a:prstGeom prst="rect">
            <a:avLst/>
          </a:prstGeom>
          <a:noFill/>
          <a:ln w="9525">
            <a:noFill/>
            <a:miter lim="800000"/>
            <a:headEnd/>
            <a:tailEnd/>
          </a:ln>
        </p:spPr>
        <p:txBody>
          <a:bodyPr/>
          <a:lstStyle/>
          <a:p>
            <a:endParaRPr lang="en-US"/>
          </a:p>
        </p:txBody>
      </p:sp>
      <p:sp>
        <p:nvSpPr>
          <p:cNvPr id="568336" name="Rectangle 16"/>
          <p:cNvSpPr>
            <a:spLocks noChangeArrowheads="1"/>
          </p:cNvSpPr>
          <p:nvPr/>
        </p:nvSpPr>
        <p:spPr bwMode="auto">
          <a:xfrm>
            <a:off x="2601913" y="2287588"/>
            <a:ext cx="849312" cy="201612"/>
          </a:xfrm>
          <a:prstGeom prst="rect">
            <a:avLst/>
          </a:prstGeom>
          <a:noFill/>
          <a:ln w="9525">
            <a:noFill/>
            <a:miter lim="800000"/>
            <a:headEnd/>
            <a:tailEnd/>
          </a:ln>
        </p:spPr>
        <p:txBody>
          <a:bodyPr/>
          <a:lstStyle/>
          <a:p>
            <a:endParaRPr lang="en-US"/>
          </a:p>
        </p:txBody>
      </p:sp>
      <p:sp>
        <p:nvSpPr>
          <p:cNvPr id="568337" name="Rectangle 17"/>
          <p:cNvSpPr>
            <a:spLocks noChangeArrowheads="1"/>
          </p:cNvSpPr>
          <p:nvPr/>
        </p:nvSpPr>
        <p:spPr bwMode="auto">
          <a:xfrm>
            <a:off x="2601913" y="2293938"/>
            <a:ext cx="781050"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b="0">
                <a:solidFill>
                  <a:srgbClr val="000000"/>
                </a:solidFill>
                <a:cs typeface="Times New Roman" pitchFamily="18" charset="0"/>
              </a:rPr>
              <a:t>Assurance</a:t>
            </a:r>
            <a:endParaRPr lang="en-US" sz="2400" b="0">
              <a:latin typeface="Times New Roman" pitchFamily="18" charset="0"/>
              <a:cs typeface="Times New Roman" pitchFamily="18" charset="0"/>
            </a:endParaRPr>
          </a:p>
        </p:txBody>
      </p:sp>
      <p:sp>
        <p:nvSpPr>
          <p:cNvPr id="568338" name="Rectangle 18"/>
          <p:cNvSpPr>
            <a:spLocks noChangeArrowheads="1"/>
          </p:cNvSpPr>
          <p:nvPr/>
        </p:nvSpPr>
        <p:spPr bwMode="auto">
          <a:xfrm>
            <a:off x="3560763" y="2160588"/>
            <a:ext cx="1062037" cy="3854450"/>
          </a:xfrm>
          <a:prstGeom prst="rect">
            <a:avLst/>
          </a:prstGeom>
          <a:solidFill>
            <a:srgbClr val="79D9D5"/>
          </a:solidFill>
          <a:ln w="9525">
            <a:solidFill>
              <a:srgbClr val="000000"/>
            </a:solidFill>
            <a:miter lim="800000"/>
            <a:headEnd/>
            <a:tailEnd/>
          </a:ln>
        </p:spPr>
        <p:txBody>
          <a:bodyPr/>
          <a:lstStyle/>
          <a:p>
            <a:endParaRPr lang="en-US"/>
          </a:p>
        </p:txBody>
      </p:sp>
      <p:sp>
        <p:nvSpPr>
          <p:cNvPr id="568339" name="Rectangle 19"/>
          <p:cNvSpPr>
            <a:spLocks noChangeArrowheads="1"/>
          </p:cNvSpPr>
          <p:nvPr/>
        </p:nvSpPr>
        <p:spPr bwMode="auto">
          <a:xfrm>
            <a:off x="3646488" y="2259013"/>
            <a:ext cx="504825" cy="198437"/>
          </a:xfrm>
          <a:prstGeom prst="rect">
            <a:avLst/>
          </a:prstGeom>
          <a:noFill/>
          <a:ln w="9525">
            <a:noFill/>
            <a:miter lim="800000"/>
            <a:headEnd/>
            <a:tailEnd/>
          </a:ln>
        </p:spPr>
        <p:txBody>
          <a:bodyPr/>
          <a:lstStyle/>
          <a:p>
            <a:endParaRPr lang="en-US"/>
          </a:p>
        </p:txBody>
      </p:sp>
      <p:sp>
        <p:nvSpPr>
          <p:cNvPr id="568340" name="Rectangle 20"/>
          <p:cNvSpPr>
            <a:spLocks noChangeArrowheads="1"/>
          </p:cNvSpPr>
          <p:nvPr/>
        </p:nvSpPr>
        <p:spPr bwMode="auto">
          <a:xfrm>
            <a:off x="3646488" y="2259013"/>
            <a:ext cx="627062" cy="239712"/>
          </a:xfrm>
          <a:prstGeom prst="rect">
            <a:avLst/>
          </a:prstGeom>
          <a:noFill/>
          <a:ln w="9525">
            <a:noFill/>
            <a:miter lim="800000"/>
            <a:headEnd/>
            <a:tailEnd/>
          </a:ln>
        </p:spPr>
        <p:txBody>
          <a:bodyPr/>
          <a:lstStyle/>
          <a:p>
            <a:endParaRPr lang="en-US"/>
          </a:p>
        </p:txBody>
      </p:sp>
      <p:sp>
        <p:nvSpPr>
          <p:cNvPr id="568341" name="Rectangle 21"/>
          <p:cNvSpPr>
            <a:spLocks noChangeArrowheads="1"/>
          </p:cNvSpPr>
          <p:nvPr/>
        </p:nvSpPr>
        <p:spPr bwMode="auto">
          <a:xfrm>
            <a:off x="3646488" y="2287588"/>
            <a:ext cx="514350" cy="201612"/>
          </a:xfrm>
          <a:prstGeom prst="rect">
            <a:avLst/>
          </a:prstGeom>
          <a:noFill/>
          <a:ln w="9525">
            <a:noFill/>
            <a:miter lim="800000"/>
            <a:headEnd/>
            <a:tailEnd/>
          </a:ln>
        </p:spPr>
        <p:txBody>
          <a:bodyPr/>
          <a:lstStyle/>
          <a:p>
            <a:endParaRPr lang="en-US"/>
          </a:p>
        </p:txBody>
      </p:sp>
      <p:sp>
        <p:nvSpPr>
          <p:cNvPr id="568342" name="Rectangle 22"/>
          <p:cNvSpPr>
            <a:spLocks noChangeArrowheads="1"/>
          </p:cNvSpPr>
          <p:nvPr/>
        </p:nvSpPr>
        <p:spPr bwMode="auto">
          <a:xfrm>
            <a:off x="3646488" y="2293938"/>
            <a:ext cx="439737"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b="0">
                <a:solidFill>
                  <a:srgbClr val="000000"/>
                </a:solidFill>
                <a:cs typeface="Times New Roman" pitchFamily="18" charset="0"/>
              </a:rPr>
              <a:t>Billing</a:t>
            </a:r>
            <a:endParaRPr lang="en-US" sz="2400" b="0">
              <a:latin typeface="Times New Roman" pitchFamily="18" charset="0"/>
              <a:cs typeface="Times New Roman" pitchFamily="18" charset="0"/>
            </a:endParaRPr>
          </a:p>
        </p:txBody>
      </p:sp>
      <p:sp>
        <p:nvSpPr>
          <p:cNvPr id="568343" name="Rectangle 23"/>
          <p:cNvSpPr>
            <a:spLocks noChangeArrowheads="1"/>
          </p:cNvSpPr>
          <p:nvPr/>
        </p:nvSpPr>
        <p:spPr bwMode="auto">
          <a:xfrm>
            <a:off x="417513" y="2160588"/>
            <a:ext cx="938212" cy="3854450"/>
          </a:xfrm>
          <a:prstGeom prst="rect">
            <a:avLst/>
          </a:prstGeom>
          <a:solidFill>
            <a:srgbClr val="FFFF80"/>
          </a:solidFill>
          <a:ln w="9525">
            <a:solidFill>
              <a:srgbClr val="000000"/>
            </a:solidFill>
            <a:miter lim="800000"/>
            <a:headEnd/>
            <a:tailEnd/>
          </a:ln>
        </p:spPr>
        <p:txBody>
          <a:bodyPr/>
          <a:lstStyle/>
          <a:p>
            <a:endParaRPr lang="en-US"/>
          </a:p>
        </p:txBody>
      </p:sp>
      <p:sp>
        <p:nvSpPr>
          <p:cNvPr id="568344" name="Rectangle 24"/>
          <p:cNvSpPr>
            <a:spLocks noChangeArrowheads="1"/>
          </p:cNvSpPr>
          <p:nvPr/>
        </p:nvSpPr>
        <p:spPr bwMode="auto">
          <a:xfrm>
            <a:off x="468313" y="2270125"/>
            <a:ext cx="873125" cy="198438"/>
          </a:xfrm>
          <a:prstGeom prst="rect">
            <a:avLst/>
          </a:prstGeom>
          <a:noFill/>
          <a:ln w="9525">
            <a:noFill/>
            <a:miter lim="800000"/>
            <a:headEnd/>
            <a:tailEnd/>
          </a:ln>
        </p:spPr>
        <p:txBody>
          <a:bodyPr/>
          <a:lstStyle/>
          <a:p>
            <a:endParaRPr lang="en-US"/>
          </a:p>
        </p:txBody>
      </p:sp>
      <p:sp>
        <p:nvSpPr>
          <p:cNvPr id="568345" name="Rectangle 25"/>
          <p:cNvSpPr>
            <a:spLocks noChangeArrowheads="1"/>
          </p:cNvSpPr>
          <p:nvPr/>
        </p:nvSpPr>
        <p:spPr bwMode="auto">
          <a:xfrm>
            <a:off x="468313" y="2270125"/>
            <a:ext cx="825500" cy="206375"/>
          </a:xfrm>
          <a:prstGeom prst="rect">
            <a:avLst/>
          </a:prstGeom>
          <a:noFill/>
          <a:ln w="9525">
            <a:noFill/>
            <a:miter lim="800000"/>
            <a:headEnd/>
            <a:tailEnd/>
          </a:ln>
        </p:spPr>
        <p:txBody>
          <a:bodyPr/>
          <a:lstStyle/>
          <a:p>
            <a:endParaRPr lang="en-US"/>
          </a:p>
        </p:txBody>
      </p:sp>
      <p:sp>
        <p:nvSpPr>
          <p:cNvPr id="568346" name="Rectangle 26"/>
          <p:cNvSpPr>
            <a:spLocks noChangeArrowheads="1"/>
          </p:cNvSpPr>
          <p:nvPr/>
        </p:nvSpPr>
        <p:spPr bwMode="auto">
          <a:xfrm>
            <a:off x="468313" y="2281238"/>
            <a:ext cx="623887" cy="146050"/>
          </a:xfrm>
          <a:prstGeom prst="rect">
            <a:avLst/>
          </a:prstGeom>
          <a:noFill/>
          <a:ln w="9525">
            <a:noFill/>
            <a:miter lim="800000"/>
            <a:headEnd/>
            <a:tailEnd/>
          </a:ln>
        </p:spPr>
        <p:txBody>
          <a:bodyPr/>
          <a:lstStyle/>
          <a:p>
            <a:endParaRPr lang="en-US"/>
          </a:p>
        </p:txBody>
      </p:sp>
      <p:sp>
        <p:nvSpPr>
          <p:cNvPr id="568347" name="Rectangle 27"/>
          <p:cNvSpPr>
            <a:spLocks noChangeArrowheads="1"/>
          </p:cNvSpPr>
          <p:nvPr/>
        </p:nvSpPr>
        <p:spPr bwMode="auto">
          <a:xfrm>
            <a:off x="468313" y="2287588"/>
            <a:ext cx="804862" cy="182562"/>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Operations</a:t>
            </a:r>
            <a:endParaRPr lang="en-US" sz="1200" b="0">
              <a:cs typeface="Times New Roman" pitchFamily="18" charset="0"/>
            </a:endParaRPr>
          </a:p>
        </p:txBody>
      </p:sp>
      <p:sp>
        <p:nvSpPr>
          <p:cNvPr id="568348" name="Rectangle 28"/>
          <p:cNvSpPr>
            <a:spLocks noChangeArrowheads="1"/>
          </p:cNvSpPr>
          <p:nvPr/>
        </p:nvSpPr>
        <p:spPr bwMode="auto">
          <a:xfrm>
            <a:off x="468313" y="2417763"/>
            <a:ext cx="962025" cy="204787"/>
          </a:xfrm>
          <a:prstGeom prst="rect">
            <a:avLst/>
          </a:prstGeom>
          <a:noFill/>
          <a:ln w="9525">
            <a:noFill/>
            <a:miter lim="800000"/>
            <a:headEnd/>
            <a:tailEnd/>
          </a:ln>
        </p:spPr>
        <p:txBody>
          <a:bodyPr/>
          <a:lstStyle/>
          <a:p>
            <a:endParaRPr lang="en-US"/>
          </a:p>
        </p:txBody>
      </p:sp>
      <p:sp>
        <p:nvSpPr>
          <p:cNvPr id="568349" name="Rectangle 29"/>
          <p:cNvSpPr>
            <a:spLocks noChangeArrowheads="1"/>
          </p:cNvSpPr>
          <p:nvPr/>
        </p:nvSpPr>
        <p:spPr bwMode="auto">
          <a:xfrm>
            <a:off x="468313" y="2417763"/>
            <a:ext cx="914400" cy="211137"/>
          </a:xfrm>
          <a:prstGeom prst="rect">
            <a:avLst/>
          </a:prstGeom>
          <a:noFill/>
          <a:ln w="9525">
            <a:noFill/>
            <a:miter lim="800000"/>
            <a:headEnd/>
            <a:tailEnd/>
          </a:ln>
        </p:spPr>
        <p:txBody>
          <a:bodyPr/>
          <a:lstStyle/>
          <a:p>
            <a:endParaRPr lang="en-US"/>
          </a:p>
        </p:txBody>
      </p:sp>
      <p:sp>
        <p:nvSpPr>
          <p:cNvPr id="568350" name="Rectangle 30"/>
          <p:cNvSpPr>
            <a:spLocks noChangeArrowheads="1"/>
          </p:cNvSpPr>
          <p:nvPr/>
        </p:nvSpPr>
        <p:spPr bwMode="auto">
          <a:xfrm>
            <a:off x="468313" y="2435225"/>
            <a:ext cx="695325" cy="146050"/>
          </a:xfrm>
          <a:prstGeom prst="rect">
            <a:avLst/>
          </a:prstGeom>
          <a:noFill/>
          <a:ln w="9525">
            <a:noFill/>
            <a:miter lim="800000"/>
            <a:headEnd/>
            <a:tailEnd/>
          </a:ln>
        </p:spPr>
        <p:txBody>
          <a:bodyPr/>
          <a:lstStyle/>
          <a:p>
            <a:endParaRPr lang="en-US"/>
          </a:p>
        </p:txBody>
      </p:sp>
      <p:sp>
        <p:nvSpPr>
          <p:cNvPr id="568351" name="Rectangle 31"/>
          <p:cNvSpPr>
            <a:spLocks noChangeArrowheads="1"/>
          </p:cNvSpPr>
          <p:nvPr/>
        </p:nvSpPr>
        <p:spPr bwMode="auto">
          <a:xfrm>
            <a:off x="468313" y="2441575"/>
            <a:ext cx="900112" cy="1825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Support and</a:t>
            </a:r>
            <a:endParaRPr lang="en-US" sz="1200" b="0">
              <a:cs typeface="Times New Roman" pitchFamily="18" charset="0"/>
            </a:endParaRPr>
          </a:p>
        </p:txBody>
      </p:sp>
      <p:sp>
        <p:nvSpPr>
          <p:cNvPr id="568352" name="Rectangle 32"/>
          <p:cNvSpPr>
            <a:spLocks noChangeArrowheads="1"/>
          </p:cNvSpPr>
          <p:nvPr/>
        </p:nvSpPr>
        <p:spPr bwMode="auto">
          <a:xfrm>
            <a:off x="468313" y="2560638"/>
            <a:ext cx="839787" cy="211137"/>
          </a:xfrm>
          <a:prstGeom prst="rect">
            <a:avLst/>
          </a:prstGeom>
          <a:noFill/>
          <a:ln w="9525">
            <a:noFill/>
            <a:miter lim="800000"/>
            <a:headEnd/>
            <a:tailEnd/>
          </a:ln>
        </p:spPr>
        <p:txBody>
          <a:bodyPr/>
          <a:lstStyle/>
          <a:p>
            <a:endParaRPr lang="en-US"/>
          </a:p>
        </p:txBody>
      </p:sp>
      <p:sp>
        <p:nvSpPr>
          <p:cNvPr id="568353" name="Rectangle 33"/>
          <p:cNvSpPr>
            <a:spLocks noChangeArrowheads="1"/>
          </p:cNvSpPr>
          <p:nvPr/>
        </p:nvSpPr>
        <p:spPr bwMode="auto">
          <a:xfrm>
            <a:off x="468313" y="2571750"/>
            <a:ext cx="792162" cy="200025"/>
          </a:xfrm>
          <a:prstGeom prst="rect">
            <a:avLst/>
          </a:prstGeom>
          <a:noFill/>
          <a:ln w="9525">
            <a:noFill/>
            <a:miter lim="800000"/>
            <a:headEnd/>
            <a:tailEnd/>
          </a:ln>
        </p:spPr>
        <p:txBody>
          <a:bodyPr/>
          <a:lstStyle/>
          <a:p>
            <a:endParaRPr lang="en-US"/>
          </a:p>
        </p:txBody>
      </p:sp>
      <p:sp>
        <p:nvSpPr>
          <p:cNvPr id="568354" name="Rectangle 34"/>
          <p:cNvSpPr>
            <a:spLocks noChangeArrowheads="1"/>
          </p:cNvSpPr>
          <p:nvPr/>
        </p:nvSpPr>
        <p:spPr bwMode="auto">
          <a:xfrm>
            <a:off x="468313" y="2584450"/>
            <a:ext cx="590550" cy="144463"/>
          </a:xfrm>
          <a:prstGeom prst="rect">
            <a:avLst/>
          </a:prstGeom>
          <a:noFill/>
          <a:ln w="9525">
            <a:noFill/>
            <a:miter lim="800000"/>
            <a:headEnd/>
            <a:tailEnd/>
          </a:ln>
        </p:spPr>
        <p:txBody>
          <a:bodyPr/>
          <a:lstStyle/>
          <a:p>
            <a:endParaRPr lang="en-US"/>
          </a:p>
        </p:txBody>
      </p:sp>
      <p:sp>
        <p:nvSpPr>
          <p:cNvPr id="568355" name="Rectangle 35"/>
          <p:cNvSpPr>
            <a:spLocks noChangeArrowheads="1"/>
          </p:cNvSpPr>
          <p:nvPr/>
        </p:nvSpPr>
        <p:spPr bwMode="auto">
          <a:xfrm>
            <a:off x="468313" y="2590800"/>
            <a:ext cx="760412" cy="1825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Readiness</a:t>
            </a:r>
            <a:endParaRPr lang="en-US" sz="1200" b="0">
              <a:cs typeface="Times New Roman" pitchFamily="18" charset="0"/>
            </a:endParaRPr>
          </a:p>
        </p:txBody>
      </p:sp>
      <p:sp>
        <p:nvSpPr>
          <p:cNvPr id="568356" name="Oval 36"/>
          <p:cNvSpPr>
            <a:spLocks noChangeArrowheads="1"/>
          </p:cNvSpPr>
          <p:nvPr/>
        </p:nvSpPr>
        <p:spPr bwMode="auto">
          <a:xfrm>
            <a:off x="228600" y="1508125"/>
            <a:ext cx="4510088" cy="409575"/>
          </a:xfrm>
          <a:prstGeom prst="ellipse">
            <a:avLst/>
          </a:prstGeom>
          <a:solidFill>
            <a:srgbClr val="FFFF80"/>
          </a:solidFill>
          <a:ln w="9525">
            <a:solidFill>
              <a:srgbClr val="000000"/>
            </a:solidFill>
            <a:round/>
            <a:headEnd/>
            <a:tailEnd/>
          </a:ln>
        </p:spPr>
        <p:txBody>
          <a:bodyPr/>
          <a:lstStyle/>
          <a:p>
            <a:endParaRPr lang="en-US"/>
          </a:p>
        </p:txBody>
      </p:sp>
      <p:sp>
        <p:nvSpPr>
          <p:cNvPr id="568357" name="Rectangle 37"/>
          <p:cNvSpPr>
            <a:spLocks noChangeArrowheads="1"/>
          </p:cNvSpPr>
          <p:nvPr/>
        </p:nvSpPr>
        <p:spPr bwMode="auto">
          <a:xfrm>
            <a:off x="1892300" y="1597025"/>
            <a:ext cx="1231900" cy="327025"/>
          </a:xfrm>
          <a:prstGeom prst="rect">
            <a:avLst/>
          </a:prstGeom>
          <a:noFill/>
          <a:ln w="9525">
            <a:noFill/>
            <a:miter lim="800000"/>
            <a:headEnd/>
            <a:tailEnd/>
          </a:ln>
        </p:spPr>
        <p:txBody>
          <a:bodyPr/>
          <a:lstStyle/>
          <a:p>
            <a:endParaRPr lang="en-US"/>
          </a:p>
        </p:txBody>
      </p:sp>
      <p:sp>
        <p:nvSpPr>
          <p:cNvPr id="568358" name="Rectangle 38"/>
          <p:cNvSpPr>
            <a:spLocks noChangeArrowheads="1"/>
          </p:cNvSpPr>
          <p:nvPr/>
        </p:nvSpPr>
        <p:spPr bwMode="auto">
          <a:xfrm>
            <a:off x="1892300" y="1635125"/>
            <a:ext cx="1001713" cy="258763"/>
          </a:xfrm>
          <a:prstGeom prst="rect">
            <a:avLst/>
          </a:prstGeom>
          <a:noFill/>
          <a:ln w="9525">
            <a:noFill/>
            <a:miter lim="800000"/>
            <a:headEnd/>
            <a:tailEnd/>
          </a:ln>
        </p:spPr>
        <p:txBody>
          <a:bodyPr/>
          <a:lstStyle/>
          <a:p>
            <a:endParaRPr lang="en-US"/>
          </a:p>
        </p:txBody>
      </p:sp>
      <p:sp>
        <p:nvSpPr>
          <p:cNvPr id="568359" name="Rectangle 39"/>
          <p:cNvSpPr>
            <a:spLocks noChangeArrowheads="1"/>
          </p:cNvSpPr>
          <p:nvPr/>
        </p:nvSpPr>
        <p:spPr bwMode="auto">
          <a:xfrm>
            <a:off x="1892300" y="1644650"/>
            <a:ext cx="1008063" cy="2587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700">
                <a:solidFill>
                  <a:srgbClr val="000000"/>
                </a:solidFill>
                <a:cs typeface="Times New Roman" pitchFamily="18" charset="0"/>
              </a:rPr>
              <a:t>Customer</a:t>
            </a:r>
            <a:endParaRPr lang="en-US" sz="2400" b="0">
              <a:latin typeface="Times New Roman" pitchFamily="18" charset="0"/>
              <a:cs typeface="Times New Roman" pitchFamily="18" charset="0"/>
            </a:endParaRPr>
          </a:p>
        </p:txBody>
      </p:sp>
      <p:sp>
        <p:nvSpPr>
          <p:cNvPr id="568360" name="Rectangle 40"/>
          <p:cNvSpPr>
            <a:spLocks noChangeArrowheads="1"/>
          </p:cNvSpPr>
          <p:nvPr/>
        </p:nvSpPr>
        <p:spPr bwMode="auto">
          <a:xfrm>
            <a:off x="298450" y="1811338"/>
            <a:ext cx="4425950" cy="4360862"/>
          </a:xfrm>
          <a:prstGeom prst="rect">
            <a:avLst/>
          </a:prstGeom>
          <a:solidFill>
            <a:srgbClr val="FFCEFF"/>
          </a:solidFill>
          <a:ln w="9525">
            <a:solidFill>
              <a:srgbClr val="000000"/>
            </a:solidFill>
            <a:miter lim="800000"/>
            <a:headEnd/>
            <a:tailEnd/>
          </a:ln>
        </p:spPr>
        <p:txBody>
          <a:bodyPr/>
          <a:lstStyle/>
          <a:p>
            <a:endParaRPr lang="en-US"/>
          </a:p>
        </p:txBody>
      </p:sp>
      <p:sp>
        <p:nvSpPr>
          <p:cNvPr id="568361" name="Rectangle 41"/>
          <p:cNvSpPr>
            <a:spLocks noChangeArrowheads="1"/>
          </p:cNvSpPr>
          <p:nvPr/>
        </p:nvSpPr>
        <p:spPr bwMode="auto">
          <a:xfrm>
            <a:off x="388938" y="1962150"/>
            <a:ext cx="693737" cy="177800"/>
          </a:xfrm>
          <a:prstGeom prst="rect">
            <a:avLst/>
          </a:prstGeom>
          <a:noFill/>
          <a:ln w="9525">
            <a:noFill/>
            <a:miter lim="800000"/>
            <a:headEnd/>
            <a:tailEnd/>
          </a:ln>
        </p:spPr>
        <p:txBody>
          <a:bodyPr/>
          <a:lstStyle/>
          <a:p>
            <a:endParaRPr lang="en-US"/>
          </a:p>
        </p:txBody>
      </p:sp>
      <p:sp>
        <p:nvSpPr>
          <p:cNvPr id="568362" name="Rectangle 42"/>
          <p:cNvSpPr>
            <a:spLocks noChangeArrowheads="1"/>
          </p:cNvSpPr>
          <p:nvPr/>
        </p:nvSpPr>
        <p:spPr bwMode="auto">
          <a:xfrm>
            <a:off x="388938" y="1979613"/>
            <a:ext cx="820737" cy="193675"/>
          </a:xfrm>
          <a:prstGeom prst="rect">
            <a:avLst/>
          </a:prstGeom>
          <a:noFill/>
          <a:ln w="9525">
            <a:noFill/>
            <a:miter lim="800000"/>
            <a:headEnd/>
            <a:tailEnd/>
          </a:ln>
        </p:spPr>
        <p:txBody>
          <a:bodyPr/>
          <a:lstStyle/>
          <a:p>
            <a:endParaRPr lang="en-US"/>
          </a:p>
        </p:txBody>
      </p:sp>
      <p:sp>
        <p:nvSpPr>
          <p:cNvPr id="568363" name="Rectangle 43"/>
          <p:cNvSpPr>
            <a:spLocks noChangeArrowheads="1"/>
          </p:cNvSpPr>
          <p:nvPr/>
        </p:nvSpPr>
        <p:spPr bwMode="auto">
          <a:xfrm>
            <a:off x="388938" y="1992313"/>
            <a:ext cx="622300" cy="144462"/>
          </a:xfrm>
          <a:prstGeom prst="rect">
            <a:avLst/>
          </a:prstGeom>
          <a:noFill/>
          <a:ln w="9525">
            <a:noFill/>
            <a:miter lim="800000"/>
            <a:headEnd/>
            <a:tailEnd/>
          </a:ln>
        </p:spPr>
        <p:txBody>
          <a:bodyPr/>
          <a:lstStyle/>
          <a:p>
            <a:endParaRPr lang="en-US"/>
          </a:p>
        </p:txBody>
      </p:sp>
      <p:sp>
        <p:nvSpPr>
          <p:cNvPr id="568364" name="Rectangle 44"/>
          <p:cNvSpPr>
            <a:spLocks noChangeArrowheads="1"/>
          </p:cNvSpPr>
          <p:nvPr/>
        </p:nvSpPr>
        <p:spPr bwMode="auto">
          <a:xfrm>
            <a:off x="388938" y="1905000"/>
            <a:ext cx="935037" cy="2127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Operations</a:t>
            </a:r>
            <a:endParaRPr lang="en-US" b="0">
              <a:cs typeface="Times New Roman" pitchFamily="18" charset="0"/>
            </a:endParaRPr>
          </a:p>
        </p:txBody>
      </p:sp>
      <p:sp>
        <p:nvSpPr>
          <p:cNvPr id="568365" name="Rectangle 45"/>
          <p:cNvSpPr>
            <a:spLocks noChangeArrowheads="1"/>
          </p:cNvSpPr>
          <p:nvPr/>
        </p:nvSpPr>
        <p:spPr bwMode="auto">
          <a:xfrm>
            <a:off x="1495425" y="2160588"/>
            <a:ext cx="1044575" cy="3854450"/>
          </a:xfrm>
          <a:prstGeom prst="rect">
            <a:avLst/>
          </a:prstGeom>
          <a:solidFill>
            <a:srgbClr val="9FFF9F"/>
          </a:solidFill>
          <a:ln w="9525">
            <a:solidFill>
              <a:srgbClr val="000000"/>
            </a:solidFill>
            <a:miter lim="800000"/>
            <a:headEnd/>
            <a:tailEnd/>
          </a:ln>
        </p:spPr>
        <p:txBody>
          <a:bodyPr/>
          <a:lstStyle/>
          <a:p>
            <a:endParaRPr lang="en-US"/>
          </a:p>
        </p:txBody>
      </p:sp>
      <p:sp>
        <p:nvSpPr>
          <p:cNvPr id="568366" name="Rectangle 46"/>
          <p:cNvSpPr>
            <a:spLocks noChangeArrowheads="1"/>
          </p:cNvSpPr>
          <p:nvPr/>
        </p:nvSpPr>
        <p:spPr bwMode="auto">
          <a:xfrm>
            <a:off x="1563688" y="2259013"/>
            <a:ext cx="839787" cy="198437"/>
          </a:xfrm>
          <a:prstGeom prst="rect">
            <a:avLst/>
          </a:prstGeom>
          <a:noFill/>
          <a:ln w="9525">
            <a:noFill/>
            <a:miter lim="800000"/>
            <a:headEnd/>
            <a:tailEnd/>
          </a:ln>
        </p:spPr>
        <p:txBody>
          <a:bodyPr/>
          <a:lstStyle/>
          <a:p>
            <a:endParaRPr lang="en-US"/>
          </a:p>
        </p:txBody>
      </p:sp>
      <p:sp>
        <p:nvSpPr>
          <p:cNvPr id="568367" name="Rectangle 47"/>
          <p:cNvSpPr>
            <a:spLocks noChangeArrowheads="1"/>
          </p:cNvSpPr>
          <p:nvPr/>
        </p:nvSpPr>
        <p:spPr bwMode="auto">
          <a:xfrm>
            <a:off x="1563688" y="2259013"/>
            <a:ext cx="969962" cy="239712"/>
          </a:xfrm>
          <a:prstGeom prst="rect">
            <a:avLst/>
          </a:prstGeom>
          <a:noFill/>
          <a:ln w="9525">
            <a:noFill/>
            <a:miter lim="800000"/>
            <a:headEnd/>
            <a:tailEnd/>
          </a:ln>
        </p:spPr>
        <p:txBody>
          <a:bodyPr/>
          <a:lstStyle/>
          <a:p>
            <a:endParaRPr lang="en-US"/>
          </a:p>
        </p:txBody>
      </p:sp>
      <p:sp>
        <p:nvSpPr>
          <p:cNvPr id="568368" name="Rectangle 48"/>
          <p:cNvSpPr>
            <a:spLocks noChangeArrowheads="1"/>
          </p:cNvSpPr>
          <p:nvPr/>
        </p:nvSpPr>
        <p:spPr bwMode="auto">
          <a:xfrm>
            <a:off x="1563688" y="2287588"/>
            <a:ext cx="849312" cy="201612"/>
          </a:xfrm>
          <a:prstGeom prst="rect">
            <a:avLst/>
          </a:prstGeom>
          <a:noFill/>
          <a:ln w="9525">
            <a:noFill/>
            <a:miter lim="800000"/>
            <a:headEnd/>
            <a:tailEnd/>
          </a:ln>
        </p:spPr>
        <p:txBody>
          <a:bodyPr/>
          <a:lstStyle/>
          <a:p>
            <a:endParaRPr lang="en-US"/>
          </a:p>
        </p:txBody>
      </p:sp>
      <p:sp>
        <p:nvSpPr>
          <p:cNvPr id="568369" name="Rectangle 49"/>
          <p:cNvSpPr>
            <a:spLocks noChangeArrowheads="1"/>
          </p:cNvSpPr>
          <p:nvPr/>
        </p:nvSpPr>
        <p:spPr bwMode="auto">
          <a:xfrm>
            <a:off x="1563688" y="2293938"/>
            <a:ext cx="838200"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Fulfillment</a:t>
            </a:r>
            <a:endParaRPr lang="en-US" sz="2400">
              <a:latin typeface="Times New Roman" pitchFamily="18" charset="0"/>
              <a:cs typeface="Times New Roman" pitchFamily="18" charset="0"/>
            </a:endParaRPr>
          </a:p>
        </p:txBody>
      </p:sp>
      <p:sp>
        <p:nvSpPr>
          <p:cNvPr id="568370" name="Rectangle 50"/>
          <p:cNvSpPr>
            <a:spLocks noChangeArrowheads="1"/>
          </p:cNvSpPr>
          <p:nvPr/>
        </p:nvSpPr>
        <p:spPr bwMode="auto">
          <a:xfrm>
            <a:off x="2522538" y="2160588"/>
            <a:ext cx="1062037" cy="3854450"/>
          </a:xfrm>
          <a:prstGeom prst="rect">
            <a:avLst/>
          </a:prstGeom>
          <a:solidFill>
            <a:srgbClr val="FF9DFF"/>
          </a:solidFill>
          <a:ln w="9525">
            <a:solidFill>
              <a:srgbClr val="000000"/>
            </a:solidFill>
            <a:miter lim="800000"/>
            <a:headEnd/>
            <a:tailEnd/>
          </a:ln>
        </p:spPr>
        <p:txBody>
          <a:bodyPr/>
          <a:lstStyle/>
          <a:p>
            <a:endParaRPr lang="en-US"/>
          </a:p>
        </p:txBody>
      </p:sp>
      <p:sp>
        <p:nvSpPr>
          <p:cNvPr id="568371" name="Rectangle 51"/>
          <p:cNvSpPr>
            <a:spLocks noChangeArrowheads="1"/>
          </p:cNvSpPr>
          <p:nvPr/>
        </p:nvSpPr>
        <p:spPr bwMode="auto">
          <a:xfrm>
            <a:off x="2601913" y="2259013"/>
            <a:ext cx="849312" cy="198437"/>
          </a:xfrm>
          <a:prstGeom prst="rect">
            <a:avLst/>
          </a:prstGeom>
          <a:noFill/>
          <a:ln w="9525">
            <a:noFill/>
            <a:miter lim="800000"/>
            <a:headEnd/>
            <a:tailEnd/>
          </a:ln>
        </p:spPr>
        <p:txBody>
          <a:bodyPr/>
          <a:lstStyle/>
          <a:p>
            <a:endParaRPr lang="en-US"/>
          </a:p>
        </p:txBody>
      </p:sp>
      <p:sp>
        <p:nvSpPr>
          <p:cNvPr id="568372" name="Rectangle 52"/>
          <p:cNvSpPr>
            <a:spLocks noChangeArrowheads="1"/>
          </p:cNvSpPr>
          <p:nvPr/>
        </p:nvSpPr>
        <p:spPr bwMode="auto">
          <a:xfrm>
            <a:off x="2601913" y="2259013"/>
            <a:ext cx="982662" cy="239712"/>
          </a:xfrm>
          <a:prstGeom prst="rect">
            <a:avLst/>
          </a:prstGeom>
          <a:noFill/>
          <a:ln w="9525">
            <a:noFill/>
            <a:miter lim="800000"/>
            <a:headEnd/>
            <a:tailEnd/>
          </a:ln>
        </p:spPr>
        <p:txBody>
          <a:bodyPr/>
          <a:lstStyle/>
          <a:p>
            <a:endParaRPr lang="en-US"/>
          </a:p>
        </p:txBody>
      </p:sp>
      <p:sp>
        <p:nvSpPr>
          <p:cNvPr id="568373" name="Rectangle 53"/>
          <p:cNvSpPr>
            <a:spLocks noChangeArrowheads="1"/>
          </p:cNvSpPr>
          <p:nvPr/>
        </p:nvSpPr>
        <p:spPr bwMode="auto">
          <a:xfrm>
            <a:off x="2601913" y="2287588"/>
            <a:ext cx="849312" cy="201612"/>
          </a:xfrm>
          <a:prstGeom prst="rect">
            <a:avLst/>
          </a:prstGeom>
          <a:noFill/>
          <a:ln w="9525">
            <a:noFill/>
            <a:miter lim="800000"/>
            <a:headEnd/>
            <a:tailEnd/>
          </a:ln>
        </p:spPr>
        <p:txBody>
          <a:bodyPr/>
          <a:lstStyle/>
          <a:p>
            <a:endParaRPr lang="en-US"/>
          </a:p>
        </p:txBody>
      </p:sp>
      <p:sp>
        <p:nvSpPr>
          <p:cNvPr id="568374" name="Rectangle 54"/>
          <p:cNvSpPr>
            <a:spLocks noChangeArrowheads="1"/>
          </p:cNvSpPr>
          <p:nvPr/>
        </p:nvSpPr>
        <p:spPr bwMode="auto">
          <a:xfrm>
            <a:off x="2601913" y="2293938"/>
            <a:ext cx="846137"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Assurance</a:t>
            </a:r>
            <a:endParaRPr lang="en-US" sz="2400">
              <a:latin typeface="Times New Roman" pitchFamily="18" charset="0"/>
              <a:cs typeface="Times New Roman" pitchFamily="18" charset="0"/>
            </a:endParaRPr>
          </a:p>
        </p:txBody>
      </p:sp>
      <p:sp>
        <p:nvSpPr>
          <p:cNvPr id="568375" name="Rectangle 55"/>
          <p:cNvSpPr>
            <a:spLocks noChangeArrowheads="1"/>
          </p:cNvSpPr>
          <p:nvPr/>
        </p:nvSpPr>
        <p:spPr bwMode="auto">
          <a:xfrm>
            <a:off x="3560763" y="2160588"/>
            <a:ext cx="1062037" cy="3854450"/>
          </a:xfrm>
          <a:prstGeom prst="rect">
            <a:avLst/>
          </a:prstGeom>
          <a:solidFill>
            <a:srgbClr val="79D9D5"/>
          </a:solidFill>
          <a:ln w="9525">
            <a:solidFill>
              <a:srgbClr val="000000"/>
            </a:solidFill>
            <a:miter lim="800000"/>
            <a:headEnd/>
            <a:tailEnd/>
          </a:ln>
        </p:spPr>
        <p:txBody>
          <a:bodyPr/>
          <a:lstStyle/>
          <a:p>
            <a:endParaRPr lang="en-US"/>
          </a:p>
        </p:txBody>
      </p:sp>
      <p:sp>
        <p:nvSpPr>
          <p:cNvPr id="568376" name="Rectangle 56"/>
          <p:cNvSpPr>
            <a:spLocks noChangeArrowheads="1"/>
          </p:cNvSpPr>
          <p:nvPr/>
        </p:nvSpPr>
        <p:spPr bwMode="auto">
          <a:xfrm>
            <a:off x="3646488" y="2259013"/>
            <a:ext cx="504825" cy="198437"/>
          </a:xfrm>
          <a:prstGeom prst="rect">
            <a:avLst/>
          </a:prstGeom>
          <a:noFill/>
          <a:ln w="9525">
            <a:noFill/>
            <a:miter lim="800000"/>
            <a:headEnd/>
            <a:tailEnd/>
          </a:ln>
        </p:spPr>
        <p:txBody>
          <a:bodyPr/>
          <a:lstStyle/>
          <a:p>
            <a:endParaRPr lang="en-US"/>
          </a:p>
        </p:txBody>
      </p:sp>
      <p:sp>
        <p:nvSpPr>
          <p:cNvPr id="568377" name="Rectangle 57"/>
          <p:cNvSpPr>
            <a:spLocks noChangeArrowheads="1"/>
          </p:cNvSpPr>
          <p:nvPr/>
        </p:nvSpPr>
        <p:spPr bwMode="auto">
          <a:xfrm>
            <a:off x="3646488" y="2259013"/>
            <a:ext cx="627062" cy="239712"/>
          </a:xfrm>
          <a:prstGeom prst="rect">
            <a:avLst/>
          </a:prstGeom>
          <a:noFill/>
          <a:ln w="9525">
            <a:noFill/>
            <a:miter lim="800000"/>
            <a:headEnd/>
            <a:tailEnd/>
          </a:ln>
        </p:spPr>
        <p:txBody>
          <a:bodyPr/>
          <a:lstStyle/>
          <a:p>
            <a:endParaRPr lang="en-US"/>
          </a:p>
        </p:txBody>
      </p:sp>
      <p:sp>
        <p:nvSpPr>
          <p:cNvPr id="568378" name="Rectangle 58"/>
          <p:cNvSpPr>
            <a:spLocks noChangeArrowheads="1"/>
          </p:cNvSpPr>
          <p:nvPr/>
        </p:nvSpPr>
        <p:spPr bwMode="auto">
          <a:xfrm>
            <a:off x="3646488" y="2287588"/>
            <a:ext cx="514350" cy="201612"/>
          </a:xfrm>
          <a:prstGeom prst="rect">
            <a:avLst/>
          </a:prstGeom>
          <a:noFill/>
          <a:ln w="9525">
            <a:noFill/>
            <a:miter lim="800000"/>
            <a:headEnd/>
            <a:tailEnd/>
          </a:ln>
        </p:spPr>
        <p:txBody>
          <a:bodyPr/>
          <a:lstStyle/>
          <a:p>
            <a:endParaRPr lang="en-US"/>
          </a:p>
        </p:txBody>
      </p:sp>
      <p:sp>
        <p:nvSpPr>
          <p:cNvPr id="568379" name="Rectangle 59"/>
          <p:cNvSpPr>
            <a:spLocks noChangeArrowheads="1"/>
          </p:cNvSpPr>
          <p:nvPr/>
        </p:nvSpPr>
        <p:spPr bwMode="auto">
          <a:xfrm>
            <a:off x="3646488" y="2293938"/>
            <a:ext cx="506412"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Billing</a:t>
            </a:r>
            <a:endParaRPr lang="en-US" sz="2400">
              <a:latin typeface="Times New Roman" pitchFamily="18" charset="0"/>
              <a:cs typeface="Times New Roman" pitchFamily="18" charset="0"/>
            </a:endParaRPr>
          </a:p>
        </p:txBody>
      </p:sp>
      <p:sp>
        <p:nvSpPr>
          <p:cNvPr id="568380" name="Rectangle 60"/>
          <p:cNvSpPr>
            <a:spLocks noChangeArrowheads="1"/>
          </p:cNvSpPr>
          <p:nvPr/>
        </p:nvSpPr>
        <p:spPr bwMode="auto">
          <a:xfrm>
            <a:off x="417513" y="2160588"/>
            <a:ext cx="977900" cy="3854450"/>
          </a:xfrm>
          <a:prstGeom prst="rect">
            <a:avLst/>
          </a:prstGeom>
          <a:solidFill>
            <a:srgbClr val="FFFF80"/>
          </a:solidFill>
          <a:ln w="9525">
            <a:solidFill>
              <a:srgbClr val="000000"/>
            </a:solidFill>
            <a:miter lim="800000"/>
            <a:headEnd/>
            <a:tailEnd/>
          </a:ln>
        </p:spPr>
        <p:txBody>
          <a:bodyPr/>
          <a:lstStyle/>
          <a:p>
            <a:endParaRPr lang="en-US"/>
          </a:p>
        </p:txBody>
      </p:sp>
      <p:sp>
        <p:nvSpPr>
          <p:cNvPr id="568381" name="Rectangle 61"/>
          <p:cNvSpPr>
            <a:spLocks noChangeArrowheads="1"/>
          </p:cNvSpPr>
          <p:nvPr/>
        </p:nvSpPr>
        <p:spPr bwMode="auto">
          <a:xfrm>
            <a:off x="468313" y="2270125"/>
            <a:ext cx="873125" cy="198438"/>
          </a:xfrm>
          <a:prstGeom prst="rect">
            <a:avLst/>
          </a:prstGeom>
          <a:noFill/>
          <a:ln w="9525">
            <a:noFill/>
            <a:miter lim="800000"/>
            <a:headEnd/>
            <a:tailEnd/>
          </a:ln>
        </p:spPr>
        <p:txBody>
          <a:bodyPr/>
          <a:lstStyle/>
          <a:p>
            <a:endParaRPr lang="en-US"/>
          </a:p>
        </p:txBody>
      </p:sp>
      <p:sp>
        <p:nvSpPr>
          <p:cNvPr id="568382" name="Rectangle 62"/>
          <p:cNvSpPr>
            <a:spLocks noChangeArrowheads="1"/>
          </p:cNvSpPr>
          <p:nvPr/>
        </p:nvSpPr>
        <p:spPr bwMode="auto">
          <a:xfrm>
            <a:off x="468313" y="2270125"/>
            <a:ext cx="825500" cy="206375"/>
          </a:xfrm>
          <a:prstGeom prst="rect">
            <a:avLst/>
          </a:prstGeom>
          <a:noFill/>
          <a:ln w="9525">
            <a:noFill/>
            <a:miter lim="800000"/>
            <a:headEnd/>
            <a:tailEnd/>
          </a:ln>
        </p:spPr>
        <p:txBody>
          <a:bodyPr/>
          <a:lstStyle/>
          <a:p>
            <a:endParaRPr lang="en-US"/>
          </a:p>
        </p:txBody>
      </p:sp>
      <p:sp>
        <p:nvSpPr>
          <p:cNvPr id="568383" name="Rectangle 63"/>
          <p:cNvSpPr>
            <a:spLocks noChangeArrowheads="1"/>
          </p:cNvSpPr>
          <p:nvPr/>
        </p:nvSpPr>
        <p:spPr bwMode="auto">
          <a:xfrm>
            <a:off x="468313" y="2281238"/>
            <a:ext cx="623887" cy="146050"/>
          </a:xfrm>
          <a:prstGeom prst="rect">
            <a:avLst/>
          </a:prstGeom>
          <a:noFill/>
          <a:ln w="9525">
            <a:noFill/>
            <a:miter lim="800000"/>
            <a:headEnd/>
            <a:tailEnd/>
          </a:ln>
        </p:spPr>
        <p:txBody>
          <a:bodyPr/>
          <a:lstStyle/>
          <a:p>
            <a:endParaRPr lang="en-US"/>
          </a:p>
        </p:txBody>
      </p:sp>
      <p:sp>
        <p:nvSpPr>
          <p:cNvPr id="568384" name="Rectangle 64"/>
          <p:cNvSpPr>
            <a:spLocks noChangeArrowheads="1"/>
          </p:cNvSpPr>
          <p:nvPr/>
        </p:nvSpPr>
        <p:spPr bwMode="auto">
          <a:xfrm>
            <a:off x="468313" y="2287588"/>
            <a:ext cx="804862" cy="182562"/>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Operations</a:t>
            </a:r>
            <a:endParaRPr lang="en-US" sz="1200" b="0">
              <a:cs typeface="Times New Roman" pitchFamily="18" charset="0"/>
            </a:endParaRPr>
          </a:p>
        </p:txBody>
      </p:sp>
      <p:sp>
        <p:nvSpPr>
          <p:cNvPr id="568385" name="Rectangle 65"/>
          <p:cNvSpPr>
            <a:spLocks noChangeArrowheads="1"/>
          </p:cNvSpPr>
          <p:nvPr/>
        </p:nvSpPr>
        <p:spPr bwMode="auto">
          <a:xfrm>
            <a:off x="468313" y="2417763"/>
            <a:ext cx="962025" cy="204787"/>
          </a:xfrm>
          <a:prstGeom prst="rect">
            <a:avLst/>
          </a:prstGeom>
          <a:noFill/>
          <a:ln w="9525">
            <a:noFill/>
            <a:miter lim="800000"/>
            <a:headEnd/>
            <a:tailEnd/>
          </a:ln>
        </p:spPr>
        <p:txBody>
          <a:bodyPr/>
          <a:lstStyle/>
          <a:p>
            <a:endParaRPr lang="en-US"/>
          </a:p>
        </p:txBody>
      </p:sp>
      <p:sp>
        <p:nvSpPr>
          <p:cNvPr id="568386" name="Rectangle 66"/>
          <p:cNvSpPr>
            <a:spLocks noChangeArrowheads="1"/>
          </p:cNvSpPr>
          <p:nvPr/>
        </p:nvSpPr>
        <p:spPr bwMode="auto">
          <a:xfrm>
            <a:off x="468313" y="2417763"/>
            <a:ext cx="914400" cy="211137"/>
          </a:xfrm>
          <a:prstGeom prst="rect">
            <a:avLst/>
          </a:prstGeom>
          <a:noFill/>
          <a:ln w="9525">
            <a:noFill/>
            <a:miter lim="800000"/>
            <a:headEnd/>
            <a:tailEnd/>
          </a:ln>
        </p:spPr>
        <p:txBody>
          <a:bodyPr/>
          <a:lstStyle/>
          <a:p>
            <a:endParaRPr lang="en-US"/>
          </a:p>
        </p:txBody>
      </p:sp>
      <p:sp>
        <p:nvSpPr>
          <p:cNvPr id="568387" name="Rectangle 67"/>
          <p:cNvSpPr>
            <a:spLocks noChangeArrowheads="1"/>
          </p:cNvSpPr>
          <p:nvPr/>
        </p:nvSpPr>
        <p:spPr bwMode="auto">
          <a:xfrm>
            <a:off x="468313" y="2435225"/>
            <a:ext cx="695325" cy="146050"/>
          </a:xfrm>
          <a:prstGeom prst="rect">
            <a:avLst/>
          </a:prstGeom>
          <a:noFill/>
          <a:ln w="9525">
            <a:noFill/>
            <a:miter lim="800000"/>
            <a:headEnd/>
            <a:tailEnd/>
          </a:ln>
        </p:spPr>
        <p:txBody>
          <a:bodyPr/>
          <a:lstStyle/>
          <a:p>
            <a:endParaRPr lang="en-US"/>
          </a:p>
        </p:txBody>
      </p:sp>
      <p:sp>
        <p:nvSpPr>
          <p:cNvPr id="568388" name="Rectangle 68"/>
          <p:cNvSpPr>
            <a:spLocks noChangeArrowheads="1"/>
          </p:cNvSpPr>
          <p:nvPr/>
        </p:nvSpPr>
        <p:spPr bwMode="auto">
          <a:xfrm>
            <a:off x="468313" y="2441575"/>
            <a:ext cx="900112" cy="1825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Support and</a:t>
            </a:r>
            <a:endParaRPr lang="en-US" sz="1200" b="0">
              <a:cs typeface="Times New Roman" pitchFamily="18" charset="0"/>
            </a:endParaRPr>
          </a:p>
        </p:txBody>
      </p:sp>
      <p:sp>
        <p:nvSpPr>
          <p:cNvPr id="568389" name="Rectangle 69"/>
          <p:cNvSpPr>
            <a:spLocks noChangeArrowheads="1"/>
          </p:cNvSpPr>
          <p:nvPr/>
        </p:nvSpPr>
        <p:spPr bwMode="auto">
          <a:xfrm>
            <a:off x="468313" y="2560638"/>
            <a:ext cx="839787" cy="211137"/>
          </a:xfrm>
          <a:prstGeom prst="rect">
            <a:avLst/>
          </a:prstGeom>
          <a:noFill/>
          <a:ln w="9525">
            <a:noFill/>
            <a:miter lim="800000"/>
            <a:headEnd/>
            <a:tailEnd/>
          </a:ln>
        </p:spPr>
        <p:txBody>
          <a:bodyPr/>
          <a:lstStyle/>
          <a:p>
            <a:endParaRPr lang="en-US"/>
          </a:p>
        </p:txBody>
      </p:sp>
      <p:sp>
        <p:nvSpPr>
          <p:cNvPr id="568390" name="Rectangle 70"/>
          <p:cNvSpPr>
            <a:spLocks noChangeArrowheads="1"/>
          </p:cNvSpPr>
          <p:nvPr/>
        </p:nvSpPr>
        <p:spPr bwMode="auto">
          <a:xfrm>
            <a:off x="468313" y="2571750"/>
            <a:ext cx="792162" cy="200025"/>
          </a:xfrm>
          <a:prstGeom prst="rect">
            <a:avLst/>
          </a:prstGeom>
          <a:noFill/>
          <a:ln w="9525">
            <a:noFill/>
            <a:miter lim="800000"/>
            <a:headEnd/>
            <a:tailEnd/>
          </a:ln>
        </p:spPr>
        <p:txBody>
          <a:bodyPr/>
          <a:lstStyle/>
          <a:p>
            <a:endParaRPr lang="en-US"/>
          </a:p>
        </p:txBody>
      </p:sp>
      <p:sp>
        <p:nvSpPr>
          <p:cNvPr id="568391" name="Rectangle 71"/>
          <p:cNvSpPr>
            <a:spLocks noChangeArrowheads="1"/>
          </p:cNvSpPr>
          <p:nvPr/>
        </p:nvSpPr>
        <p:spPr bwMode="auto">
          <a:xfrm>
            <a:off x="468313" y="2584450"/>
            <a:ext cx="590550" cy="144463"/>
          </a:xfrm>
          <a:prstGeom prst="rect">
            <a:avLst/>
          </a:prstGeom>
          <a:noFill/>
          <a:ln w="9525">
            <a:noFill/>
            <a:miter lim="800000"/>
            <a:headEnd/>
            <a:tailEnd/>
          </a:ln>
        </p:spPr>
        <p:txBody>
          <a:bodyPr/>
          <a:lstStyle/>
          <a:p>
            <a:endParaRPr lang="en-US"/>
          </a:p>
        </p:txBody>
      </p:sp>
      <p:sp>
        <p:nvSpPr>
          <p:cNvPr id="568392" name="Rectangle 72"/>
          <p:cNvSpPr>
            <a:spLocks noChangeArrowheads="1"/>
          </p:cNvSpPr>
          <p:nvPr/>
        </p:nvSpPr>
        <p:spPr bwMode="auto">
          <a:xfrm>
            <a:off x="468313" y="2590800"/>
            <a:ext cx="760412" cy="1825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Readiness</a:t>
            </a:r>
            <a:endParaRPr lang="en-US" sz="1200" b="0">
              <a:cs typeface="Times New Roman" pitchFamily="18" charset="0"/>
            </a:endParaRPr>
          </a:p>
        </p:txBody>
      </p:sp>
      <p:sp>
        <p:nvSpPr>
          <p:cNvPr id="568393" name="Oval 73"/>
          <p:cNvSpPr>
            <a:spLocks noChangeArrowheads="1"/>
          </p:cNvSpPr>
          <p:nvPr/>
        </p:nvSpPr>
        <p:spPr bwMode="auto">
          <a:xfrm>
            <a:off x="228600" y="1508125"/>
            <a:ext cx="4510088" cy="409575"/>
          </a:xfrm>
          <a:prstGeom prst="ellipse">
            <a:avLst/>
          </a:prstGeom>
          <a:solidFill>
            <a:srgbClr val="FFFF80"/>
          </a:solidFill>
          <a:ln w="9525">
            <a:solidFill>
              <a:srgbClr val="000000"/>
            </a:solidFill>
            <a:round/>
            <a:headEnd/>
            <a:tailEnd/>
          </a:ln>
        </p:spPr>
        <p:txBody>
          <a:bodyPr/>
          <a:lstStyle/>
          <a:p>
            <a:endParaRPr lang="en-US"/>
          </a:p>
        </p:txBody>
      </p:sp>
      <p:sp>
        <p:nvSpPr>
          <p:cNvPr id="568394" name="Rectangle 74"/>
          <p:cNvSpPr>
            <a:spLocks noChangeArrowheads="1"/>
          </p:cNvSpPr>
          <p:nvPr/>
        </p:nvSpPr>
        <p:spPr bwMode="auto">
          <a:xfrm>
            <a:off x="1892300" y="1597025"/>
            <a:ext cx="1231900" cy="327025"/>
          </a:xfrm>
          <a:prstGeom prst="rect">
            <a:avLst/>
          </a:prstGeom>
          <a:noFill/>
          <a:ln w="9525">
            <a:noFill/>
            <a:miter lim="800000"/>
            <a:headEnd/>
            <a:tailEnd/>
          </a:ln>
        </p:spPr>
        <p:txBody>
          <a:bodyPr/>
          <a:lstStyle/>
          <a:p>
            <a:endParaRPr lang="en-US"/>
          </a:p>
        </p:txBody>
      </p:sp>
      <p:sp>
        <p:nvSpPr>
          <p:cNvPr id="568395" name="Rectangle 75"/>
          <p:cNvSpPr>
            <a:spLocks noChangeArrowheads="1"/>
          </p:cNvSpPr>
          <p:nvPr/>
        </p:nvSpPr>
        <p:spPr bwMode="auto">
          <a:xfrm>
            <a:off x="1892300" y="1635125"/>
            <a:ext cx="1001713" cy="258763"/>
          </a:xfrm>
          <a:prstGeom prst="rect">
            <a:avLst/>
          </a:prstGeom>
          <a:noFill/>
          <a:ln w="9525">
            <a:noFill/>
            <a:miter lim="800000"/>
            <a:headEnd/>
            <a:tailEnd/>
          </a:ln>
        </p:spPr>
        <p:txBody>
          <a:bodyPr/>
          <a:lstStyle/>
          <a:p>
            <a:endParaRPr lang="en-US"/>
          </a:p>
        </p:txBody>
      </p:sp>
      <p:sp>
        <p:nvSpPr>
          <p:cNvPr id="568396" name="Rectangle 76"/>
          <p:cNvSpPr>
            <a:spLocks noChangeArrowheads="1"/>
          </p:cNvSpPr>
          <p:nvPr/>
        </p:nvSpPr>
        <p:spPr bwMode="auto">
          <a:xfrm>
            <a:off x="1892300" y="1644650"/>
            <a:ext cx="1008063" cy="2587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700">
                <a:solidFill>
                  <a:srgbClr val="000000"/>
                </a:solidFill>
                <a:cs typeface="Times New Roman" pitchFamily="18" charset="0"/>
              </a:rPr>
              <a:t>Customer</a:t>
            </a:r>
            <a:endParaRPr lang="en-US" sz="2400" b="0">
              <a:latin typeface="Times New Roman" pitchFamily="18" charset="0"/>
              <a:cs typeface="Times New Roman" pitchFamily="18" charset="0"/>
            </a:endParaRPr>
          </a:p>
        </p:txBody>
      </p:sp>
      <p:sp>
        <p:nvSpPr>
          <p:cNvPr id="568397" name="Text Box 77"/>
          <p:cNvSpPr txBox="1">
            <a:spLocks noChangeArrowheads="1"/>
          </p:cNvSpPr>
          <p:nvPr/>
        </p:nvSpPr>
        <p:spPr bwMode="auto">
          <a:xfrm>
            <a:off x="4876800" y="1447800"/>
            <a:ext cx="4267200" cy="5113338"/>
          </a:xfrm>
          <a:prstGeom prst="rect">
            <a:avLst/>
          </a:prstGeom>
          <a:solidFill>
            <a:schemeClr val="bg1"/>
          </a:solidFill>
          <a:ln w="9525">
            <a:solidFill>
              <a:srgbClr val="000099"/>
            </a:solidFill>
            <a:miter lim="800000"/>
            <a:headEnd/>
            <a:tailEnd/>
          </a:ln>
          <a:effectLst/>
        </p:spPr>
        <p:txBody>
          <a:bodyPr>
            <a:spAutoFit/>
          </a:bodyPr>
          <a:lstStyle/>
          <a:p>
            <a:pPr marL="174625" indent="-174625" algn="l" eaLnBrk="0" hangingPunct="0">
              <a:buClrTx/>
              <a:buFontTx/>
              <a:buChar char="•"/>
            </a:pPr>
            <a:r>
              <a:rPr lang="en-US" sz="1600" dirty="0"/>
              <a:t>Fulfillment</a:t>
            </a:r>
            <a:r>
              <a:rPr lang="en-US" sz="1600" b="0" dirty="0"/>
              <a:t>: Provides customers with their requested products in a </a:t>
            </a:r>
            <a:r>
              <a:rPr lang="en-US" sz="1600" b="0" dirty="0">
                <a:solidFill>
                  <a:schemeClr val="hlink"/>
                </a:solidFill>
              </a:rPr>
              <a:t>timely and correct</a:t>
            </a:r>
            <a:r>
              <a:rPr lang="en-US" sz="1600" b="0" dirty="0"/>
              <a:t> manner</a:t>
            </a:r>
          </a:p>
          <a:p>
            <a:pPr marL="174625" indent="-174625" algn="l" eaLnBrk="0" hangingPunct="0">
              <a:buClrTx/>
              <a:buFontTx/>
              <a:buChar char="•"/>
            </a:pPr>
            <a:r>
              <a:rPr lang="en-US" sz="1600" dirty="0"/>
              <a:t>Assurance</a:t>
            </a:r>
            <a:r>
              <a:rPr lang="en-US" sz="1600" b="0" dirty="0"/>
              <a:t>: Executes </a:t>
            </a:r>
            <a:r>
              <a:rPr lang="en-US" sz="1600" b="0" dirty="0">
                <a:solidFill>
                  <a:schemeClr val="hlink"/>
                </a:solidFill>
              </a:rPr>
              <a:t>proactive and reactive</a:t>
            </a:r>
            <a:r>
              <a:rPr lang="en-US" sz="1600" b="0" dirty="0"/>
              <a:t>. maintenance activities to ensure that services provided are  available and performing to </a:t>
            </a:r>
            <a:r>
              <a:rPr lang="en-US" sz="1600" b="0" dirty="0">
                <a:solidFill>
                  <a:schemeClr val="hlink"/>
                </a:solidFill>
              </a:rPr>
              <a:t>SLA / </a:t>
            </a:r>
            <a:r>
              <a:rPr lang="en-US" sz="1600" b="0" dirty="0" err="1">
                <a:solidFill>
                  <a:schemeClr val="hlink"/>
                </a:solidFill>
              </a:rPr>
              <a:t>QoS</a:t>
            </a:r>
            <a:r>
              <a:rPr lang="en-US" sz="1600" b="0" dirty="0">
                <a:solidFill>
                  <a:schemeClr val="hlink"/>
                </a:solidFill>
              </a:rPr>
              <a:t> levels</a:t>
            </a:r>
            <a:r>
              <a:rPr lang="en-US" sz="1600" b="0" dirty="0"/>
              <a:t>  </a:t>
            </a:r>
          </a:p>
          <a:p>
            <a:pPr marL="174625" indent="-174625" algn="l" eaLnBrk="0" hangingPunct="0">
              <a:buClrTx/>
              <a:buFontTx/>
              <a:buChar char="•"/>
            </a:pPr>
            <a:r>
              <a:rPr lang="en-US" sz="1600" dirty="0"/>
              <a:t>Billing</a:t>
            </a:r>
            <a:r>
              <a:rPr lang="en-US" sz="1600" b="0" dirty="0"/>
              <a:t>: Collects usage records and Produces </a:t>
            </a:r>
            <a:r>
              <a:rPr lang="en-US" sz="1600" b="0" dirty="0">
                <a:solidFill>
                  <a:schemeClr val="hlink"/>
                </a:solidFill>
              </a:rPr>
              <a:t>timely and accurate</a:t>
            </a:r>
            <a:r>
              <a:rPr lang="en-US" sz="1600" b="0" dirty="0"/>
              <a:t> bills for providing </a:t>
            </a:r>
            <a:r>
              <a:rPr lang="en-US" sz="1600" b="0" dirty="0">
                <a:solidFill>
                  <a:schemeClr val="hlink"/>
                </a:solidFill>
              </a:rPr>
              <a:t>pre-bill/bill info</a:t>
            </a:r>
            <a:r>
              <a:rPr lang="en-US" sz="1600" b="0" dirty="0"/>
              <a:t> and for processing and collecting </a:t>
            </a:r>
            <a:r>
              <a:rPr lang="en-US" sz="1600" b="0" dirty="0">
                <a:solidFill>
                  <a:schemeClr val="hlink"/>
                </a:solidFill>
              </a:rPr>
              <a:t>payments</a:t>
            </a:r>
            <a:r>
              <a:rPr lang="en-US" sz="1600" b="0" dirty="0"/>
              <a:t>, and handles </a:t>
            </a:r>
            <a:r>
              <a:rPr lang="en-US" sz="1600" b="0" dirty="0">
                <a:solidFill>
                  <a:schemeClr val="hlink"/>
                </a:solidFill>
              </a:rPr>
              <a:t>billing enquiries</a:t>
            </a:r>
          </a:p>
          <a:p>
            <a:pPr marL="174625" indent="-174625" algn="l" eaLnBrk="0" hangingPunct="0">
              <a:buClrTx/>
              <a:buFontTx/>
              <a:buChar char="•"/>
            </a:pPr>
            <a:r>
              <a:rPr lang="en-US" sz="1600" dirty="0"/>
              <a:t>Operations Support &amp; Readiness: </a:t>
            </a:r>
            <a:r>
              <a:rPr lang="en-US" sz="1600" b="0" dirty="0"/>
              <a:t>The processes are concerned with activities that are </a:t>
            </a:r>
            <a:r>
              <a:rPr lang="en-US" sz="1600" b="0" dirty="0">
                <a:solidFill>
                  <a:schemeClr val="hlink"/>
                </a:solidFill>
              </a:rPr>
              <a:t>less "real-time" than those in FAB</a:t>
            </a:r>
            <a:r>
              <a:rPr lang="en-US" sz="1600" b="0" dirty="0"/>
              <a:t>, and which are typically concerned </a:t>
            </a:r>
            <a:r>
              <a:rPr lang="en-US" sz="1600" b="0" dirty="0">
                <a:solidFill>
                  <a:schemeClr val="hlink"/>
                </a:solidFill>
              </a:rPr>
              <a:t>less with individual customers and services</a:t>
            </a:r>
            <a:r>
              <a:rPr lang="en-US" sz="1600" b="0" dirty="0"/>
              <a:t> and more with </a:t>
            </a:r>
            <a:r>
              <a:rPr lang="en-US" sz="1600" b="0" dirty="0">
                <a:solidFill>
                  <a:schemeClr val="hlink"/>
                </a:solidFill>
              </a:rPr>
              <a:t>groups</a:t>
            </a:r>
            <a:r>
              <a:rPr lang="en-US" sz="1600" b="0" dirty="0"/>
              <a:t> of these and ensuring effective run of the </a:t>
            </a:r>
            <a:r>
              <a:rPr lang="en-US" sz="1600" b="0" dirty="0">
                <a:solidFill>
                  <a:schemeClr val="hlink"/>
                </a:solidFill>
              </a:rPr>
              <a:t>vertical processes</a:t>
            </a:r>
            <a:r>
              <a:rPr lang="en-US" sz="1600" b="0" dirty="0"/>
              <a:t>. </a:t>
            </a:r>
          </a:p>
        </p:txBody>
      </p:sp>
      <p:grpSp>
        <p:nvGrpSpPr>
          <p:cNvPr id="568398" name="Group 78"/>
          <p:cNvGrpSpPr>
            <a:grpSpLocks noChangeAspect="1"/>
          </p:cNvGrpSpPr>
          <p:nvPr/>
        </p:nvGrpSpPr>
        <p:grpSpPr bwMode="auto">
          <a:xfrm>
            <a:off x="8382000" y="228600"/>
            <a:ext cx="547688" cy="468313"/>
            <a:chOff x="752" y="1316"/>
            <a:chExt cx="424" cy="363"/>
          </a:xfrm>
        </p:grpSpPr>
        <p:sp>
          <p:nvSpPr>
            <p:cNvPr id="568399" name="Rectangle 79"/>
            <p:cNvSpPr>
              <a:spLocks noChangeAspect="1" noChangeArrowheads="1"/>
            </p:cNvSpPr>
            <p:nvPr/>
          </p:nvSpPr>
          <p:spPr bwMode="auto">
            <a:xfrm>
              <a:off x="752" y="131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0" name="Rectangle 80"/>
            <p:cNvSpPr>
              <a:spLocks noChangeAspect="1" noChangeArrowheads="1"/>
            </p:cNvSpPr>
            <p:nvPr/>
          </p:nvSpPr>
          <p:spPr bwMode="auto">
            <a:xfrm>
              <a:off x="809" y="131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1" name="Rectangle 81"/>
            <p:cNvSpPr>
              <a:spLocks noChangeAspect="1" noChangeArrowheads="1"/>
            </p:cNvSpPr>
            <p:nvPr/>
          </p:nvSpPr>
          <p:spPr bwMode="auto">
            <a:xfrm>
              <a:off x="865" y="131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2" name="Rectangle 82"/>
            <p:cNvSpPr>
              <a:spLocks noChangeAspect="1" noChangeArrowheads="1"/>
            </p:cNvSpPr>
            <p:nvPr/>
          </p:nvSpPr>
          <p:spPr bwMode="auto">
            <a:xfrm>
              <a:off x="752" y="1373"/>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3" name="Rectangle 83"/>
            <p:cNvSpPr>
              <a:spLocks noChangeAspect="1" noChangeArrowheads="1"/>
            </p:cNvSpPr>
            <p:nvPr/>
          </p:nvSpPr>
          <p:spPr bwMode="auto">
            <a:xfrm>
              <a:off x="809" y="1373"/>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4" name="Rectangle 84"/>
            <p:cNvSpPr>
              <a:spLocks noChangeAspect="1" noChangeArrowheads="1"/>
            </p:cNvSpPr>
            <p:nvPr/>
          </p:nvSpPr>
          <p:spPr bwMode="auto">
            <a:xfrm>
              <a:off x="865" y="1373"/>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5" name="Rectangle 85"/>
            <p:cNvSpPr>
              <a:spLocks noChangeAspect="1" noChangeArrowheads="1"/>
            </p:cNvSpPr>
            <p:nvPr/>
          </p:nvSpPr>
          <p:spPr bwMode="auto">
            <a:xfrm>
              <a:off x="752" y="1430"/>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6" name="Rectangle 86"/>
            <p:cNvSpPr>
              <a:spLocks noChangeAspect="1" noChangeArrowheads="1"/>
            </p:cNvSpPr>
            <p:nvPr/>
          </p:nvSpPr>
          <p:spPr bwMode="auto">
            <a:xfrm>
              <a:off x="809" y="1430"/>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7" name="Rectangle 87"/>
            <p:cNvSpPr>
              <a:spLocks noChangeAspect="1" noChangeArrowheads="1"/>
            </p:cNvSpPr>
            <p:nvPr/>
          </p:nvSpPr>
          <p:spPr bwMode="auto">
            <a:xfrm>
              <a:off x="865" y="1430"/>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8" name="Rectangle 88"/>
            <p:cNvSpPr>
              <a:spLocks noChangeAspect="1" noChangeArrowheads="1"/>
            </p:cNvSpPr>
            <p:nvPr/>
          </p:nvSpPr>
          <p:spPr bwMode="auto">
            <a:xfrm>
              <a:off x="752" y="148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09" name="Rectangle 89"/>
            <p:cNvSpPr>
              <a:spLocks noChangeAspect="1" noChangeArrowheads="1"/>
            </p:cNvSpPr>
            <p:nvPr/>
          </p:nvSpPr>
          <p:spPr bwMode="auto">
            <a:xfrm>
              <a:off x="809" y="148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10" name="Rectangle 90"/>
            <p:cNvSpPr>
              <a:spLocks noChangeAspect="1" noChangeArrowheads="1"/>
            </p:cNvSpPr>
            <p:nvPr/>
          </p:nvSpPr>
          <p:spPr bwMode="auto">
            <a:xfrm>
              <a:off x="865" y="148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11" name="Rectangle 91"/>
            <p:cNvSpPr>
              <a:spLocks noChangeAspect="1" noChangeArrowheads="1"/>
            </p:cNvSpPr>
            <p:nvPr/>
          </p:nvSpPr>
          <p:spPr bwMode="auto">
            <a:xfrm>
              <a:off x="949" y="1316"/>
              <a:ext cx="57" cy="22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68412" name="Rectangle 92"/>
            <p:cNvSpPr>
              <a:spLocks noChangeAspect="1" noChangeArrowheads="1"/>
            </p:cNvSpPr>
            <p:nvPr/>
          </p:nvSpPr>
          <p:spPr bwMode="auto">
            <a:xfrm>
              <a:off x="1005" y="1316"/>
              <a:ext cx="57" cy="22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68413" name="Rectangle 93"/>
            <p:cNvSpPr>
              <a:spLocks noChangeAspect="1" noChangeArrowheads="1"/>
            </p:cNvSpPr>
            <p:nvPr/>
          </p:nvSpPr>
          <p:spPr bwMode="auto">
            <a:xfrm>
              <a:off x="1062" y="1316"/>
              <a:ext cx="57" cy="22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68414" name="Rectangle 94"/>
            <p:cNvSpPr>
              <a:spLocks noChangeAspect="1" noChangeArrowheads="1"/>
            </p:cNvSpPr>
            <p:nvPr/>
          </p:nvSpPr>
          <p:spPr bwMode="auto">
            <a:xfrm>
              <a:off x="1119" y="1316"/>
              <a:ext cx="57" cy="22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68415" name="Rectangle 95"/>
            <p:cNvSpPr>
              <a:spLocks noChangeAspect="1" noChangeArrowheads="1"/>
            </p:cNvSpPr>
            <p:nvPr/>
          </p:nvSpPr>
          <p:spPr bwMode="auto">
            <a:xfrm>
              <a:off x="864" y="1622"/>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16" name="Rectangle 96"/>
            <p:cNvSpPr>
              <a:spLocks noChangeAspect="1" noChangeArrowheads="1"/>
            </p:cNvSpPr>
            <p:nvPr/>
          </p:nvSpPr>
          <p:spPr bwMode="auto">
            <a:xfrm>
              <a:off x="920" y="1622"/>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17" name="Rectangle 97"/>
            <p:cNvSpPr>
              <a:spLocks noChangeAspect="1" noChangeArrowheads="1"/>
            </p:cNvSpPr>
            <p:nvPr/>
          </p:nvSpPr>
          <p:spPr bwMode="auto">
            <a:xfrm>
              <a:off x="977" y="1622"/>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18" name="Rectangle 98"/>
            <p:cNvSpPr>
              <a:spLocks noChangeAspect="1" noChangeArrowheads="1"/>
            </p:cNvSpPr>
            <p:nvPr/>
          </p:nvSpPr>
          <p:spPr bwMode="auto">
            <a:xfrm>
              <a:off x="836" y="156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19" name="Rectangle 99"/>
            <p:cNvSpPr>
              <a:spLocks noChangeAspect="1" noChangeArrowheads="1"/>
            </p:cNvSpPr>
            <p:nvPr/>
          </p:nvSpPr>
          <p:spPr bwMode="auto">
            <a:xfrm>
              <a:off x="892" y="156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20" name="Rectangle 100"/>
            <p:cNvSpPr>
              <a:spLocks noChangeAspect="1" noChangeArrowheads="1"/>
            </p:cNvSpPr>
            <p:nvPr/>
          </p:nvSpPr>
          <p:spPr bwMode="auto">
            <a:xfrm>
              <a:off x="949" y="156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sp>
          <p:nvSpPr>
            <p:cNvPr id="568421" name="Rectangle 101"/>
            <p:cNvSpPr>
              <a:spLocks noChangeAspect="1" noChangeArrowheads="1"/>
            </p:cNvSpPr>
            <p:nvPr/>
          </p:nvSpPr>
          <p:spPr bwMode="auto">
            <a:xfrm>
              <a:off x="1006" y="1566"/>
              <a:ext cx="57" cy="57"/>
            </a:xfrm>
            <a:prstGeom prst="rect">
              <a:avLst/>
            </a:prstGeom>
            <a:solidFill>
              <a:schemeClr val="bg1"/>
            </a:solidFill>
            <a:ln w="19050">
              <a:solidFill>
                <a:schemeClr val="tx1"/>
              </a:solidFill>
              <a:miter lim="800000"/>
              <a:headEnd/>
              <a:tailEnd/>
            </a:ln>
            <a:effectLst/>
          </p:spPr>
          <p:txBody>
            <a:bodyPr wrap="none" anchor="ctr"/>
            <a:lstStyle/>
            <a:p>
              <a:endParaRPr lang="en-US"/>
            </a:p>
          </p:txBody>
        </p:sp>
      </p:grpSp>
      <p:pic>
        <p:nvPicPr>
          <p:cNvPr id="568422" name="Picture 102" descr="logo without circle2"/>
          <p:cNvPicPr>
            <a:picLocks noChangeAspect="1" noChangeArrowheads="1"/>
          </p:cNvPicPr>
          <p:nvPr/>
        </p:nvPicPr>
        <p:blipFill>
          <a:blip r:embed="rId3"/>
          <a:srcRect/>
          <a:stretch>
            <a:fillRect/>
          </a:stretch>
        </p:blipFill>
        <p:spPr bwMode="auto">
          <a:xfrm>
            <a:off x="3962400" y="6570663"/>
            <a:ext cx="2362200" cy="211137"/>
          </a:xfrm>
          <a:prstGeom prst="rect">
            <a:avLst/>
          </a:prstGeom>
          <a:noFill/>
        </p:spPr>
      </p:pic>
      <p:sp>
        <p:nvSpPr>
          <p:cNvPr id="568424" name="AutoShape 104"/>
          <p:cNvSpPr>
            <a:spLocks noChangeArrowheads="1"/>
          </p:cNvSpPr>
          <p:nvPr/>
        </p:nvSpPr>
        <p:spPr bwMode="auto">
          <a:xfrm>
            <a:off x="1676400" y="3581400"/>
            <a:ext cx="2743200" cy="1143000"/>
          </a:xfrm>
          <a:prstGeom prst="roundRect">
            <a:avLst>
              <a:gd name="adj" fmla="val 16667"/>
            </a:avLst>
          </a:prstGeom>
          <a:solidFill>
            <a:schemeClr val="bg1"/>
          </a:solidFill>
          <a:ln w="9525" algn="ctr">
            <a:solidFill>
              <a:schemeClr val="tx1"/>
            </a:solidFill>
            <a:round/>
            <a:headEnd/>
            <a:tailEnd/>
          </a:ln>
          <a:effectLst/>
        </p:spPr>
        <p:txBody>
          <a:bodyPr anchor="ctr"/>
          <a:lstStyle/>
          <a:p>
            <a:pPr eaLnBrk="0" hangingPunct="0">
              <a:spcBef>
                <a:spcPct val="120000"/>
              </a:spcBef>
              <a:buClrTx/>
              <a:buFontTx/>
              <a:buNone/>
            </a:pPr>
            <a:r>
              <a:rPr lang="en-US" sz="1600"/>
              <a:t>“FAB” (Fulfillment, Assurance, Billing) is the core of the Operations area</a:t>
            </a:r>
            <a:endParaRPr lang="en-US" sz="1600" b="0"/>
          </a:p>
        </p:txBody>
      </p:sp>
      <p:sp>
        <p:nvSpPr>
          <p:cNvPr id="568425" name="AutoShape 105"/>
          <p:cNvSpPr>
            <a:spLocks noChangeArrowheads="1"/>
          </p:cNvSpPr>
          <p:nvPr/>
        </p:nvSpPr>
        <p:spPr bwMode="auto">
          <a:xfrm>
            <a:off x="304800" y="3200400"/>
            <a:ext cx="1295400" cy="2133600"/>
          </a:xfrm>
          <a:prstGeom prst="roundRect">
            <a:avLst>
              <a:gd name="adj" fmla="val 16667"/>
            </a:avLst>
          </a:prstGeom>
          <a:solidFill>
            <a:schemeClr val="bg1"/>
          </a:solidFill>
          <a:ln w="9525" algn="ctr">
            <a:solidFill>
              <a:schemeClr val="tx1"/>
            </a:solidFill>
            <a:round/>
            <a:headEnd/>
            <a:tailEnd/>
          </a:ln>
          <a:effectLst/>
        </p:spPr>
        <p:txBody>
          <a:bodyPr anchor="ctr"/>
          <a:lstStyle/>
          <a:p>
            <a:pPr eaLnBrk="0" hangingPunct="0">
              <a:spcBef>
                <a:spcPct val="120000"/>
              </a:spcBef>
              <a:buClrTx/>
              <a:buFontTx/>
              <a:buNone/>
            </a:pPr>
            <a:r>
              <a:rPr lang="en-US" sz="1200" b="0"/>
              <a:t>Responsible for providing management, logistics and admin supports for FAB processes and ensuring its operational readiness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8424"/>
                                        </p:tgtEl>
                                        <p:attrNameLst>
                                          <p:attrName>style.visibility</p:attrName>
                                        </p:attrNameLst>
                                      </p:cBhvr>
                                      <p:to>
                                        <p:strVal val="visible"/>
                                      </p:to>
                                    </p:set>
                                    <p:animEffect transition="in" filter="checkerboard(across)">
                                      <p:cBhvr>
                                        <p:cTn id="7" dur="500"/>
                                        <p:tgtEl>
                                          <p:spTgt spid="56842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68397">
                                            <p:bg/>
                                          </p:spTgt>
                                        </p:tgtEl>
                                        <p:attrNameLst>
                                          <p:attrName>style.visibility</p:attrName>
                                        </p:attrNameLst>
                                      </p:cBhvr>
                                      <p:to>
                                        <p:strVal val="visible"/>
                                      </p:to>
                                    </p:set>
                                    <p:animEffect transition="in" filter="checkerboard(across)">
                                      <p:cBhvr>
                                        <p:cTn id="11" dur="500"/>
                                        <p:tgtEl>
                                          <p:spTgt spid="568397">
                                            <p:bg/>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68397">
                                            <p:txEl>
                                              <p:pRg st="0" end="0"/>
                                            </p:txEl>
                                          </p:spTgt>
                                        </p:tgtEl>
                                        <p:attrNameLst>
                                          <p:attrName>style.visibility</p:attrName>
                                        </p:attrNameLst>
                                      </p:cBhvr>
                                      <p:to>
                                        <p:strVal val="visible"/>
                                      </p:to>
                                    </p:set>
                                    <p:animEffect transition="in" filter="checkerboard(across)">
                                      <p:cBhvr>
                                        <p:cTn id="15" dur="500"/>
                                        <p:tgtEl>
                                          <p:spTgt spid="568397">
                                            <p:txEl>
                                              <p:pRg st="0" end="0"/>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568397">
                                            <p:txEl>
                                              <p:pRg st="1" end="1"/>
                                            </p:txEl>
                                          </p:spTgt>
                                        </p:tgtEl>
                                        <p:attrNameLst>
                                          <p:attrName>style.visibility</p:attrName>
                                        </p:attrNameLst>
                                      </p:cBhvr>
                                      <p:to>
                                        <p:strVal val="visible"/>
                                      </p:to>
                                    </p:set>
                                    <p:animEffect transition="in" filter="checkerboard(across)">
                                      <p:cBhvr>
                                        <p:cTn id="19" dur="500"/>
                                        <p:tgtEl>
                                          <p:spTgt spid="568397">
                                            <p:txEl>
                                              <p:pRg st="1" end="1"/>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568397">
                                            <p:txEl>
                                              <p:pRg st="2" end="2"/>
                                            </p:txEl>
                                          </p:spTgt>
                                        </p:tgtEl>
                                        <p:attrNameLst>
                                          <p:attrName>style.visibility</p:attrName>
                                        </p:attrNameLst>
                                      </p:cBhvr>
                                      <p:to>
                                        <p:strVal val="visible"/>
                                      </p:to>
                                    </p:set>
                                    <p:animEffect transition="in" filter="checkerboard(across)">
                                      <p:cBhvr>
                                        <p:cTn id="23" dur="500"/>
                                        <p:tgtEl>
                                          <p:spTgt spid="56839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568397">
                                            <p:txEl>
                                              <p:pRg st="3" end="3"/>
                                            </p:txEl>
                                          </p:spTgt>
                                        </p:tgtEl>
                                        <p:attrNameLst>
                                          <p:attrName>style.visibility</p:attrName>
                                        </p:attrNameLst>
                                      </p:cBhvr>
                                      <p:to>
                                        <p:strVal val="visible"/>
                                      </p:to>
                                    </p:set>
                                    <p:animEffect transition="in" filter="checkerboard(across)">
                                      <p:cBhvr>
                                        <p:cTn id="28" dur="500"/>
                                        <p:tgtEl>
                                          <p:spTgt spid="568397">
                                            <p:txEl>
                                              <p:pRg st="3" end="3"/>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568425"/>
                                        </p:tgtEl>
                                        <p:attrNameLst>
                                          <p:attrName>style.visibility</p:attrName>
                                        </p:attrNameLst>
                                      </p:cBhvr>
                                      <p:to>
                                        <p:strVal val="visible"/>
                                      </p:to>
                                    </p:set>
                                    <p:animEffect transition="in" filter="checkerboard(across)">
                                      <p:cBhvr>
                                        <p:cTn id="31" dur="500"/>
                                        <p:tgtEl>
                                          <p:spTgt spid="56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97" grpId="0" uiExpand="1" build="p" animBg="1"/>
      <p:bldP spid="568424" grpId="0" animBg="1"/>
      <p:bldP spid="5684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381000" y="228600"/>
            <a:ext cx="7315200" cy="914400"/>
          </a:xfrm>
        </p:spPr>
        <p:txBody>
          <a:bodyPr/>
          <a:lstStyle/>
          <a:p>
            <a:r>
              <a:rPr lang="en-US" sz="4400" dirty="0" smtClean="0"/>
              <a:t>CRM Processes Level </a:t>
            </a:r>
            <a:r>
              <a:rPr lang="en-US" sz="4400" dirty="0"/>
              <a:t>1 - 2</a:t>
            </a:r>
            <a:endParaRPr lang="es-AR" sz="4400" dirty="0"/>
          </a:p>
        </p:txBody>
      </p:sp>
      <p:sp>
        <p:nvSpPr>
          <p:cNvPr id="551939" name="Rectangle 3"/>
          <p:cNvSpPr>
            <a:spLocks noChangeArrowheads="1"/>
          </p:cNvSpPr>
          <p:nvPr/>
        </p:nvSpPr>
        <p:spPr bwMode="auto">
          <a:xfrm>
            <a:off x="4835525" y="1635125"/>
            <a:ext cx="4151313" cy="4079875"/>
          </a:xfrm>
          <a:prstGeom prst="rect">
            <a:avLst/>
          </a:prstGeom>
          <a:solidFill>
            <a:srgbClr val="808080"/>
          </a:solidFill>
          <a:ln w="9525">
            <a:noFill/>
            <a:miter lim="800000"/>
            <a:headEnd/>
            <a:tailEnd/>
          </a:ln>
        </p:spPr>
        <p:txBody>
          <a:bodyPr/>
          <a:lstStyle/>
          <a:p>
            <a:endParaRPr lang="en-US"/>
          </a:p>
        </p:txBody>
      </p:sp>
      <p:sp>
        <p:nvSpPr>
          <p:cNvPr id="551940" name="Rectangle 4"/>
          <p:cNvSpPr>
            <a:spLocks noChangeArrowheads="1"/>
          </p:cNvSpPr>
          <p:nvPr/>
        </p:nvSpPr>
        <p:spPr bwMode="auto">
          <a:xfrm>
            <a:off x="4800600" y="1601788"/>
            <a:ext cx="4152900" cy="4079875"/>
          </a:xfrm>
          <a:prstGeom prst="rect">
            <a:avLst/>
          </a:prstGeom>
          <a:solidFill>
            <a:srgbClr val="FFCEFF"/>
          </a:solidFill>
          <a:ln w="11113">
            <a:solidFill>
              <a:srgbClr val="000000"/>
            </a:solidFill>
            <a:miter lim="800000"/>
            <a:headEnd/>
            <a:tailEnd/>
          </a:ln>
        </p:spPr>
        <p:txBody>
          <a:bodyPr/>
          <a:lstStyle/>
          <a:p>
            <a:endParaRPr lang="en-US"/>
          </a:p>
        </p:txBody>
      </p:sp>
      <p:sp>
        <p:nvSpPr>
          <p:cNvPr id="551941" name="Rectangle 5"/>
          <p:cNvSpPr>
            <a:spLocks noChangeArrowheads="1"/>
          </p:cNvSpPr>
          <p:nvPr/>
        </p:nvSpPr>
        <p:spPr bwMode="auto">
          <a:xfrm>
            <a:off x="4868863" y="1670050"/>
            <a:ext cx="874712" cy="198438"/>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Operations</a:t>
            </a:r>
            <a:endParaRPr lang="en-US" sz="1300">
              <a:latin typeface="Times New Roman" pitchFamily="18" charset="0"/>
              <a:cs typeface="Times New Roman" pitchFamily="18" charset="0"/>
            </a:endParaRPr>
          </a:p>
        </p:txBody>
      </p:sp>
      <p:sp>
        <p:nvSpPr>
          <p:cNvPr id="551943" name="Rectangle 7"/>
          <p:cNvSpPr>
            <a:spLocks noChangeArrowheads="1"/>
          </p:cNvSpPr>
          <p:nvPr/>
        </p:nvSpPr>
        <p:spPr bwMode="auto">
          <a:xfrm>
            <a:off x="5948363" y="1962150"/>
            <a:ext cx="990600" cy="3606800"/>
          </a:xfrm>
          <a:prstGeom prst="rect">
            <a:avLst/>
          </a:prstGeom>
          <a:solidFill>
            <a:srgbClr val="808080"/>
          </a:solidFill>
          <a:ln w="9525">
            <a:noFill/>
            <a:miter lim="800000"/>
            <a:headEnd/>
            <a:tailEnd/>
          </a:ln>
        </p:spPr>
        <p:txBody>
          <a:bodyPr/>
          <a:lstStyle/>
          <a:p>
            <a:endParaRPr lang="en-US"/>
          </a:p>
        </p:txBody>
      </p:sp>
      <p:sp>
        <p:nvSpPr>
          <p:cNvPr id="551944" name="Rectangle 8"/>
          <p:cNvSpPr>
            <a:spLocks noChangeArrowheads="1"/>
          </p:cNvSpPr>
          <p:nvPr/>
        </p:nvSpPr>
        <p:spPr bwMode="auto">
          <a:xfrm>
            <a:off x="5915025" y="1928813"/>
            <a:ext cx="990600" cy="3606800"/>
          </a:xfrm>
          <a:prstGeom prst="rect">
            <a:avLst/>
          </a:prstGeom>
          <a:solidFill>
            <a:srgbClr val="9FFF9F"/>
          </a:solidFill>
          <a:ln w="11113">
            <a:solidFill>
              <a:srgbClr val="000000"/>
            </a:solidFill>
            <a:miter lim="800000"/>
            <a:headEnd/>
            <a:tailEnd/>
          </a:ln>
        </p:spPr>
        <p:txBody>
          <a:bodyPr/>
          <a:lstStyle/>
          <a:p>
            <a:endParaRPr lang="en-US"/>
          </a:p>
        </p:txBody>
      </p:sp>
      <p:sp>
        <p:nvSpPr>
          <p:cNvPr id="551945" name="Rectangle 9"/>
          <p:cNvSpPr>
            <a:spLocks noChangeArrowheads="1"/>
          </p:cNvSpPr>
          <p:nvPr/>
        </p:nvSpPr>
        <p:spPr bwMode="auto">
          <a:xfrm>
            <a:off x="5994400" y="1995488"/>
            <a:ext cx="838200"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Fulfillment</a:t>
            </a:r>
            <a:endParaRPr lang="en-US" sz="1300">
              <a:cs typeface="Times New Roman" pitchFamily="18" charset="0"/>
            </a:endParaRPr>
          </a:p>
        </p:txBody>
      </p:sp>
      <p:sp>
        <p:nvSpPr>
          <p:cNvPr id="551946" name="Rectangle 10"/>
          <p:cNvSpPr>
            <a:spLocks noChangeArrowheads="1"/>
          </p:cNvSpPr>
          <p:nvPr/>
        </p:nvSpPr>
        <p:spPr bwMode="auto">
          <a:xfrm>
            <a:off x="6927850" y="1962150"/>
            <a:ext cx="979488" cy="3606800"/>
          </a:xfrm>
          <a:prstGeom prst="rect">
            <a:avLst/>
          </a:prstGeom>
          <a:solidFill>
            <a:srgbClr val="808080"/>
          </a:solidFill>
          <a:ln w="9525">
            <a:noFill/>
            <a:miter lim="800000"/>
            <a:headEnd/>
            <a:tailEnd/>
          </a:ln>
        </p:spPr>
        <p:txBody>
          <a:bodyPr/>
          <a:lstStyle/>
          <a:p>
            <a:endParaRPr lang="en-US"/>
          </a:p>
        </p:txBody>
      </p:sp>
      <p:sp>
        <p:nvSpPr>
          <p:cNvPr id="551947" name="Rectangle 11"/>
          <p:cNvSpPr>
            <a:spLocks noChangeArrowheads="1"/>
          </p:cNvSpPr>
          <p:nvPr/>
        </p:nvSpPr>
        <p:spPr bwMode="auto">
          <a:xfrm>
            <a:off x="6894513" y="1928813"/>
            <a:ext cx="977900" cy="3606800"/>
          </a:xfrm>
          <a:prstGeom prst="rect">
            <a:avLst/>
          </a:prstGeom>
          <a:solidFill>
            <a:srgbClr val="FF9DFF"/>
          </a:solidFill>
          <a:ln w="11113">
            <a:solidFill>
              <a:srgbClr val="000000"/>
            </a:solidFill>
            <a:miter lim="800000"/>
            <a:headEnd/>
            <a:tailEnd/>
          </a:ln>
        </p:spPr>
        <p:txBody>
          <a:bodyPr/>
          <a:lstStyle/>
          <a:p>
            <a:endParaRPr lang="en-US"/>
          </a:p>
        </p:txBody>
      </p:sp>
      <p:sp>
        <p:nvSpPr>
          <p:cNvPr id="551948" name="Rectangle 12"/>
          <p:cNvSpPr>
            <a:spLocks noChangeArrowheads="1"/>
          </p:cNvSpPr>
          <p:nvPr/>
        </p:nvSpPr>
        <p:spPr bwMode="auto">
          <a:xfrm>
            <a:off x="6961188" y="1995488"/>
            <a:ext cx="846137"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Assurance</a:t>
            </a:r>
            <a:endParaRPr lang="en-US" sz="1300">
              <a:cs typeface="Times New Roman" pitchFamily="18" charset="0"/>
            </a:endParaRPr>
          </a:p>
        </p:txBody>
      </p:sp>
      <p:sp>
        <p:nvSpPr>
          <p:cNvPr id="551949" name="Rectangle 13"/>
          <p:cNvSpPr>
            <a:spLocks noChangeArrowheads="1"/>
          </p:cNvSpPr>
          <p:nvPr/>
        </p:nvSpPr>
        <p:spPr bwMode="auto">
          <a:xfrm>
            <a:off x="7894638" y="1962150"/>
            <a:ext cx="990600" cy="3606800"/>
          </a:xfrm>
          <a:prstGeom prst="rect">
            <a:avLst/>
          </a:prstGeom>
          <a:solidFill>
            <a:srgbClr val="808080"/>
          </a:solidFill>
          <a:ln w="9525">
            <a:noFill/>
            <a:miter lim="800000"/>
            <a:headEnd/>
            <a:tailEnd/>
          </a:ln>
        </p:spPr>
        <p:txBody>
          <a:bodyPr/>
          <a:lstStyle/>
          <a:p>
            <a:endParaRPr lang="en-US"/>
          </a:p>
        </p:txBody>
      </p:sp>
      <p:sp>
        <p:nvSpPr>
          <p:cNvPr id="551950" name="Rectangle 14"/>
          <p:cNvSpPr>
            <a:spLocks noChangeArrowheads="1"/>
          </p:cNvSpPr>
          <p:nvPr/>
        </p:nvSpPr>
        <p:spPr bwMode="auto">
          <a:xfrm>
            <a:off x="7861300" y="1928813"/>
            <a:ext cx="979488" cy="3606800"/>
          </a:xfrm>
          <a:prstGeom prst="rect">
            <a:avLst/>
          </a:prstGeom>
          <a:solidFill>
            <a:srgbClr val="79D9D5"/>
          </a:solidFill>
          <a:ln w="11113">
            <a:solidFill>
              <a:srgbClr val="000000"/>
            </a:solidFill>
            <a:miter lim="800000"/>
            <a:headEnd/>
            <a:tailEnd/>
          </a:ln>
        </p:spPr>
        <p:txBody>
          <a:bodyPr/>
          <a:lstStyle/>
          <a:p>
            <a:endParaRPr lang="en-US"/>
          </a:p>
        </p:txBody>
      </p:sp>
      <p:sp>
        <p:nvSpPr>
          <p:cNvPr id="551951" name="Rectangle 15"/>
          <p:cNvSpPr>
            <a:spLocks noChangeArrowheads="1"/>
          </p:cNvSpPr>
          <p:nvPr/>
        </p:nvSpPr>
        <p:spPr bwMode="auto">
          <a:xfrm>
            <a:off x="8102600" y="1995488"/>
            <a:ext cx="506413"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Billing</a:t>
            </a:r>
            <a:endParaRPr lang="en-US" sz="1300">
              <a:cs typeface="Times New Roman" pitchFamily="18" charset="0"/>
            </a:endParaRPr>
          </a:p>
        </p:txBody>
      </p:sp>
      <p:sp>
        <p:nvSpPr>
          <p:cNvPr id="551953" name="Rectangle 17"/>
          <p:cNvSpPr>
            <a:spLocks noChangeArrowheads="1"/>
          </p:cNvSpPr>
          <p:nvPr/>
        </p:nvSpPr>
        <p:spPr bwMode="auto">
          <a:xfrm>
            <a:off x="4948238" y="1962150"/>
            <a:ext cx="944562" cy="3606800"/>
          </a:xfrm>
          <a:prstGeom prst="rect">
            <a:avLst/>
          </a:prstGeom>
          <a:solidFill>
            <a:srgbClr val="808080"/>
          </a:solidFill>
          <a:ln w="9525">
            <a:noFill/>
            <a:miter lim="800000"/>
            <a:headEnd/>
            <a:tailEnd/>
          </a:ln>
        </p:spPr>
        <p:txBody>
          <a:bodyPr/>
          <a:lstStyle/>
          <a:p>
            <a:endParaRPr lang="en-US"/>
          </a:p>
        </p:txBody>
      </p:sp>
      <p:sp>
        <p:nvSpPr>
          <p:cNvPr id="551954" name="Rectangle 18"/>
          <p:cNvSpPr>
            <a:spLocks noChangeArrowheads="1"/>
          </p:cNvSpPr>
          <p:nvPr/>
        </p:nvSpPr>
        <p:spPr bwMode="auto">
          <a:xfrm>
            <a:off x="4913313" y="1928813"/>
            <a:ext cx="946150" cy="3606800"/>
          </a:xfrm>
          <a:prstGeom prst="rect">
            <a:avLst/>
          </a:prstGeom>
          <a:solidFill>
            <a:srgbClr val="FFFF80"/>
          </a:solidFill>
          <a:ln w="11113">
            <a:solidFill>
              <a:srgbClr val="000000"/>
            </a:solidFill>
            <a:miter lim="800000"/>
            <a:headEnd/>
            <a:tailEnd/>
          </a:ln>
        </p:spPr>
        <p:txBody>
          <a:bodyPr/>
          <a:lstStyle/>
          <a:p>
            <a:endParaRPr lang="en-US"/>
          </a:p>
        </p:txBody>
      </p:sp>
      <p:sp>
        <p:nvSpPr>
          <p:cNvPr id="551955" name="Rectangle 19"/>
          <p:cNvSpPr>
            <a:spLocks noChangeArrowheads="1"/>
          </p:cNvSpPr>
          <p:nvPr/>
        </p:nvSpPr>
        <p:spPr bwMode="auto">
          <a:xfrm>
            <a:off x="4938713" y="1995488"/>
            <a:ext cx="804862" cy="182562"/>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Operations</a:t>
            </a:r>
            <a:endParaRPr lang="en-US" sz="1200">
              <a:latin typeface="Times New Roman" pitchFamily="18" charset="0"/>
              <a:cs typeface="Times New Roman" pitchFamily="18" charset="0"/>
            </a:endParaRPr>
          </a:p>
        </p:txBody>
      </p:sp>
      <p:sp>
        <p:nvSpPr>
          <p:cNvPr id="551956" name="Rectangle 20"/>
          <p:cNvSpPr>
            <a:spLocks noChangeArrowheads="1"/>
          </p:cNvSpPr>
          <p:nvPr/>
        </p:nvSpPr>
        <p:spPr bwMode="auto">
          <a:xfrm>
            <a:off x="4938713" y="2181225"/>
            <a:ext cx="738187" cy="1825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Support &amp;</a:t>
            </a:r>
            <a:endParaRPr lang="en-US" sz="1200">
              <a:latin typeface="Times New Roman" pitchFamily="18" charset="0"/>
              <a:cs typeface="Times New Roman" pitchFamily="18" charset="0"/>
            </a:endParaRPr>
          </a:p>
        </p:txBody>
      </p:sp>
      <p:sp>
        <p:nvSpPr>
          <p:cNvPr id="551957" name="Rectangle 21"/>
          <p:cNvSpPr>
            <a:spLocks noChangeArrowheads="1"/>
          </p:cNvSpPr>
          <p:nvPr/>
        </p:nvSpPr>
        <p:spPr bwMode="auto">
          <a:xfrm>
            <a:off x="4938713" y="2362200"/>
            <a:ext cx="760412" cy="1825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Readiness</a:t>
            </a:r>
            <a:endParaRPr lang="en-US" sz="1200">
              <a:latin typeface="Times New Roman" pitchFamily="18" charset="0"/>
              <a:cs typeface="Times New Roman" pitchFamily="18" charset="0"/>
            </a:endParaRPr>
          </a:p>
        </p:txBody>
      </p:sp>
      <p:sp>
        <p:nvSpPr>
          <p:cNvPr id="551959" name="Rectangle 23"/>
          <p:cNvSpPr>
            <a:spLocks noChangeArrowheads="1"/>
          </p:cNvSpPr>
          <p:nvPr/>
        </p:nvSpPr>
        <p:spPr bwMode="auto">
          <a:xfrm>
            <a:off x="4979988" y="2613025"/>
            <a:ext cx="3859212" cy="550863"/>
          </a:xfrm>
          <a:prstGeom prst="rect">
            <a:avLst/>
          </a:prstGeom>
          <a:solidFill>
            <a:srgbClr val="808080"/>
          </a:solidFill>
          <a:ln w="9525">
            <a:noFill/>
            <a:miter lim="800000"/>
            <a:headEnd/>
            <a:tailEnd/>
          </a:ln>
        </p:spPr>
        <p:txBody>
          <a:bodyPr/>
          <a:lstStyle/>
          <a:p>
            <a:endParaRPr lang="en-US"/>
          </a:p>
        </p:txBody>
      </p:sp>
      <p:sp>
        <p:nvSpPr>
          <p:cNvPr id="551960" name="Rectangle 24"/>
          <p:cNvSpPr>
            <a:spLocks noChangeArrowheads="1"/>
          </p:cNvSpPr>
          <p:nvPr/>
        </p:nvSpPr>
        <p:spPr bwMode="auto">
          <a:xfrm>
            <a:off x="4946650" y="2568575"/>
            <a:ext cx="3859213" cy="550863"/>
          </a:xfrm>
          <a:prstGeom prst="rect">
            <a:avLst/>
          </a:prstGeom>
          <a:solidFill>
            <a:srgbClr val="FFFFFF"/>
          </a:solidFill>
          <a:ln w="11113">
            <a:solidFill>
              <a:srgbClr val="000000"/>
            </a:solidFill>
            <a:miter lim="800000"/>
            <a:headEnd/>
            <a:tailEnd/>
          </a:ln>
        </p:spPr>
        <p:txBody>
          <a:bodyPr/>
          <a:lstStyle/>
          <a:p>
            <a:endParaRPr lang="en-US"/>
          </a:p>
        </p:txBody>
      </p:sp>
      <p:sp>
        <p:nvSpPr>
          <p:cNvPr id="551961" name="Rectangle 25"/>
          <p:cNvSpPr>
            <a:spLocks noChangeArrowheads="1"/>
          </p:cNvSpPr>
          <p:nvPr/>
        </p:nvSpPr>
        <p:spPr bwMode="auto">
          <a:xfrm>
            <a:off x="5013325" y="2647950"/>
            <a:ext cx="2420938"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Customer Relationship Management</a:t>
            </a:r>
            <a:endParaRPr lang="en-US" sz="1100">
              <a:latin typeface="Times New Roman" pitchFamily="18" charset="0"/>
              <a:cs typeface="Times New Roman" pitchFamily="18" charset="0"/>
            </a:endParaRPr>
          </a:p>
        </p:txBody>
      </p:sp>
      <p:sp>
        <p:nvSpPr>
          <p:cNvPr id="551962" name="Rectangle 26"/>
          <p:cNvSpPr>
            <a:spLocks noChangeArrowheads="1"/>
          </p:cNvSpPr>
          <p:nvPr/>
        </p:nvSpPr>
        <p:spPr bwMode="auto">
          <a:xfrm>
            <a:off x="4979988" y="3332163"/>
            <a:ext cx="3859212" cy="550862"/>
          </a:xfrm>
          <a:prstGeom prst="rect">
            <a:avLst/>
          </a:prstGeom>
          <a:solidFill>
            <a:srgbClr val="808080"/>
          </a:solidFill>
          <a:ln w="9525">
            <a:noFill/>
            <a:miter lim="800000"/>
            <a:headEnd/>
            <a:tailEnd/>
          </a:ln>
        </p:spPr>
        <p:txBody>
          <a:bodyPr/>
          <a:lstStyle/>
          <a:p>
            <a:endParaRPr lang="en-US"/>
          </a:p>
        </p:txBody>
      </p:sp>
      <p:sp>
        <p:nvSpPr>
          <p:cNvPr id="551963" name="Rectangle 27"/>
          <p:cNvSpPr>
            <a:spLocks noChangeArrowheads="1"/>
          </p:cNvSpPr>
          <p:nvPr/>
        </p:nvSpPr>
        <p:spPr bwMode="auto">
          <a:xfrm>
            <a:off x="4946650" y="3287713"/>
            <a:ext cx="3859213" cy="550862"/>
          </a:xfrm>
          <a:prstGeom prst="rect">
            <a:avLst/>
          </a:prstGeom>
          <a:solidFill>
            <a:srgbClr val="FFFFFF"/>
          </a:solidFill>
          <a:ln w="11113">
            <a:solidFill>
              <a:srgbClr val="000000"/>
            </a:solidFill>
            <a:miter lim="800000"/>
            <a:headEnd/>
            <a:tailEnd/>
          </a:ln>
        </p:spPr>
        <p:txBody>
          <a:bodyPr/>
          <a:lstStyle/>
          <a:p>
            <a:endParaRPr lang="en-US"/>
          </a:p>
        </p:txBody>
      </p:sp>
      <p:sp>
        <p:nvSpPr>
          <p:cNvPr id="551964" name="Rectangle 28"/>
          <p:cNvSpPr>
            <a:spLocks noChangeArrowheads="1"/>
          </p:cNvSpPr>
          <p:nvPr/>
        </p:nvSpPr>
        <p:spPr bwMode="auto">
          <a:xfrm>
            <a:off x="5013325" y="3367088"/>
            <a:ext cx="2303463"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Service Management &amp; Operations</a:t>
            </a:r>
            <a:endParaRPr lang="en-US" sz="1100">
              <a:latin typeface="Times New Roman" pitchFamily="18" charset="0"/>
              <a:cs typeface="Times New Roman" pitchFamily="18" charset="0"/>
            </a:endParaRPr>
          </a:p>
        </p:txBody>
      </p:sp>
      <p:sp>
        <p:nvSpPr>
          <p:cNvPr id="551965" name="Rectangle 29"/>
          <p:cNvSpPr>
            <a:spLocks noChangeArrowheads="1"/>
          </p:cNvSpPr>
          <p:nvPr/>
        </p:nvSpPr>
        <p:spPr bwMode="auto">
          <a:xfrm>
            <a:off x="4979988" y="4086225"/>
            <a:ext cx="3859212" cy="584200"/>
          </a:xfrm>
          <a:prstGeom prst="rect">
            <a:avLst/>
          </a:prstGeom>
          <a:solidFill>
            <a:srgbClr val="808080"/>
          </a:solidFill>
          <a:ln w="9525">
            <a:noFill/>
            <a:miter lim="800000"/>
            <a:headEnd/>
            <a:tailEnd/>
          </a:ln>
        </p:spPr>
        <p:txBody>
          <a:bodyPr/>
          <a:lstStyle/>
          <a:p>
            <a:endParaRPr lang="en-US"/>
          </a:p>
        </p:txBody>
      </p:sp>
      <p:sp>
        <p:nvSpPr>
          <p:cNvPr id="551966" name="Rectangle 30"/>
          <p:cNvSpPr>
            <a:spLocks noChangeArrowheads="1"/>
          </p:cNvSpPr>
          <p:nvPr/>
        </p:nvSpPr>
        <p:spPr bwMode="auto">
          <a:xfrm>
            <a:off x="4946650" y="4051300"/>
            <a:ext cx="3859213" cy="585788"/>
          </a:xfrm>
          <a:prstGeom prst="rect">
            <a:avLst/>
          </a:prstGeom>
          <a:solidFill>
            <a:srgbClr val="FFFFFF"/>
          </a:solidFill>
          <a:ln w="11113">
            <a:solidFill>
              <a:srgbClr val="000000"/>
            </a:solidFill>
            <a:miter lim="800000"/>
            <a:headEnd/>
            <a:tailEnd/>
          </a:ln>
        </p:spPr>
        <p:txBody>
          <a:bodyPr/>
          <a:lstStyle/>
          <a:p>
            <a:endParaRPr lang="en-US"/>
          </a:p>
        </p:txBody>
      </p:sp>
      <p:sp>
        <p:nvSpPr>
          <p:cNvPr id="551967" name="Rectangle 31"/>
          <p:cNvSpPr>
            <a:spLocks noChangeArrowheads="1"/>
          </p:cNvSpPr>
          <p:nvPr/>
        </p:nvSpPr>
        <p:spPr bwMode="auto">
          <a:xfrm>
            <a:off x="5013325" y="4119563"/>
            <a:ext cx="2444750"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Resource Management &amp; Operations</a:t>
            </a:r>
            <a:endParaRPr lang="en-US" sz="1100">
              <a:latin typeface="Times New Roman" pitchFamily="18" charset="0"/>
              <a:cs typeface="Times New Roman" pitchFamily="18" charset="0"/>
            </a:endParaRPr>
          </a:p>
        </p:txBody>
      </p:sp>
      <p:sp>
        <p:nvSpPr>
          <p:cNvPr id="551968" name="Rectangle 32"/>
          <p:cNvSpPr>
            <a:spLocks noChangeArrowheads="1"/>
          </p:cNvSpPr>
          <p:nvPr/>
        </p:nvSpPr>
        <p:spPr bwMode="auto">
          <a:xfrm>
            <a:off x="4979988" y="4872038"/>
            <a:ext cx="3859212" cy="584200"/>
          </a:xfrm>
          <a:prstGeom prst="rect">
            <a:avLst/>
          </a:prstGeom>
          <a:solidFill>
            <a:srgbClr val="808080"/>
          </a:solidFill>
          <a:ln w="9525">
            <a:noFill/>
            <a:miter lim="800000"/>
            <a:headEnd/>
            <a:tailEnd/>
          </a:ln>
        </p:spPr>
        <p:txBody>
          <a:bodyPr/>
          <a:lstStyle/>
          <a:p>
            <a:endParaRPr lang="en-US"/>
          </a:p>
        </p:txBody>
      </p:sp>
      <p:sp>
        <p:nvSpPr>
          <p:cNvPr id="551969" name="Rectangle 33"/>
          <p:cNvSpPr>
            <a:spLocks noChangeArrowheads="1"/>
          </p:cNvSpPr>
          <p:nvPr/>
        </p:nvSpPr>
        <p:spPr bwMode="auto">
          <a:xfrm>
            <a:off x="4946650" y="4838700"/>
            <a:ext cx="3859213" cy="584200"/>
          </a:xfrm>
          <a:prstGeom prst="rect">
            <a:avLst/>
          </a:prstGeom>
          <a:solidFill>
            <a:srgbClr val="FFFFFF"/>
          </a:solidFill>
          <a:ln w="11113">
            <a:solidFill>
              <a:srgbClr val="000000"/>
            </a:solidFill>
            <a:miter lim="800000"/>
            <a:headEnd/>
            <a:tailEnd/>
          </a:ln>
        </p:spPr>
        <p:txBody>
          <a:bodyPr/>
          <a:lstStyle/>
          <a:p>
            <a:endParaRPr lang="en-US"/>
          </a:p>
        </p:txBody>
      </p:sp>
      <p:sp>
        <p:nvSpPr>
          <p:cNvPr id="551970" name="Rectangle 34"/>
          <p:cNvSpPr>
            <a:spLocks noChangeArrowheads="1"/>
          </p:cNvSpPr>
          <p:nvPr/>
        </p:nvSpPr>
        <p:spPr bwMode="auto">
          <a:xfrm>
            <a:off x="5013325" y="4905375"/>
            <a:ext cx="2854325"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Supplier/Partner Relationship Management</a:t>
            </a:r>
            <a:endParaRPr lang="en-US" sz="1100">
              <a:latin typeface="Times New Roman" pitchFamily="18" charset="0"/>
              <a:cs typeface="Times New Roman" pitchFamily="18" charset="0"/>
            </a:endParaRPr>
          </a:p>
        </p:txBody>
      </p:sp>
      <p:sp>
        <p:nvSpPr>
          <p:cNvPr id="551971" name="Rectangle 35"/>
          <p:cNvSpPr>
            <a:spLocks noChangeArrowheads="1"/>
          </p:cNvSpPr>
          <p:nvPr/>
        </p:nvSpPr>
        <p:spPr bwMode="auto">
          <a:xfrm>
            <a:off x="5046663" y="4186238"/>
            <a:ext cx="2251075" cy="338137"/>
          </a:xfrm>
          <a:prstGeom prst="rect">
            <a:avLst/>
          </a:prstGeom>
          <a:noFill/>
          <a:ln w="9525">
            <a:noFill/>
            <a:miter lim="800000"/>
            <a:headEnd/>
            <a:tailEnd/>
          </a:ln>
        </p:spPr>
        <p:txBody>
          <a:bodyPr/>
          <a:lstStyle/>
          <a:p>
            <a:endParaRPr lang="en-US"/>
          </a:p>
        </p:txBody>
      </p:sp>
      <p:sp>
        <p:nvSpPr>
          <p:cNvPr id="551972" name="Rectangle 36"/>
          <p:cNvSpPr>
            <a:spLocks noChangeArrowheads="1"/>
          </p:cNvSpPr>
          <p:nvPr/>
        </p:nvSpPr>
        <p:spPr bwMode="auto">
          <a:xfrm>
            <a:off x="5126038" y="4265613"/>
            <a:ext cx="2128837" cy="152400"/>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b="0">
                <a:solidFill>
                  <a:srgbClr val="000000"/>
                </a:solidFill>
                <a:cs typeface="Times New Roman" pitchFamily="18" charset="0"/>
              </a:rPr>
              <a:t>(Application, Computing and Network)</a:t>
            </a:r>
            <a:endParaRPr lang="en-US" sz="2400">
              <a:latin typeface="Times New Roman" pitchFamily="18" charset="0"/>
              <a:cs typeface="Times New Roman" pitchFamily="18" charset="0"/>
            </a:endParaRPr>
          </a:p>
        </p:txBody>
      </p:sp>
      <p:sp>
        <p:nvSpPr>
          <p:cNvPr id="551975" name="Text Box 39"/>
          <p:cNvSpPr txBox="1">
            <a:spLocks noChangeArrowheads="1"/>
          </p:cNvSpPr>
          <p:nvPr/>
        </p:nvSpPr>
        <p:spPr bwMode="auto">
          <a:xfrm>
            <a:off x="7038975" y="1676400"/>
            <a:ext cx="504825" cy="198438"/>
          </a:xfrm>
          <a:prstGeom prst="rect">
            <a:avLst/>
          </a:prstGeom>
          <a:noFill/>
          <a:ln w="9525" algn="ctr">
            <a:noFill/>
            <a:miter lim="800000"/>
            <a:headEnd/>
            <a:tailEnd/>
          </a:ln>
          <a:effectLst/>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“FAB”</a:t>
            </a:r>
          </a:p>
        </p:txBody>
      </p:sp>
      <p:sp>
        <p:nvSpPr>
          <p:cNvPr id="551990" name="Rectangle 54"/>
          <p:cNvSpPr>
            <a:spLocks noChangeArrowheads="1"/>
          </p:cNvSpPr>
          <p:nvPr/>
        </p:nvSpPr>
        <p:spPr bwMode="auto">
          <a:xfrm>
            <a:off x="4953000" y="2590800"/>
            <a:ext cx="3886200" cy="533400"/>
          </a:xfrm>
          <a:prstGeom prst="rect">
            <a:avLst/>
          </a:prstGeom>
          <a:noFill/>
          <a:ln w="57150" algn="ctr">
            <a:solidFill>
              <a:srgbClr val="000099"/>
            </a:solidFill>
            <a:miter lim="800000"/>
            <a:headEnd/>
            <a:tailEnd/>
          </a:ln>
          <a:effectLst/>
        </p:spPr>
        <p:txBody>
          <a:bodyPr wrap="none" anchor="ctr"/>
          <a:lstStyle/>
          <a:p>
            <a:endParaRPr lang="en-US"/>
          </a:p>
        </p:txBody>
      </p:sp>
      <p:sp>
        <p:nvSpPr>
          <p:cNvPr id="551994" name="AutoShape 58"/>
          <p:cNvSpPr>
            <a:spLocks noChangeArrowheads="1"/>
          </p:cNvSpPr>
          <p:nvPr/>
        </p:nvSpPr>
        <p:spPr bwMode="auto">
          <a:xfrm>
            <a:off x="457200" y="1676400"/>
            <a:ext cx="3657600" cy="2286000"/>
          </a:xfrm>
          <a:prstGeom prst="roundRect">
            <a:avLst>
              <a:gd name="adj" fmla="val 16667"/>
            </a:avLst>
          </a:prstGeom>
          <a:solidFill>
            <a:schemeClr val="bg1"/>
          </a:solidFill>
          <a:ln w="9525" algn="ctr">
            <a:solidFill>
              <a:schemeClr val="tx1"/>
            </a:solidFill>
            <a:round/>
            <a:headEnd/>
            <a:tailEnd/>
          </a:ln>
          <a:effectLst/>
        </p:spPr>
        <p:txBody>
          <a:bodyPr anchor="ctr"/>
          <a:lstStyle/>
          <a:p>
            <a:r>
              <a:rPr lang="en-US" sz="1800"/>
              <a:t>Customer Relationship Management</a:t>
            </a:r>
            <a:r>
              <a:rPr lang="en-US" sz="1800" b="0"/>
              <a:t> processes considers the fundamental knowledge of </a:t>
            </a:r>
            <a:r>
              <a:rPr lang="en-US" sz="1800" b="0">
                <a:solidFill>
                  <a:schemeClr val="hlink"/>
                </a:solidFill>
              </a:rPr>
              <a:t>customers needs</a:t>
            </a:r>
            <a:r>
              <a:rPr lang="en-US" sz="1800" b="0"/>
              <a:t> and includes all functionalities necessary for the </a:t>
            </a:r>
            <a:r>
              <a:rPr lang="en-US" sz="1800" b="0">
                <a:solidFill>
                  <a:schemeClr val="hlink"/>
                </a:solidFill>
              </a:rPr>
              <a:t>acquisition</a:t>
            </a:r>
            <a:r>
              <a:rPr lang="en-US" sz="1800" b="0"/>
              <a:t>, enhancement and </a:t>
            </a:r>
            <a:r>
              <a:rPr lang="en-US" sz="1800" b="0">
                <a:solidFill>
                  <a:schemeClr val="hlink"/>
                </a:solidFill>
              </a:rPr>
              <a:t>retention</a:t>
            </a:r>
            <a:r>
              <a:rPr lang="en-US" sz="1800" b="0"/>
              <a:t> of relationship with a customer.</a:t>
            </a:r>
          </a:p>
        </p:txBody>
      </p:sp>
      <p:grpSp>
        <p:nvGrpSpPr>
          <p:cNvPr id="552070" name="Group 134"/>
          <p:cNvGrpSpPr>
            <a:grpSpLocks/>
          </p:cNvGrpSpPr>
          <p:nvPr/>
        </p:nvGrpSpPr>
        <p:grpSpPr bwMode="auto">
          <a:xfrm>
            <a:off x="50800" y="3962400"/>
            <a:ext cx="4673600" cy="2057400"/>
            <a:chOff x="32" y="2496"/>
            <a:chExt cx="2944" cy="1296"/>
          </a:xfrm>
        </p:grpSpPr>
        <p:sp>
          <p:nvSpPr>
            <p:cNvPr id="552063" name="Line 127"/>
            <p:cNvSpPr>
              <a:spLocks noChangeShapeType="1"/>
            </p:cNvSpPr>
            <p:nvPr/>
          </p:nvSpPr>
          <p:spPr bwMode="auto">
            <a:xfrm>
              <a:off x="2496" y="2784"/>
              <a:ext cx="0" cy="720"/>
            </a:xfrm>
            <a:prstGeom prst="line">
              <a:avLst/>
            </a:prstGeom>
            <a:noFill/>
            <a:ln w="9525">
              <a:solidFill>
                <a:schemeClr val="tx1"/>
              </a:solidFill>
              <a:round/>
              <a:headEnd/>
              <a:tailEnd/>
            </a:ln>
            <a:effectLst/>
          </p:spPr>
          <p:txBody>
            <a:bodyPr wrap="none" anchor="ctr"/>
            <a:lstStyle/>
            <a:p>
              <a:endParaRPr lang="en-US"/>
            </a:p>
          </p:txBody>
        </p:sp>
        <p:sp>
          <p:nvSpPr>
            <p:cNvPr id="552064" name="Line 128"/>
            <p:cNvSpPr>
              <a:spLocks noChangeShapeType="1"/>
            </p:cNvSpPr>
            <p:nvPr/>
          </p:nvSpPr>
          <p:spPr bwMode="auto">
            <a:xfrm>
              <a:off x="672" y="2784"/>
              <a:ext cx="0" cy="720"/>
            </a:xfrm>
            <a:prstGeom prst="line">
              <a:avLst/>
            </a:prstGeom>
            <a:noFill/>
            <a:ln w="9525">
              <a:solidFill>
                <a:schemeClr val="tx1"/>
              </a:solidFill>
              <a:round/>
              <a:headEnd/>
              <a:tailEnd/>
            </a:ln>
            <a:effectLst/>
          </p:spPr>
          <p:txBody>
            <a:bodyPr wrap="none" anchor="ctr"/>
            <a:lstStyle/>
            <a:p>
              <a:endParaRPr lang="en-US"/>
            </a:p>
          </p:txBody>
        </p:sp>
        <p:sp>
          <p:nvSpPr>
            <p:cNvPr id="552065" name="Line 129"/>
            <p:cNvSpPr>
              <a:spLocks noChangeShapeType="1"/>
            </p:cNvSpPr>
            <p:nvPr/>
          </p:nvSpPr>
          <p:spPr bwMode="auto">
            <a:xfrm>
              <a:off x="1344" y="2784"/>
              <a:ext cx="0" cy="720"/>
            </a:xfrm>
            <a:prstGeom prst="line">
              <a:avLst/>
            </a:prstGeom>
            <a:noFill/>
            <a:ln w="9525">
              <a:solidFill>
                <a:schemeClr val="tx1"/>
              </a:solidFill>
              <a:round/>
              <a:headEnd/>
              <a:tailEnd/>
            </a:ln>
            <a:effectLst/>
          </p:spPr>
          <p:txBody>
            <a:bodyPr wrap="none" anchor="ctr"/>
            <a:lstStyle/>
            <a:p>
              <a:endParaRPr lang="en-US"/>
            </a:p>
          </p:txBody>
        </p:sp>
        <p:sp>
          <p:nvSpPr>
            <p:cNvPr id="552066" name="Line 130"/>
            <p:cNvSpPr>
              <a:spLocks noChangeShapeType="1"/>
            </p:cNvSpPr>
            <p:nvPr/>
          </p:nvSpPr>
          <p:spPr bwMode="auto">
            <a:xfrm>
              <a:off x="1968" y="2784"/>
              <a:ext cx="0" cy="768"/>
            </a:xfrm>
            <a:prstGeom prst="line">
              <a:avLst/>
            </a:prstGeom>
            <a:noFill/>
            <a:ln w="9525">
              <a:solidFill>
                <a:schemeClr val="tx1"/>
              </a:solidFill>
              <a:round/>
              <a:headEnd/>
              <a:tailEnd/>
            </a:ln>
            <a:effectLst/>
          </p:spPr>
          <p:txBody>
            <a:bodyPr wrap="none" anchor="ctr"/>
            <a:lstStyle/>
            <a:p>
              <a:endParaRPr lang="en-US"/>
            </a:p>
          </p:txBody>
        </p:sp>
        <p:sp>
          <p:nvSpPr>
            <p:cNvPr id="552048" name="Rectangle 112"/>
            <p:cNvSpPr>
              <a:spLocks noChangeArrowheads="1"/>
            </p:cNvSpPr>
            <p:nvPr/>
          </p:nvSpPr>
          <p:spPr bwMode="auto">
            <a:xfrm>
              <a:off x="1392" y="3050"/>
              <a:ext cx="528" cy="310"/>
            </a:xfrm>
            <a:prstGeom prst="rect">
              <a:avLst/>
            </a:prstGeom>
            <a:solidFill>
              <a:srgbClr val="9FFF9F"/>
            </a:solidFill>
            <a:ln w="11113" algn="ctr">
              <a:solidFill>
                <a:srgbClr val="000000"/>
              </a:solidFill>
              <a:miter lim="800000"/>
              <a:headEnd/>
              <a:tailEnd/>
            </a:ln>
            <a:effectLst/>
          </p:spPr>
          <p:txBody>
            <a:bodyPr/>
            <a:lstStyle/>
            <a:p>
              <a:r>
                <a:rPr lang="en-US" sz="900"/>
                <a:t>Marketing Fulfillment Response</a:t>
              </a:r>
            </a:p>
          </p:txBody>
        </p:sp>
        <p:sp>
          <p:nvSpPr>
            <p:cNvPr id="552037" name="Rectangle 101"/>
            <p:cNvSpPr>
              <a:spLocks noChangeArrowheads="1"/>
            </p:cNvSpPr>
            <p:nvPr/>
          </p:nvSpPr>
          <p:spPr bwMode="auto">
            <a:xfrm>
              <a:off x="32" y="3050"/>
              <a:ext cx="592" cy="258"/>
            </a:xfrm>
            <a:prstGeom prst="rect">
              <a:avLst/>
            </a:prstGeom>
            <a:solidFill>
              <a:srgbClr val="FFFF80"/>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CRM Support &amp; Readiness </a:t>
              </a:r>
            </a:p>
            <a:p>
              <a:pPr algn="l">
                <a:spcBef>
                  <a:spcPct val="0"/>
                </a:spcBef>
                <a:buClrTx/>
                <a:buFontTx/>
                <a:buNone/>
              </a:pPr>
              <a:endParaRPr lang="en-US" sz="900">
                <a:solidFill>
                  <a:srgbClr val="000000"/>
                </a:solidFill>
              </a:endParaRPr>
            </a:p>
          </p:txBody>
        </p:sp>
        <p:sp>
          <p:nvSpPr>
            <p:cNvPr id="552047" name="Rectangle 111"/>
            <p:cNvSpPr>
              <a:spLocks noChangeArrowheads="1"/>
            </p:cNvSpPr>
            <p:nvPr/>
          </p:nvSpPr>
          <p:spPr bwMode="auto">
            <a:xfrm>
              <a:off x="704" y="3050"/>
              <a:ext cx="592" cy="310"/>
            </a:xfrm>
            <a:prstGeom prst="rect">
              <a:avLst/>
            </a:prstGeom>
            <a:solidFill>
              <a:srgbClr val="9FFF9F"/>
            </a:solidFill>
            <a:ln w="11113" algn="ctr">
              <a:solidFill>
                <a:srgbClr val="000000"/>
              </a:solidFill>
              <a:miter lim="800000"/>
              <a:headEnd/>
              <a:tailEnd/>
            </a:ln>
            <a:effectLst/>
          </p:spPr>
          <p:txBody>
            <a:bodyPr/>
            <a:lstStyle/>
            <a:p>
              <a:r>
                <a:rPr lang="en-US" sz="900"/>
                <a:t>Customer Interface Management</a:t>
              </a:r>
            </a:p>
            <a:p>
              <a:endParaRPr lang="en-US" sz="900"/>
            </a:p>
          </p:txBody>
        </p:sp>
        <p:sp>
          <p:nvSpPr>
            <p:cNvPr id="552049" name="Rectangle 113"/>
            <p:cNvSpPr>
              <a:spLocks noChangeArrowheads="1"/>
            </p:cNvSpPr>
            <p:nvPr/>
          </p:nvSpPr>
          <p:spPr bwMode="auto">
            <a:xfrm>
              <a:off x="2016" y="3050"/>
              <a:ext cx="432" cy="310"/>
            </a:xfrm>
            <a:prstGeom prst="rect">
              <a:avLst/>
            </a:prstGeom>
            <a:solidFill>
              <a:srgbClr val="9FFF9F"/>
            </a:solidFill>
            <a:ln w="11113" algn="ctr">
              <a:solidFill>
                <a:srgbClr val="000000"/>
              </a:solidFill>
              <a:miter lim="800000"/>
              <a:headEnd/>
              <a:tailEnd/>
            </a:ln>
            <a:effectLst/>
          </p:spPr>
          <p:txBody>
            <a:bodyPr/>
            <a:lstStyle/>
            <a:p>
              <a:pPr marL="347663" indent="-347663"/>
              <a:r>
                <a:rPr lang="en-US" sz="900"/>
                <a:t>Selling</a:t>
              </a:r>
            </a:p>
          </p:txBody>
        </p:sp>
        <p:sp>
          <p:nvSpPr>
            <p:cNvPr id="552050" name="Rectangle 114"/>
            <p:cNvSpPr>
              <a:spLocks noChangeArrowheads="1"/>
            </p:cNvSpPr>
            <p:nvPr/>
          </p:nvSpPr>
          <p:spPr bwMode="auto">
            <a:xfrm>
              <a:off x="2528" y="3050"/>
              <a:ext cx="448" cy="310"/>
            </a:xfrm>
            <a:prstGeom prst="rect">
              <a:avLst/>
            </a:prstGeom>
            <a:solidFill>
              <a:srgbClr val="9FFF9F"/>
            </a:solidFill>
            <a:ln w="11113" algn="ctr">
              <a:solidFill>
                <a:srgbClr val="000000"/>
              </a:solidFill>
              <a:miter lim="800000"/>
              <a:headEnd/>
              <a:tailEnd/>
            </a:ln>
            <a:effectLst/>
          </p:spPr>
          <p:txBody>
            <a:bodyPr/>
            <a:lstStyle/>
            <a:p>
              <a:r>
                <a:rPr lang="en-US" sz="900"/>
                <a:t>Order handling</a:t>
              </a:r>
            </a:p>
          </p:txBody>
        </p:sp>
        <p:sp>
          <p:nvSpPr>
            <p:cNvPr id="552051" name="Rectangle 115"/>
            <p:cNvSpPr>
              <a:spLocks noChangeArrowheads="1"/>
            </p:cNvSpPr>
            <p:nvPr/>
          </p:nvSpPr>
          <p:spPr bwMode="auto">
            <a:xfrm>
              <a:off x="416" y="3482"/>
              <a:ext cx="544" cy="310"/>
            </a:xfrm>
            <a:prstGeom prst="rect">
              <a:avLst/>
            </a:prstGeom>
            <a:solidFill>
              <a:srgbClr val="FF9DFF"/>
            </a:solidFill>
            <a:ln w="11113" algn="ctr">
              <a:solidFill>
                <a:srgbClr val="000000"/>
              </a:solidFill>
              <a:miter lim="800000"/>
              <a:headEnd/>
              <a:tailEnd/>
            </a:ln>
            <a:effectLst/>
          </p:spPr>
          <p:txBody>
            <a:bodyPr/>
            <a:lstStyle/>
            <a:p>
              <a:r>
                <a:rPr lang="en-US" sz="900"/>
                <a:t>Problem handling</a:t>
              </a:r>
            </a:p>
          </p:txBody>
        </p:sp>
        <p:sp>
          <p:nvSpPr>
            <p:cNvPr id="552052" name="Rectangle 116"/>
            <p:cNvSpPr>
              <a:spLocks noChangeArrowheads="1"/>
            </p:cNvSpPr>
            <p:nvPr/>
          </p:nvSpPr>
          <p:spPr bwMode="auto">
            <a:xfrm>
              <a:off x="1056" y="3482"/>
              <a:ext cx="528" cy="310"/>
            </a:xfrm>
            <a:prstGeom prst="rect">
              <a:avLst/>
            </a:prstGeom>
            <a:solidFill>
              <a:srgbClr val="FF9DFF"/>
            </a:solidFill>
            <a:ln w="11113" algn="ctr">
              <a:solidFill>
                <a:srgbClr val="000000"/>
              </a:solidFill>
              <a:miter lim="800000"/>
              <a:headEnd/>
              <a:tailEnd/>
            </a:ln>
            <a:effectLst/>
          </p:spPr>
          <p:txBody>
            <a:bodyPr/>
            <a:lstStyle/>
            <a:p>
              <a:r>
                <a:rPr lang="en-US" sz="900"/>
                <a:t>Customer QoS/SLA Mngt</a:t>
              </a:r>
            </a:p>
            <a:p>
              <a:endParaRPr lang="en-US" sz="900"/>
            </a:p>
          </p:txBody>
        </p:sp>
        <p:sp>
          <p:nvSpPr>
            <p:cNvPr id="552055" name="Rectangle 119"/>
            <p:cNvSpPr>
              <a:spLocks noChangeArrowheads="1"/>
            </p:cNvSpPr>
            <p:nvPr/>
          </p:nvSpPr>
          <p:spPr bwMode="auto">
            <a:xfrm>
              <a:off x="1632" y="3482"/>
              <a:ext cx="528" cy="310"/>
            </a:xfrm>
            <a:prstGeom prst="rect">
              <a:avLst/>
            </a:prstGeom>
            <a:solidFill>
              <a:srgbClr val="79D9D5"/>
            </a:solidFill>
            <a:ln w="11113" algn="ctr">
              <a:solidFill>
                <a:srgbClr val="000000"/>
              </a:solidFill>
              <a:miter lim="800000"/>
              <a:headEnd/>
              <a:tailEnd/>
            </a:ln>
            <a:effectLst/>
          </p:spPr>
          <p:txBody>
            <a:bodyPr/>
            <a:lstStyle/>
            <a:p>
              <a:r>
                <a:rPr lang="en-US" sz="900"/>
                <a:t>Billing &amp; Collection Mngt</a:t>
              </a:r>
            </a:p>
          </p:txBody>
        </p:sp>
        <p:sp>
          <p:nvSpPr>
            <p:cNvPr id="552056" name="Rectangle 120"/>
            <p:cNvSpPr>
              <a:spLocks noChangeArrowheads="1"/>
            </p:cNvSpPr>
            <p:nvPr/>
          </p:nvSpPr>
          <p:spPr bwMode="auto">
            <a:xfrm>
              <a:off x="2208" y="3482"/>
              <a:ext cx="528" cy="310"/>
            </a:xfrm>
            <a:prstGeom prst="rect">
              <a:avLst/>
            </a:prstGeom>
            <a:solidFill>
              <a:srgbClr val="9FFF9F"/>
            </a:solidFill>
            <a:ln w="11113" algn="ctr">
              <a:solidFill>
                <a:srgbClr val="000000"/>
              </a:solidFill>
              <a:miter lim="800000"/>
              <a:headEnd/>
              <a:tailEnd/>
            </a:ln>
            <a:effectLst/>
          </p:spPr>
          <p:txBody>
            <a:bodyPr/>
            <a:lstStyle/>
            <a:p>
              <a:r>
                <a:rPr lang="en-US" sz="900"/>
                <a:t>Retention &amp; Loyalty </a:t>
              </a:r>
            </a:p>
          </p:txBody>
        </p:sp>
        <p:cxnSp>
          <p:nvCxnSpPr>
            <p:cNvPr id="552058" name="AutoShape 122"/>
            <p:cNvCxnSpPr>
              <a:cxnSpLocks noChangeShapeType="1"/>
              <a:stCxn id="551994" idx="2"/>
              <a:endCxn id="552037" idx="0"/>
            </p:cNvCxnSpPr>
            <p:nvPr/>
          </p:nvCxnSpPr>
          <p:spPr bwMode="auto">
            <a:xfrm rot="5400000">
              <a:off x="607" y="2217"/>
              <a:ext cx="554" cy="1112"/>
            </a:xfrm>
            <a:prstGeom prst="bentConnector3">
              <a:avLst>
                <a:gd name="adj1" fmla="val 50000"/>
              </a:avLst>
            </a:prstGeom>
            <a:noFill/>
            <a:ln w="9525">
              <a:solidFill>
                <a:schemeClr val="tx1"/>
              </a:solidFill>
              <a:miter lim="800000"/>
              <a:headEnd/>
              <a:tailEnd/>
            </a:ln>
            <a:effectLst/>
          </p:spPr>
        </p:cxnSp>
        <p:cxnSp>
          <p:nvCxnSpPr>
            <p:cNvPr id="552059" name="AutoShape 123"/>
            <p:cNvCxnSpPr>
              <a:cxnSpLocks noChangeShapeType="1"/>
              <a:stCxn id="551994" idx="2"/>
              <a:endCxn id="552047" idx="0"/>
            </p:cNvCxnSpPr>
            <p:nvPr/>
          </p:nvCxnSpPr>
          <p:spPr bwMode="auto">
            <a:xfrm rot="5400000">
              <a:off x="943" y="2553"/>
              <a:ext cx="554" cy="440"/>
            </a:xfrm>
            <a:prstGeom prst="bentConnector3">
              <a:avLst>
                <a:gd name="adj1" fmla="val 50000"/>
              </a:avLst>
            </a:prstGeom>
            <a:noFill/>
            <a:ln w="9525">
              <a:solidFill>
                <a:schemeClr val="tx1"/>
              </a:solidFill>
              <a:miter lim="800000"/>
              <a:headEnd/>
              <a:tailEnd/>
            </a:ln>
            <a:effectLst/>
          </p:spPr>
        </p:cxnSp>
        <p:cxnSp>
          <p:nvCxnSpPr>
            <p:cNvPr id="552060" name="AutoShape 124"/>
            <p:cNvCxnSpPr>
              <a:cxnSpLocks noChangeShapeType="1"/>
              <a:stCxn id="551994" idx="2"/>
              <a:endCxn id="552048" idx="0"/>
            </p:cNvCxnSpPr>
            <p:nvPr/>
          </p:nvCxnSpPr>
          <p:spPr bwMode="auto">
            <a:xfrm rot="16200000" flipH="1">
              <a:off x="1271" y="2665"/>
              <a:ext cx="554" cy="216"/>
            </a:xfrm>
            <a:prstGeom prst="bentConnector3">
              <a:avLst>
                <a:gd name="adj1" fmla="val 50000"/>
              </a:avLst>
            </a:prstGeom>
            <a:noFill/>
            <a:ln w="9525">
              <a:solidFill>
                <a:schemeClr val="tx1"/>
              </a:solidFill>
              <a:miter lim="800000"/>
              <a:headEnd/>
              <a:tailEnd/>
            </a:ln>
            <a:effectLst/>
          </p:spPr>
        </p:cxnSp>
        <p:cxnSp>
          <p:nvCxnSpPr>
            <p:cNvPr id="552061" name="AutoShape 125"/>
            <p:cNvCxnSpPr>
              <a:cxnSpLocks noChangeShapeType="1"/>
              <a:stCxn id="551994" idx="2"/>
              <a:endCxn id="552049" idx="0"/>
            </p:cNvCxnSpPr>
            <p:nvPr/>
          </p:nvCxnSpPr>
          <p:spPr bwMode="auto">
            <a:xfrm rot="16200000" flipH="1">
              <a:off x="1559" y="2377"/>
              <a:ext cx="554" cy="792"/>
            </a:xfrm>
            <a:prstGeom prst="bentConnector3">
              <a:avLst>
                <a:gd name="adj1" fmla="val 50000"/>
              </a:avLst>
            </a:prstGeom>
            <a:noFill/>
            <a:ln w="9525">
              <a:solidFill>
                <a:schemeClr val="tx1"/>
              </a:solidFill>
              <a:miter lim="800000"/>
              <a:headEnd/>
              <a:tailEnd/>
            </a:ln>
            <a:effectLst/>
          </p:spPr>
        </p:cxnSp>
        <p:cxnSp>
          <p:nvCxnSpPr>
            <p:cNvPr id="552062" name="AutoShape 126"/>
            <p:cNvCxnSpPr>
              <a:cxnSpLocks noChangeShapeType="1"/>
              <a:stCxn id="551994" idx="2"/>
              <a:endCxn id="552050" idx="0"/>
            </p:cNvCxnSpPr>
            <p:nvPr/>
          </p:nvCxnSpPr>
          <p:spPr bwMode="auto">
            <a:xfrm rot="16200000" flipH="1">
              <a:off x="1819" y="2117"/>
              <a:ext cx="554" cy="1312"/>
            </a:xfrm>
            <a:prstGeom prst="bentConnector3">
              <a:avLst>
                <a:gd name="adj1" fmla="val 50000"/>
              </a:avLst>
            </a:prstGeom>
            <a:noFill/>
            <a:ln w="9525">
              <a:solidFill>
                <a:schemeClr val="tx1"/>
              </a:solidFill>
              <a:miter lim="800000"/>
              <a:headEnd/>
              <a:tailEnd/>
            </a:ln>
            <a:effectLst/>
          </p:spPr>
        </p:cxnSp>
        <p:sp>
          <p:nvSpPr>
            <p:cNvPr id="552068" name="Text Box 132"/>
            <p:cNvSpPr txBox="1">
              <a:spLocks noChangeArrowheads="1"/>
            </p:cNvSpPr>
            <p:nvPr/>
          </p:nvSpPr>
          <p:spPr bwMode="auto">
            <a:xfrm>
              <a:off x="384" y="2592"/>
              <a:ext cx="1008" cy="192"/>
            </a:xfrm>
            <a:prstGeom prst="rect">
              <a:avLst/>
            </a:prstGeom>
            <a:noFill/>
            <a:ln w="9525" algn="ctr">
              <a:noFill/>
              <a:miter lim="800000"/>
              <a:headEnd/>
              <a:tailEnd/>
            </a:ln>
            <a:effectLst/>
          </p:spPr>
          <p:txBody>
            <a:bodyPr>
              <a:spAutoFit/>
            </a:bodyPr>
            <a:lstStyle/>
            <a:p>
              <a:pPr marL="347663" indent="-347663"/>
              <a:r>
                <a:rPr lang="en-US"/>
                <a:t>Level 2</a:t>
              </a:r>
            </a:p>
          </p:txBody>
        </p:sp>
      </p:grpSp>
      <p:sp>
        <p:nvSpPr>
          <p:cNvPr id="552083" name="Rectangle 147"/>
          <p:cNvSpPr>
            <a:spLocks noChangeAspect="1" noChangeArrowheads="1"/>
          </p:cNvSpPr>
          <p:nvPr/>
        </p:nvSpPr>
        <p:spPr bwMode="auto">
          <a:xfrm>
            <a:off x="8305800" y="708025"/>
            <a:ext cx="311150" cy="434975"/>
          </a:xfrm>
          <a:prstGeom prst="rect">
            <a:avLst/>
          </a:prstGeom>
          <a:noFill/>
          <a:ln w="38100">
            <a:solidFill>
              <a:schemeClr val="tx1"/>
            </a:solidFill>
            <a:miter lim="800000"/>
            <a:headEnd/>
            <a:tailEnd/>
          </a:ln>
          <a:effectLst/>
        </p:spPr>
        <p:txBody>
          <a:bodyPr wrap="none" anchor="ctr"/>
          <a:lstStyle/>
          <a:p>
            <a:endParaRPr lang="en-US"/>
          </a:p>
        </p:txBody>
      </p:sp>
      <p:sp>
        <p:nvSpPr>
          <p:cNvPr id="552084" name="Rectangle 148"/>
          <p:cNvSpPr>
            <a:spLocks noChangeAspect="1" noChangeArrowheads="1"/>
          </p:cNvSpPr>
          <p:nvPr/>
        </p:nvSpPr>
        <p:spPr bwMode="auto">
          <a:xfrm>
            <a:off x="8666162" y="708025"/>
            <a:ext cx="415925" cy="434975"/>
          </a:xfrm>
          <a:prstGeom prst="rect">
            <a:avLst/>
          </a:prstGeom>
          <a:solidFill>
            <a:srgbClr val="990000"/>
          </a:solidFill>
          <a:ln w="38100">
            <a:solidFill>
              <a:schemeClr val="tx1"/>
            </a:solidFill>
            <a:miter lim="800000"/>
            <a:headEnd/>
            <a:tailEnd/>
          </a:ln>
          <a:effectLst/>
        </p:spPr>
        <p:txBody>
          <a:bodyPr wrap="none" anchor="ctr"/>
          <a:lstStyle/>
          <a:p>
            <a:endParaRPr lang="en-US"/>
          </a:p>
        </p:txBody>
      </p:sp>
      <p:grpSp>
        <p:nvGrpSpPr>
          <p:cNvPr id="552085" name="Group 149"/>
          <p:cNvGrpSpPr>
            <a:grpSpLocks noChangeAspect="1"/>
          </p:cNvGrpSpPr>
          <p:nvPr/>
        </p:nvGrpSpPr>
        <p:grpSpPr bwMode="auto">
          <a:xfrm>
            <a:off x="8458200" y="1154112"/>
            <a:ext cx="417512" cy="217488"/>
            <a:chOff x="422" y="546"/>
            <a:chExt cx="227" cy="113"/>
          </a:xfrm>
        </p:grpSpPr>
        <p:sp>
          <p:nvSpPr>
            <p:cNvPr id="552086" name="Rectangle 150"/>
            <p:cNvSpPr>
              <a:spLocks noChangeAspect="1" noChangeArrowheads="1"/>
            </p:cNvSpPr>
            <p:nvPr/>
          </p:nvSpPr>
          <p:spPr bwMode="auto">
            <a:xfrm>
              <a:off x="450"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2087" name="Rectangle 151"/>
            <p:cNvSpPr>
              <a:spLocks noChangeAspect="1" noChangeArrowheads="1"/>
            </p:cNvSpPr>
            <p:nvPr/>
          </p:nvSpPr>
          <p:spPr bwMode="auto">
            <a:xfrm>
              <a:off x="506"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2088" name="Rectangle 152"/>
            <p:cNvSpPr>
              <a:spLocks noChangeAspect="1" noChangeArrowheads="1"/>
            </p:cNvSpPr>
            <p:nvPr/>
          </p:nvSpPr>
          <p:spPr bwMode="auto">
            <a:xfrm>
              <a:off x="563"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2089" name="Rectangle 153"/>
            <p:cNvSpPr>
              <a:spLocks noChangeAspect="1" noChangeArrowheads="1"/>
            </p:cNvSpPr>
            <p:nvPr/>
          </p:nvSpPr>
          <p:spPr bwMode="auto">
            <a:xfrm>
              <a:off x="42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2090" name="Rectangle 154"/>
            <p:cNvSpPr>
              <a:spLocks noChangeAspect="1" noChangeArrowheads="1"/>
            </p:cNvSpPr>
            <p:nvPr/>
          </p:nvSpPr>
          <p:spPr bwMode="auto">
            <a:xfrm>
              <a:off x="478"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2091" name="Rectangle 155"/>
            <p:cNvSpPr>
              <a:spLocks noChangeAspect="1" noChangeArrowheads="1"/>
            </p:cNvSpPr>
            <p:nvPr/>
          </p:nvSpPr>
          <p:spPr bwMode="auto">
            <a:xfrm>
              <a:off x="535"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2092" name="Rectangle 156"/>
            <p:cNvSpPr>
              <a:spLocks noChangeAspect="1" noChangeArrowheads="1"/>
            </p:cNvSpPr>
            <p:nvPr/>
          </p:nvSpPr>
          <p:spPr bwMode="auto">
            <a:xfrm>
              <a:off x="59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2093" name="Rectangle 157"/>
            <p:cNvSpPr>
              <a:spLocks noChangeAspect="1" noChangeArrowheads="1"/>
            </p:cNvSpPr>
            <p:nvPr/>
          </p:nvSpPr>
          <p:spPr bwMode="auto">
            <a:xfrm>
              <a:off x="456" y="552"/>
              <a:ext cx="158" cy="100"/>
            </a:xfrm>
            <a:prstGeom prst="rect">
              <a:avLst/>
            </a:prstGeom>
            <a:noFill/>
            <a:ln w="38100">
              <a:solidFill>
                <a:schemeClr val="tx1"/>
              </a:solidFill>
              <a:miter lim="800000"/>
              <a:headEnd/>
              <a:tailEnd/>
            </a:ln>
            <a:effectLst/>
          </p:spPr>
          <p:txBody>
            <a:bodyPr wrap="none" anchor="ct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rctx="PPT">
                                        <p:cTn id="6" dur="indefinite"/>
                                        <p:tgtEl>
                                          <p:spTgt spid="551962"/>
                                        </p:tgtEl>
                                        <p:attrNameLst>
                                          <p:attrName>style.opacity</p:attrName>
                                        </p:attrNameLst>
                                      </p:cBhvr>
                                      <p:to>
                                        <p:strVal val="0.5"/>
                                      </p:to>
                                    </p:set>
                                    <p:animEffect filter="image" prLst="opacity: 0.5">
                                      <p:cBhvr rctx="IE">
                                        <p:cTn id="7" dur="indefinite"/>
                                        <p:tgtEl>
                                          <p:spTgt spid="551962"/>
                                        </p:tgtEl>
                                      </p:cBhvr>
                                    </p:animEffect>
                                  </p:childTnLst>
                                </p:cTn>
                              </p:par>
                              <p:par>
                                <p:cTn id="8" presetID="9" presetClass="emph" presetSubtype="0" grpId="0" nodeType="withEffect">
                                  <p:stCondLst>
                                    <p:cond delay="0"/>
                                  </p:stCondLst>
                                  <p:childTnLst>
                                    <p:set>
                                      <p:cBhvr rctx="PPT">
                                        <p:cTn id="9" dur="indefinite"/>
                                        <p:tgtEl>
                                          <p:spTgt spid="551963"/>
                                        </p:tgtEl>
                                        <p:attrNameLst>
                                          <p:attrName>style.opacity</p:attrName>
                                        </p:attrNameLst>
                                      </p:cBhvr>
                                      <p:to>
                                        <p:strVal val="0.5"/>
                                      </p:to>
                                    </p:set>
                                    <p:animEffect filter="image" prLst="opacity: 0.5">
                                      <p:cBhvr rctx="IE">
                                        <p:cTn id="10" dur="indefinite"/>
                                        <p:tgtEl>
                                          <p:spTgt spid="551963"/>
                                        </p:tgtEl>
                                      </p:cBhvr>
                                    </p:animEffect>
                                  </p:childTnLst>
                                </p:cTn>
                              </p:par>
                              <p:par>
                                <p:cTn id="11" presetID="9" presetClass="emph" presetSubtype="0" grpId="0" nodeType="withEffect">
                                  <p:stCondLst>
                                    <p:cond delay="0"/>
                                  </p:stCondLst>
                                  <p:childTnLst>
                                    <p:set>
                                      <p:cBhvr rctx="PPT">
                                        <p:cTn id="12" dur="indefinite"/>
                                        <p:tgtEl>
                                          <p:spTgt spid="551964"/>
                                        </p:tgtEl>
                                        <p:attrNameLst>
                                          <p:attrName>style.opacity</p:attrName>
                                        </p:attrNameLst>
                                      </p:cBhvr>
                                      <p:to>
                                        <p:strVal val="0.5"/>
                                      </p:to>
                                    </p:set>
                                    <p:animEffect filter="image" prLst="opacity: 0.5">
                                      <p:cBhvr rctx="IE">
                                        <p:cTn id="13" dur="indefinite"/>
                                        <p:tgtEl>
                                          <p:spTgt spid="551964"/>
                                        </p:tgtEl>
                                      </p:cBhvr>
                                    </p:animEffect>
                                  </p:childTnLst>
                                </p:cTn>
                              </p:par>
                              <p:par>
                                <p:cTn id="14" presetID="9" presetClass="emph" presetSubtype="0" grpId="0" nodeType="withEffect">
                                  <p:stCondLst>
                                    <p:cond delay="0"/>
                                  </p:stCondLst>
                                  <p:childTnLst>
                                    <p:set>
                                      <p:cBhvr rctx="PPT">
                                        <p:cTn id="15" dur="indefinite"/>
                                        <p:tgtEl>
                                          <p:spTgt spid="551965"/>
                                        </p:tgtEl>
                                        <p:attrNameLst>
                                          <p:attrName>style.opacity</p:attrName>
                                        </p:attrNameLst>
                                      </p:cBhvr>
                                      <p:to>
                                        <p:strVal val="0.5"/>
                                      </p:to>
                                    </p:set>
                                    <p:animEffect filter="image" prLst="opacity: 0.5">
                                      <p:cBhvr rctx="IE">
                                        <p:cTn id="16" dur="indefinite"/>
                                        <p:tgtEl>
                                          <p:spTgt spid="551965"/>
                                        </p:tgtEl>
                                      </p:cBhvr>
                                    </p:animEffect>
                                  </p:childTnLst>
                                </p:cTn>
                              </p:par>
                              <p:par>
                                <p:cTn id="17" presetID="9" presetClass="emph" presetSubtype="0" grpId="0" nodeType="withEffect">
                                  <p:stCondLst>
                                    <p:cond delay="0"/>
                                  </p:stCondLst>
                                  <p:childTnLst>
                                    <p:set>
                                      <p:cBhvr rctx="PPT">
                                        <p:cTn id="18" dur="indefinite"/>
                                        <p:tgtEl>
                                          <p:spTgt spid="551966"/>
                                        </p:tgtEl>
                                        <p:attrNameLst>
                                          <p:attrName>style.opacity</p:attrName>
                                        </p:attrNameLst>
                                      </p:cBhvr>
                                      <p:to>
                                        <p:strVal val="0.5"/>
                                      </p:to>
                                    </p:set>
                                    <p:animEffect filter="image" prLst="opacity: 0.5">
                                      <p:cBhvr rctx="IE">
                                        <p:cTn id="19" dur="indefinite"/>
                                        <p:tgtEl>
                                          <p:spTgt spid="551966"/>
                                        </p:tgtEl>
                                      </p:cBhvr>
                                    </p:animEffect>
                                  </p:childTnLst>
                                </p:cTn>
                              </p:par>
                              <p:par>
                                <p:cTn id="20" presetID="9" presetClass="emph" presetSubtype="0" grpId="0" nodeType="withEffect">
                                  <p:stCondLst>
                                    <p:cond delay="0"/>
                                  </p:stCondLst>
                                  <p:childTnLst>
                                    <p:set>
                                      <p:cBhvr rctx="PPT">
                                        <p:cTn id="21" dur="indefinite"/>
                                        <p:tgtEl>
                                          <p:spTgt spid="551967"/>
                                        </p:tgtEl>
                                        <p:attrNameLst>
                                          <p:attrName>style.opacity</p:attrName>
                                        </p:attrNameLst>
                                      </p:cBhvr>
                                      <p:to>
                                        <p:strVal val="0.5"/>
                                      </p:to>
                                    </p:set>
                                    <p:animEffect filter="image" prLst="opacity: 0.5">
                                      <p:cBhvr rctx="IE">
                                        <p:cTn id="22" dur="indefinite"/>
                                        <p:tgtEl>
                                          <p:spTgt spid="551967"/>
                                        </p:tgtEl>
                                      </p:cBhvr>
                                    </p:animEffect>
                                  </p:childTnLst>
                                </p:cTn>
                              </p:par>
                              <p:par>
                                <p:cTn id="23" presetID="9" presetClass="emph" presetSubtype="0" grpId="0" nodeType="withEffect">
                                  <p:stCondLst>
                                    <p:cond delay="0"/>
                                  </p:stCondLst>
                                  <p:childTnLst>
                                    <p:set>
                                      <p:cBhvr rctx="PPT">
                                        <p:cTn id="24" dur="indefinite"/>
                                        <p:tgtEl>
                                          <p:spTgt spid="551968"/>
                                        </p:tgtEl>
                                        <p:attrNameLst>
                                          <p:attrName>style.opacity</p:attrName>
                                        </p:attrNameLst>
                                      </p:cBhvr>
                                      <p:to>
                                        <p:strVal val="0.5"/>
                                      </p:to>
                                    </p:set>
                                    <p:animEffect filter="image" prLst="opacity: 0.5">
                                      <p:cBhvr rctx="IE">
                                        <p:cTn id="25" dur="indefinite"/>
                                        <p:tgtEl>
                                          <p:spTgt spid="551968"/>
                                        </p:tgtEl>
                                      </p:cBhvr>
                                    </p:animEffect>
                                  </p:childTnLst>
                                </p:cTn>
                              </p:par>
                              <p:par>
                                <p:cTn id="26" presetID="9" presetClass="emph" presetSubtype="0" grpId="0" nodeType="withEffect">
                                  <p:stCondLst>
                                    <p:cond delay="0"/>
                                  </p:stCondLst>
                                  <p:childTnLst>
                                    <p:set>
                                      <p:cBhvr rctx="PPT">
                                        <p:cTn id="27" dur="indefinite"/>
                                        <p:tgtEl>
                                          <p:spTgt spid="551969"/>
                                        </p:tgtEl>
                                        <p:attrNameLst>
                                          <p:attrName>style.opacity</p:attrName>
                                        </p:attrNameLst>
                                      </p:cBhvr>
                                      <p:to>
                                        <p:strVal val="0.5"/>
                                      </p:to>
                                    </p:set>
                                    <p:animEffect filter="image" prLst="opacity: 0.5">
                                      <p:cBhvr rctx="IE">
                                        <p:cTn id="28" dur="indefinite"/>
                                        <p:tgtEl>
                                          <p:spTgt spid="551969"/>
                                        </p:tgtEl>
                                      </p:cBhvr>
                                    </p:animEffect>
                                  </p:childTnLst>
                                </p:cTn>
                              </p:par>
                              <p:par>
                                <p:cTn id="29" presetID="9" presetClass="emph" presetSubtype="0" grpId="0" nodeType="withEffect">
                                  <p:stCondLst>
                                    <p:cond delay="0"/>
                                  </p:stCondLst>
                                  <p:childTnLst>
                                    <p:set>
                                      <p:cBhvr rctx="PPT">
                                        <p:cTn id="30" dur="indefinite"/>
                                        <p:tgtEl>
                                          <p:spTgt spid="551970"/>
                                        </p:tgtEl>
                                        <p:attrNameLst>
                                          <p:attrName>style.opacity</p:attrName>
                                        </p:attrNameLst>
                                      </p:cBhvr>
                                      <p:to>
                                        <p:strVal val="0.5"/>
                                      </p:to>
                                    </p:set>
                                    <p:animEffect filter="image" prLst="opacity: 0.5">
                                      <p:cBhvr rctx="IE">
                                        <p:cTn id="31" dur="indefinite"/>
                                        <p:tgtEl>
                                          <p:spTgt spid="551970"/>
                                        </p:tgtEl>
                                      </p:cBhvr>
                                    </p:animEffect>
                                  </p:childTnLst>
                                </p:cTn>
                              </p:par>
                              <p:par>
                                <p:cTn id="32" presetID="9" presetClass="emph" presetSubtype="0" grpId="0" nodeType="withEffect" nodePh="1">
                                  <p:stCondLst>
                                    <p:cond delay="0"/>
                                  </p:stCondLst>
                                  <p:endCondLst>
                                    <p:cond evt="begin" delay="0">
                                      <p:tn val="32"/>
                                    </p:cond>
                                  </p:endCondLst>
                                  <p:childTnLst>
                                    <p:set>
                                      <p:cBhvr rctx="PPT">
                                        <p:cTn id="33" dur="indefinite"/>
                                        <p:tgtEl>
                                          <p:spTgt spid="551971"/>
                                        </p:tgtEl>
                                        <p:attrNameLst>
                                          <p:attrName>style.opacity</p:attrName>
                                        </p:attrNameLst>
                                      </p:cBhvr>
                                      <p:to>
                                        <p:strVal val="0.5"/>
                                      </p:to>
                                    </p:set>
                                    <p:animEffect filter="image" prLst="opacity: 0.5">
                                      <p:cBhvr rctx="IE">
                                        <p:cTn id="34" dur="indefinite"/>
                                        <p:tgtEl>
                                          <p:spTgt spid="551971"/>
                                        </p:tgtEl>
                                      </p:cBhvr>
                                    </p:animEffect>
                                  </p:childTnLst>
                                </p:cTn>
                              </p:par>
                              <p:par>
                                <p:cTn id="35" presetID="9" presetClass="emph" presetSubtype="0" grpId="0" nodeType="withEffect">
                                  <p:stCondLst>
                                    <p:cond delay="0"/>
                                  </p:stCondLst>
                                  <p:childTnLst>
                                    <p:set>
                                      <p:cBhvr rctx="PPT">
                                        <p:cTn id="36" dur="indefinite"/>
                                        <p:tgtEl>
                                          <p:spTgt spid="551972"/>
                                        </p:tgtEl>
                                        <p:attrNameLst>
                                          <p:attrName>style.opacity</p:attrName>
                                        </p:attrNameLst>
                                      </p:cBhvr>
                                      <p:to>
                                        <p:strVal val="0.5"/>
                                      </p:to>
                                    </p:set>
                                    <p:animEffect filter="image" prLst="opacity: 0.5">
                                      <p:cBhvr rctx="IE">
                                        <p:cTn id="37" dur="indefinite"/>
                                        <p:tgtEl>
                                          <p:spTgt spid="551972"/>
                                        </p:tgtEl>
                                      </p:cBhvr>
                                    </p:animEffect>
                                  </p:childTnLst>
                                </p:cTn>
                              </p:par>
                              <p:par>
                                <p:cTn id="38" presetID="9" presetClass="emph" presetSubtype="0" grpId="0" nodeType="withEffect">
                                  <p:stCondLst>
                                    <p:cond delay="0"/>
                                  </p:stCondLst>
                                  <p:childTnLst>
                                    <p:set>
                                      <p:cBhvr rctx="PPT">
                                        <p:cTn id="39" dur="indefinite"/>
                                        <p:tgtEl>
                                          <p:spTgt spid="551975"/>
                                        </p:tgtEl>
                                        <p:attrNameLst>
                                          <p:attrName>style.opacity</p:attrName>
                                        </p:attrNameLst>
                                      </p:cBhvr>
                                      <p:to>
                                        <p:strVal val="0.5"/>
                                      </p:to>
                                    </p:set>
                                    <p:animEffect filter="image" prLst="opacity: 0.5">
                                      <p:cBhvr rctx="IE">
                                        <p:cTn id="40" dur="indefinite"/>
                                        <p:tgtEl>
                                          <p:spTgt spid="551975"/>
                                        </p:tgtEl>
                                      </p:cBhvr>
                                    </p:animEffect>
                                  </p:childTnLst>
                                </p:cTn>
                              </p:par>
                            </p:childTnLst>
                          </p:cTn>
                        </p:par>
                        <p:par>
                          <p:cTn id="41" fill="hold">
                            <p:stCondLst>
                              <p:cond delay="0"/>
                            </p:stCondLst>
                            <p:childTnLst>
                              <p:par>
                                <p:cTn id="42" presetID="5" presetClass="entr" presetSubtype="10" fill="hold" grpId="0" nodeType="afterEffect">
                                  <p:stCondLst>
                                    <p:cond delay="0"/>
                                  </p:stCondLst>
                                  <p:childTnLst>
                                    <p:set>
                                      <p:cBhvr>
                                        <p:cTn id="43" dur="1" fill="hold">
                                          <p:stCondLst>
                                            <p:cond delay="0"/>
                                          </p:stCondLst>
                                        </p:cTn>
                                        <p:tgtEl>
                                          <p:spTgt spid="551990"/>
                                        </p:tgtEl>
                                        <p:attrNameLst>
                                          <p:attrName>style.visibility</p:attrName>
                                        </p:attrNameLst>
                                      </p:cBhvr>
                                      <p:to>
                                        <p:strVal val="visible"/>
                                      </p:to>
                                    </p:set>
                                    <p:animEffect transition="in" filter="checkerboard(across)">
                                      <p:cBhvr>
                                        <p:cTn id="44" dur="1000"/>
                                        <p:tgtEl>
                                          <p:spTgt spid="551990"/>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551994"/>
                                        </p:tgtEl>
                                        <p:attrNameLst>
                                          <p:attrName>style.visibility</p:attrName>
                                        </p:attrNameLst>
                                      </p:cBhvr>
                                      <p:to>
                                        <p:strVal val="visible"/>
                                      </p:to>
                                    </p:set>
                                    <p:animEffect transition="in" filter="checkerboard(across)">
                                      <p:cBhvr>
                                        <p:cTn id="49" dur="1000"/>
                                        <p:tgtEl>
                                          <p:spTgt spid="551994"/>
                                        </p:tgtEl>
                                      </p:cBhvr>
                                    </p:animEffect>
                                  </p:childTnLst>
                                </p:cTn>
                              </p:par>
                            </p:childTnLst>
                          </p:cTn>
                        </p:par>
                        <p:par>
                          <p:cTn id="50" fill="hold">
                            <p:stCondLst>
                              <p:cond delay="1000"/>
                            </p:stCondLst>
                            <p:childTnLst>
                              <p:par>
                                <p:cTn id="51" presetID="47" presetClass="entr" presetSubtype="0" fill="hold" nodeType="afterEffect">
                                  <p:stCondLst>
                                    <p:cond delay="0"/>
                                  </p:stCondLst>
                                  <p:childTnLst>
                                    <p:set>
                                      <p:cBhvr>
                                        <p:cTn id="52" dur="1" fill="hold">
                                          <p:stCondLst>
                                            <p:cond delay="0"/>
                                          </p:stCondLst>
                                        </p:cTn>
                                        <p:tgtEl>
                                          <p:spTgt spid="552070"/>
                                        </p:tgtEl>
                                        <p:attrNameLst>
                                          <p:attrName>style.visibility</p:attrName>
                                        </p:attrNameLst>
                                      </p:cBhvr>
                                      <p:to>
                                        <p:strVal val="visible"/>
                                      </p:to>
                                    </p:set>
                                    <p:animEffect transition="in" filter="fade">
                                      <p:cBhvr>
                                        <p:cTn id="53" dur="1000"/>
                                        <p:tgtEl>
                                          <p:spTgt spid="552070"/>
                                        </p:tgtEl>
                                      </p:cBhvr>
                                    </p:animEffect>
                                    <p:anim calcmode="lin" valueType="num">
                                      <p:cBhvr>
                                        <p:cTn id="54" dur="1000" fill="hold"/>
                                        <p:tgtEl>
                                          <p:spTgt spid="552070"/>
                                        </p:tgtEl>
                                        <p:attrNameLst>
                                          <p:attrName>ppt_x</p:attrName>
                                        </p:attrNameLst>
                                      </p:cBhvr>
                                      <p:tavLst>
                                        <p:tav tm="0">
                                          <p:val>
                                            <p:strVal val="#ppt_x"/>
                                          </p:val>
                                        </p:tav>
                                        <p:tav tm="100000">
                                          <p:val>
                                            <p:strVal val="#ppt_x"/>
                                          </p:val>
                                        </p:tav>
                                      </p:tavLst>
                                    </p:anim>
                                    <p:anim calcmode="lin" valueType="num">
                                      <p:cBhvr>
                                        <p:cTn id="55" dur="1000" fill="hold"/>
                                        <p:tgtEl>
                                          <p:spTgt spid="5520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2" grpId="0" animBg="1"/>
      <p:bldP spid="551963" grpId="0" animBg="1"/>
      <p:bldP spid="551964" grpId="0"/>
      <p:bldP spid="551965" grpId="0" animBg="1"/>
      <p:bldP spid="551966" grpId="0" animBg="1"/>
      <p:bldP spid="551967" grpId="0"/>
      <p:bldP spid="551968" grpId="0" animBg="1"/>
      <p:bldP spid="551969" grpId="0" animBg="1"/>
      <p:bldP spid="551970" grpId="0"/>
      <p:bldP spid="551971" grpId="0" animBg="1"/>
      <p:bldP spid="551972" grpId="0"/>
      <p:bldP spid="551975" grpId="0"/>
      <p:bldP spid="551990" grpId="0" animBg="1"/>
      <p:bldP spid="55199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381000" y="228600"/>
            <a:ext cx="7772400" cy="914400"/>
          </a:xfrm>
        </p:spPr>
        <p:txBody>
          <a:bodyPr/>
          <a:lstStyle/>
          <a:p>
            <a:r>
              <a:rPr lang="en-US" sz="4400" dirty="0" smtClean="0"/>
              <a:t>SM&amp;O </a:t>
            </a:r>
            <a:r>
              <a:rPr lang="en-US" sz="4400" dirty="0"/>
              <a:t>Processes Level 1 - 2</a:t>
            </a:r>
            <a:endParaRPr lang="es-AR" sz="4400" dirty="0"/>
          </a:p>
        </p:txBody>
      </p:sp>
      <p:sp>
        <p:nvSpPr>
          <p:cNvPr id="560131" name="Rectangle 3"/>
          <p:cNvSpPr>
            <a:spLocks noChangeArrowheads="1"/>
          </p:cNvSpPr>
          <p:nvPr/>
        </p:nvSpPr>
        <p:spPr bwMode="auto">
          <a:xfrm>
            <a:off x="4835525" y="1635125"/>
            <a:ext cx="4151313" cy="4079875"/>
          </a:xfrm>
          <a:prstGeom prst="rect">
            <a:avLst/>
          </a:prstGeom>
          <a:solidFill>
            <a:srgbClr val="808080"/>
          </a:solidFill>
          <a:ln w="9525">
            <a:noFill/>
            <a:miter lim="800000"/>
            <a:headEnd/>
            <a:tailEnd/>
          </a:ln>
        </p:spPr>
        <p:txBody>
          <a:bodyPr/>
          <a:lstStyle/>
          <a:p>
            <a:endParaRPr lang="en-US"/>
          </a:p>
        </p:txBody>
      </p:sp>
      <p:sp>
        <p:nvSpPr>
          <p:cNvPr id="560132" name="Rectangle 4"/>
          <p:cNvSpPr>
            <a:spLocks noChangeArrowheads="1"/>
          </p:cNvSpPr>
          <p:nvPr/>
        </p:nvSpPr>
        <p:spPr bwMode="auto">
          <a:xfrm>
            <a:off x="4800600" y="1601788"/>
            <a:ext cx="4152900" cy="4079875"/>
          </a:xfrm>
          <a:prstGeom prst="rect">
            <a:avLst/>
          </a:prstGeom>
          <a:solidFill>
            <a:srgbClr val="FFCEFF"/>
          </a:solidFill>
          <a:ln w="11113">
            <a:solidFill>
              <a:srgbClr val="000000"/>
            </a:solidFill>
            <a:miter lim="800000"/>
            <a:headEnd/>
            <a:tailEnd/>
          </a:ln>
        </p:spPr>
        <p:txBody>
          <a:bodyPr/>
          <a:lstStyle/>
          <a:p>
            <a:endParaRPr lang="en-US"/>
          </a:p>
        </p:txBody>
      </p:sp>
      <p:sp>
        <p:nvSpPr>
          <p:cNvPr id="560133" name="Rectangle 5"/>
          <p:cNvSpPr>
            <a:spLocks noChangeArrowheads="1"/>
          </p:cNvSpPr>
          <p:nvPr/>
        </p:nvSpPr>
        <p:spPr bwMode="auto">
          <a:xfrm>
            <a:off x="4868863" y="1670050"/>
            <a:ext cx="874712" cy="198438"/>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Operations</a:t>
            </a:r>
            <a:endParaRPr lang="en-US" sz="1300">
              <a:latin typeface="Times New Roman" pitchFamily="18" charset="0"/>
              <a:cs typeface="Times New Roman" pitchFamily="18" charset="0"/>
            </a:endParaRPr>
          </a:p>
        </p:txBody>
      </p:sp>
      <p:sp>
        <p:nvSpPr>
          <p:cNvPr id="560135" name="Rectangle 7"/>
          <p:cNvSpPr>
            <a:spLocks noChangeArrowheads="1"/>
          </p:cNvSpPr>
          <p:nvPr/>
        </p:nvSpPr>
        <p:spPr bwMode="auto">
          <a:xfrm>
            <a:off x="5948363" y="1962150"/>
            <a:ext cx="990600" cy="3606800"/>
          </a:xfrm>
          <a:prstGeom prst="rect">
            <a:avLst/>
          </a:prstGeom>
          <a:solidFill>
            <a:srgbClr val="808080"/>
          </a:solidFill>
          <a:ln w="9525">
            <a:noFill/>
            <a:miter lim="800000"/>
            <a:headEnd/>
            <a:tailEnd/>
          </a:ln>
        </p:spPr>
        <p:txBody>
          <a:bodyPr/>
          <a:lstStyle/>
          <a:p>
            <a:endParaRPr lang="en-US"/>
          </a:p>
        </p:txBody>
      </p:sp>
      <p:sp>
        <p:nvSpPr>
          <p:cNvPr id="560136" name="Rectangle 8"/>
          <p:cNvSpPr>
            <a:spLocks noChangeArrowheads="1"/>
          </p:cNvSpPr>
          <p:nvPr/>
        </p:nvSpPr>
        <p:spPr bwMode="auto">
          <a:xfrm>
            <a:off x="5915025" y="1928813"/>
            <a:ext cx="990600" cy="3606800"/>
          </a:xfrm>
          <a:prstGeom prst="rect">
            <a:avLst/>
          </a:prstGeom>
          <a:solidFill>
            <a:srgbClr val="9FFF9F"/>
          </a:solidFill>
          <a:ln w="11113">
            <a:solidFill>
              <a:srgbClr val="000000"/>
            </a:solidFill>
            <a:miter lim="800000"/>
            <a:headEnd/>
            <a:tailEnd/>
          </a:ln>
        </p:spPr>
        <p:txBody>
          <a:bodyPr/>
          <a:lstStyle/>
          <a:p>
            <a:endParaRPr lang="en-US"/>
          </a:p>
        </p:txBody>
      </p:sp>
      <p:sp>
        <p:nvSpPr>
          <p:cNvPr id="560137" name="Rectangle 9"/>
          <p:cNvSpPr>
            <a:spLocks noChangeArrowheads="1"/>
          </p:cNvSpPr>
          <p:nvPr/>
        </p:nvSpPr>
        <p:spPr bwMode="auto">
          <a:xfrm>
            <a:off x="5994400" y="1995488"/>
            <a:ext cx="838200"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Fulfillment</a:t>
            </a:r>
            <a:endParaRPr lang="en-US" sz="1300">
              <a:cs typeface="Times New Roman" pitchFamily="18" charset="0"/>
            </a:endParaRPr>
          </a:p>
        </p:txBody>
      </p:sp>
      <p:sp>
        <p:nvSpPr>
          <p:cNvPr id="560138" name="Rectangle 10"/>
          <p:cNvSpPr>
            <a:spLocks noChangeArrowheads="1"/>
          </p:cNvSpPr>
          <p:nvPr/>
        </p:nvSpPr>
        <p:spPr bwMode="auto">
          <a:xfrm>
            <a:off x="6927850" y="1962150"/>
            <a:ext cx="979488" cy="3606800"/>
          </a:xfrm>
          <a:prstGeom prst="rect">
            <a:avLst/>
          </a:prstGeom>
          <a:solidFill>
            <a:srgbClr val="808080"/>
          </a:solidFill>
          <a:ln w="9525">
            <a:noFill/>
            <a:miter lim="800000"/>
            <a:headEnd/>
            <a:tailEnd/>
          </a:ln>
        </p:spPr>
        <p:txBody>
          <a:bodyPr/>
          <a:lstStyle/>
          <a:p>
            <a:endParaRPr lang="en-US"/>
          </a:p>
        </p:txBody>
      </p:sp>
      <p:sp>
        <p:nvSpPr>
          <p:cNvPr id="560139" name="Rectangle 11"/>
          <p:cNvSpPr>
            <a:spLocks noChangeArrowheads="1"/>
          </p:cNvSpPr>
          <p:nvPr/>
        </p:nvSpPr>
        <p:spPr bwMode="auto">
          <a:xfrm>
            <a:off x="6894513" y="1928813"/>
            <a:ext cx="977900" cy="3606800"/>
          </a:xfrm>
          <a:prstGeom prst="rect">
            <a:avLst/>
          </a:prstGeom>
          <a:solidFill>
            <a:srgbClr val="FF9DFF"/>
          </a:solidFill>
          <a:ln w="11113">
            <a:solidFill>
              <a:srgbClr val="000000"/>
            </a:solidFill>
            <a:miter lim="800000"/>
            <a:headEnd/>
            <a:tailEnd/>
          </a:ln>
        </p:spPr>
        <p:txBody>
          <a:bodyPr/>
          <a:lstStyle/>
          <a:p>
            <a:endParaRPr lang="en-US"/>
          </a:p>
        </p:txBody>
      </p:sp>
      <p:sp>
        <p:nvSpPr>
          <p:cNvPr id="560140" name="Rectangle 12"/>
          <p:cNvSpPr>
            <a:spLocks noChangeArrowheads="1"/>
          </p:cNvSpPr>
          <p:nvPr/>
        </p:nvSpPr>
        <p:spPr bwMode="auto">
          <a:xfrm>
            <a:off x="6961188" y="1995488"/>
            <a:ext cx="846137"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Assurance</a:t>
            </a:r>
            <a:endParaRPr lang="en-US" sz="1300">
              <a:cs typeface="Times New Roman" pitchFamily="18" charset="0"/>
            </a:endParaRPr>
          </a:p>
        </p:txBody>
      </p:sp>
      <p:sp>
        <p:nvSpPr>
          <p:cNvPr id="560141" name="Rectangle 13"/>
          <p:cNvSpPr>
            <a:spLocks noChangeArrowheads="1"/>
          </p:cNvSpPr>
          <p:nvPr/>
        </p:nvSpPr>
        <p:spPr bwMode="auto">
          <a:xfrm>
            <a:off x="7894638" y="1962150"/>
            <a:ext cx="990600" cy="3606800"/>
          </a:xfrm>
          <a:prstGeom prst="rect">
            <a:avLst/>
          </a:prstGeom>
          <a:solidFill>
            <a:srgbClr val="808080"/>
          </a:solidFill>
          <a:ln w="9525">
            <a:noFill/>
            <a:miter lim="800000"/>
            <a:headEnd/>
            <a:tailEnd/>
          </a:ln>
        </p:spPr>
        <p:txBody>
          <a:bodyPr/>
          <a:lstStyle/>
          <a:p>
            <a:endParaRPr lang="en-US"/>
          </a:p>
        </p:txBody>
      </p:sp>
      <p:sp>
        <p:nvSpPr>
          <p:cNvPr id="560142" name="Rectangle 14"/>
          <p:cNvSpPr>
            <a:spLocks noChangeArrowheads="1"/>
          </p:cNvSpPr>
          <p:nvPr/>
        </p:nvSpPr>
        <p:spPr bwMode="auto">
          <a:xfrm>
            <a:off x="7861300" y="1928813"/>
            <a:ext cx="979488" cy="3606800"/>
          </a:xfrm>
          <a:prstGeom prst="rect">
            <a:avLst/>
          </a:prstGeom>
          <a:solidFill>
            <a:srgbClr val="79D9D5"/>
          </a:solidFill>
          <a:ln w="11113">
            <a:solidFill>
              <a:srgbClr val="000000"/>
            </a:solidFill>
            <a:miter lim="800000"/>
            <a:headEnd/>
            <a:tailEnd/>
          </a:ln>
        </p:spPr>
        <p:txBody>
          <a:bodyPr/>
          <a:lstStyle/>
          <a:p>
            <a:endParaRPr lang="en-US"/>
          </a:p>
        </p:txBody>
      </p:sp>
      <p:sp>
        <p:nvSpPr>
          <p:cNvPr id="560143" name="Rectangle 15"/>
          <p:cNvSpPr>
            <a:spLocks noChangeArrowheads="1"/>
          </p:cNvSpPr>
          <p:nvPr/>
        </p:nvSpPr>
        <p:spPr bwMode="auto">
          <a:xfrm>
            <a:off x="8102600" y="1995488"/>
            <a:ext cx="506413" cy="198437"/>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Billing</a:t>
            </a:r>
            <a:endParaRPr lang="en-US" sz="1300">
              <a:cs typeface="Times New Roman" pitchFamily="18" charset="0"/>
            </a:endParaRPr>
          </a:p>
        </p:txBody>
      </p:sp>
      <p:sp>
        <p:nvSpPr>
          <p:cNvPr id="560145" name="Rectangle 17"/>
          <p:cNvSpPr>
            <a:spLocks noChangeArrowheads="1"/>
          </p:cNvSpPr>
          <p:nvPr/>
        </p:nvSpPr>
        <p:spPr bwMode="auto">
          <a:xfrm>
            <a:off x="4948238" y="1962150"/>
            <a:ext cx="944562" cy="3606800"/>
          </a:xfrm>
          <a:prstGeom prst="rect">
            <a:avLst/>
          </a:prstGeom>
          <a:solidFill>
            <a:srgbClr val="808080"/>
          </a:solidFill>
          <a:ln w="9525">
            <a:noFill/>
            <a:miter lim="800000"/>
            <a:headEnd/>
            <a:tailEnd/>
          </a:ln>
        </p:spPr>
        <p:txBody>
          <a:bodyPr/>
          <a:lstStyle/>
          <a:p>
            <a:endParaRPr lang="en-US"/>
          </a:p>
        </p:txBody>
      </p:sp>
      <p:sp>
        <p:nvSpPr>
          <p:cNvPr id="560146" name="Rectangle 18"/>
          <p:cNvSpPr>
            <a:spLocks noChangeArrowheads="1"/>
          </p:cNvSpPr>
          <p:nvPr/>
        </p:nvSpPr>
        <p:spPr bwMode="auto">
          <a:xfrm>
            <a:off x="4913313" y="1928813"/>
            <a:ext cx="946150" cy="3606800"/>
          </a:xfrm>
          <a:prstGeom prst="rect">
            <a:avLst/>
          </a:prstGeom>
          <a:solidFill>
            <a:srgbClr val="FFFF80"/>
          </a:solidFill>
          <a:ln w="11113">
            <a:solidFill>
              <a:srgbClr val="000000"/>
            </a:solidFill>
            <a:miter lim="800000"/>
            <a:headEnd/>
            <a:tailEnd/>
          </a:ln>
        </p:spPr>
        <p:txBody>
          <a:bodyPr/>
          <a:lstStyle/>
          <a:p>
            <a:endParaRPr lang="en-US"/>
          </a:p>
        </p:txBody>
      </p:sp>
      <p:sp>
        <p:nvSpPr>
          <p:cNvPr id="560147" name="Rectangle 19"/>
          <p:cNvSpPr>
            <a:spLocks noChangeArrowheads="1"/>
          </p:cNvSpPr>
          <p:nvPr/>
        </p:nvSpPr>
        <p:spPr bwMode="auto">
          <a:xfrm>
            <a:off x="4938713" y="1995488"/>
            <a:ext cx="804862" cy="182562"/>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Operations</a:t>
            </a:r>
            <a:endParaRPr lang="en-US" sz="1200">
              <a:latin typeface="Times New Roman" pitchFamily="18" charset="0"/>
              <a:cs typeface="Times New Roman" pitchFamily="18" charset="0"/>
            </a:endParaRPr>
          </a:p>
        </p:txBody>
      </p:sp>
      <p:sp>
        <p:nvSpPr>
          <p:cNvPr id="560148" name="Rectangle 20"/>
          <p:cNvSpPr>
            <a:spLocks noChangeArrowheads="1"/>
          </p:cNvSpPr>
          <p:nvPr/>
        </p:nvSpPr>
        <p:spPr bwMode="auto">
          <a:xfrm>
            <a:off x="4938713" y="2181225"/>
            <a:ext cx="738187" cy="1825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Support &amp;</a:t>
            </a:r>
            <a:endParaRPr lang="en-US" sz="1200">
              <a:latin typeface="Times New Roman" pitchFamily="18" charset="0"/>
              <a:cs typeface="Times New Roman" pitchFamily="18" charset="0"/>
            </a:endParaRPr>
          </a:p>
        </p:txBody>
      </p:sp>
      <p:sp>
        <p:nvSpPr>
          <p:cNvPr id="560149" name="Rectangle 21"/>
          <p:cNvSpPr>
            <a:spLocks noChangeArrowheads="1"/>
          </p:cNvSpPr>
          <p:nvPr/>
        </p:nvSpPr>
        <p:spPr bwMode="auto">
          <a:xfrm>
            <a:off x="4938713" y="2362200"/>
            <a:ext cx="760412" cy="18256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Readiness</a:t>
            </a:r>
            <a:endParaRPr lang="en-US" sz="1200">
              <a:latin typeface="Times New Roman" pitchFamily="18" charset="0"/>
              <a:cs typeface="Times New Roman" pitchFamily="18" charset="0"/>
            </a:endParaRPr>
          </a:p>
        </p:txBody>
      </p:sp>
      <p:sp>
        <p:nvSpPr>
          <p:cNvPr id="560150" name="Rectangle 22"/>
          <p:cNvSpPr>
            <a:spLocks noChangeArrowheads="1"/>
          </p:cNvSpPr>
          <p:nvPr/>
        </p:nvSpPr>
        <p:spPr bwMode="auto">
          <a:xfrm>
            <a:off x="4979988" y="2613025"/>
            <a:ext cx="3859212" cy="550863"/>
          </a:xfrm>
          <a:prstGeom prst="rect">
            <a:avLst/>
          </a:prstGeom>
          <a:solidFill>
            <a:srgbClr val="808080"/>
          </a:solidFill>
          <a:ln w="9525">
            <a:noFill/>
            <a:miter lim="800000"/>
            <a:headEnd/>
            <a:tailEnd/>
          </a:ln>
        </p:spPr>
        <p:txBody>
          <a:bodyPr/>
          <a:lstStyle/>
          <a:p>
            <a:endParaRPr lang="en-US"/>
          </a:p>
        </p:txBody>
      </p:sp>
      <p:sp>
        <p:nvSpPr>
          <p:cNvPr id="560151" name="Rectangle 23"/>
          <p:cNvSpPr>
            <a:spLocks noChangeArrowheads="1"/>
          </p:cNvSpPr>
          <p:nvPr/>
        </p:nvSpPr>
        <p:spPr bwMode="auto">
          <a:xfrm>
            <a:off x="4946650" y="2568575"/>
            <a:ext cx="3859213" cy="550863"/>
          </a:xfrm>
          <a:prstGeom prst="rect">
            <a:avLst/>
          </a:prstGeom>
          <a:solidFill>
            <a:srgbClr val="FFFFFF"/>
          </a:solidFill>
          <a:ln w="11113">
            <a:solidFill>
              <a:srgbClr val="000000"/>
            </a:solidFill>
            <a:miter lim="800000"/>
            <a:headEnd/>
            <a:tailEnd/>
          </a:ln>
        </p:spPr>
        <p:txBody>
          <a:bodyPr/>
          <a:lstStyle/>
          <a:p>
            <a:endParaRPr lang="en-US"/>
          </a:p>
        </p:txBody>
      </p:sp>
      <p:sp>
        <p:nvSpPr>
          <p:cNvPr id="560152" name="Rectangle 24"/>
          <p:cNvSpPr>
            <a:spLocks noChangeArrowheads="1"/>
          </p:cNvSpPr>
          <p:nvPr/>
        </p:nvSpPr>
        <p:spPr bwMode="auto">
          <a:xfrm>
            <a:off x="5013325" y="2647950"/>
            <a:ext cx="2420938"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Customer Relationship Management</a:t>
            </a:r>
            <a:endParaRPr lang="en-US" sz="1100">
              <a:latin typeface="Times New Roman" pitchFamily="18" charset="0"/>
              <a:cs typeface="Times New Roman" pitchFamily="18" charset="0"/>
            </a:endParaRPr>
          </a:p>
        </p:txBody>
      </p:sp>
      <p:sp>
        <p:nvSpPr>
          <p:cNvPr id="560153" name="Rectangle 25"/>
          <p:cNvSpPr>
            <a:spLocks noChangeArrowheads="1"/>
          </p:cNvSpPr>
          <p:nvPr/>
        </p:nvSpPr>
        <p:spPr bwMode="auto">
          <a:xfrm>
            <a:off x="4979988" y="3332163"/>
            <a:ext cx="3859212" cy="550862"/>
          </a:xfrm>
          <a:prstGeom prst="rect">
            <a:avLst/>
          </a:prstGeom>
          <a:solidFill>
            <a:srgbClr val="808080"/>
          </a:solidFill>
          <a:ln w="9525">
            <a:noFill/>
            <a:miter lim="800000"/>
            <a:headEnd/>
            <a:tailEnd/>
          </a:ln>
        </p:spPr>
        <p:txBody>
          <a:bodyPr/>
          <a:lstStyle/>
          <a:p>
            <a:endParaRPr lang="en-US"/>
          </a:p>
        </p:txBody>
      </p:sp>
      <p:sp>
        <p:nvSpPr>
          <p:cNvPr id="560154" name="Rectangle 26"/>
          <p:cNvSpPr>
            <a:spLocks noChangeArrowheads="1"/>
          </p:cNvSpPr>
          <p:nvPr/>
        </p:nvSpPr>
        <p:spPr bwMode="auto">
          <a:xfrm>
            <a:off x="4946650" y="3287713"/>
            <a:ext cx="3859213" cy="550862"/>
          </a:xfrm>
          <a:prstGeom prst="rect">
            <a:avLst/>
          </a:prstGeom>
          <a:solidFill>
            <a:srgbClr val="FFFFFF"/>
          </a:solidFill>
          <a:ln w="11113">
            <a:solidFill>
              <a:srgbClr val="000000"/>
            </a:solidFill>
            <a:miter lim="800000"/>
            <a:headEnd/>
            <a:tailEnd/>
          </a:ln>
        </p:spPr>
        <p:txBody>
          <a:bodyPr/>
          <a:lstStyle/>
          <a:p>
            <a:endParaRPr lang="en-US"/>
          </a:p>
        </p:txBody>
      </p:sp>
      <p:sp>
        <p:nvSpPr>
          <p:cNvPr id="560155" name="Rectangle 27"/>
          <p:cNvSpPr>
            <a:spLocks noChangeArrowheads="1"/>
          </p:cNvSpPr>
          <p:nvPr/>
        </p:nvSpPr>
        <p:spPr bwMode="auto">
          <a:xfrm>
            <a:off x="5013325" y="3367088"/>
            <a:ext cx="2303463"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Service Management &amp; Operations</a:t>
            </a:r>
            <a:endParaRPr lang="en-US" sz="1100">
              <a:latin typeface="Times New Roman" pitchFamily="18" charset="0"/>
              <a:cs typeface="Times New Roman" pitchFamily="18" charset="0"/>
            </a:endParaRPr>
          </a:p>
        </p:txBody>
      </p:sp>
      <p:sp>
        <p:nvSpPr>
          <p:cNvPr id="560156" name="Rectangle 28"/>
          <p:cNvSpPr>
            <a:spLocks noChangeArrowheads="1"/>
          </p:cNvSpPr>
          <p:nvPr/>
        </p:nvSpPr>
        <p:spPr bwMode="auto">
          <a:xfrm>
            <a:off x="4979988" y="4086225"/>
            <a:ext cx="3859212" cy="584200"/>
          </a:xfrm>
          <a:prstGeom prst="rect">
            <a:avLst/>
          </a:prstGeom>
          <a:solidFill>
            <a:srgbClr val="808080"/>
          </a:solidFill>
          <a:ln w="9525">
            <a:noFill/>
            <a:miter lim="800000"/>
            <a:headEnd/>
            <a:tailEnd/>
          </a:ln>
        </p:spPr>
        <p:txBody>
          <a:bodyPr/>
          <a:lstStyle/>
          <a:p>
            <a:endParaRPr lang="en-US"/>
          </a:p>
        </p:txBody>
      </p:sp>
      <p:sp>
        <p:nvSpPr>
          <p:cNvPr id="560157" name="Rectangle 29"/>
          <p:cNvSpPr>
            <a:spLocks noChangeArrowheads="1"/>
          </p:cNvSpPr>
          <p:nvPr/>
        </p:nvSpPr>
        <p:spPr bwMode="auto">
          <a:xfrm>
            <a:off x="4946650" y="4051300"/>
            <a:ext cx="3859213" cy="585788"/>
          </a:xfrm>
          <a:prstGeom prst="rect">
            <a:avLst/>
          </a:prstGeom>
          <a:solidFill>
            <a:srgbClr val="FFFFFF"/>
          </a:solidFill>
          <a:ln w="11113">
            <a:solidFill>
              <a:srgbClr val="000000"/>
            </a:solidFill>
            <a:miter lim="800000"/>
            <a:headEnd/>
            <a:tailEnd/>
          </a:ln>
        </p:spPr>
        <p:txBody>
          <a:bodyPr/>
          <a:lstStyle/>
          <a:p>
            <a:endParaRPr lang="en-US"/>
          </a:p>
        </p:txBody>
      </p:sp>
      <p:sp>
        <p:nvSpPr>
          <p:cNvPr id="560158" name="Rectangle 30"/>
          <p:cNvSpPr>
            <a:spLocks noChangeArrowheads="1"/>
          </p:cNvSpPr>
          <p:nvPr/>
        </p:nvSpPr>
        <p:spPr bwMode="auto">
          <a:xfrm>
            <a:off x="5013325" y="4119563"/>
            <a:ext cx="2444750"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Resource Management &amp; Operations</a:t>
            </a:r>
            <a:endParaRPr lang="en-US" sz="1100">
              <a:latin typeface="Times New Roman" pitchFamily="18" charset="0"/>
              <a:cs typeface="Times New Roman" pitchFamily="18" charset="0"/>
            </a:endParaRPr>
          </a:p>
        </p:txBody>
      </p:sp>
      <p:sp>
        <p:nvSpPr>
          <p:cNvPr id="560159" name="Rectangle 31"/>
          <p:cNvSpPr>
            <a:spLocks noChangeArrowheads="1"/>
          </p:cNvSpPr>
          <p:nvPr/>
        </p:nvSpPr>
        <p:spPr bwMode="auto">
          <a:xfrm>
            <a:off x="4979988" y="4872038"/>
            <a:ext cx="3859212" cy="584200"/>
          </a:xfrm>
          <a:prstGeom prst="rect">
            <a:avLst/>
          </a:prstGeom>
          <a:solidFill>
            <a:srgbClr val="808080"/>
          </a:solidFill>
          <a:ln w="9525">
            <a:noFill/>
            <a:miter lim="800000"/>
            <a:headEnd/>
            <a:tailEnd/>
          </a:ln>
        </p:spPr>
        <p:txBody>
          <a:bodyPr/>
          <a:lstStyle/>
          <a:p>
            <a:endParaRPr lang="en-US"/>
          </a:p>
        </p:txBody>
      </p:sp>
      <p:sp>
        <p:nvSpPr>
          <p:cNvPr id="560160" name="Rectangle 32"/>
          <p:cNvSpPr>
            <a:spLocks noChangeArrowheads="1"/>
          </p:cNvSpPr>
          <p:nvPr/>
        </p:nvSpPr>
        <p:spPr bwMode="auto">
          <a:xfrm>
            <a:off x="4946650" y="4838700"/>
            <a:ext cx="3859213" cy="584200"/>
          </a:xfrm>
          <a:prstGeom prst="rect">
            <a:avLst/>
          </a:prstGeom>
          <a:solidFill>
            <a:srgbClr val="FFFFFF"/>
          </a:solidFill>
          <a:ln w="11113">
            <a:solidFill>
              <a:srgbClr val="000000"/>
            </a:solidFill>
            <a:miter lim="800000"/>
            <a:headEnd/>
            <a:tailEnd/>
          </a:ln>
        </p:spPr>
        <p:txBody>
          <a:bodyPr/>
          <a:lstStyle/>
          <a:p>
            <a:endParaRPr lang="en-US"/>
          </a:p>
        </p:txBody>
      </p:sp>
      <p:sp>
        <p:nvSpPr>
          <p:cNvPr id="560161" name="Rectangle 33"/>
          <p:cNvSpPr>
            <a:spLocks noChangeArrowheads="1"/>
          </p:cNvSpPr>
          <p:nvPr/>
        </p:nvSpPr>
        <p:spPr bwMode="auto">
          <a:xfrm>
            <a:off x="5013325" y="4905375"/>
            <a:ext cx="2854325"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Supplier/Partner Relationship Management</a:t>
            </a:r>
            <a:endParaRPr lang="en-US" sz="1100">
              <a:latin typeface="Times New Roman" pitchFamily="18" charset="0"/>
              <a:cs typeface="Times New Roman" pitchFamily="18" charset="0"/>
            </a:endParaRPr>
          </a:p>
        </p:txBody>
      </p:sp>
      <p:sp>
        <p:nvSpPr>
          <p:cNvPr id="560162" name="Rectangle 34"/>
          <p:cNvSpPr>
            <a:spLocks noChangeArrowheads="1"/>
          </p:cNvSpPr>
          <p:nvPr/>
        </p:nvSpPr>
        <p:spPr bwMode="auto">
          <a:xfrm>
            <a:off x="5046663" y="4186238"/>
            <a:ext cx="2251075" cy="338137"/>
          </a:xfrm>
          <a:prstGeom prst="rect">
            <a:avLst/>
          </a:prstGeom>
          <a:noFill/>
          <a:ln w="9525">
            <a:noFill/>
            <a:miter lim="800000"/>
            <a:headEnd/>
            <a:tailEnd/>
          </a:ln>
        </p:spPr>
        <p:txBody>
          <a:bodyPr/>
          <a:lstStyle/>
          <a:p>
            <a:endParaRPr lang="en-US"/>
          </a:p>
        </p:txBody>
      </p:sp>
      <p:sp>
        <p:nvSpPr>
          <p:cNvPr id="560163" name="Rectangle 35"/>
          <p:cNvSpPr>
            <a:spLocks noChangeArrowheads="1"/>
          </p:cNvSpPr>
          <p:nvPr/>
        </p:nvSpPr>
        <p:spPr bwMode="auto">
          <a:xfrm>
            <a:off x="5126038" y="4265613"/>
            <a:ext cx="2128837" cy="152400"/>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b="0">
                <a:solidFill>
                  <a:srgbClr val="000000"/>
                </a:solidFill>
                <a:cs typeface="Times New Roman" pitchFamily="18" charset="0"/>
              </a:rPr>
              <a:t>(Application, Computing and Network)</a:t>
            </a:r>
            <a:endParaRPr lang="en-US" sz="2400">
              <a:latin typeface="Times New Roman" pitchFamily="18" charset="0"/>
              <a:cs typeface="Times New Roman" pitchFamily="18" charset="0"/>
            </a:endParaRPr>
          </a:p>
        </p:txBody>
      </p:sp>
      <p:sp>
        <p:nvSpPr>
          <p:cNvPr id="560164" name="Text Box 36"/>
          <p:cNvSpPr txBox="1">
            <a:spLocks noChangeArrowheads="1"/>
          </p:cNvSpPr>
          <p:nvPr/>
        </p:nvSpPr>
        <p:spPr bwMode="auto">
          <a:xfrm>
            <a:off x="7038975" y="1676400"/>
            <a:ext cx="504825" cy="198438"/>
          </a:xfrm>
          <a:prstGeom prst="rect">
            <a:avLst/>
          </a:prstGeom>
          <a:noFill/>
          <a:ln w="9525" algn="ctr">
            <a:noFill/>
            <a:miter lim="800000"/>
            <a:headEnd/>
            <a:tailEnd/>
          </a:ln>
          <a:effectLst/>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“FAB”</a:t>
            </a:r>
          </a:p>
        </p:txBody>
      </p:sp>
      <p:sp>
        <p:nvSpPr>
          <p:cNvPr id="560177" name="Rectangle 49"/>
          <p:cNvSpPr>
            <a:spLocks noChangeArrowheads="1"/>
          </p:cNvSpPr>
          <p:nvPr/>
        </p:nvSpPr>
        <p:spPr bwMode="auto">
          <a:xfrm>
            <a:off x="4953000" y="3276600"/>
            <a:ext cx="3886200" cy="533400"/>
          </a:xfrm>
          <a:prstGeom prst="rect">
            <a:avLst/>
          </a:prstGeom>
          <a:noFill/>
          <a:ln w="57150" algn="ctr">
            <a:solidFill>
              <a:srgbClr val="000099"/>
            </a:solidFill>
            <a:miter lim="800000"/>
            <a:headEnd/>
            <a:tailEnd/>
          </a:ln>
          <a:effectLst/>
        </p:spPr>
        <p:txBody>
          <a:bodyPr wrap="none" anchor="ctr"/>
          <a:lstStyle/>
          <a:p>
            <a:endParaRPr lang="en-US"/>
          </a:p>
        </p:txBody>
      </p:sp>
      <p:sp>
        <p:nvSpPr>
          <p:cNvPr id="560203" name="AutoShape 75"/>
          <p:cNvSpPr>
            <a:spLocks noChangeArrowheads="1"/>
          </p:cNvSpPr>
          <p:nvPr/>
        </p:nvSpPr>
        <p:spPr bwMode="auto">
          <a:xfrm>
            <a:off x="152400" y="1828800"/>
            <a:ext cx="4343400" cy="2514600"/>
          </a:xfrm>
          <a:prstGeom prst="roundRect">
            <a:avLst>
              <a:gd name="adj" fmla="val 16667"/>
            </a:avLst>
          </a:prstGeom>
          <a:solidFill>
            <a:schemeClr val="bg1"/>
          </a:solidFill>
          <a:ln w="9525" algn="ctr">
            <a:solidFill>
              <a:schemeClr val="tx1"/>
            </a:solidFill>
            <a:round/>
            <a:headEnd/>
            <a:tailEnd/>
          </a:ln>
          <a:effectLst/>
        </p:spPr>
        <p:txBody>
          <a:bodyPr anchor="ctr"/>
          <a:lstStyle/>
          <a:p>
            <a:r>
              <a:rPr lang="en-US" sz="1800"/>
              <a:t>Service Management &amp; Operations</a:t>
            </a:r>
            <a:r>
              <a:rPr lang="en-US" sz="1800" b="0"/>
              <a:t> processes focuses on the </a:t>
            </a:r>
            <a:r>
              <a:rPr lang="en-US" sz="1800" b="0">
                <a:solidFill>
                  <a:schemeClr val="hlink"/>
                </a:solidFill>
              </a:rPr>
              <a:t>knowledge of services</a:t>
            </a:r>
            <a:r>
              <a:rPr lang="en-US" sz="1800" b="0"/>
              <a:t> (Access, Connectivity, Content, etc) and includes all functionalities necessary for the Mngt and operations of </a:t>
            </a:r>
            <a:r>
              <a:rPr lang="en-US" sz="1800" b="0">
                <a:solidFill>
                  <a:schemeClr val="hlink"/>
                </a:solidFill>
              </a:rPr>
              <a:t>communications and information services</a:t>
            </a:r>
            <a:r>
              <a:rPr lang="en-US" sz="1800" b="0"/>
              <a:t> required by or proposed to customers</a:t>
            </a:r>
          </a:p>
        </p:txBody>
      </p:sp>
      <p:grpSp>
        <p:nvGrpSpPr>
          <p:cNvPr id="560224" name="Group 96"/>
          <p:cNvGrpSpPr>
            <a:grpSpLocks/>
          </p:cNvGrpSpPr>
          <p:nvPr/>
        </p:nvGrpSpPr>
        <p:grpSpPr bwMode="auto">
          <a:xfrm>
            <a:off x="50800" y="4343400"/>
            <a:ext cx="4673600" cy="1600200"/>
            <a:chOff x="32" y="2736"/>
            <a:chExt cx="2944" cy="1008"/>
          </a:xfrm>
        </p:grpSpPr>
        <p:sp>
          <p:nvSpPr>
            <p:cNvPr id="560205" name="Rectangle 77"/>
            <p:cNvSpPr>
              <a:spLocks noChangeArrowheads="1"/>
            </p:cNvSpPr>
            <p:nvPr/>
          </p:nvSpPr>
          <p:spPr bwMode="auto">
            <a:xfrm>
              <a:off x="1392" y="3338"/>
              <a:ext cx="480" cy="406"/>
            </a:xfrm>
            <a:prstGeom prst="rect">
              <a:avLst/>
            </a:prstGeom>
            <a:solidFill>
              <a:srgbClr val="FF9DFF"/>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Service Problem Mngt</a:t>
              </a:r>
            </a:p>
          </p:txBody>
        </p:sp>
        <p:sp>
          <p:nvSpPr>
            <p:cNvPr id="560206" name="Rectangle 78"/>
            <p:cNvSpPr>
              <a:spLocks noChangeArrowheads="1"/>
            </p:cNvSpPr>
            <p:nvPr/>
          </p:nvSpPr>
          <p:spPr bwMode="auto">
            <a:xfrm>
              <a:off x="32" y="3338"/>
              <a:ext cx="592" cy="406"/>
            </a:xfrm>
            <a:prstGeom prst="rect">
              <a:avLst/>
            </a:prstGeom>
            <a:solidFill>
              <a:srgbClr val="FFFF80"/>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SM&amp;O Support &amp; Readiness </a:t>
              </a:r>
            </a:p>
            <a:p>
              <a:pPr algn="l">
                <a:spcBef>
                  <a:spcPct val="0"/>
                </a:spcBef>
                <a:buClrTx/>
                <a:buFontTx/>
                <a:buNone/>
              </a:pPr>
              <a:endParaRPr lang="en-US" sz="900">
                <a:solidFill>
                  <a:srgbClr val="000000"/>
                </a:solidFill>
              </a:endParaRPr>
            </a:p>
          </p:txBody>
        </p:sp>
        <p:sp>
          <p:nvSpPr>
            <p:cNvPr id="560209" name="Rectangle 81"/>
            <p:cNvSpPr>
              <a:spLocks noChangeArrowheads="1"/>
            </p:cNvSpPr>
            <p:nvPr/>
          </p:nvSpPr>
          <p:spPr bwMode="auto">
            <a:xfrm>
              <a:off x="704" y="3338"/>
              <a:ext cx="640" cy="406"/>
            </a:xfrm>
            <a:prstGeom prst="rect">
              <a:avLst/>
            </a:prstGeom>
            <a:solidFill>
              <a:srgbClr val="9FFF9F"/>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Service Configuration &amp; Activation </a:t>
              </a:r>
            </a:p>
            <a:p>
              <a:pPr algn="l">
                <a:spcBef>
                  <a:spcPct val="0"/>
                </a:spcBef>
                <a:buClrTx/>
                <a:buFontTx/>
                <a:buNone/>
              </a:pPr>
              <a:endParaRPr lang="en-US" sz="900">
                <a:solidFill>
                  <a:srgbClr val="000000"/>
                </a:solidFill>
              </a:endParaRPr>
            </a:p>
          </p:txBody>
        </p:sp>
        <p:sp>
          <p:nvSpPr>
            <p:cNvPr id="560211" name="Rectangle 83"/>
            <p:cNvSpPr>
              <a:spLocks noChangeArrowheads="1"/>
            </p:cNvSpPr>
            <p:nvPr/>
          </p:nvSpPr>
          <p:spPr bwMode="auto">
            <a:xfrm>
              <a:off x="1920" y="3338"/>
              <a:ext cx="432" cy="406"/>
            </a:xfrm>
            <a:prstGeom prst="rect">
              <a:avLst/>
            </a:prstGeom>
            <a:solidFill>
              <a:srgbClr val="FF9DFF"/>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Service Quality Mngt </a:t>
              </a:r>
            </a:p>
            <a:p>
              <a:pPr algn="l">
                <a:spcBef>
                  <a:spcPct val="0"/>
                </a:spcBef>
                <a:buClrTx/>
                <a:buFontTx/>
                <a:buNone/>
              </a:pPr>
              <a:endParaRPr lang="en-US" sz="900">
                <a:solidFill>
                  <a:srgbClr val="000000"/>
                </a:solidFill>
              </a:endParaRPr>
            </a:p>
          </p:txBody>
        </p:sp>
        <p:sp>
          <p:nvSpPr>
            <p:cNvPr id="560212" name="Rectangle 84"/>
            <p:cNvSpPr>
              <a:spLocks noChangeArrowheads="1"/>
            </p:cNvSpPr>
            <p:nvPr/>
          </p:nvSpPr>
          <p:spPr bwMode="auto">
            <a:xfrm>
              <a:off x="2448" y="3338"/>
              <a:ext cx="528" cy="406"/>
            </a:xfrm>
            <a:prstGeom prst="rect">
              <a:avLst/>
            </a:prstGeom>
            <a:solidFill>
              <a:srgbClr val="79D9D5"/>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Service  &amp; Specific Instance rating</a:t>
              </a:r>
            </a:p>
            <a:p>
              <a:pPr algn="l">
                <a:spcBef>
                  <a:spcPct val="0"/>
                </a:spcBef>
                <a:buClrTx/>
                <a:buFontTx/>
                <a:buNone/>
              </a:pPr>
              <a:endParaRPr lang="en-US" sz="900">
                <a:solidFill>
                  <a:srgbClr val="000000"/>
                </a:solidFill>
              </a:endParaRPr>
            </a:p>
          </p:txBody>
        </p:sp>
        <p:cxnSp>
          <p:nvCxnSpPr>
            <p:cNvPr id="560213" name="AutoShape 85"/>
            <p:cNvCxnSpPr>
              <a:cxnSpLocks noChangeShapeType="1"/>
              <a:stCxn id="560203" idx="2"/>
              <a:endCxn id="560206" idx="0"/>
            </p:cNvCxnSpPr>
            <p:nvPr/>
          </p:nvCxnSpPr>
          <p:spPr bwMode="auto">
            <a:xfrm rot="5400000">
              <a:off x="595" y="2469"/>
              <a:ext cx="602" cy="1136"/>
            </a:xfrm>
            <a:prstGeom prst="bentConnector3">
              <a:avLst>
                <a:gd name="adj1" fmla="val 50000"/>
              </a:avLst>
            </a:prstGeom>
            <a:noFill/>
            <a:ln w="9525">
              <a:solidFill>
                <a:schemeClr val="tx1"/>
              </a:solidFill>
              <a:miter lim="800000"/>
              <a:headEnd/>
              <a:tailEnd/>
            </a:ln>
            <a:effectLst/>
          </p:spPr>
        </p:cxnSp>
        <p:cxnSp>
          <p:nvCxnSpPr>
            <p:cNvPr id="560214" name="AutoShape 86"/>
            <p:cNvCxnSpPr>
              <a:cxnSpLocks noChangeShapeType="1"/>
              <a:stCxn id="560203" idx="2"/>
              <a:endCxn id="560209" idx="0"/>
            </p:cNvCxnSpPr>
            <p:nvPr/>
          </p:nvCxnSpPr>
          <p:spPr bwMode="auto">
            <a:xfrm rot="5400000">
              <a:off x="943" y="2817"/>
              <a:ext cx="602" cy="440"/>
            </a:xfrm>
            <a:prstGeom prst="bentConnector3">
              <a:avLst>
                <a:gd name="adj1" fmla="val 50000"/>
              </a:avLst>
            </a:prstGeom>
            <a:noFill/>
            <a:ln w="9525">
              <a:solidFill>
                <a:schemeClr val="tx1"/>
              </a:solidFill>
              <a:miter lim="800000"/>
              <a:headEnd/>
              <a:tailEnd/>
            </a:ln>
            <a:effectLst/>
          </p:spPr>
        </p:cxnSp>
        <p:cxnSp>
          <p:nvCxnSpPr>
            <p:cNvPr id="560215" name="AutoShape 87"/>
            <p:cNvCxnSpPr>
              <a:cxnSpLocks noChangeShapeType="1"/>
              <a:stCxn id="560203" idx="2"/>
              <a:endCxn id="560205" idx="0"/>
            </p:cNvCxnSpPr>
            <p:nvPr/>
          </p:nvCxnSpPr>
          <p:spPr bwMode="auto">
            <a:xfrm rot="16200000" flipH="1">
              <a:off x="1247" y="2953"/>
              <a:ext cx="602" cy="168"/>
            </a:xfrm>
            <a:prstGeom prst="bentConnector3">
              <a:avLst>
                <a:gd name="adj1" fmla="val 50000"/>
              </a:avLst>
            </a:prstGeom>
            <a:noFill/>
            <a:ln w="9525">
              <a:solidFill>
                <a:schemeClr val="tx1"/>
              </a:solidFill>
              <a:miter lim="800000"/>
              <a:headEnd/>
              <a:tailEnd/>
            </a:ln>
            <a:effectLst/>
          </p:spPr>
        </p:cxnSp>
        <p:cxnSp>
          <p:nvCxnSpPr>
            <p:cNvPr id="560216" name="AutoShape 88"/>
            <p:cNvCxnSpPr>
              <a:cxnSpLocks noChangeShapeType="1"/>
              <a:stCxn id="560203" idx="2"/>
              <a:endCxn id="560211" idx="0"/>
            </p:cNvCxnSpPr>
            <p:nvPr/>
          </p:nvCxnSpPr>
          <p:spPr bwMode="auto">
            <a:xfrm rot="16200000" flipH="1">
              <a:off x="1499" y="2701"/>
              <a:ext cx="602" cy="672"/>
            </a:xfrm>
            <a:prstGeom prst="bentConnector3">
              <a:avLst>
                <a:gd name="adj1" fmla="val 50000"/>
              </a:avLst>
            </a:prstGeom>
            <a:noFill/>
            <a:ln w="9525">
              <a:solidFill>
                <a:schemeClr val="tx1"/>
              </a:solidFill>
              <a:miter lim="800000"/>
              <a:headEnd/>
              <a:tailEnd/>
            </a:ln>
            <a:effectLst/>
          </p:spPr>
        </p:cxnSp>
        <p:cxnSp>
          <p:nvCxnSpPr>
            <p:cNvPr id="560217" name="AutoShape 89"/>
            <p:cNvCxnSpPr>
              <a:cxnSpLocks noChangeShapeType="1"/>
              <a:stCxn id="560203" idx="2"/>
              <a:endCxn id="560212" idx="0"/>
            </p:cNvCxnSpPr>
            <p:nvPr/>
          </p:nvCxnSpPr>
          <p:spPr bwMode="auto">
            <a:xfrm rot="16200000" flipH="1">
              <a:off x="1787" y="2413"/>
              <a:ext cx="602" cy="1248"/>
            </a:xfrm>
            <a:prstGeom prst="bentConnector3">
              <a:avLst>
                <a:gd name="adj1" fmla="val 50000"/>
              </a:avLst>
            </a:prstGeom>
            <a:noFill/>
            <a:ln w="9525">
              <a:solidFill>
                <a:schemeClr val="tx1"/>
              </a:solidFill>
              <a:miter lim="800000"/>
              <a:headEnd/>
              <a:tailEnd/>
            </a:ln>
            <a:effectLst/>
          </p:spPr>
        </p:cxnSp>
        <p:sp>
          <p:nvSpPr>
            <p:cNvPr id="560218" name="Text Box 90"/>
            <p:cNvSpPr txBox="1">
              <a:spLocks noChangeArrowheads="1"/>
            </p:cNvSpPr>
            <p:nvPr/>
          </p:nvSpPr>
          <p:spPr bwMode="auto">
            <a:xfrm>
              <a:off x="48" y="2880"/>
              <a:ext cx="1008" cy="192"/>
            </a:xfrm>
            <a:prstGeom prst="rect">
              <a:avLst/>
            </a:prstGeom>
            <a:noFill/>
            <a:ln w="9525" algn="ctr">
              <a:noFill/>
              <a:miter lim="800000"/>
              <a:headEnd/>
              <a:tailEnd/>
            </a:ln>
            <a:effectLst/>
          </p:spPr>
          <p:txBody>
            <a:bodyPr>
              <a:spAutoFit/>
            </a:bodyPr>
            <a:lstStyle/>
            <a:p>
              <a:pPr marL="347663" indent="-347663"/>
              <a:r>
                <a:rPr lang="en-US"/>
                <a:t>Level 2</a:t>
              </a:r>
            </a:p>
          </p:txBody>
        </p:sp>
      </p:grpSp>
      <p:sp>
        <p:nvSpPr>
          <p:cNvPr id="560225" name="Rectangle 97"/>
          <p:cNvSpPr>
            <a:spLocks noChangeAspect="1" noChangeArrowheads="1"/>
          </p:cNvSpPr>
          <p:nvPr/>
        </p:nvSpPr>
        <p:spPr bwMode="auto">
          <a:xfrm>
            <a:off x="8305800" y="685800"/>
            <a:ext cx="311150" cy="434975"/>
          </a:xfrm>
          <a:prstGeom prst="rect">
            <a:avLst/>
          </a:prstGeom>
          <a:noFill/>
          <a:ln w="38100">
            <a:solidFill>
              <a:schemeClr val="tx1"/>
            </a:solidFill>
            <a:miter lim="800000"/>
            <a:headEnd/>
            <a:tailEnd/>
          </a:ln>
          <a:effectLst/>
        </p:spPr>
        <p:txBody>
          <a:bodyPr wrap="none" anchor="ctr"/>
          <a:lstStyle/>
          <a:p>
            <a:endParaRPr lang="en-US"/>
          </a:p>
        </p:txBody>
      </p:sp>
      <p:sp>
        <p:nvSpPr>
          <p:cNvPr id="560226" name="Rectangle 98"/>
          <p:cNvSpPr>
            <a:spLocks noChangeAspect="1" noChangeArrowheads="1"/>
          </p:cNvSpPr>
          <p:nvPr/>
        </p:nvSpPr>
        <p:spPr bwMode="auto">
          <a:xfrm>
            <a:off x="8666163" y="685800"/>
            <a:ext cx="415925" cy="434975"/>
          </a:xfrm>
          <a:prstGeom prst="rect">
            <a:avLst/>
          </a:prstGeom>
          <a:solidFill>
            <a:srgbClr val="990000"/>
          </a:solidFill>
          <a:ln w="38100">
            <a:solidFill>
              <a:schemeClr val="tx1"/>
            </a:solidFill>
            <a:miter lim="800000"/>
            <a:headEnd/>
            <a:tailEnd/>
          </a:ln>
          <a:effectLst/>
        </p:spPr>
        <p:txBody>
          <a:bodyPr wrap="none" anchor="ctr"/>
          <a:lstStyle/>
          <a:p>
            <a:endParaRPr lang="en-US"/>
          </a:p>
        </p:txBody>
      </p:sp>
      <p:grpSp>
        <p:nvGrpSpPr>
          <p:cNvPr id="560227" name="Group 99"/>
          <p:cNvGrpSpPr>
            <a:grpSpLocks noChangeAspect="1"/>
          </p:cNvGrpSpPr>
          <p:nvPr/>
        </p:nvGrpSpPr>
        <p:grpSpPr bwMode="auto">
          <a:xfrm>
            <a:off x="8458200" y="1165225"/>
            <a:ext cx="417513" cy="217488"/>
            <a:chOff x="422" y="546"/>
            <a:chExt cx="227" cy="113"/>
          </a:xfrm>
        </p:grpSpPr>
        <p:sp>
          <p:nvSpPr>
            <p:cNvPr id="560228" name="Rectangle 100"/>
            <p:cNvSpPr>
              <a:spLocks noChangeAspect="1" noChangeArrowheads="1"/>
            </p:cNvSpPr>
            <p:nvPr/>
          </p:nvSpPr>
          <p:spPr bwMode="auto">
            <a:xfrm>
              <a:off x="450"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60229" name="Rectangle 101"/>
            <p:cNvSpPr>
              <a:spLocks noChangeAspect="1" noChangeArrowheads="1"/>
            </p:cNvSpPr>
            <p:nvPr/>
          </p:nvSpPr>
          <p:spPr bwMode="auto">
            <a:xfrm>
              <a:off x="506"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60230" name="Rectangle 102"/>
            <p:cNvSpPr>
              <a:spLocks noChangeAspect="1" noChangeArrowheads="1"/>
            </p:cNvSpPr>
            <p:nvPr/>
          </p:nvSpPr>
          <p:spPr bwMode="auto">
            <a:xfrm>
              <a:off x="563"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60231" name="Rectangle 103"/>
            <p:cNvSpPr>
              <a:spLocks noChangeAspect="1" noChangeArrowheads="1"/>
            </p:cNvSpPr>
            <p:nvPr/>
          </p:nvSpPr>
          <p:spPr bwMode="auto">
            <a:xfrm>
              <a:off x="42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60232" name="Rectangle 104"/>
            <p:cNvSpPr>
              <a:spLocks noChangeAspect="1" noChangeArrowheads="1"/>
            </p:cNvSpPr>
            <p:nvPr/>
          </p:nvSpPr>
          <p:spPr bwMode="auto">
            <a:xfrm>
              <a:off x="478"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60233" name="Rectangle 105"/>
            <p:cNvSpPr>
              <a:spLocks noChangeAspect="1" noChangeArrowheads="1"/>
            </p:cNvSpPr>
            <p:nvPr/>
          </p:nvSpPr>
          <p:spPr bwMode="auto">
            <a:xfrm>
              <a:off x="535"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60234" name="Rectangle 106"/>
            <p:cNvSpPr>
              <a:spLocks noChangeAspect="1" noChangeArrowheads="1"/>
            </p:cNvSpPr>
            <p:nvPr/>
          </p:nvSpPr>
          <p:spPr bwMode="auto">
            <a:xfrm>
              <a:off x="59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60235" name="Rectangle 107"/>
            <p:cNvSpPr>
              <a:spLocks noChangeAspect="1" noChangeArrowheads="1"/>
            </p:cNvSpPr>
            <p:nvPr/>
          </p:nvSpPr>
          <p:spPr bwMode="auto">
            <a:xfrm>
              <a:off x="456" y="552"/>
              <a:ext cx="158" cy="100"/>
            </a:xfrm>
            <a:prstGeom prst="rect">
              <a:avLst/>
            </a:prstGeom>
            <a:noFill/>
            <a:ln w="38100">
              <a:solidFill>
                <a:schemeClr val="tx1"/>
              </a:solidFill>
              <a:miter lim="800000"/>
              <a:headEnd/>
              <a:tailEnd/>
            </a:ln>
            <a:effectLst/>
          </p:spPr>
          <p:txBody>
            <a:bodyPr wrap="none" anchor="ct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rctx="PPT">
                                        <p:cTn id="6" dur="indefinite"/>
                                        <p:tgtEl>
                                          <p:spTgt spid="560156"/>
                                        </p:tgtEl>
                                        <p:attrNameLst>
                                          <p:attrName>style.opacity</p:attrName>
                                        </p:attrNameLst>
                                      </p:cBhvr>
                                      <p:to>
                                        <p:strVal val="0.5"/>
                                      </p:to>
                                    </p:set>
                                    <p:animEffect filter="image" prLst="opacity: 0.5">
                                      <p:cBhvr rctx="IE">
                                        <p:cTn id="7" dur="indefinite"/>
                                        <p:tgtEl>
                                          <p:spTgt spid="560156"/>
                                        </p:tgtEl>
                                      </p:cBhvr>
                                    </p:animEffect>
                                  </p:childTnLst>
                                </p:cTn>
                              </p:par>
                              <p:par>
                                <p:cTn id="8" presetID="9" presetClass="emph" presetSubtype="0" grpId="0" nodeType="withEffect">
                                  <p:stCondLst>
                                    <p:cond delay="0"/>
                                  </p:stCondLst>
                                  <p:childTnLst>
                                    <p:set>
                                      <p:cBhvr rctx="PPT">
                                        <p:cTn id="9" dur="indefinite"/>
                                        <p:tgtEl>
                                          <p:spTgt spid="560157"/>
                                        </p:tgtEl>
                                        <p:attrNameLst>
                                          <p:attrName>style.opacity</p:attrName>
                                        </p:attrNameLst>
                                      </p:cBhvr>
                                      <p:to>
                                        <p:strVal val="0.5"/>
                                      </p:to>
                                    </p:set>
                                    <p:animEffect filter="image" prLst="opacity: 0.5">
                                      <p:cBhvr rctx="IE">
                                        <p:cTn id="10" dur="indefinite"/>
                                        <p:tgtEl>
                                          <p:spTgt spid="560157"/>
                                        </p:tgtEl>
                                      </p:cBhvr>
                                    </p:animEffect>
                                  </p:childTnLst>
                                </p:cTn>
                              </p:par>
                              <p:par>
                                <p:cTn id="11" presetID="9" presetClass="emph" presetSubtype="0" grpId="0" nodeType="withEffect">
                                  <p:stCondLst>
                                    <p:cond delay="0"/>
                                  </p:stCondLst>
                                  <p:childTnLst>
                                    <p:set>
                                      <p:cBhvr rctx="PPT">
                                        <p:cTn id="12" dur="indefinite"/>
                                        <p:tgtEl>
                                          <p:spTgt spid="560158"/>
                                        </p:tgtEl>
                                        <p:attrNameLst>
                                          <p:attrName>style.opacity</p:attrName>
                                        </p:attrNameLst>
                                      </p:cBhvr>
                                      <p:to>
                                        <p:strVal val="0.5"/>
                                      </p:to>
                                    </p:set>
                                    <p:animEffect filter="image" prLst="opacity: 0.5">
                                      <p:cBhvr rctx="IE">
                                        <p:cTn id="13" dur="indefinite"/>
                                        <p:tgtEl>
                                          <p:spTgt spid="560158"/>
                                        </p:tgtEl>
                                      </p:cBhvr>
                                    </p:animEffect>
                                  </p:childTnLst>
                                </p:cTn>
                              </p:par>
                              <p:par>
                                <p:cTn id="14" presetID="9" presetClass="emph" presetSubtype="0" grpId="0" nodeType="withEffect">
                                  <p:stCondLst>
                                    <p:cond delay="0"/>
                                  </p:stCondLst>
                                  <p:childTnLst>
                                    <p:set>
                                      <p:cBhvr rctx="PPT">
                                        <p:cTn id="15" dur="indefinite"/>
                                        <p:tgtEl>
                                          <p:spTgt spid="560159"/>
                                        </p:tgtEl>
                                        <p:attrNameLst>
                                          <p:attrName>style.opacity</p:attrName>
                                        </p:attrNameLst>
                                      </p:cBhvr>
                                      <p:to>
                                        <p:strVal val="0.5"/>
                                      </p:to>
                                    </p:set>
                                    <p:animEffect filter="image" prLst="opacity: 0.5">
                                      <p:cBhvr rctx="IE">
                                        <p:cTn id="16" dur="indefinite"/>
                                        <p:tgtEl>
                                          <p:spTgt spid="560159"/>
                                        </p:tgtEl>
                                      </p:cBhvr>
                                    </p:animEffect>
                                  </p:childTnLst>
                                </p:cTn>
                              </p:par>
                              <p:par>
                                <p:cTn id="17" presetID="9" presetClass="emph" presetSubtype="0" grpId="0" nodeType="withEffect">
                                  <p:stCondLst>
                                    <p:cond delay="0"/>
                                  </p:stCondLst>
                                  <p:childTnLst>
                                    <p:set>
                                      <p:cBhvr rctx="PPT">
                                        <p:cTn id="18" dur="indefinite"/>
                                        <p:tgtEl>
                                          <p:spTgt spid="560160"/>
                                        </p:tgtEl>
                                        <p:attrNameLst>
                                          <p:attrName>style.opacity</p:attrName>
                                        </p:attrNameLst>
                                      </p:cBhvr>
                                      <p:to>
                                        <p:strVal val="0.5"/>
                                      </p:to>
                                    </p:set>
                                    <p:animEffect filter="image" prLst="opacity: 0.5">
                                      <p:cBhvr rctx="IE">
                                        <p:cTn id="19" dur="indefinite"/>
                                        <p:tgtEl>
                                          <p:spTgt spid="560160"/>
                                        </p:tgtEl>
                                      </p:cBhvr>
                                    </p:animEffect>
                                  </p:childTnLst>
                                </p:cTn>
                              </p:par>
                              <p:par>
                                <p:cTn id="20" presetID="9" presetClass="emph" presetSubtype="0" grpId="0" nodeType="withEffect">
                                  <p:stCondLst>
                                    <p:cond delay="0"/>
                                  </p:stCondLst>
                                  <p:childTnLst>
                                    <p:set>
                                      <p:cBhvr rctx="PPT">
                                        <p:cTn id="21" dur="indefinite"/>
                                        <p:tgtEl>
                                          <p:spTgt spid="560161"/>
                                        </p:tgtEl>
                                        <p:attrNameLst>
                                          <p:attrName>style.opacity</p:attrName>
                                        </p:attrNameLst>
                                      </p:cBhvr>
                                      <p:to>
                                        <p:strVal val="0.5"/>
                                      </p:to>
                                    </p:set>
                                    <p:animEffect filter="image" prLst="opacity: 0.5">
                                      <p:cBhvr rctx="IE">
                                        <p:cTn id="22" dur="indefinite"/>
                                        <p:tgtEl>
                                          <p:spTgt spid="560161"/>
                                        </p:tgtEl>
                                      </p:cBhvr>
                                    </p:animEffect>
                                  </p:childTnLst>
                                </p:cTn>
                              </p:par>
                              <p:par>
                                <p:cTn id="23" presetID="9" presetClass="emph" presetSubtype="0" grpId="0" nodeType="withEffect" nodePh="1">
                                  <p:stCondLst>
                                    <p:cond delay="0"/>
                                  </p:stCondLst>
                                  <p:endCondLst>
                                    <p:cond evt="begin" delay="0">
                                      <p:tn val="23"/>
                                    </p:cond>
                                  </p:endCondLst>
                                  <p:childTnLst>
                                    <p:set>
                                      <p:cBhvr rctx="PPT">
                                        <p:cTn id="24" dur="indefinite"/>
                                        <p:tgtEl>
                                          <p:spTgt spid="560162"/>
                                        </p:tgtEl>
                                        <p:attrNameLst>
                                          <p:attrName>style.opacity</p:attrName>
                                        </p:attrNameLst>
                                      </p:cBhvr>
                                      <p:to>
                                        <p:strVal val="0.5"/>
                                      </p:to>
                                    </p:set>
                                    <p:animEffect filter="image" prLst="opacity: 0.5">
                                      <p:cBhvr rctx="IE">
                                        <p:cTn id="25" dur="indefinite"/>
                                        <p:tgtEl>
                                          <p:spTgt spid="560162"/>
                                        </p:tgtEl>
                                      </p:cBhvr>
                                    </p:animEffect>
                                  </p:childTnLst>
                                </p:cTn>
                              </p:par>
                              <p:par>
                                <p:cTn id="26" presetID="9" presetClass="emph" presetSubtype="0" grpId="0" nodeType="withEffect">
                                  <p:stCondLst>
                                    <p:cond delay="0"/>
                                  </p:stCondLst>
                                  <p:childTnLst>
                                    <p:set>
                                      <p:cBhvr rctx="PPT">
                                        <p:cTn id="27" dur="indefinite"/>
                                        <p:tgtEl>
                                          <p:spTgt spid="560163"/>
                                        </p:tgtEl>
                                        <p:attrNameLst>
                                          <p:attrName>style.opacity</p:attrName>
                                        </p:attrNameLst>
                                      </p:cBhvr>
                                      <p:to>
                                        <p:strVal val="0.5"/>
                                      </p:to>
                                    </p:set>
                                    <p:animEffect filter="image" prLst="opacity: 0.5">
                                      <p:cBhvr rctx="IE">
                                        <p:cTn id="28" dur="indefinite"/>
                                        <p:tgtEl>
                                          <p:spTgt spid="560163"/>
                                        </p:tgtEl>
                                      </p:cBhvr>
                                    </p:animEffect>
                                  </p:childTnLst>
                                </p:cTn>
                              </p:par>
                              <p:par>
                                <p:cTn id="29" presetID="9" presetClass="emph" presetSubtype="0" grpId="0" nodeType="withEffect">
                                  <p:stCondLst>
                                    <p:cond delay="0"/>
                                  </p:stCondLst>
                                  <p:childTnLst>
                                    <p:set>
                                      <p:cBhvr rctx="PPT">
                                        <p:cTn id="30" dur="indefinite"/>
                                        <p:tgtEl>
                                          <p:spTgt spid="560152"/>
                                        </p:tgtEl>
                                        <p:attrNameLst>
                                          <p:attrName>style.opacity</p:attrName>
                                        </p:attrNameLst>
                                      </p:cBhvr>
                                      <p:to>
                                        <p:strVal val="0.5"/>
                                      </p:to>
                                    </p:set>
                                    <p:animEffect filter="image" prLst="opacity: 0.5">
                                      <p:cBhvr rctx="IE">
                                        <p:cTn id="31" dur="indefinite"/>
                                        <p:tgtEl>
                                          <p:spTgt spid="560152"/>
                                        </p:tgtEl>
                                      </p:cBhvr>
                                    </p:animEffect>
                                  </p:childTnLst>
                                </p:cTn>
                              </p:par>
                              <p:par>
                                <p:cTn id="32" presetID="9" presetClass="emph" presetSubtype="0" grpId="0" nodeType="withEffect">
                                  <p:stCondLst>
                                    <p:cond delay="0"/>
                                  </p:stCondLst>
                                  <p:childTnLst>
                                    <p:set>
                                      <p:cBhvr rctx="PPT">
                                        <p:cTn id="33" dur="indefinite"/>
                                        <p:tgtEl>
                                          <p:spTgt spid="560151"/>
                                        </p:tgtEl>
                                        <p:attrNameLst>
                                          <p:attrName>style.opacity</p:attrName>
                                        </p:attrNameLst>
                                      </p:cBhvr>
                                      <p:to>
                                        <p:strVal val="0.5"/>
                                      </p:to>
                                    </p:set>
                                    <p:animEffect filter="image" prLst="opacity: 0.5">
                                      <p:cBhvr rctx="IE">
                                        <p:cTn id="34" dur="indefinite"/>
                                        <p:tgtEl>
                                          <p:spTgt spid="560151"/>
                                        </p:tgtEl>
                                      </p:cBhvr>
                                    </p:animEffect>
                                  </p:childTnLst>
                                </p:cTn>
                              </p:par>
                              <p:par>
                                <p:cTn id="35" presetID="9" presetClass="emph" presetSubtype="0" grpId="0" nodeType="withEffect">
                                  <p:stCondLst>
                                    <p:cond delay="0"/>
                                  </p:stCondLst>
                                  <p:childTnLst>
                                    <p:set>
                                      <p:cBhvr rctx="PPT">
                                        <p:cTn id="36" dur="indefinite"/>
                                        <p:tgtEl>
                                          <p:spTgt spid="560164"/>
                                        </p:tgtEl>
                                        <p:attrNameLst>
                                          <p:attrName>style.opacity</p:attrName>
                                        </p:attrNameLst>
                                      </p:cBhvr>
                                      <p:to>
                                        <p:strVal val="0.5"/>
                                      </p:to>
                                    </p:set>
                                    <p:animEffect filter="image" prLst="opacity: 0.5">
                                      <p:cBhvr rctx="IE">
                                        <p:cTn id="37" dur="indefinite"/>
                                        <p:tgtEl>
                                          <p:spTgt spid="560164"/>
                                        </p:tgtEl>
                                      </p:cBhvr>
                                    </p:animEffect>
                                  </p:childTnLst>
                                </p:cTn>
                              </p:par>
                            </p:childTnLst>
                          </p:cTn>
                        </p:par>
                        <p:par>
                          <p:cTn id="38" fill="hold">
                            <p:stCondLst>
                              <p:cond delay="0"/>
                            </p:stCondLst>
                            <p:childTnLst>
                              <p:par>
                                <p:cTn id="39" presetID="5" presetClass="entr" presetSubtype="10" fill="hold" grpId="0" nodeType="afterEffect">
                                  <p:stCondLst>
                                    <p:cond delay="0"/>
                                  </p:stCondLst>
                                  <p:childTnLst>
                                    <p:set>
                                      <p:cBhvr>
                                        <p:cTn id="40" dur="1" fill="hold">
                                          <p:stCondLst>
                                            <p:cond delay="0"/>
                                          </p:stCondLst>
                                        </p:cTn>
                                        <p:tgtEl>
                                          <p:spTgt spid="560177"/>
                                        </p:tgtEl>
                                        <p:attrNameLst>
                                          <p:attrName>style.visibility</p:attrName>
                                        </p:attrNameLst>
                                      </p:cBhvr>
                                      <p:to>
                                        <p:strVal val="visible"/>
                                      </p:to>
                                    </p:set>
                                    <p:animEffect transition="in" filter="checkerboard(across)">
                                      <p:cBhvr>
                                        <p:cTn id="41" dur="1000"/>
                                        <p:tgtEl>
                                          <p:spTgt spid="560177"/>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560203"/>
                                        </p:tgtEl>
                                        <p:attrNameLst>
                                          <p:attrName>style.visibility</p:attrName>
                                        </p:attrNameLst>
                                      </p:cBhvr>
                                      <p:to>
                                        <p:strVal val="visible"/>
                                      </p:to>
                                    </p:set>
                                    <p:animEffect transition="in" filter="checkerboard(across)">
                                      <p:cBhvr>
                                        <p:cTn id="46" dur="1000"/>
                                        <p:tgtEl>
                                          <p:spTgt spid="560203"/>
                                        </p:tgtEl>
                                      </p:cBhvr>
                                    </p:animEffect>
                                  </p:childTnLst>
                                </p:cTn>
                              </p:par>
                            </p:childTnLst>
                          </p:cTn>
                        </p:par>
                        <p:par>
                          <p:cTn id="47" fill="hold">
                            <p:stCondLst>
                              <p:cond delay="1000"/>
                            </p:stCondLst>
                            <p:childTnLst>
                              <p:par>
                                <p:cTn id="48" presetID="47" presetClass="entr" presetSubtype="0" fill="hold" nodeType="afterEffect">
                                  <p:stCondLst>
                                    <p:cond delay="0"/>
                                  </p:stCondLst>
                                  <p:childTnLst>
                                    <p:set>
                                      <p:cBhvr>
                                        <p:cTn id="49" dur="1" fill="hold">
                                          <p:stCondLst>
                                            <p:cond delay="0"/>
                                          </p:stCondLst>
                                        </p:cTn>
                                        <p:tgtEl>
                                          <p:spTgt spid="560224"/>
                                        </p:tgtEl>
                                        <p:attrNameLst>
                                          <p:attrName>style.visibility</p:attrName>
                                        </p:attrNameLst>
                                      </p:cBhvr>
                                      <p:to>
                                        <p:strVal val="visible"/>
                                      </p:to>
                                    </p:set>
                                    <p:animEffect transition="in" filter="fade">
                                      <p:cBhvr>
                                        <p:cTn id="50" dur="1000"/>
                                        <p:tgtEl>
                                          <p:spTgt spid="560224"/>
                                        </p:tgtEl>
                                      </p:cBhvr>
                                    </p:animEffect>
                                    <p:anim calcmode="lin" valueType="num">
                                      <p:cBhvr>
                                        <p:cTn id="51" dur="1000" fill="hold"/>
                                        <p:tgtEl>
                                          <p:spTgt spid="560224"/>
                                        </p:tgtEl>
                                        <p:attrNameLst>
                                          <p:attrName>ppt_x</p:attrName>
                                        </p:attrNameLst>
                                      </p:cBhvr>
                                      <p:tavLst>
                                        <p:tav tm="0">
                                          <p:val>
                                            <p:strVal val="#ppt_x"/>
                                          </p:val>
                                        </p:tav>
                                        <p:tav tm="100000">
                                          <p:val>
                                            <p:strVal val="#ppt_x"/>
                                          </p:val>
                                        </p:tav>
                                      </p:tavLst>
                                    </p:anim>
                                    <p:anim calcmode="lin" valueType="num">
                                      <p:cBhvr>
                                        <p:cTn id="52" dur="1000" fill="hold"/>
                                        <p:tgtEl>
                                          <p:spTgt spid="560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51" grpId="0" animBg="1"/>
      <p:bldP spid="560152" grpId="0"/>
      <p:bldP spid="560156" grpId="0" animBg="1"/>
      <p:bldP spid="560157" grpId="0" animBg="1"/>
      <p:bldP spid="560158" grpId="0"/>
      <p:bldP spid="560159" grpId="0" animBg="1"/>
      <p:bldP spid="560160" grpId="0" animBg="1"/>
      <p:bldP spid="560161" grpId="0"/>
      <p:bldP spid="560162" grpId="0" animBg="1"/>
      <p:bldP spid="560163" grpId="0"/>
      <p:bldP spid="560164" grpId="0"/>
      <p:bldP spid="560177" grpId="0" animBg="1"/>
      <p:bldP spid="5602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81000" y="228600"/>
            <a:ext cx="7924800" cy="914400"/>
          </a:xfrm>
        </p:spPr>
        <p:txBody>
          <a:bodyPr/>
          <a:lstStyle/>
          <a:p>
            <a:r>
              <a:rPr lang="en-US" sz="4400" dirty="0" smtClean="0"/>
              <a:t>RM&amp;O </a:t>
            </a:r>
            <a:r>
              <a:rPr lang="en-US" sz="4400" dirty="0"/>
              <a:t>Processes Level 1- 2 </a:t>
            </a:r>
            <a:endParaRPr lang="es-AR" sz="4400" dirty="0"/>
          </a:p>
        </p:txBody>
      </p:sp>
      <p:sp>
        <p:nvSpPr>
          <p:cNvPr id="556035" name="Rectangle 3"/>
          <p:cNvSpPr>
            <a:spLocks noChangeArrowheads="1"/>
          </p:cNvSpPr>
          <p:nvPr/>
        </p:nvSpPr>
        <p:spPr bwMode="auto">
          <a:xfrm>
            <a:off x="4835525" y="1635125"/>
            <a:ext cx="4151313" cy="4079875"/>
          </a:xfrm>
          <a:prstGeom prst="rect">
            <a:avLst/>
          </a:prstGeom>
          <a:solidFill>
            <a:srgbClr val="808080"/>
          </a:solidFill>
          <a:ln w="9525">
            <a:noFill/>
            <a:miter lim="800000"/>
            <a:headEnd/>
            <a:tailEnd/>
          </a:ln>
        </p:spPr>
        <p:txBody>
          <a:bodyPr/>
          <a:lstStyle/>
          <a:p>
            <a:endParaRPr lang="en-US"/>
          </a:p>
        </p:txBody>
      </p:sp>
      <p:sp>
        <p:nvSpPr>
          <p:cNvPr id="556036" name="Rectangle 4"/>
          <p:cNvSpPr>
            <a:spLocks noChangeArrowheads="1"/>
          </p:cNvSpPr>
          <p:nvPr/>
        </p:nvSpPr>
        <p:spPr bwMode="auto">
          <a:xfrm>
            <a:off x="4800600" y="1601788"/>
            <a:ext cx="4152900" cy="4079875"/>
          </a:xfrm>
          <a:prstGeom prst="rect">
            <a:avLst/>
          </a:prstGeom>
          <a:solidFill>
            <a:srgbClr val="FFCEFF"/>
          </a:solidFill>
          <a:ln w="11113">
            <a:solidFill>
              <a:srgbClr val="000000"/>
            </a:solidFill>
            <a:miter lim="800000"/>
            <a:headEnd/>
            <a:tailEnd/>
          </a:ln>
        </p:spPr>
        <p:txBody>
          <a:bodyPr/>
          <a:lstStyle/>
          <a:p>
            <a:endParaRPr lang="en-US"/>
          </a:p>
        </p:txBody>
      </p:sp>
      <p:sp>
        <p:nvSpPr>
          <p:cNvPr id="556037" name="Rectangle 5"/>
          <p:cNvSpPr>
            <a:spLocks noChangeArrowheads="1"/>
          </p:cNvSpPr>
          <p:nvPr/>
        </p:nvSpPr>
        <p:spPr bwMode="auto">
          <a:xfrm>
            <a:off x="4868863" y="1670050"/>
            <a:ext cx="874712" cy="198438"/>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Operations</a:t>
            </a:r>
            <a:endParaRPr lang="en-US" sz="1300">
              <a:latin typeface="Times New Roman" pitchFamily="18" charset="0"/>
              <a:cs typeface="Times New Roman" pitchFamily="18" charset="0"/>
            </a:endParaRPr>
          </a:p>
        </p:txBody>
      </p:sp>
      <p:grpSp>
        <p:nvGrpSpPr>
          <p:cNvPr id="556038" name="Group 6"/>
          <p:cNvGrpSpPr>
            <a:grpSpLocks/>
          </p:cNvGrpSpPr>
          <p:nvPr/>
        </p:nvGrpSpPr>
        <p:grpSpPr bwMode="auto">
          <a:xfrm>
            <a:off x="5915025" y="1928813"/>
            <a:ext cx="2970213" cy="3640137"/>
            <a:chOff x="3726" y="1215"/>
            <a:chExt cx="1871" cy="2293"/>
          </a:xfrm>
        </p:grpSpPr>
        <p:sp>
          <p:nvSpPr>
            <p:cNvPr id="556039" name="Rectangle 7"/>
            <p:cNvSpPr>
              <a:spLocks noChangeArrowheads="1"/>
            </p:cNvSpPr>
            <p:nvPr/>
          </p:nvSpPr>
          <p:spPr bwMode="auto">
            <a:xfrm>
              <a:off x="3747" y="1236"/>
              <a:ext cx="624" cy="2272"/>
            </a:xfrm>
            <a:prstGeom prst="rect">
              <a:avLst/>
            </a:prstGeom>
            <a:solidFill>
              <a:srgbClr val="808080"/>
            </a:solidFill>
            <a:ln w="9525">
              <a:noFill/>
              <a:miter lim="800000"/>
              <a:headEnd/>
              <a:tailEnd/>
            </a:ln>
          </p:spPr>
          <p:txBody>
            <a:bodyPr/>
            <a:lstStyle/>
            <a:p>
              <a:endParaRPr lang="en-US"/>
            </a:p>
          </p:txBody>
        </p:sp>
        <p:sp>
          <p:nvSpPr>
            <p:cNvPr id="556040" name="Rectangle 8"/>
            <p:cNvSpPr>
              <a:spLocks noChangeArrowheads="1"/>
            </p:cNvSpPr>
            <p:nvPr/>
          </p:nvSpPr>
          <p:spPr bwMode="auto">
            <a:xfrm>
              <a:off x="3726" y="1215"/>
              <a:ext cx="624" cy="2272"/>
            </a:xfrm>
            <a:prstGeom prst="rect">
              <a:avLst/>
            </a:prstGeom>
            <a:solidFill>
              <a:srgbClr val="9FFF9F"/>
            </a:solidFill>
            <a:ln w="11113">
              <a:solidFill>
                <a:srgbClr val="000000"/>
              </a:solidFill>
              <a:miter lim="800000"/>
              <a:headEnd/>
              <a:tailEnd/>
            </a:ln>
          </p:spPr>
          <p:txBody>
            <a:bodyPr/>
            <a:lstStyle/>
            <a:p>
              <a:endParaRPr lang="en-US"/>
            </a:p>
          </p:txBody>
        </p:sp>
        <p:sp>
          <p:nvSpPr>
            <p:cNvPr id="556041" name="Rectangle 9"/>
            <p:cNvSpPr>
              <a:spLocks noChangeArrowheads="1"/>
            </p:cNvSpPr>
            <p:nvPr/>
          </p:nvSpPr>
          <p:spPr bwMode="auto">
            <a:xfrm>
              <a:off x="3776" y="1257"/>
              <a:ext cx="528" cy="1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Fulfillment</a:t>
              </a:r>
              <a:endParaRPr lang="en-US" sz="1300">
                <a:cs typeface="Times New Roman" pitchFamily="18" charset="0"/>
              </a:endParaRPr>
            </a:p>
          </p:txBody>
        </p:sp>
        <p:sp>
          <p:nvSpPr>
            <p:cNvPr id="556042" name="Rectangle 10"/>
            <p:cNvSpPr>
              <a:spLocks noChangeArrowheads="1"/>
            </p:cNvSpPr>
            <p:nvPr/>
          </p:nvSpPr>
          <p:spPr bwMode="auto">
            <a:xfrm>
              <a:off x="4364" y="1236"/>
              <a:ext cx="617" cy="2272"/>
            </a:xfrm>
            <a:prstGeom prst="rect">
              <a:avLst/>
            </a:prstGeom>
            <a:solidFill>
              <a:srgbClr val="808080"/>
            </a:solidFill>
            <a:ln w="9525">
              <a:noFill/>
              <a:miter lim="800000"/>
              <a:headEnd/>
              <a:tailEnd/>
            </a:ln>
          </p:spPr>
          <p:txBody>
            <a:bodyPr/>
            <a:lstStyle/>
            <a:p>
              <a:endParaRPr lang="en-US"/>
            </a:p>
          </p:txBody>
        </p:sp>
        <p:sp>
          <p:nvSpPr>
            <p:cNvPr id="556043" name="Rectangle 11"/>
            <p:cNvSpPr>
              <a:spLocks noChangeArrowheads="1"/>
            </p:cNvSpPr>
            <p:nvPr/>
          </p:nvSpPr>
          <p:spPr bwMode="auto">
            <a:xfrm>
              <a:off x="4343" y="1215"/>
              <a:ext cx="616" cy="2272"/>
            </a:xfrm>
            <a:prstGeom prst="rect">
              <a:avLst/>
            </a:prstGeom>
            <a:solidFill>
              <a:srgbClr val="FF9DFF"/>
            </a:solidFill>
            <a:ln w="11113">
              <a:solidFill>
                <a:srgbClr val="000000"/>
              </a:solidFill>
              <a:miter lim="800000"/>
              <a:headEnd/>
              <a:tailEnd/>
            </a:ln>
          </p:spPr>
          <p:txBody>
            <a:bodyPr/>
            <a:lstStyle/>
            <a:p>
              <a:endParaRPr lang="en-US"/>
            </a:p>
          </p:txBody>
        </p:sp>
        <p:sp>
          <p:nvSpPr>
            <p:cNvPr id="556044" name="Rectangle 12"/>
            <p:cNvSpPr>
              <a:spLocks noChangeArrowheads="1"/>
            </p:cNvSpPr>
            <p:nvPr/>
          </p:nvSpPr>
          <p:spPr bwMode="auto">
            <a:xfrm>
              <a:off x="4385" y="1257"/>
              <a:ext cx="533" cy="1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Assurance</a:t>
              </a:r>
              <a:endParaRPr lang="en-US" sz="1300">
                <a:cs typeface="Times New Roman" pitchFamily="18" charset="0"/>
              </a:endParaRPr>
            </a:p>
          </p:txBody>
        </p:sp>
        <p:sp>
          <p:nvSpPr>
            <p:cNvPr id="556045" name="Rectangle 13"/>
            <p:cNvSpPr>
              <a:spLocks noChangeArrowheads="1"/>
            </p:cNvSpPr>
            <p:nvPr/>
          </p:nvSpPr>
          <p:spPr bwMode="auto">
            <a:xfrm>
              <a:off x="4973" y="1236"/>
              <a:ext cx="624" cy="2272"/>
            </a:xfrm>
            <a:prstGeom prst="rect">
              <a:avLst/>
            </a:prstGeom>
            <a:solidFill>
              <a:srgbClr val="808080"/>
            </a:solidFill>
            <a:ln w="9525">
              <a:noFill/>
              <a:miter lim="800000"/>
              <a:headEnd/>
              <a:tailEnd/>
            </a:ln>
          </p:spPr>
          <p:txBody>
            <a:bodyPr/>
            <a:lstStyle/>
            <a:p>
              <a:endParaRPr lang="en-US"/>
            </a:p>
          </p:txBody>
        </p:sp>
        <p:sp>
          <p:nvSpPr>
            <p:cNvPr id="556046" name="Rectangle 14"/>
            <p:cNvSpPr>
              <a:spLocks noChangeArrowheads="1"/>
            </p:cNvSpPr>
            <p:nvPr/>
          </p:nvSpPr>
          <p:spPr bwMode="auto">
            <a:xfrm>
              <a:off x="4952" y="1215"/>
              <a:ext cx="617" cy="2272"/>
            </a:xfrm>
            <a:prstGeom prst="rect">
              <a:avLst/>
            </a:prstGeom>
            <a:solidFill>
              <a:srgbClr val="79D9D5"/>
            </a:solidFill>
            <a:ln w="11113">
              <a:solidFill>
                <a:srgbClr val="000000"/>
              </a:solidFill>
              <a:miter lim="800000"/>
              <a:headEnd/>
              <a:tailEnd/>
            </a:ln>
          </p:spPr>
          <p:txBody>
            <a:bodyPr/>
            <a:lstStyle/>
            <a:p>
              <a:endParaRPr lang="en-US"/>
            </a:p>
          </p:txBody>
        </p:sp>
        <p:sp>
          <p:nvSpPr>
            <p:cNvPr id="556047" name="Rectangle 15"/>
            <p:cNvSpPr>
              <a:spLocks noChangeArrowheads="1"/>
            </p:cNvSpPr>
            <p:nvPr/>
          </p:nvSpPr>
          <p:spPr bwMode="auto">
            <a:xfrm>
              <a:off x="5104" y="1257"/>
              <a:ext cx="319" cy="1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Billing</a:t>
              </a:r>
              <a:endParaRPr lang="en-US" sz="1300">
                <a:cs typeface="Times New Roman" pitchFamily="18" charset="0"/>
              </a:endParaRPr>
            </a:p>
          </p:txBody>
        </p:sp>
      </p:grpSp>
      <p:grpSp>
        <p:nvGrpSpPr>
          <p:cNvPr id="556048" name="Group 16"/>
          <p:cNvGrpSpPr>
            <a:grpSpLocks/>
          </p:cNvGrpSpPr>
          <p:nvPr/>
        </p:nvGrpSpPr>
        <p:grpSpPr bwMode="auto">
          <a:xfrm>
            <a:off x="4913313" y="1928813"/>
            <a:ext cx="979487" cy="3640137"/>
            <a:chOff x="3095" y="1215"/>
            <a:chExt cx="617" cy="2293"/>
          </a:xfrm>
        </p:grpSpPr>
        <p:sp>
          <p:nvSpPr>
            <p:cNvPr id="556049" name="Rectangle 17"/>
            <p:cNvSpPr>
              <a:spLocks noChangeArrowheads="1"/>
            </p:cNvSpPr>
            <p:nvPr/>
          </p:nvSpPr>
          <p:spPr bwMode="auto">
            <a:xfrm>
              <a:off x="3117" y="1236"/>
              <a:ext cx="595" cy="2272"/>
            </a:xfrm>
            <a:prstGeom prst="rect">
              <a:avLst/>
            </a:prstGeom>
            <a:solidFill>
              <a:srgbClr val="808080"/>
            </a:solidFill>
            <a:ln w="9525">
              <a:noFill/>
              <a:miter lim="800000"/>
              <a:headEnd/>
              <a:tailEnd/>
            </a:ln>
          </p:spPr>
          <p:txBody>
            <a:bodyPr/>
            <a:lstStyle/>
            <a:p>
              <a:endParaRPr lang="en-US"/>
            </a:p>
          </p:txBody>
        </p:sp>
        <p:sp>
          <p:nvSpPr>
            <p:cNvPr id="556050" name="Rectangle 18"/>
            <p:cNvSpPr>
              <a:spLocks noChangeArrowheads="1"/>
            </p:cNvSpPr>
            <p:nvPr/>
          </p:nvSpPr>
          <p:spPr bwMode="auto">
            <a:xfrm>
              <a:off x="3095" y="1215"/>
              <a:ext cx="596" cy="2272"/>
            </a:xfrm>
            <a:prstGeom prst="rect">
              <a:avLst/>
            </a:prstGeom>
            <a:solidFill>
              <a:srgbClr val="FFFF80"/>
            </a:solidFill>
            <a:ln w="11113">
              <a:solidFill>
                <a:srgbClr val="000000"/>
              </a:solidFill>
              <a:miter lim="800000"/>
              <a:headEnd/>
              <a:tailEnd/>
            </a:ln>
          </p:spPr>
          <p:txBody>
            <a:bodyPr/>
            <a:lstStyle/>
            <a:p>
              <a:endParaRPr lang="en-US"/>
            </a:p>
          </p:txBody>
        </p:sp>
        <p:sp>
          <p:nvSpPr>
            <p:cNvPr id="556051" name="Rectangle 19"/>
            <p:cNvSpPr>
              <a:spLocks noChangeArrowheads="1"/>
            </p:cNvSpPr>
            <p:nvPr/>
          </p:nvSpPr>
          <p:spPr bwMode="auto">
            <a:xfrm>
              <a:off x="3111" y="1257"/>
              <a:ext cx="507"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Operations</a:t>
              </a:r>
              <a:endParaRPr lang="en-US" sz="1200">
                <a:latin typeface="Times New Roman" pitchFamily="18" charset="0"/>
                <a:cs typeface="Times New Roman" pitchFamily="18" charset="0"/>
              </a:endParaRPr>
            </a:p>
          </p:txBody>
        </p:sp>
        <p:sp>
          <p:nvSpPr>
            <p:cNvPr id="556052" name="Rectangle 20"/>
            <p:cNvSpPr>
              <a:spLocks noChangeArrowheads="1"/>
            </p:cNvSpPr>
            <p:nvPr/>
          </p:nvSpPr>
          <p:spPr bwMode="auto">
            <a:xfrm>
              <a:off x="3111" y="1374"/>
              <a:ext cx="465"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Support &amp;</a:t>
              </a:r>
              <a:endParaRPr lang="en-US" sz="1200">
                <a:latin typeface="Times New Roman" pitchFamily="18" charset="0"/>
                <a:cs typeface="Times New Roman" pitchFamily="18" charset="0"/>
              </a:endParaRPr>
            </a:p>
          </p:txBody>
        </p:sp>
        <p:sp>
          <p:nvSpPr>
            <p:cNvPr id="556053" name="Rectangle 21"/>
            <p:cNvSpPr>
              <a:spLocks noChangeArrowheads="1"/>
            </p:cNvSpPr>
            <p:nvPr/>
          </p:nvSpPr>
          <p:spPr bwMode="auto">
            <a:xfrm>
              <a:off x="3111" y="1488"/>
              <a:ext cx="479"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Readiness</a:t>
              </a:r>
              <a:endParaRPr lang="en-US" sz="1200">
                <a:latin typeface="Times New Roman" pitchFamily="18" charset="0"/>
                <a:cs typeface="Times New Roman" pitchFamily="18" charset="0"/>
              </a:endParaRPr>
            </a:p>
          </p:txBody>
        </p:sp>
      </p:grpSp>
      <p:sp>
        <p:nvSpPr>
          <p:cNvPr id="556054" name="Rectangle 22"/>
          <p:cNvSpPr>
            <a:spLocks noChangeArrowheads="1"/>
          </p:cNvSpPr>
          <p:nvPr/>
        </p:nvSpPr>
        <p:spPr bwMode="auto">
          <a:xfrm>
            <a:off x="4979988" y="2613025"/>
            <a:ext cx="3859212" cy="550863"/>
          </a:xfrm>
          <a:prstGeom prst="rect">
            <a:avLst/>
          </a:prstGeom>
          <a:solidFill>
            <a:srgbClr val="808080"/>
          </a:solidFill>
          <a:ln w="9525">
            <a:noFill/>
            <a:miter lim="800000"/>
            <a:headEnd/>
            <a:tailEnd/>
          </a:ln>
        </p:spPr>
        <p:txBody>
          <a:bodyPr/>
          <a:lstStyle/>
          <a:p>
            <a:endParaRPr lang="en-US"/>
          </a:p>
        </p:txBody>
      </p:sp>
      <p:sp>
        <p:nvSpPr>
          <p:cNvPr id="556055" name="Rectangle 23"/>
          <p:cNvSpPr>
            <a:spLocks noChangeArrowheads="1"/>
          </p:cNvSpPr>
          <p:nvPr/>
        </p:nvSpPr>
        <p:spPr bwMode="auto">
          <a:xfrm>
            <a:off x="4946650" y="2568575"/>
            <a:ext cx="3859213" cy="550863"/>
          </a:xfrm>
          <a:prstGeom prst="rect">
            <a:avLst/>
          </a:prstGeom>
          <a:solidFill>
            <a:srgbClr val="FFFFFF"/>
          </a:solidFill>
          <a:ln w="11113">
            <a:solidFill>
              <a:srgbClr val="000000"/>
            </a:solidFill>
            <a:miter lim="800000"/>
            <a:headEnd/>
            <a:tailEnd/>
          </a:ln>
        </p:spPr>
        <p:txBody>
          <a:bodyPr/>
          <a:lstStyle/>
          <a:p>
            <a:endParaRPr lang="en-US"/>
          </a:p>
        </p:txBody>
      </p:sp>
      <p:sp>
        <p:nvSpPr>
          <p:cNvPr id="556056" name="Rectangle 24"/>
          <p:cNvSpPr>
            <a:spLocks noChangeArrowheads="1"/>
          </p:cNvSpPr>
          <p:nvPr/>
        </p:nvSpPr>
        <p:spPr bwMode="auto">
          <a:xfrm>
            <a:off x="5013325" y="2647950"/>
            <a:ext cx="2420938"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Customer Relationship Management</a:t>
            </a:r>
            <a:endParaRPr lang="en-US" sz="1100">
              <a:latin typeface="Times New Roman" pitchFamily="18" charset="0"/>
              <a:cs typeface="Times New Roman" pitchFamily="18" charset="0"/>
            </a:endParaRPr>
          </a:p>
        </p:txBody>
      </p:sp>
      <p:sp>
        <p:nvSpPr>
          <p:cNvPr id="556057" name="Rectangle 25"/>
          <p:cNvSpPr>
            <a:spLocks noChangeArrowheads="1"/>
          </p:cNvSpPr>
          <p:nvPr/>
        </p:nvSpPr>
        <p:spPr bwMode="auto">
          <a:xfrm>
            <a:off x="4979988" y="3332163"/>
            <a:ext cx="3859212" cy="550862"/>
          </a:xfrm>
          <a:prstGeom prst="rect">
            <a:avLst/>
          </a:prstGeom>
          <a:solidFill>
            <a:srgbClr val="808080"/>
          </a:solidFill>
          <a:ln w="9525">
            <a:noFill/>
            <a:miter lim="800000"/>
            <a:headEnd/>
            <a:tailEnd/>
          </a:ln>
        </p:spPr>
        <p:txBody>
          <a:bodyPr/>
          <a:lstStyle/>
          <a:p>
            <a:endParaRPr lang="en-US"/>
          </a:p>
        </p:txBody>
      </p:sp>
      <p:sp>
        <p:nvSpPr>
          <p:cNvPr id="556058" name="Rectangle 26"/>
          <p:cNvSpPr>
            <a:spLocks noChangeArrowheads="1"/>
          </p:cNvSpPr>
          <p:nvPr/>
        </p:nvSpPr>
        <p:spPr bwMode="auto">
          <a:xfrm>
            <a:off x="4946650" y="3287713"/>
            <a:ext cx="3859213" cy="550862"/>
          </a:xfrm>
          <a:prstGeom prst="rect">
            <a:avLst/>
          </a:prstGeom>
          <a:solidFill>
            <a:srgbClr val="FFFFFF"/>
          </a:solidFill>
          <a:ln w="11113">
            <a:solidFill>
              <a:srgbClr val="000000"/>
            </a:solidFill>
            <a:miter lim="800000"/>
            <a:headEnd/>
            <a:tailEnd/>
          </a:ln>
        </p:spPr>
        <p:txBody>
          <a:bodyPr/>
          <a:lstStyle/>
          <a:p>
            <a:endParaRPr lang="en-US"/>
          </a:p>
        </p:txBody>
      </p:sp>
      <p:sp>
        <p:nvSpPr>
          <p:cNvPr id="556059" name="Rectangle 27"/>
          <p:cNvSpPr>
            <a:spLocks noChangeArrowheads="1"/>
          </p:cNvSpPr>
          <p:nvPr/>
        </p:nvSpPr>
        <p:spPr bwMode="auto">
          <a:xfrm>
            <a:off x="5013325" y="3367088"/>
            <a:ext cx="2303463"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Service Management &amp; Operations</a:t>
            </a:r>
            <a:endParaRPr lang="en-US" sz="1100">
              <a:latin typeface="Times New Roman" pitchFamily="18" charset="0"/>
              <a:cs typeface="Times New Roman" pitchFamily="18" charset="0"/>
            </a:endParaRPr>
          </a:p>
        </p:txBody>
      </p:sp>
      <p:sp>
        <p:nvSpPr>
          <p:cNvPr id="556060" name="Rectangle 28"/>
          <p:cNvSpPr>
            <a:spLocks noChangeArrowheads="1"/>
          </p:cNvSpPr>
          <p:nvPr/>
        </p:nvSpPr>
        <p:spPr bwMode="auto">
          <a:xfrm>
            <a:off x="4979988" y="4086225"/>
            <a:ext cx="3859212" cy="584200"/>
          </a:xfrm>
          <a:prstGeom prst="rect">
            <a:avLst/>
          </a:prstGeom>
          <a:solidFill>
            <a:srgbClr val="808080"/>
          </a:solidFill>
          <a:ln w="9525">
            <a:noFill/>
            <a:miter lim="800000"/>
            <a:headEnd/>
            <a:tailEnd/>
          </a:ln>
        </p:spPr>
        <p:txBody>
          <a:bodyPr/>
          <a:lstStyle/>
          <a:p>
            <a:endParaRPr lang="en-US"/>
          </a:p>
        </p:txBody>
      </p:sp>
      <p:sp>
        <p:nvSpPr>
          <p:cNvPr id="556061" name="Rectangle 29"/>
          <p:cNvSpPr>
            <a:spLocks noChangeArrowheads="1"/>
          </p:cNvSpPr>
          <p:nvPr/>
        </p:nvSpPr>
        <p:spPr bwMode="auto">
          <a:xfrm>
            <a:off x="4946650" y="4051300"/>
            <a:ext cx="3859213" cy="585788"/>
          </a:xfrm>
          <a:prstGeom prst="rect">
            <a:avLst/>
          </a:prstGeom>
          <a:solidFill>
            <a:srgbClr val="FFFFFF"/>
          </a:solidFill>
          <a:ln w="11113">
            <a:solidFill>
              <a:srgbClr val="000000"/>
            </a:solidFill>
            <a:miter lim="800000"/>
            <a:headEnd/>
            <a:tailEnd/>
          </a:ln>
        </p:spPr>
        <p:txBody>
          <a:bodyPr/>
          <a:lstStyle/>
          <a:p>
            <a:endParaRPr lang="en-US"/>
          </a:p>
        </p:txBody>
      </p:sp>
      <p:sp>
        <p:nvSpPr>
          <p:cNvPr id="556062" name="Rectangle 30"/>
          <p:cNvSpPr>
            <a:spLocks noChangeArrowheads="1"/>
          </p:cNvSpPr>
          <p:nvPr/>
        </p:nvSpPr>
        <p:spPr bwMode="auto">
          <a:xfrm>
            <a:off x="5013325" y="4119563"/>
            <a:ext cx="2444750"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Resource Management &amp; Operations</a:t>
            </a:r>
            <a:endParaRPr lang="en-US" sz="1100">
              <a:latin typeface="Times New Roman" pitchFamily="18" charset="0"/>
              <a:cs typeface="Times New Roman" pitchFamily="18" charset="0"/>
            </a:endParaRPr>
          </a:p>
        </p:txBody>
      </p:sp>
      <p:sp>
        <p:nvSpPr>
          <p:cNvPr id="556063" name="Rectangle 31"/>
          <p:cNvSpPr>
            <a:spLocks noChangeArrowheads="1"/>
          </p:cNvSpPr>
          <p:nvPr/>
        </p:nvSpPr>
        <p:spPr bwMode="auto">
          <a:xfrm>
            <a:off x="4979988" y="4872038"/>
            <a:ext cx="3859212" cy="584200"/>
          </a:xfrm>
          <a:prstGeom prst="rect">
            <a:avLst/>
          </a:prstGeom>
          <a:solidFill>
            <a:srgbClr val="808080"/>
          </a:solidFill>
          <a:ln w="9525">
            <a:noFill/>
            <a:miter lim="800000"/>
            <a:headEnd/>
            <a:tailEnd/>
          </a:ln>
        </p:spPr>
        <p:txBody>
          <a:bodyPr/>
          <a:lstStyle/>
          <a:p>
            <a:endParaRPr lang="en-US"/>
          </a:p>
        </p:txBody>
      </p:sp>
      <p:sp>
        <p:nvSpPr>
          <p:cNvPr id="556064" name="Rectangle 32"/>
          <p:cNvSpPr>
            <a:spLocks noChangeArrowheads="1"/>
          </p:cNvSpPr>
          <p:nvPr/>
        </p:nvSpPr>
        <p:spPr bwMode="auto">
          <a:xfrm>
            <a:off x="4946650" y="4838700"/>
            <a:ext cx="3859213" cy="584200"/>
          </a:xfrm>
          <a:prstGeom prst="rect">
            <a:avLst/>
          </a:prstGeom>
          <a:solidFill>
            <a:srgbClr val="FFFFFF"/>
          </a:solidFill>
          <a:ln w="11113">
            <a:solidFill>
              <a:srgbClr val="000000"/>
            </a:solidFill>
            <a:miter lim="800000"/>
            <a:headEnd/>
            <a:tailEnd/>
          </a:ln>
        </p:spPr>
        <p:txBody>
          <a:bodyPr/>
          <a:lstStyle/>
          <a:p>
            <a:endParaRPr lang="en-US"/>
          </a:p>
        </p:txBody>
      </p:sp>
      <p:sp>
        <p:nvSpPr>
          <p:cNvPr id="556065" name="Rectangle 33"/>
          <p:cNvSpPr>
            <a:spLocks noChangeArrowheads="1"/>
          </p:cNvSpPr>
          <p:nvPr/>
        </p:nvSpPr>
        <p:spPr bwMode="auto">
          <a:xfrm>
            <a:off x="5013325" y="4905375"/>
            <a:ext cx="2854325"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Supplier/Partner Relationship Management</a:t>
            </a:r>
            <a:endParaRPr lang="en-US" sz="1100">
              <a:latin typeface="Times New Roman" pitchFamily="18" charset="0"/>
              <a:cs typeface="Times New Roman" pitchFamily="18" charset="0"/>
            </a:endParaRPr>
          </a:p>
        </p:txBody>
      </p:sp>
      <p:sp>
        <p:nvSpPr>
          <p:cNvPr id="556066" name="Rectangle 34"/>
          <p:cNvSpPr>
            <a:spLocks noChangeArrowheads="1"/>
          </p:cNvSpPr>
          <p:nvPr/>
        </p:nvSpPr>
        <p:spPr bwMode="auto">
          <a:xfrm>
            <a:off x="5046663" y="4186238"/>
            <a:ext cx="2251075" cy="338137"/>
          </a:xfrm>
          <a:prstGeom prst="rect">
            <a:avLst/>
          </a:prstGeom>
          <a:noFill/>
          <a:ln w="9525">
            <a:noFill/>
            <a:miter lim="800000"/>
            <a:headEnd/>
            <a:tailEnd/>
          </a:ln>
        </p:spPr>
        <p:txBody>
          <a:bodyPr/>
          <a:lstStyle/>
          <a:p>
            <a:endParaRPr lang="en-US"/>
          </a:p>
        </p:txBody>
      </p:sp>
      <p:sp>
        <p:nvSpPr>
          <p:cNvPr id="556067" name="Rectangle 35"/>
          <p:cNvSpPr>
            <a:spLocks noChangeArrowheads="1"/>
          </p:cNvSpPr>
          <p:nvPr/>
        </p:nvSpPr>
        <p:spPr bwMode="auto">
          <a:xfrm>
            <a:off x="5126038" y="4265613"/>
            <a:ext cx="2128837" cy="152400"/>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b="0">
                <a:solidFill>
                  <a:srgbClr val="000000"/>
                </a:solidFill>
                <a:cs typeface="Times New Roman" pitchFamily="18" charset="0"/>
              </a:rPr>
              <a:t>(Application, Computing and Network)</a:t>
            </a:r>
            <a:endParaRPr lang="en-US" sz="2400">
              <a:latin typeface="Times New Roman" pitchFamily="18" charset="0"/>
              <a:cs typeface="Times New Roman" pitchFamily="18" charset="0"/>
            </a:endParaRPr>
          </a:p>
        </p:txBody>
      </p:sp>
      <p:sp>
        <p:nvSpPr>
          <p:cNvPr id="556068" name="Rectangle 36"/>
          <p:cNvSpPr>
            <a:spLocks noChangeArrowheads="1"/>
          </p:cNvSpPr>
          <p:nvPr/>
        </p:nvSpPr>
        <p:spPr bwMode="auto">
          <a:xfrm>
            <a:off x="241300" y="5715000"/>
            <a:ext cx="4267200" cy="1447800"/>
          </a:xfrm>
          <a:prstGeom prst="rect">
            <a:avLst/>
          </a:prstGeom>
          <a:noFill/>
          <a:ln w="9525">
            <a:noFill/>
            <a:miter lim="800000"/>
            <a:headEnd/>
            <a:tailEnd/>
          </a:ln>
          <a:effectLst/>
        </p:spPr>
        <p:txBody>
          <a:bodyPr lIns="88900" tIns="46038" rIns="88900" bIns="46038"/>
          <a:lstStyle/>
          <a:p>
            <a:pPr algn="l" eaLnBrk="0" hangingPunct="0">
              <a:spcBef>
                <a:spcPct val="120000"/>
              </a:spcBef>
              <a:buClrTx/>
              <a:buFontTx/>
              <a:buNone/>
            </a:pPr>
            <a:endParaRPr lang="en-US" sz="1600">
              <a:latin typeface="Trebuchet MS" pitchFamily="34" charset="0"/>
              <a:cs typeface="Times New Roman" pitchFamily="18" charset="0"/>
            </a:endParaRPr>
          </a:p>
        </p:txBody>
      </p:sp>
      <p:sp>
        <p:nvSpPr>
          <p:cNvPr id="556070" name="Text Box 38"/>
          <p:cNvSpPr txBox="1">
            <a:spLocks noChangeArrowheads="1"/>
          </p:cNvSpPr>
          <p:nvPr/>
        </p:nvSpPr>
        <p:spPr bwMode="auto">
          <a:xfrm>
            <a:off x="7038975" y="1676400"/>
            <a:ext cx="504825" cy="198438"/>
          </a:xfrm>
          <a:prstGeom prst="rect">
            <a:avLst/>
          </a:prstGeom>
          <a:noFill/>
          <a:ln w="9525" algn="ctr">
            <a:noFill/>
            <a:miter lim="800000"/>
            <a:headEnd/>
            <a:tailEnd/>
          </a:ln>
          <a:effectLst/>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“FAB”</a:t>
            </a:r>
          </a:p>
        </p:txBody>
      </p:sp>
      <p:sp>
        <p:nvSpPr>
          <p:cNvPr id="556085" name="Rectangle 53"/>
          <p:cNvSpPr>
            <a:spLocks noChangeArrowheads="1"/>
          </p:cNvSpPr>
          <p:nvPr/>
        </p:nvSpPr>
        <p:spPr bwMode="auto">
          <a:xfrm>
            <a:off x="4953000" y="4038600"/>
            <a:ext cx="3886200" cy="609600"/>
          </a:xfrm>
          <a:prstGeom prst="rect">
            <a:avLst/>
          </a:prstGeom>
          <a:noFill/>
          <a:ln w="57150" algn="ctr">
            <a:solidFill>
              <a:srgbClr val="000099"/>
            </a:solidFill>
            <a:miter lim="800000"/>
            <a:headEnd/>
            <a:tailEnd/>
          </a:ln>
          <a:effectLst/>
        </p:spPr>
        <p:txBody>
          <a:bodyPr wrap="none" anchor="ctr"/>
          <a:lstStyle/>
          <a:p>
            <a:endParaRPr lang="en-US"/>
          </a:p>
        </p:txBody>
      </p:sp>
      <p:sp>
        <p:nvSpPr>
          <p:cNvPr id="556088" name="AutoShape 56"/>
          <p:cNvSpPr>
            <a:spLocks noChangeArrowheads="1"/>
          </p:cNvSpPr>
          <p:nvPr/>
        </p:nvSpPr>
        <p:spPr bwMode="auto">
          <a:xfrm>
            <a:off x="381000" y="1600200"/>
            <a:ext cx="3886200" cy="2133600"/>
          </a:xfrm>
          <a:prstGeom prst="roundRect">
            <a:avLst>
              <a:gd name="adj" fmla="val 16667"/>
            </a:avLst>
          </a:prstGeom>
          <a:solidFill>
            <a:schemeClr val="bg1"/>
          </a:solidFill>
          <a:ln w="9525" algn="ctr">
            <a:solidFill>
              <a:schemeClr val="tx1"/>
            </a:solidFill>
            <a:round/>
            <a:headEnd/>
            <a:tailEnd/>
          </a:ln>
          <a:effectLst/>
        </p:spPr>
        <p:txBody>
          <a:bodyPr anchor="ctr"/>
          <a:lstStyle/>
          <a:p>
            <a:r>
              <a:rPr lang="en-US" sz="1800"/>
              <a:t>Resource Management &amp; Operations</a:t>
            </a:r>
            <a:r>
              <a:rPr lang="en-US" sz="1800" b="0"/>
              <a:t>: handles </a:t>
            </a:r>
            <a:r>
              <a:rPr lang="en-US" sz="1800" b="0">
                <a:solidFill>
                  <a:schemeClr val="hlink"/>
                </a:solidFill>
              </a:rPr>
              <a:t>resources </a:t>
            </a:r>
            <a:r>
              <a:rPr lang="en-US" sz="1800" b="0"/>
              <a:t>(application, computing and network infrastructures) </a:t>
            </a:r>
            <a:r>
              <a:rPr lang="en-US" sz="1800" b="0">
                <a:solidFill>
                  <a:schemeClr val="hlink"/>
                </a:solidFill>
              </a:rPr>
              <a:t>utilized to deliver and support services</a:t>
            </a:r>
            <a:r>
              <a:rPr lang="en-US" sz="1800" b="0"/>
              <a:t> required by or proposed to customers.</a:t>
            </a:r>
          </a:p>
        </p:txBody>
      </p:sp>
      <p:grpSp>
        <p:nvGrpSpPr>
          <p:cNvPr id="556177" name="Group 145"/>
          <p:cNvGrpSpPr>
            <a:grpSpLocks/>
          </p:cNvGrpSpPr>
          <p:nvPr/>
        </p:nvGrpSpPr>
        <p:grpSpPr bwMode="auto">
          <a:xfrm>
            <a:off x="50800" y="3733800"/>
            <a:ext cx="4673600" cy="1600200"/>
            <a:chOff x="32" y="2352"/>
            <a:chExt cx="2944" cy="1008"/>
          </a:xfrm>
        </p:grpSpPr>
        <p:sp>
          <p:nvSpPr>
            <p:cNvPr id="556095" name="Rectangle 63"/>
            <p:cNvSpPr>
              <a:spLocks noChangeArrowheads="1"/>
            </p:cNvSpPr>
            <p:nvPr/>
          </p:nvSpPr>
          <p:spPr bwMode="auto">
            <a:xfrm>
              <a:off x="1196" y="2906"/>
              <a:ext cx="528" cy="454"/>
            </a:xfrm>
            <a:prstGeom prst="rect">
              <a:avLst/>
            </a:prstGeom>
            <a:solidFill>
              <a:srgbClr val="9FFF9F"/>
            </a:solidFill>
            <a:ln w="11113" algn="ctr">
              <a:solidFill>
                <a:srgbClr val="000000"/>
              </a:solidFill>
              <a:miter lim="800000"/>
              <a:headEnd/>
              <a:tailEnd/>
            </a:ln>
            <a:effectLst/>
          </p:spPr>
          <p:txBody>
            <a:bodyPr/>
            <a:lstStyle/>
            <a:p>
              <a:pPr algn="l">
                <a:spcBef>
                  <a:spcPct val="0"/>
                </a:spcBef>
                <a:buClrTx/>
              </a:pPr>
              <a:r>
                <a:rPr lang="en-US" sz="900" dirty="0">
                  <a:solidFill>
                    <a:srgbClr val="000000"/>
                  </a:solidFill>
                </a:rPr>
                <a:t>Resources Data Collection &amp; Processing</a:t>
              </a:r>
            </a:p>
          </p:txBody>
        </p:sp>
        <p:sp>
          <p:nvSpPr>
            <p:cNvPr id="556096" name="Rectangle 64"/>
            <p:cNvSpPr>
              <a:spLocks noChangeArrowheads="1"/>
            </p:cNvSpPr>
            <p:nvPr/>
          </p:nvSpPr>
          <p:spPr bwMode="auto">
            <a:xfrm>
              <a:off x="32" y="2906"/>
              <a:ext cx="496" cy="454"/>
            </a:xfrm>
            <a:prstGeom prst="rect">
              <a:avLst/>
            </a:prstGeom>
            <a:solidFill>
              <a:srgbClr val="FFFF80"/>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RM&amp;O Support &amp; Readiness</a:t>
              </a:r>
            </a:p>
          </p:txBody>
        </p:sp>
        <p:sp>
          <p:nvSpPr>
            <p:cNvPr id="556099" name="Rectangle 67"/>
            <p:cNvSpPr>
              <a:spLocks noChangeArrowheads="1"/>
            </p:cNvSpPr>
            <p:nvPr/>
          </p:nvSpPr>
          <p:spPr bwMode="auto">
            <a:xfrm>
              <a:off x="578" y="2906"/>
              <a:ext cx="568" cy="454"/>
            </a:xfrm>
            <a:prstGeom prst="rect">
              <a:avLst/>
            </a:prstGeom>
            <a:solidFill>
              <a:srgbClr val="9FFF9F"/>
            </a:solidFill>
            <a:ln w="11113" algn="ctr">
              <a:solidFill>
                <a:srgbClr val="000000"/>
              </a:solidFill>
              <a:miter lim="800000"/>
              <a:headEnd/>
              <a:tailEnd/>
            </a:ln>
            <a:effectLst/>
          </p:spPr>
          <p:txBody>
            <a:bodyPr/>
            <a:lstStyle/>
            <a:p>
              <a:pPr algn="l">
                <a:spcBef>
                  <a:spcPct val="0"/>
                </a:spcBef>
                <a:buClrTx/>
                <a:buFontTx/>
                <a:buNone/>
              </a:pPr>
              <a:r>
                <a:rPr lang="en-US" sz="900" dirty="0">
                  <a:solidFill>
                    <a:srgbClr val="000000"/>
                  </a:solidFill>
                </a:rPr>
                <a:t>Resource Provisioning </a:t>
              </a:r>
            </a:p>
          </p:txBody>
        </p:sp>
        <p:sp>
          <p:nvSpPr>
            <p:cNvPr id="556101" name="Rectangle 69"/>
            <p:cNvSpPr>
              <a:spLocks noChangeArrowheads="1"/>
            </p:cNvSpPr>
            <p:nvPr/>
          </p:nvSpPr>
          <p:spPr bwMode="auto">
            <a:xfrm>
              <a:off x="1774" y="2906"/>
              <a:ext cx="576" cy="454"/>
            </a:xfrm>
            <a:prstGeom prst="rect">
              <a:avLst/>
            </a:prstGeom>
            <a:solidFill>
              <a:srgbClr val="FF9DFF"/>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Resource trouble Management</a:t>
              </a:r>
            </a:p>
          </p:txBody>
        </p:sp>
        <p:sp>
          <p:nvSpPr>
            <p:cNvPr id="556102" name="Rectangle 70"/>
            <p:cNvSpPr>
              <a:spLocks noChangeArrowheads="1"/>
            </p:cNvSpPr>
            <p:nvPr/>
          </p:nvSpPr>
          <p:spPr bwMode="auto">
            <a:xfrm>
              <a:off x="2400" y="2906"/>
              <a:ext cx="576" cy="454"/>
            </a:xfrm>
            <a:prstGeom prst="rect">
              <a:avLst/>
            </a:prstGeom>
            <a:solidFill>
              <a:srgbClr val="FF9DFF"/>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Resources Performance Management </a:t>
              </a:r>
            </a:p>
          </p:txBody>
        </p:sp>
        <p:cxnSp>
          <p:nvCxnSpPr>
            <p:cNvPr id="556108" name="AutoShape 76"/>
            <p:cNvCxnSpPr>
              <a:cxnSpLocks noChangeShapeType="1"/>
              <a:stCxn id="556088" idx="2"/>
              <a:endCxn id="556096" idx="0"/>
            </p:cNvCxnSpPr>
            <p:nvPr/>
          </p:nvCxnSpPr>
          <p:spPr bwMode="auto">
            <a:xfrm rot="5400000">
              <a:off x="595" y="2037"/>
              <a:ext cx="554" cy="1184"/>
            </a:xfrm>
            <a:prstGeom prst="bentConnector3">
              <a:avLst>
                <a:gd name="adj1" fmla="val 50000"/>
              </a:avLst>
            </a:prstGeom>
            <a:noFill/>
            <a:ln w="9525">
              <a:solidFill>
                <a:schemeClr val="tx1"/>
              </a:solidFill>
              <a:miter lim="800000"/>
              <a:headEnd/>
              <a:tailEnd/>
            </a:ln>
            <a:effectLst/>
          </p:spPr>
        </p:cxnSp>
        <p:cxnSp>
          <p:nvCxnSpPr>
            <p:cNvPr id="556109" name="AutoShape 77"/>
            <p:cNvCxnSpPr>
              <a:cxnSpLocks noChangeShapeType="1"/>
              <a:stCxn id="556088" idx="2"/>
              <a:endCxn id="556099" idx="0"/>
            </p:cNvCxnSpPr>
            <p:nvPr/>
          </p:nvCxnSpPr>
          <p:spPr bwMode="auto">
            <a:xfrm rot="5400000">
              <a:off x="886" y="2328"/>
              <a:ext cx="554" cy="602"/>
            </a:xfrm>
            <a:prstGeom prst="bentConnector3">
              <a:avLst>
                <a:gd name="adj1" fmla="val 50000"/>
              </a:avLst>
            </a:prstGeom>
            <a:noFill/>
            <a:ln w="9525">
              <a:solidFill>
                <a:schemeClr val="tx1"/>
              </a:solidFill>
              <a:miter lim="800000"/>
              <a:headEnd/>
              <a:tailEnd/>
            </a:ln>
            <a:effectLst/>
          </p:spPr>
        </p:cxnSp>
        <p:cxnSp>
          <p:nvCxnSpPr>
            <p:cNvPr id="556110" name="AutoShape 78"/>
            <p:cNvCxnSpPr>
              <a:cxnSpLocks noChangeShapeType="1"/>
              <a:stCxn id="556088" idx="2"/>
              <a:endCxn id="556095" idx="0"/>
            </p:cNvCxnSpPr>
            <p:nvPr/>
          </p:nvCxnSpPr>
          <p:spPr bwMode="auto">
            <a:xfrm rot="5400000">
              <a:off x="1185" y="2627"/>
              <a:ext cx="554" cy="4"/>
            </a:xfrm>
            <a:prstGeom prst="bentConnector3">
              <a:avLst>
                <a:gd name="adj1" fmla="val 50000"/>
              </a:avLst>
            </a:prstGeom>
            <a:noFill/>
            <a:ln w="9525">
              <a:solidFill>
                <a:schemeClr val="tx1"/>
              </a:solidFill>
              <a:miter lim="800000"/>
              <a:headEnd/>
              <a:tailEnd/>
            </a:ln>
            <a:effectLst/>
          </p:spPr>
        </p:cxnSp>
        <p:cxnSp>
          <p:nvCxnSpPr>
            <p:cNvPr id="556111" name="AutoShape 79"/>
            <p:cNvCxnSpPr>
              <a:cxnSpLocks noChangeShapeType="1"/>
              <a:stCxn id="556088" idx="2"/>
              <a:endCxn id="556101" idx="0"/>
            </p:cNvCxnSpPr>
            <p:nvPr/>
          </p:nvCxnSpPr>
          <p:spPr bwMode="auto">
            <a:xfrm rot="16200000" flipH="1">
              <a:off x="1486" y="2330"/>
              <a:ext cx="554" cy="598"/>
            </a:xfrm>
            <a:prstGeom prst="bentConnector3">
              <a:avLst>
                <a:gd name="adj1" fmla="val 50000"/>
              </a:avLst>
            </a:prstGeom>
            <a:noFill/>
            <a:ln w="9525">
              <a:solidFill>
                <a:schemeClr val="tx1"/>
              </a:solidFill>
              <a:miter lim="800000"/>
              <a:headEnd/>
              <a:tailEnd/>
            </a:ln>
            <a:effectLst/>
          </p:spPr>
        </p:cxnSp>
        <p:cxnSp>
          <p:nvCxnSpPr>
            <p:cNvPr id="556112" name="AutoShape 80"/>
            <p:cNvCxnSpPr>
              <a:cxnSpLocks noChangeShapeType="1"/>
              <a:stCxn id="556088" idx="2"/>
              <a:endCxn id="556102" idx="0"/>
            </p:cNvCxnSpPr>
            <p:nvPr/>
          </p:nvCxnSpPr>
          <p:spPr bwMode="auto">
            <a:xfrm rot="16200000" flipH="1">
              <a:off x="1799" y="2017"/>
              <a:ext cx="554" cy="1224"/>
            </a:xfrm>
            <a:prstGeom prst="bentConnector3">
              <a:avLst>
                <a:gd name="adj1" fmla="val 50000"/>
              </a:avLst>
            </a:prstGeom>
            <a:noFill/>
            <a:ln w="9525">
              <a:solidFill>
                <a:schemeClr val="tx1"/>
              </a:solidFill>
              <a:miter lim="800000"/>
              <a:headEnd/>
              <a:tailEnd/>
            </a:ln>
            <a:effectLst/>
          </p:spPr>
        </p:cxnSp>
        <p:sp>
          <p:nvSpPr>
            <p:cNvPr id="556113" name="Text Box 81"/>
            <p:cNvSpPr txBox="1">
              <a:spLocks noChangeArrowheads="1"/>
            </p:cNvSpPr>
            <p:nvPr/>
          </p:nvSpPr>
          <p:spPr bwMode="auto">
            <a:xfrm>
              <a:off x="288" y="2448"/>
              <a:ext cx="1008" cy="192"/>
            </a:xfrm>
            <a:prstGeom prst="rect">
              <a:avLst/>
            </a:prstGeom>
            <a:noFill/>
            <a:ln w="9525" algn="ctr">
              <a:noFill/>
              <a:miter lim="800000"/>
              <a:headEnd/>
              <a:tailEnd/>
            </a:ln>
            <a:effectLst/>
          </p:spPr>
          <p:txBody>
            <a:bodyPr>
              <a:spAutoFit/>
            </a:bodyPr>
            <a:lstStyle/>
            <a:p>
              <a:pPr marL="347663" indent="-347663"/>
              <a:r>
                <a:rPr lang="en-US"/>
                <a:t>Level 2</a:t>
              </a:r>
            </a:p>
          </p:txBody>
        </p:sp>
      </p:grpSp>
      <p:sp>
        <p:nvSpPr>
          <p:cNvPr id="556178" name="Rectangle 146"/>
          <p:cNvSpPr>
            <a:spLocks noChangeAspect="1" noChangeArrowheads="1"/>
          </p:cNvSpPr>
          <p:nvPr/>
        </p:nvSpPr>
        <p:spPr bwMode="auto">
          <a:xfrm>
            <a:off x="8305800" y="685800"/>
            <a:ext cx="311150" cy="434975"/>
          </a:xfrm>
          <a:prstGeom prst="rect">
            <a:avLst/>
          </a:prstGeom>
          <a:noFill/>
          <a:ln w="38100">
            <a:solidFill>
              <a:schemeClr val="tx1"/>
            </a:solidFill>
            <a:miter lim="800000"/>
            <a:headEnd/>
            <a:tailEnd/>
          </a:ln>
          <a:effectLst/>
        </p:spPr>
        <p:txBody>
          <a:bodyPr wrap="none" anchor="ctr"/>
          <a:lstStyle/>
          <a:p>
            <a:endParaRPr lang="en-US"/>
          </a:p>
        </p:txBody>
      </p:sp>
      <p:sp>
        <p:nvSpPr>
          <p:cNvPr id="556179" name="Rectangle 147"/>
          <p:cNvSpPr>
            <a:spLocks noChangeAspect="1" noChangeArrowheads="1"/>
          </p:cNvSpPr>
          <p:nvPr/>
        </p:nvSpPr>
        <p:spPr bwMode="auto">
          <a:xfrm>
            <a:off x="8666163" y="685800"/>
            <a:ext cx="415925" cy="434975"/>
          </a:xfrm>
          <a:prstGeom prst="rect">
            <a:avLst/>
          </a:prstGeom>
          <a:solidFill>
            <a:srgbClr val="990000"/>
          </a:solidFill>
          <a:ln w="38100">
            <a:solidFill>
              <a:schemeClr val="tx1"/>
            </a:solidFill>
            <a:miter lim="800000"/>
            <a:headEnd/>
            <a:tailEnd/>
          </a:ln>
          <a:effectLst/>
        </p:spPr>
        <p:txBody>
          <a:bodyPr wrap="none" anchor="ctr"/>
          <a:lstStyle/>
          <a:p>
            <a:endParaRPr lang="en-US"/>
          </a:p>
        </p:txBody>
      </p:sp>
      <p:grpSp>
        <p:nvGrpSpPr>
          <p:cNvPr id="556180" name="Group 148"/>
          <p:cNvGrpSpPr>
            <a:grpSpLocks noChangeAspect="1"/>
          </p:cNvGrpSpPr>
          <p:nvPr/>
        </p:nvGrpSpPr>
        <p:grpSpPr bwMode="auto">
          <a:xfrm>
            <a:off x="8458200" y="1165225"/>
            <a:ext cx="417513" cy="217488"/>
            <a:chOff x="422" y="546"/>
            <a:chExt cx="227" cy="113"/>
          </a:xfrm>
        </p:grpSpPr>
        <p:sp>
          <p:nvSpPr>
            <p:cNvPr id="556181" name="Rectangle 149"/>
            <p:cNvSpPr>
              <a:spLocks noChangeAspect="1" noChangeArrowheads="1"/>
            </p:cNvSpPr>
            <p:nvPr/>
          </p:nvSpPr>
          <p:spPr bwMode="auto">
            <a:xfrm>
              <a:off x="450"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6182" name="Rectangle 150"/>
            <p:cNvSpPr>
              <a:spLocks noChangeAspect="1" noChangeArrowheads="1"/>
            </p:cNvSpPr>
            <p:nvPr/>
          </p:nvSpPr>
          <p:spPr bwMode="auto">
            <a:xfrm>
              <a:off x="506"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6183" name="Rectangle 151"/>
            <p:cNvSpPr>
              <a:spLocks noChangeAspect="1" noChangeArrowheads="1"/>
            </p:cNvSpPr>
            <p:nvPr/>
          </p:nvSpPr>
          <p:spPr bwMode="auto">
            <a:xfrm>
              <a:off x="563"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6184" name="Rectangle 152"/>
            <p:cNvSpPr>
              <a:spLocks noChangeAspect="1" noChangeArrowheads="1"/>
            </p:cNvSpPr>
            <p:nvPr/>
          </p:nvSpPr>
          <p:spPr bwMode="auto">
            <a:xfrm>
              <a:off x="42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6185" name="Rectangle 153"/>
            <p:cNvSpPr>
              <a:spLocks noChangeAspect="1" noChangeArrowheads="1"/>
            </p:cNvSpPr>
            <p:nvPr/>
          </p:nvSpPr>
          <p:spPr bwMode="auto">
            <a:xfrm>
              <a:off x="478"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6186" name="Rectangle 154"/>
            <p:cNvSpPr>
              <a:spLocks noChangeAspect="1" noChangeArrowheads="1"/>
            </p:cNvSpPr>
            <p:nvPr/>
          </p:nvSpPr>
          <p:spPr bwMode="auto">
            <a:xfrm>
              <a:off x="535"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6187" name="Rectangle 155"/>
            <p:cNvSpPr>
              <a:spLocks noChangeAspect="1" noChangeArrowheads="1"/>
            </p:cNvSpPr>
            <p:nvPr/>
          </p:nvSpPr>
          <p:spPr bwMode="auto">
            <a:xfrm>
              <a:off x="59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6188" name="Rectangle 156"/>
            <p:cNvSpPr>
              <a:spLocks noChangeAspect="1" noChangeArrowheads="1"/>
            </p:cNvSpPr>
            <p:nvPr/>
          </p:nvSpPr>
          <p:spPr bwMode="auto">
            <a:xfrm>
              <a:off x="456" y="552"/>
              <a:ext cx="158" cy="100"/>
            </a:xfrm>
            <a:prstGeom prst="rect">
              <a:avLst/>
            </a:prstGeom>
            <a:noFill/>
            <a:ln w="38100">
              <a:solidFill>
                <a:schemeClr val="tx1"/>
              </a:solidFill>
              <a:miter lim="800000"/>
              <a:headEnd/>
              <a:tailEnd/>
            </a:ln>
            <a:effectLst/>
          </p:spPr>
          <p:txBody>
            <a:bodyPr wrap="none" anchor="ct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rctx="PPT">
                                        <p:cTn id="6" dur="indefinite"/>
                                        <p:tgtEl>
                                          <p:spTgt spid="556054"/>
                                        </p:tgtEl>
                                        <p:attrNameLst>
                                          <p:attrName>style.opacity</p:attrName>
                                        </p:attrNameLst>
                                      </p:cBhvr>
                                      <p:to>
                                        <p:strVal val="0.5"/>
                                      </p:to>
                                    </p:set>
                                    <p:animEffect filter="image" prLst="opacity: 0.5">
                                      <p:cBhvr rctx="IE">
                                        <p:cTn id="7" dur="indefinite"/>
                                        <p:tgtEl>
                                          <p:spTgt spid="556054"/>
                                        </p:tgtEl>
                                      </p:cBhvr>
                                    </p:animEffect>
                                  </p:childTnLst>
                                </p:cTn>
                              </p:par>
                              <p:par>
                                <p:cTn id="8" presetID="9" presetClass="emph" presetSubtype="0" grpId="0" nodeType="withEffect">
                                  <p:stCondLst>
                                    <p:cond delay="0"/>
                                  </p:stCondLst>
                                  <p:childTnLst>
                                    <p:set>
                                      <p:cBhvr rctx="PPT">
                                        <p:cTn id="9" dur="indefinite"/>
                                        <p:tgtEl>
                                          <p:spTgt spid="556055"/>
                                        </p:tgtEl>
                                        <p:attrNameLst>
                                          <p:attrName>style.opacity</p:attrName>
                                        </p:attrNameLst>
                                      </p:cBhvr>
                                      <p:to>
                                        <p:strVal val="0.5"/>
                                      </p:to>
                                    </p:set>
                                    <p:animEffect filter="image" prLst="opacity: 0.5">
                                      <p:cBhvr rctx="IE">
                                        <p:cTn id="10" dur="indefinite"/>
                                        <p:tgtEl>
                                          <p:spTgt spid="556055"/>
                                        </p:tgtEl>
                                      </p:cBhvr>
                                    </p:animEffect>
                                  </p:childTnLst>
                                </p:cTn>
                              </p:par>
                              <p:par>
                                <p:cTn id="11" presetID="9" presetClass="emph" presetSubtype="0" grpId="0" nodeType="withEffect">
                                  <p:stCondLst>
                                    <p:cond delay="0"/>
                                  </p:stCondLst>
                                  <p:childTnLst>
                                    <p:set>
                                      <p:cBhvr rctx="PPT">
                                        <p:cTn id="12" dur="indefinite"/>
                                        <p:tgtEl>
                                          <p:spTgt spid="556056"/>
                                        </p:tgtEl>
                                        <p:attrNameLst>
                                          <p:attrName>style.opacity</p:attrName>
                                        </p:attrNameLst>
                                      </p:cBhvr>
                                      <p:to>
                                        <p:strVal val="0.5"/>
                                      </p:to>
                                    </p:set>
                                    <p:animEffect filter="image" prLst="opacity: 0.5">
                                      <p:cBhvr rctx="IE">
                                        <p:cTn id="13" dur="indefinite"/>
                                        <p:tgtEl>
                                          <p:spTgt spid="556056"/>
                                        </p:tgtEl>
                                      </p:cBhvr>
                                    </p:animEffect>
                                  </p:childTnLst>
                                </p:cTn>
                              </p:par>
                              <p:par>
                                <p:cTn id="14" presetID="9" presetClass="emph" presetSubtype="0" grpId="0" nodeType="withEffect">
                                  <p:stCondLst>
                                    <p:cond delay="0"/>
                                  </p:stCondLst>
                                  <p:childTnLst>
                                    <p:set>
                                      <p:cBhvr rctx="PPT">
                                        <p:cTn id="15" dur="indefinite"/>
                                        <p:tgtEl>
                                          <p:spTgt spid="556057"/>
                                        </p:tgtEl>
                                        <p:attrNameLst>
                                          <p:attrName>style.opacity</p:attrName>
                                        </p:attrNameLst>
                                      </p:cBhvr>
                                      <p:to>
                                        <p:strVal val="0.5"/>
                                      </p:to>
                                    </p:set>
                                    <p:animEffect filter="image" prLst="opacity: 0.5">
                                      <p:cBhvr rctx="IE">
                                        <p:cTn id="16" dur="indefinite"/>
                                        <p:tgtEl>
                                          <p:spTgt spid="556057"/>
                                        </p:tgtEl>
                                      </p:cBhvr>
                                    </p:animEffect>
                                  </p:childTnLst>
                                </p:cTn>
                              </p:par>
                              <p:par>
                                <p:cTn id="17" presetID="9" presetClass="emph" presetSubtype="0" grpId="0" nodeType="withEffect">
                                  <p:stCondLst>
                                    <p:cond delay="0"/>
                                  </p:stCondLst>
                                  <p:childTnLst>
                                    <p:set>
                                      <p:cBhvr rctx="PPT">
                                        <p:cTn id="18" dur="indefinite"/>
                                        <p:tgtEl>
                                          <p:spTgt spid="556058"/>
                                        </p:tgtEl>
                                        <p:attrNameLst>
                                          <p:attrName>style.opacity</p:attrName>
                                        </p:attrNameLst>
                                      </p:cBhvr>
                                      <p:to>
                                        <p:strVal val="0.5"/>
                                      </p:to>
                                    </p:set>
                                    <p:animEffect filter="image" prLst="opacity: 0.5">
                                      <p:cBhvr rctx="IE">
                                        <p:cTn id="19" dur="indefinite"/>
                                        <p:tgtEl>
                                          <p:spTgt spid="556058"/>
                                        </p:tgtEl>
                                      </p:cBhvr>
                                    </p:animEffect>
                                  </p:childTnLst>
                                </p:cTn>
                              </p:par>
                              <p:par>
                                <p:cTn id="20" presetID="9" presetClass="emph" presetSubtype="0" grpId="0" nodeType="withEffect">
                                  <p:stCondLst>
                                    <p:cond delay="0"/>
                                  </p:stCondLst>
                                  <p:childTnLst>
                                    <p:set>
                                      <p:cBhvr rctx="PPT">
                                        <p:cTn id="21" dur="indefinite"/>
                                        <p:tgtEl>
                                          <p:spTgt spid="556059"/>
                                        </p:tgtEl>
                                        <p:attrNameLst>
                                          <p:attrName>style.opacity</p:attrName>
                                        </p:attrNameLst>
                                      </p:cBhvr>
                                      <p:to>
                                        <p:strVal val="0.5"/>
                                      </p:to>
                                    </p:set>
                                    <p:animEffect filter="image" prLst="opacity: 0.5">
                                      <p:cBhvr rctx="IE">
                                        <p:cTn id="22" dur="indefinite"/>
                                        <p:tgtEl>
                                          <p:spTgt spid="556059"/>
                                        </p:tgtEl>
                                      </p:cBhvr>
                                    </p:animEffect>
                                  </p:childTnLst>
                                </p:cTn>
                              </p:par>
                              <p:par>
                                <p:cTn id="23" presetID="9" presetClass="emph" presetSubtype="0" grpId="0" nodeType="withEffect">
                                  <p:stCondLst>
                                    <p:cond delay="0"/>
                                  </p:stCondLst>
                                  <p:childTnLst>
                                    <p:set>
                                      <p:cBhvr rctx="PPT">
                                        <p:cTn id="24" dur="indefinite"/>
                                        <p:tgtEl>
                                          <p:spTgt spid="556063"/>
                                        </p:tgtEl>
                                        <p:attrNameLst>
                                          <p:attrName>style.opacity</p:attrName>
                                        </p:attrNameLst>
                                      </p:cBhvr>
                                      <p:to>
                                        <p:strVal val="0.5"/>
                                      </p:to>
                                    </p:set>
                                    <p:animEffect filter="image" prLst="opacity: 0.5">
                                      <p:cBhvr rctx="IE">
                                        <p:cTn id="25" dur="indefinite"/>
                                        <p:tgtEl>
                                          <p:spTgt spid="556063"/>
                                        </p:tgtEl>
                                      </p:cBhvr>
                                    </p:animEffect>
                                  </p:childTnLst>
                                </p:cTn>
                              </p:par>
                              <p:par>
                                <p:cTn id="26" presetID="9" presetClass="emph" presetSubtype="0" grpId="0" nodeType="withEffect">
                                  <p:stCondLst>
                                    <p:cond delay="0"/>
                                  </p:stCondLst>
                                  <p:childTnLst>
                                    <p:set>
                                      <p:cBhvr rctx="PPT">
                                        <p:cTn id="27" dur="indefinite"/>
                                        <p:tgtEl>
                                          <p:spTgt spid="556064"/>
                                        </p:tgtEl>
                                        <p:attrNameLst>
                                          <p:attrName>style.opacity</p:attrName>
                                        </p:attrNameLst>
                                      </p:cBhvr>
                                      <p:to>
                                        <p:strVal val="0.5"/>
                                      </p:to>
                                    </p:set>
                                    <p:animEffect filter="image" prLst="opacity: 0.5">
                                      <p:cBhvr rctx="IE">
                                        <p:cTn id="28" dur="indefinite"/>
                                        <p:tgtEl>
                                          <p:spTgt spid="556064"/>
                                        </p:tgtEl>
                                      </p:cBhvr>
                                    </p:animEffect>
                                  </p:childTnLst>
                                </p:cTn>
                              </p:par>
                              <p:par>
                                <p:cTn id="29" presetID="9" presetClass="emph" presetSubtype="0" grpId="0" nodeType="withEffect">
                                  <p:stCondLst>
                                    <p:cond delay="0"/>
                                  </p:stCondLst>
                                  <p:childTnLst>
                                    <p:set>
                                      <p:cBhvr rctx="PPT">
                                        <p:cTn id="30" dur="indefinite"/>
                                        <p:tgtEl>
                                          <p:spTgt spid="556065"/>
                                        </p:tgtEl>
                                        <p:attrNameLst>
                                          <p:attrName>style.opacity</p:attrName>
                                        </p:attrNameLst>
                                      </p:cBhvr>
                                      <p:to>
                                        <p:strVal val="0.5"/>
                                      </p:to>
                                    </p:set>
                                    <p:animEffect filter="image" prLst="opacity: 0.5">
                                      <p:cBhvr rctx="IE">
                                        <p:cTn id="31" dur="indefinite"/>
                                        <p:tgtEl>
                                          <p:spTgt spid="55606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556088"/>
                                        </p:tgtEl>
                                        <p:attrNameLst>
                                          <p:attrName>style.visibility</p:attrName>
                                        </p:attrNameLst>
                                      </p:cBhvr>
                                      <p:to>
                                        <p:strVal val="visible"/>
                                      </p:to>
                                    </p:set>
                                    <p:animEffect transition="in" filter="checkerboard(across)">
                                      <p:cBhvr>
                                        <p:cTn id="36" dur="1000"/>
                                        <p:tgtEl>
                                          <p:spTgt spid="556088"/>
                                        </p:tgtEl>
                                      </p:cBhvr>
                                    </p:animEffect>
                                  </p:childTnLst>
                                </p:cTn>
                              </p:par>
                            </p:childTnLst>
                          </p:cTn>
                        </p:par>
                        <p:par>
                          <p:cTn id="37" fill="hold">
                            <p:stCondLst>
                              <p:cond delay="1000"/>
                            </p:stCondLst>
                            <p:childTnLst>
                              <p:par>
                                <p:cTn id="38" presetID="47" presetClass="entr" presetSubtype="0" fill="hold" nodeType="afterEffect">
                                  <p:stCondLst>
                                    <p:cond delay="0"/>
                                  </p:stCondLst>
                                  <p:childTnLst>
                                    <p:set>
                                      <p:cBhvr>
                                        <p:cTn id="39" dur="1" fill="hold">
                                          <p:stCondLst>
                                            <p:cond delay="0"/>
                                          </p:stCondLst>
                                        </p:cTn>
                                        <p:tgtEl>
                                          <p:spTgt spid="556177"/>
                                        </p:tgtEl>
                                        <p:attrNameLst>
                                          <p:attrName>style.visibility</p:attrName>
                                        </p:attrNameLst>
                                      </p:cBhvr>
                                      <p:to>
                                        <p:strVal val="visible"/>
                                      </p:to>
                                    </p:set>
                                    <p:animEffect transition="in" filter="fade">
                                      <p:cBhvr>
                                        <p:cTn id="40" dur="1000"/>
                                        <p:tgtEl>
                                          <p:spTgt spid="556177"/>
                                        </p:tgtEl>
                                      </p:cBhvr>
                                    </p:animEffect>
                                    <p:anim calcmode="lin" valueType="num">
                                      <p:cBhvr>
                                        <p:cTn id="41" dur="1000" fill="hold"/>
                                        <p:tgtEl>
                                          <p:spTgt spid="556177"/>
                                        </p:tgtEl>
                                        <p:attrNameLst>
                                          <p:attrName>ppt_x</p:attrName>
                                        </p:attrNameLst>
                                      </p:cBhvr>
                                      <p:tavLst>
                                        <p:tav tm="0">
                                          <p:val>
                                            <p:strVal val="#ppt_x"/>
                                          </p:val>
                                        </p:tav>
                                        <p:tav tm="100000">
                                          <p:val>
                                            <p:strVal val="#ppt_x"/>
                                          </p:val>
                                        </p:tav>
                                      </p:tavLst>
                                    </p:anim>
                                    <p:anim calcmode="lin" valueType="num">
                                      <p:cBhvr>
                                        <p:cTn id="42" dur="1000" fill="hold"/>
                                        <p:tgtEl>
                                          <p:spTgt spid="556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54" grpId="0" animBg="1"/>
      <p:bldP spid="556055" grpId="0" animBg="1"/>
      <p:bldP spid="556056" grpId="0"/>
      <p:bldP spid="556057" grpId="0" animBg="1"/>
      <p:bldP spid="556058" grpId="0" animBg="1"/>
      <p:bldP spid="556059" grpId="0"/>
      <p:bldP spid="556063" grpId="0" animBg="1"/>
      <p:bldP spid="556064" grpId="0" animBg="1"/>
      <p:bldP spid="556065" grpId="0"/>
      <p:bldP spid="5560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76200" y="228600"/>
            <a:ext cx="8001000" cy="914400"/>
          </a:xfrm>
        </p:spPr>
        <p:txBody>
          <a:bodyPr/>
          <a:lstStyle/>
          <a:p>
            <a:r>
              <a:rPr lang="en-US" sz="4400" dirty="0" smtClean="0"/>
              <a:t>S/PRM </a:t>
            </a:r>
            <a:r>
              <a:rPr lang="en-US" sz="4400" dirty="0"/>
              <a:t>Processes Level 1 - 2 </a:t>
            </a:r>
            <a:endParaRPr lang="es-AR" sz="4400" dirty="0"/>
          </a:p>
        </p:txBody>
      </p:sp>
      <p:sp>
        <p:nvSpPr>
          <p:cNvPr id="558083" name="Rectangle 3"/>
          <p:cNvSpPr>
            <a:spLocks noChangeArrowheads="1"/>
          </p:cNvSpPr>
          <p:nvPr/>
        </p:nvSpPr>
        <p:spPr bwMode="auto">
          <a:xfrm>
            <a:off x="4835525" y="1635125"/>
            <a:ext cx="4151313" cy="4079875"/>
          </a:xfrm>
          <a:prstGeom prst="rect">
            <a:avLst/>
          </a:prstGeom>
          <a:solidFill>
            <a:srgbClr val="808080"/>
          </a:solidFill>
          <a:ln w="9525">
            <a:noFill/>
            <a:miter lim="800000"/>
            <a:headEnd/>
            <a:tailEnd/>
          </a:ln>
        </p:spPr>
        <p:txBody>
          <a:bodyPr/>
          <a:lstStyle/>
          <a:p>
            <a:endParaRPr lang="en-US"/>
          </a:p>
        </p:txBody>
      </p:sp>
      <p:sp>
        <p:nvSpPr>
          <p:cNvPr id="558084" name="Rectangle 4"/>
          <p:cNvSpPr>
            <a:spLocks noChangeArrowheads="1"/>
          </p:cNvSpPr>
          <p:nvPr/>
        </p:nvSpPr>
        <p:spPr bwMode="auto">
          <a:xfrm>
            <a:off x="4800600" y="1601788"/>
            <a:ext cx="4152900" cy="4079875"/>
          </a:xfrm>
          <a:prstGeom prst="rect">
            <a:avLst/>
          </a:prstGeom>
          <a:solidFill>
            <a:srgbClr val="FFCEFF"/>
          </a:solidFill>
          <a:ln w="11113">
            <a:solidFill>
              <a:srgbClr val="000000"/>
            </a:solidFill>
            <a:miter lim="800000"/>
            <a:headEnd/>
            <a:tailEnd/>
          </a:ln>
        </p:spPr>
        <p:txBody>
          <a:bodyPr/>
          <a:lstStyle/>
          <a:p>
            <a:endParaRPr lang="en-US"/>
          </a:p>
        </p:txBody>
      </p:sp>
      <p:sp>
        <p:nvSpPr>
          <p:cNvPr id="558085" name="Rectangle 5"/>
          <p:cNvSpPr>
            <a:spLocks noChangeArrowheads="1"/>
          </p:cNvSpPr>
          <p:nvPr/>
        </p:nvSpPr>
        <p:spPr bwMode="auto">
          <a:xfrm>
            <a:off x="4868863" y="1670050"/>
            <a:ext cx="874712" cy="198438"/>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Operations</a:t>
            </a:r>
            <a:endParaRPr lang="en-US" sz="1300">
              <a:latin typeface="Times New Roman" pitchFamily="18" charset="0"/>
              <a:cs typeface="Times New Roman" pitchFamily="18" charset="0"/>
            </a:endParaRPr>
          </a:p>
        </p:txBody>
      </p:sp>
      <p:grpSp>
        <p:nvGrpSpPr>
          <p:cNvPr id="558086" name="Group 6"/>
          <p:cNvGrpSpPr>
            <a:grpSpLocks/>
          </p:cNvGrpSpPr>
          <p:nvPr/>
        </p:nvGrpSpPr>
        <p:grpSpPr bwMode="auto">
          <a:xfrm>
            <a:off x="5915025" y="1928813"/>
            <a:ext cx="2970213" cy="3640137"/>
            <a:chOff x="3726" y="1215"/>
            <a:chExt cx="1871" cy="2293"/>
          </a:xfrm>
        </p:grpSpPr>
        <p:sp>
          <p:nvSpPr>
            <p:cNvPr id="558087" name="Rectangle 7"/>
            <p:cNvSpPr>
              <a:spLocks noChangeArrowheads="1"/>
            </p:cNvSpPr>
            <p:nvPr/>
          </p:nvSpPr>
          <p:spPr bwMode="auto">
            <a:xfrm>
              <a:off x="3747" y="1236"/>
              <a:ext cx="624" cy="2272"/>
            </a:xfrm>
            <a:prstGeom prst="rect">
              <a:avLst/>
            </a:prstGeom>
            <a:solidFill>
              <a:srgbClr val="808080"/>
            </a:solidFill>
            <a:ln w="9525">
              <a:noFill/>
              <a:miter lim="800000"/>
              <a:headEnd/>
              <a:tailEnd/>
            </a:ln>
          </p:spPr>
          <p:txBody>
            <a:bodyPr/>
            <a:lstStyle/>
            <a:p>
              <a:endParaRPr lang="en-US"/>
            </a:p>
          </p:txBody>
        </p:sp>
        <p:sp>
          <p:nvSpPr>
            <p:cNvPr id="558088" name="Rectangle 8"/>
            <p:cNvSpPr>
              <a:spLocks noChangeArrowheads="1"/>
            </p:cNvSpPr>
            <p:nvPr/>
          </p:nvSpPr>
          <p:spPr bwMode="auto">
            <a:xfrm>
              <a:off x="3726" y="1215"/>
              <a:ext cx="624" cy="2272"/>
            </a:xfrm>
            <a:prstGeom prst="rect">
              <a:avLst/>
            </a:prstGeom>
            <a:solidFill>
              <a:srgbClr val="9FFF9F"/>
            </a:solidFill>
            <a:ln w="11113">
              <a:solidFill>
                <a:srgbClr val="000000"/>
              </a:solidFill>
              <a:miter lim="800000"/>
              <a:headEnd/>
              <a:tailEnd/>
            </a:ln>
          </p:spPr>
          <p:txBody>
            <a:bodyPr/>
            <a:lstStyle/>
            <a:p>
              <a:endParaRPr lang="en-US"/>
            </a:p>
          </p:txBody>
        </p:sp>
        <p:sp>
          <p:nvSpPr>
            <p:cNvPr id="558089" name="Rectangle 9"/>
            <p:cNvSpPr>
              <a:spLocks noChangeArrowheads="1"/>
            </p:cNvSpPr>
            <p:nvPr/>
          </p:nvSpPr>
          <p:spPr bwMode="auto">
            <a:xfrm>
              <a:off x="3776" y="1257"/>
              <a:ext cx="528" cy="1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Fulfillment</a:t>
              </a:r>
              <a:endParaRPr lang="en-US" sz="1300">
                <a:cs typeface="Times New Roman" pitchFamily="18" charset="0"/>
              </a:endParaRPr>
            </a:p>
          </p:txBody>
        </p:sp>
        <p:sp>
          <p:nvSpPr>
            <p:cNvPr id="558090" name="Rectangle 10"/>
            <p:cNvSpPr>
              <a:spLocks noChangeArrowheads="1"/>
            </p:cNvSpPr>
            <p:nvPr/>
          </p:nvSpPr>
          <p:spPr bwMode="auto">
            <a:xfrm>
              <a:off x="4364" y="1236"/>
              <a:ext cx="617" cy="2272"/>
            </a:xfrm>
            <a:prstGeom prst="rect">
              <a:avLst/>
            </a:prstGeom>
            <a:solidFill>
              <a:srgbClr val="808080"/>
            </a:solidFill>
            <a:ln w="9525">
              <a:noFill/>
              <a:miter lim="800000"/>
              <a:headEnd/>
              <a:tailEnd/>
            </a:ln>
          </p:spPr>
          <p:txBody>
            <a:bodyPr/>
            <a:lstStyle/>
            <a:p>
              <a:endParaRPr lang="en-US"/>
            </a:p>
          </p:txBody>
        </p:sp>
        <p:sp>
          <p:nvSpPr>
            <p:cNvPr id="558091" name="Rectangle 11"/>
            <p:cNvSpPr>
              <a:spLocks noChangeArrowheads="1"/>
            </p:cNvSpPr>
            <p:nvPr/>
          </p:nvSpPr>
          <p:spPr bwMode="auto">
            <a:xfrm>
              <a:off x="4343" y="1215"/>
              <a:ext cx="616" cy="2272"/>
            </a:xfrm>
            <a:prstGeom prst="rect">
              <a:avLst/>
            </a:prstGeom>
            <a:solidFill>
              <a:srgbClr val="FF9DFF"/>
            </a:solidFill>
            <a:ln w="11113">
              <a:solidFill>
                <a:srgbClr val="000000"/>
              </a:solidFill>
              <a:miter lim="800000"/>
              <a:headEnd/>
              <a:tailEnd/>
            </a:ln>
          </p:spPr>
          <p:txBody>
            <a:bodyPr/>
            <a:lstStyle/>
            <a:p>
              <a:endParaRPr lang="en-US"/>
            </a:p>
          </p:txBody>
        </p:sp>
        <p:sp>
          <p:nvSpPr>
            <p:cNvPr id="558092" name="Rectangle 12"/>
            <p:cNvSpPr>
              <a:spLocks noChangeArrowheads="1"/>
            </p:cNvSpPr>
            <p:nvPr/>
          </p:nvSpPr>
          <p:spPr bwMode="auto">
            <a:xfrm>
              <a:off x="4385" y="1257"/>
              <a:ext cx="533" cy="1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Assurance</a:t>
              </a:r>
              <a:endParaRPr lang="en-US" sz="1300">
                <a:cs typeface="Times New Roman" pitchFamily="18" charset="0"/>
              </a:endParaRPr>
            </a:p>
          </p:txBody>
        </p:sp>
        <p:sp>
          <p:nvSpPr>
            <p:cNvPr id="558093" name="Rectangle 13"/>
            <p:cNvSpPr>
              <a:spLocks noChangeArrowheads="1"/>
            </p:cNvSpPr>
            <p:nvPr/>
          </p:nvSpPr>
          <p:spPr bwMode="auto">
            <a:xfrm>
              <a:off x="4973" y="1236"/>
              <a:ext cx="624" cy="2272"/>
            </a:xfrm>
            <a:prstGeom prst="rect">
              <a:avLst/>
            </a:prstGeom>
            <a:solidFill>
              <a:srgbClr val="808080"/>
            </a:solidFill>
            <a:ln w="9525">
              <a:noFill/>
              <a:miter lim="800000"/>
              <a:headEnd/>
              <a:tailEnd/>
            </a:ln>
          </p:spPr>
          <p:txBody>
            <a:bodyPr/>
            <a:lstStyle/>
            <a:p>
              <a:endParaRPr lang="en-US"/>
            </a:p>
          </p:txBody>
        </p:sp>
        <p:sp>
          <p:nvSpPr>
            <p:cNvPr id="558094" name="Rectangle 14"/>
            <p:cNvSpPr>
              <a:spLocks noChangeArrowheads="1"/>
            </p:cNvSpPr>
            <p:nvPr/>
          </p:nvSpPr>
          <p:spPr bwMode="auto">
            <a:xfrm>
              <a:off x="4952" y="1215"/>
              <a:ext cx="617" cy="2272"/>
            </a:xfrm>
            <a:prstGeom prst="rect">
              <a:avLst/>
            </a:prstGeom>
            <a:solidFill>
              <a:srgbClr val="79D9D5"/>
            </a:solidFill>
            <a:ln w="11113">
              <a:solidFill>
                <a:srgbClr val="000000"/>
              </a:solidFill>
              <a:miter lim="800000"/>
              <a:headEnd/>
              <a:tailEnd/>
            </a:ln>
          </p:spPr>
          <p:txBody>
            <a:bodyPr/>
            <a:lstStyle/>
            <a:p>
              <a:endParaRPr lang="en-US"/>
            </a:p>
          </p:txBody>
        </p:sp>
        <p:sp>
          <p:nvSpPr>
            <p:cNvPr id="558095" name="Rectangle 15"/>
            <p:cNvSpPr>
              <a:spLocks noChangeArrowheads="1"/>
            </p:cNvSpPr>
            <p:nvPr/>
          </p:nvSpPr>
          <p:spPr bwMode="auto">
            <a:xfrm>
              <a:off x="5104" y="1257"/>
              <a:ext cx="319" cy="1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Billing</a:t>
              </a:r>
              <a:endParaRPr lang="en-US" sz="1300">
                <a:cs typeface="Times New Roman" pitchFamily="18" charset="0"/>
              </a:endParaRPr>
            </a:p>
          </p:txBody>
        </p:sp>
      </p:grpSp>
      <p:grpSp>
        <p:nvGrpSpPr>
          <p:cNvPr id="558096" name="Group 16"/>
          <p:cNvGrpSpPr>
            <a:grpSpLocks/>
          </p:cNvGrpSpPr>
          <p:nvPr/>
        </p:nvGrpSpPr>
        <p:grpSpPr bwMode="auto">
          <a:xfrm>
            <a:off x="4913313" y="1928813"/>
            <a:ext cx="979487" cy="3640137"/>
            <a:chOff x="3095" y="1215"/>
            <a:chExt cx="617" cy="2293"/>
          </a:xfrm>
        </p:grpSpPr>
        <p:sp>
          <p:nvSpPr>
            <p:cNvPr id="558097" name="Rectangle 17"/>
            <p:cNvSpPr>
              <a:spLocks noChangeArrowheads="1"/>
            </p:cNvSpPr>
            <p:nvPr/>
          </p:nvSpPr>
          <p:spPr bwMode="auto">
            <a:xfrm>
              <a:off x="3117" y="1236"/>
              <a:ext cx="595" cy="2272"/>
            </a:xfrm>
            <a:prstGeom prst="rect">
              <a:avLst/>
            </a:prstGeom>
            <a:solidFill>
              <a:srgbClr val="808080"/>
            </a:solidFill>
            <a:ln w="9525">
              <a:noFill/>
              <a:miter lim="800000"/>
              <a:headEnd/>
              <a:tailEnd/>
            </a:ln>
          </p:spPr>
          <p:txBody>
            <a:bodyPr/>
            <a:lstStyle/>
            <a:p>
              <a:endParaRPr lang="en-US"/>
            </a:p>
          </p:txBody>
        </p:sp>
        <p:sp>
          <p:nvSpPr>
            <p:cNvPr id="558098" name="Rectangle 18"/>
            <p:cNvSpPr>
              <a:spLocks noChangeArrowheads="1"/>
            </p:cNvSpPr>
            <p:nvPr/>
          </p:nvSpPr>
          <p:spPr bwMode="auto">
            <a:xfrm>
              <a:off x="3095" y="1215"/>
              <a:ext cx="596" cy="2272"/>
            </a:xfrm>
            <a:prstGeom prst="rect">
              <a:avLst/>
            </a:prstGeom>
            <a:solidFill>
              <a:srgbClr val="FFFF80"/>
            </a:solidFill>
            <a:ln w="11113">
              <a:solidFill>
                <a:srgbClr val="000000"/>
              </a:solidFill>
              <a:miter lim="800000"/>
              <a:headEnd/>
              <a:tailEnd/>
            </a:ln>
          </p:spPr>
          <p:txBody>
            <a:bodyPr/>
            <a:lstStyle/>
            <a:p>
              <a:endParaRPr lang="en-US"/>
            </a:p>
          </p:txBody>
        </p:sp>
        <p:sp>
          <p:nvSpPr>
            <p:cNvPr id="558099" name="Rectangle 19"/>
            <p:cNvSpPr>
              <a:spLocks noChangeArrowheads="1"/>
            </p:cNvSpPr>
            <p:nvPr/>
          </p:nvSpPr>
          <p:spPr bwMode="auto">
            <a:xfrm>
              <a:off x="3111" y="1257"/>
              <a:ext cx="507"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Operations</a:t>
              </a:r>
              <a:endParaRPr lang="en-US" sz="1200">
                <a:latin typeface="Times New Roman" pitchFamily="18" charset="0"/>
                <a:cs typeface="Times New Roman" pitchFamily="18" charset="0"/>
              </a:endParaRPr>
            </a:p>
          </p:txBody>
        </p:sp>
        <p:sp>
          <p:nvSpPr>
            <p:cNvPr id="558100" name="Rectangle 20"/>
            <p:cNvSpPr>
              <a:spLocks noChangeArrowheads="1"/>
            </p:cNvSpPr>
            <p:nvPr/>
          </p:nvSpPr>
          <p:spPr bwMode="auto">
            <a:xfrm>
              <a:off x="3111" y="1374"/>
              <a:ext cx="465"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Support &amp;</a:t>
              </a:r>
              <a:endParaRPr lang="en-US" sz="1200">
                <a:latin typeface="Times New Roman" pitchFamily="18" charset="0"/>
                <a:cs typeface="Times New Roman" pitchFamily="18" charset="0"/>
              </a:endParaRPr>
            </a:p>
          </p:txBody>
        </p:sp>
        <p:sp>
          <p:nvSpPr>
            <p:cNvPr id="558101" name="Rectangle 21"/>
            <p:cNvSpPr>
              <a:spLocks noChangeArrowheads="1"/>
            </p:cNvSpPr>
            <p:nvPr/>
          </p:nvSpPr>
          <p:spPr bwMode="auto">
            <a:xfrm>
              <a:off x="3111" y="1488"/>
              <a:ext cx="479"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Readiness</a:t>
              </a:r>
              <a:endParaRPr lang="en-US" sz="1200">
                <a:latin typeface="Times New Roman" pitchFamily="18" charset="0"/>
                <a:cs typeface="Times New Roman" pitchFamily="18" charset="0"/>
              </a:endParaRPr>
            </a:p>
          </p:txBody>
        </p:sp>
      </p:grpSp>
      <p:sp>
        <p:nvSpPr>
          <p:cNvPr id="558102" name="Rectangle 22"/>
          <p:cNvSpPr>
            <a:spLocks noChangeArrowheads="1"/>
          </p:cNvSpPr>
          <p:nvPr/>
        </p:nvSpPr>
        <p:spPr bwMode="auto">
          <a:xfrm>
            <a:off x="4979988" y="2613025"/>
            <a:ext cx="3859212" cy="550863"/>
          </a:xfrm>
          <a:prstGeom prst="rect">
            <a:avLst/>
          </a:prstGeom>
          <a:solidFill>
            <a:srgbClr val="808080"/>
          </a:solidFill>
          <a:ln w="9525">
            <a:noFill/>
            <a:miter lim="800000"/>
            <a:headEnd/>
            <a:tailEnd/>
          </a:ln>
        </p:spPr>
        <p:txBody>
          <a:bodyPr/>
          <a:lstStyle/>
          <a:p>
            <a:endParaRPr lang="en-US"/>
          </a:p>
        </p:txBody>
      </p:sp>
      <p:sp>
        <p:nvSpPr>
          <p:cNvPr id="558103" name="Rectangle 23"/>
          <p:cNvSpPr>
            <a:spLocks noChangeArrowheads="1"/>
          </p:cNvSpPr>
          <p:nvPr/>
        </p:nvSpPr>
        <p:spPr bwMode="auto">
          <a:xfrm>
            <a:off x="4946650" y="2568575"/>
            <a:ext cx="3859213" cy="550863"/>
          </a:xfrm>
          <a:prstGeom prst="rect">
            <a:avLst/>
          </a:prstGeom>
          <a:solidFill>
            <a:srgbClr val="FFFFFF"/>
          </a:solidFill>
          <a:ln w="11113">
            <a:solidFill>
              <a:srgbClr val="000000"/>
            </a:solidFill>
            <a:miter lim="800000"/>
            <a:headEnd/>
            <a:tailEnd/>
          </a:ln>
        </p:spPr>
        <p:txBody>
          <a:bodyPr/>
          <a:lstStyle/>
          <a:p>
            <a:endParaRPr lang="en-US"/>
          </a:p>
        </p:txBody>
      </p:sp>
      <p:sp>
        <p:nvSpPr>
          <p:cNvPr id="558104" name="Rectangle 24"/>
          <p:cNvSpPr>
            <a:spLocks noChangeArrowheads="1"/>
          </p:cNvSpPr>
          <p:nvPr/>
        </p:nvSpPr>
        <p:spPr bwMode="auto">
          <a:xfrm>
            <a:off x="5013325" y="2647950"/>
            <a:ext cx="2420938"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Customer Relationship Management</a:t>
            </a:r>
            <a:endParaRPr lang="en-US" sz="1100">
              <a:latin typeface="Times New Roman" pitchFamily="18" charset="0"/>
              <a:cs typeface="Times New Roman" pitchFamily="18" charset="0"/>
            </a:endParaRPr>
          </a:p>
        </p:txBody>
      </p:sp>
      <p:sp>
        <p:nvSpPr>
          <p:cNvPr id="558105" name="Rectangle 25"/>
          <p:cNvSpPr>
            <a:spLocks noChangeArrowheads="1"/>
          </p:cNvSpPr>
          <p:nvPr/>
        </p:nvSpPr>
        <p:spPr bwMode="auto">
          <a:xfrm>
            <a:off x="4979988" y="3332163"/>
            <a:ext cx="3859212" cy="550862"/>
          </a:xfrm>
          <a:prstGeom prst="rect">
            <a:avLst/>
          </a:prstGeom>
          <a:solidFill>
            <a:srgbClr val="808080"/>
          </a:solidFill>
          <a:ln w="9525">
            <a:noFill/>
            <a:miter lim="800000"/>
            <a:headEnd/>
            <a:tailEnd/>
          </a:ln>
        </p:spPr>
        <p:txBody>
          <a:bodyPr/>
          <a:lstStyle/>
          <a:p>
            <a:endParaRPr lang="en-US"/>
          </a:p>
        </p:txBody>
      </p:sp>
      <p:sp>
        <p:nvSpPr>
          <p:cNvPr id="558106" name="Rectangle 26"/>
          <p:cNvSpPr>
            <a:spLocks noChangeArrowheads="1"/>
          </p:cNvSpPr>
          <p:nvPr/>
        </p:nvSpPr>
        <p:spPr bwMode="auto">
          <a:xfrm>
            <a:off x="4946650" y="3287713"/>
            <a:ext cx="3859213" cy="550862"/>
          </a:xfrm>
          <a:prstGeom prst="rect">
            <a:avLst/>
          </a:prstGeom>
          <a:solidFill>
            <a:srgbClr val="FFFFFF"/>
          </a:solidFill>
          <a:ln w="11113">
            <a:solidFill>
              <a:srgbClr val="000000"/>
            </a:solidFill>
            <a:miter lim="800000"/>
            <a:headEnd/>
            <a:tailEnd/>
          </a:ln>
        </p:spPr>
        <p:txBody>
          <a:bodyPr/>
          <a:lstStyle/>
          <a:p>
            <a:endParaRPr lang="en-US"/>
          </a:p>
        </p:txBody>
      </p:sp>
      <p:sp>
        <p:nvSpPr>
          <p:cNvPr id="558107" name="Rectangle 27"/>
          <p:cNvSpPr>
            <a:spLocks noChangeArrowheads="1"/>
          </p:cNvSpPr>
          <p:nvPr/>
        </p:nvSpPr>
        <p:spPr bwMode="auto">
          <a:xfrm>
            <a:off x="5013325" y="3367088"/>
            <a:ext cx="2303463"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Service Management &amp; Operations</a:t>
            </a:r>
            <a:endParaRPr lang="en-US" sz="1100">
              <a:latin typeface="Times New Roman" pitchFamily="18" charset="0"/>
              <a:cs typeface="Times New Roman" pitchFamily="18" charset="0"/>
            </a:endParaRPr>
          </a:p>
        </p:txBody>
      </p:sp>
      <p:sp>
        <p:nvSpPr>
          <p:cNvPr id="558108" name="Rectangle 28"/>
          <p:cNvSpPr>
            <a:spLocks noChangeArrowheads="1"/>
          </p:cNvSpPr>
          <p:nvPr/>
        </p:nvSpPr>
        <p:spPr bwMode="auto">
          <a:xfrm>
            <a:off x="4979988" y="4086225"/>
            <a:ext cx="3859212" cy="584200"/>
          </a:xfrm>
          <a:prstGeom prst="rect">
            <a:avLst/>
          </a:prstGeom>
          <a:solidFill>
            <a:srgbClr val="808080"/>
          </a:solidFill>
          <a:ln w="9525">
            <a:noFill/>
            <a:miter lim="800000"/>
            <a:headEnd/>
            <a:tailEnd/>
          </a:ln>
        </p:spPr>
        <p:txBody>
          <a:bodyPr/>
          <a:lstStyle/>
          <a:p>
            <a:endParaRPr lang="en-US"/>
          </a:p>
        </p:txBody>
      </p:sp>
      <p:sp>
        <p:nvSpPr>
          <p:cNvPr id="558109" name="Rectangle 29"/>
          <p:cNvSpPr>
            <a:spLocks noChangeArrowheads="1"/>
          </p:cNvSpPr>
          <p:nvPr/>
        </p:nvSpPr>
        <p:spPr bwMode="auto">
          <a:xfrm>
            <a:off x="4946650" y="4051300"/>
            <a:ext cx="3859213" cy="585788"/>
          </a:xfrm>
          <a:prstGeom prst="rect">
            <a:avLst/>
          </a:prstGeom>
          <a:solidFill>
            <a:srgbClr val="FFFFFF"/>
          </a:solidFill>
          <a:ln w="11113">
            <a:solidFill>
              <a:srgbClr val="000000"/>
            </a:solidFill>
            <a:miter lim="800000"/>
            <a:headEnd/>
            <a:tailEnd/>
          </a:ln>
        </p:spPr>
        <p:txBody>
          <a:bodyPr/>
          <a:lstStyle/>
          <a:p>
            <a:endParaRPr lang="en-US"/>
          </a:p>
        </p:txBody>
      </p:sp>
      <p:sp>
        <p:nvSpPr>
          <p:cNvPr id="558110" name="Rectangle 30"/>
          <p:cNvSpPr>
            <a:spLocks noChangeArrowheads="1"/>
          </p:cNvSpPr>
          <p:nvPr/>
        </p:nvSpPr>
        <p:spPr bwMode="auto">
          <a:xfrm>
            <a:off x="5013325" y="4119563"/>
            <a:ext cx="2444750"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Resource Management &amp; Operations</a:t>
            </a:r>
            <a:endParaRPr lang="en-US" sz="1100">
              <a:latin typeface="Times New Roman" pitchFamily="18" charset="0"/>
              <a:cs typeface="Times New Roman" pitchFamily="18" charset="0"/>
            </a:endParaRPr>
          </a:p>
        </p:txBody>
      </p:sp>
      <p:sp>
        <p:nvSpPr>
          <p:cNvPr id="558111" name="Rectangle 31"/>
          <p:cNvSpPr>
            <a:spLocks noChangeArrowheads="1"/>
          </p:cNvSpPr>
          <p:nvPr/>
        </p:nvSpPr>
        <p:spPr bwMode="auto">
          <a:xfrm>
            <a:off x="4979988" y="4872038"/>
            <a:ext cx="3859212" cy="584200"/>
          </a:xfrm>
          <a:prstGeom prst="rect">
            <a:avLst/>
          </a:prstGeom>
          <a:solidFill>
            <a:srgbClr val="808080"/>
          </a:solidFill>
          <a:ln w="9525">
            <a:noFill/>
            <a:miter lim="800000"/>
            <a:headEnd/>
            <a:tailEnd/>
          </a:ln>
        </p:spPr>
        <p:txBody>
          <a:bodyPr/>
          <a:lstStyle/>
          <a:p>
            <a:endParaRPr lang="en-US"/>
          </a:p>
        </p:txBody>
      </p:sp>
      <p:sp>
        <p:nvSpPr>
          <p:cNvPr id="558112" name="Rectangle 32"/>
          <p:cNvSpPr>
            <a:spLocks noChangeArrowheads="1"/>
          </p:cNvSpPr>
          <p:nvPr/>
        </p:nvSpPr>
        <p:spPr bwMode="auto">
          <a:xfrm>
            <a:off x="4946650" y="4838700"/>
            <a:ext cx="3859213" cy="584200"/>
          </a:xfrm>
          <a:prstGeom prst="rect">
            <a:avLst/>
          </a:prstGeom>
          <a:solidFill>
            <a:srgbClr val="FFFFFF"/>
          </a:solidFill>
          <a:ln w="11113">
            <a:solidFill>
              <a:srgbClr val="000000"/>
            </a:solidFill>
            <a:miter lim="800000"/>
            <a:headEnd/>
            <a:tailEnd/>
          </a:ln>
        </p:spPr>
        <p:txBody>
          <a:bodyPr/>
          <a:lstStyle/>
          <a:p>
            <a:endParaRPr lang="en-US"/>
          </a:p>
        </p:txBody>
      </p:sp>
      <p:sp>
        <p:nvSpPr>
          <p:cNvPr id="558113" name="Rectangle 33"/>
          <p:cNvSpPr>
            <a:spLocks noChangeArrowheads="1"/>
          </p:cNvSpPr>
          <p:nvPr/>
        </p:nvSpPr>
        <p:spPr bwMode="auto">
          <a:xfrm>
            <a:off x="5013325" y="4905375"/>
            <a:ext cx="2854325" cy="16827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100">
                <a:solidFill>
                  <a:srgbClr val="000000"/>
                </a:solidFill>
                <a:cs typeface="Times New Roman" pitchFamily="18" charset="0"/>
              </a:rPr>
              <a:t>Supplier/Partner Relationship Management</a:t>
            </a:r>
            <a:endParaRPr lang="en-US" sz="1100">
              <a:latin typeface="Times New Roman" pitchFamily="18" charset="0"/>
              <a:cs typeface="Times New Roman" pitchFamily="18" charset="0"/>
            </a:endParaRPr>
          </a:p>
        </p:txBody>
      </p:sp>
      <p:sp>
        <p:nvSpPr>
          <p:cNvPr id="558114" name="Rectangle 34"/>
          <p:cNvSpPr>
            <a:spLocks noChangeArrowheads="1"/>
          </p:cNvSpPr>
          <p:nvPr/>
        </p:nvSpPr>
        <p:spPr bwMode="auto">
          <a:xfrm>
            <a:off x="5046663" y="4186238"/>
            <a:ext cx="2251075" cy="338137"/>
          </a:xfrm>
          <a:prstGeom prst="rect">
            <a:avLst/>
          </a:prstGeom>
          <a:noFill/>
          <a:ln w="9525">
            <a:noFill/>
            <a:miter lim="800000"/>
            <a:headEnd/>
            <a:tailEnd/>
          </a:ln>
        </p:spPr>
        <p:txBody>
          <a:bodyPr/>
          <a:lstStyle/>
          <a:p>
            <a:endParaRPr lang="en-US"/>
          </a:p>
        </p:txBody>
      </p:sp>
      <p:sp>
        <p:nvSpPr>
          <p:cNvPr id="558115" name="Rectangle 35"/>
          <p:cNvSpPr>
            <a:spLocks noChangeArrowheads="1"/>
          </p:cNvSpPr>
          <p:nvPr/>
        </p:nvSpPr>
        <p:spPr bwMode="auto">
          <a:xfrm>
            <a:off x="5126038" y="4265613"/>
            <a:ext cx="2128837" cy="152400"/>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b="0">
                <a:solidFill>
                  <a:srgbClr val="000000"/>
                </a:solidFill>
                <a:cs typeface="Times New Roman" pitchFamily="18" charset="0"/>
              </a:rPr>
              <a:t>(Application, Computing and Network)</a:t>
            </a:r>
            <a:endParaRPr lang="en-US" sz="2400">
              <a:latin typeface="Times New Roman" pitchFamily="18" charset="0"/>
              <a:cs typeface="Times New Roman" pitchFamily="18" charset="0"/>
            </a:endParaRPr>
          </a:p>
        </p:txBody>
      </p:sp>
      <p:sp>
        <p:nvSpPr>
          <p:cNvPr id="558116" name="Rectangle 36"/>
          <p:cNvSpPr>
            <a:spLocks noChangeArrowheads="1"/>
          </p:cNvSpPr>
          <p:nvPr/>
        </p:nvSpPr>
        <p:spPr bwMode="auto">
          <a:xfrm>
            <a:off x="241300" y="5715000"/>
            <a:ext cx="4267200" cy="1447800"/>
          </a:xfrm>
          <a:prstGeom prst="rect">
            <a:avLst/>
          </a:prstGeom>
          <a:noFill/>
          <a:ln w="9525">
            <a:noFill/>
            <a:miter lim="800000"/>
            <a:headEnd/>
            <a:tailEnd/>
          </a:ln>
          <a:effectLst/>
        </p:spPr>
        <p:txBody>
          <a:bodyPr lIns="88900" tIns="46038" rIns="88900" bIns="46038"/>
          <a:lstStyle/>
          <a:p>
            <a:pPr algn="l" eaLnBrk="0" hangingPunct="0">
              <a:spcBef>
                <a:spcPct val="120000"/>
              </a:spcBef>
              <a:buClrTx/>
              <a:buFontTx/>
              <a:buNone/>
            </a:pPr>
            <a:endParaRPr lang="en-US" sz="1600">
              <a:latin typeface="Trebuchet MS" pitchFamily="34" charset="0"/>
              <a:cs typeface="Times New Roman" pitchFamily="18" charset="0"/>
            </a:endParaRPr>
          </a:p>
        </p:txBody>
      </p:sp>
      <p:pic>
        <p:nvPicPr>
          <p:cNvPr id="558117" name="Picture 37" descr="logo without circle2"/>
          <p:cNvPicPr>
            <a:picLocks noChangeAspect="1" noChangeArrowheads="1"/>
          </p:cNvPicPr>
          <p:nvPr/>
        </p:nvPicPr>
        <p:blipFill>
          <a:blip r:embed="rId3"/>
          <a:srcRect/>
          <a:stretch>
            <a:fillRect/>
          </a:stretch>
        </p:blipFill>
        <p:spPr bwMode="auto">
          <a:xfrm>
            <a:off x="3962400" y="6570663"/>
            <a:ext cx="2362200" cy="211137"/>
          </a:xfrm>
          <a:prstGeom prst="rect">
            <a:avLst/>
          </a:prstGeom>
          <a:noFill/>
        </p:spPr>
      </p:pic>
      <p:sp>
        <p:nvSpPr>
          <p:cNvPr id="558118" name="Text Box 38"/>
          <p:cNvSpPr txBox="1">
            <a:spLocks noChangeArrowheads="1"/>
          </p:cNvSpPr>
          <p:nvPr/>
        </p:nvSpPr>
        <p:spPr bwMode="auto">
          <a:xfrm>
            <a:off x="7038975" y="1676400"/>
            <a:ext cx="504825" cy="198438"/>
          </a:xfrm>
          <a:prstGeom prst="rect">
            <a:avLst/>
          </a:prstGeom>
          <a:noFill/>
          <a:ln w="9525" algn="ctr">
            <a:noFill/>
            <a:miter lim="800000"/>
            <a:headEnd/>
            <a:tailEnd/>
          </a:ln>
          <a:effectLst/>
        </p:spPr>
        <p:txBody>
          <a:bodyPr wrap="none" lIns="0" tIns="0" rIns="0" bIns="0">
            <a:spAutoFit/>
          </a:bodyPr>
          <a:lstStyle/>
          <a:p>
            <a:pPr algn="l" eaLnBrk="0" hangingPunct="0">
              <a:spcBef>
                <a:spcPct val="0"/>
              </a:spcBef>
              <a:buClrTx/>
              <a:buFontTx/>
              <a:buNone/>
            </a:pPr>
            <a:r>
              <a:rPr lang="en-US" sz="1300">
                <a:solidFill>
                  <a:srgbClr val="000000"/>
                </a:solidFill>
                <a:cs typeface="Times New Roman" pitchFamily="18" charset="0"/>
              </a:rPr>
              <a:t>“FAB”</a:t>
            </a:r>
          </a:p>
        </p:txBody>
      </p:sp>
      <p:sp>
        <p:nvSpPr>
          <p:cNvPr id="558134" name="Rectangle 54"/>
          <p:cNvSpPr>
            <a:spLocks noChangeArrowheads="1"/>
          </p:cNvSpPr>
          <p:nvPr/>
        </p:nvSpPr>
        <p:spPr bwMode="auto">
          <a:xfrm>
            <a:off x="4953000" y="4876800"/>
            <a:ext cx="3886200" cy="533400"/>
          </a:xfrm>
          <a:prstGeom prst="rect">
            <a:avLst/>
          </a:prstGeom>
          <a:noFill/>
          <a:ln w="57150" algn="ctr">
            <a:solidFill>
              <a:srgbClr val="000099"/>
            </a:solidFill>
            <a:miter lim="800000"/>
            <a:headEnd/>
            <a:tailEnd/>
          </a:ln>
          <a:effectLst/>
        </p:spPr>
        <p:txBody>
          <a:bodyPr wrap="none" anchor="ctr"/>
          <a:lstStyle/>
          <a:p>
            <a:endParaRPr lang="en-US"/>
          </a:p>
        </p:txBody>
      </p:sp>
      <p:sp>
        <p:nvSpPr>
          <p:cNvPr id="558137" name="AutoShape 57"/>
          <p:cNvSpPr>
            <a:spLocks noChangeArrowheads="1"/>
          </p:cNvSpPr>
          <p:nvPr/>
        </p:nvSpPr>
        <p:spPr bwMode="auto">
          <a:xfrm>
            <a:off x="76200" y="1524000"/>
            <a:ext cx="4572000" cy="2057400"/>
          </a:xfrm>
          <a:prstGeom prst="roundRect">
            <a:avLst>
              <a:gd name="adj" fmla="val 16667"/>
            </a:avLst>
          </a:prstGeom>
          <a:solidFill>
            <a:schemeClr val="bg1"/>
          </a:solidFill>
          <a:ln w="9525" algn="ctr">
            <a:solidFill>
              <a:schemeClr val="tx1"/>
            </a:solidFill>
            <a:round/>
            <a:headEnd/>
            <a:tailEnd/>
          </a:ln>
          <a:effectLst/>
        </p:spPr>
        <p:txBody>
          <a:bodyPr anchor="ctr"/>
          <a:lstStyle/>
          <a:p>
            <a:r>
              <a:rPr lang="en-US" sz="1800" dirty="0"/>
              <a:t>Supplier/Partner Relationship Management</a:t>
            </a:r>
            <a:r>
              <a:rPr lang="en-US" sz="1800" b="0" dirty="0"/>
              <a:t>: supports the core operational processes, </a:t>
            </a:r>
            <a:r>
              <a:rPr lang="en-US" sz="1800" b="0" dirty="0">
                <a:solidFill>
                  <a:schemeClr val="hlink"/>
                </a:solidFill>
              </a:rPr>
              <a:t>both instance (Vertical) &amp; functional (Horizontal) FAB processes,</a:t>
            </a:r>
            <a:r>
              <a:rPr lang="en-US" sz="1800" b="0" dirty="0"/>
              <a:t> through interaction with external suppliers and/or partners. </a:t>
            </a:r>
            <a:r>
              <a:rPr lang="en-US" sz="1800" b="0" i="1" dirty="0"/>
              <a:t>These Processes are closely aligned with S/PRM CRM processes</a:t>
            </a:r>
          </a:p>
        </p:txBody>
      </p:sp>
      <p:grpSp>
        <p:nvGrpSpPr>
          <p:cNvPr id="558168" name="Group 88"/>
          <p:cNvGrpSpPr>
            <a:grpSpLocks/>
          </p:cNvGrpSpPr>
          <p:nvPr/>
        </p:nvGrpSpPr>
        <p:grpSpPr bwMode="auto">
          <a:xfrm>
            <a:off x="50800" y="3581400"/>
            <a:ext cx="4445000" cy="1981200"/>
            <a:chOff x="32" y="2256"/>
            <a:chExt cx="2800" cy="1248"/>
          </a:xfrm>
        </p:grpSpPr>
        <p:sp>
          <p:nvSpPr>
            <p:cNvPr id="558141" name="Line 61"/>
            <p:cNvSpPr>
              <a:spLocks noChangeShapeType="1"/>
            </p:cNvSpPr>
            <p:nvPr/>
          </p:nvSpPr>
          <p:spPr bwMode="auto">
            <a:xfrm>
              <a:off x="1392" y="2496"/>
              <a:ext cx="0" cy="720"/>
            </a:xfrm>
            <a:prstGeom prst="line">
              <a:avLst/>
            </a:prstGeom>
            <a:noFill/>
            <a:ln w="9525">
              <a:solidFill>
                <a:schemeClr val="tx1"/>
              </a:solidFill>
              <a:round/>
              <a:headEnd/>
              <a:tailEnd/>
            </a:ln>
            <a:effectLst/>
          </p:spPr>
          <p:txBody>
            <a:bodyPr wrap="none" anchor="ctr"/>
            <a:lstStyle/>
            <a:p>
              <a:endParaRPr lang="en-US"/>
            </a:p>
          </p:txBody>
        </p:sp>
        <p:sp>
          <p:nvSpPr>
            <p:cNvPr id="558142" name="Line 62"/>
            <p:cNvSpPr>
              <a:spLocks noChangeShapeType="1"/>
            </p:cNvSpPr>
            <p:nvPr/>
          </p:nvSpPr>
          <p:spPr bwMode="auto">
            <a:xfrm>
              <a:off x="2112" y="2496"/>
              <a:ext cx="0" cy="768"/>
            </a:xfrm>
            <a:prstGeom prst="line">
              <a:avLst/>
            </a:prstGeom>
            <a:noFill/>
            <a:ln w="9525">
              <a:solidFill>
                <a:schemeClr val="tx1"/>
              </a:solidFill>
              <a:round/>
              <a:headEnd/>
              <a:tailEnd/>
            </a:ln>
            <a:effectLst/>
          </p:spPr>
          <p:txBody>
            <a:bodyPr wrap="none" anchor="ctr"/>
            <a:lstStyle/>
            <a:p>
              <a:endParaRPr lang="en-US"/>
            </a:p>
          </p:txBody>
        </p:sp>
        <p:sp>
          <p:nvSpPr>
            <p:cNvPr id="558143" name="Rectangle 63"/>
            <p:cNvSpPr>
              <a:spLocks noChangeArrowheads="1"/>
            </p:cNvSpPr>
            <p:nvPr/>
          </p:nvSpPr>
          <p:spPr bwMode="auto">
            <a:xfrm>
              <a:off x="1488" y="2762"/>
              <a:ext cx="576" cy="310"/>
            </a:xfrm>
            <a:prstGeom prst="rect">
              <a:avLst/>
            </a:prstGeom>
            <a:solidFill>
              <a:srgbClr val="9FFF9F"/>
            </a:solidFill>
            <a:ln w="11113" algn="ctr">
              <a:solidFill>
                <a:srgbClr val="000000"/>
              </a:solidFill>
              <a:miter lim="800000"/>
              <a:headEnd/>
              <a:tailEnd/>
            </a:ln>
            <a:effectLst/>
          </p:spPr>
          <p:txBody>
            <a:bodyPr/>
            <a:lstStyle/>
            <a:p>
              <a:pPr algn="l">
                <a:spcBef>
                  <a:spcPct val="0"/>
                </a:spcBef>
                <a:buClrTx/>
              </a:pPr>
              <a:r>
                <a:rPr lang="en-US" sz="900" dirty="0">
                  <a:solidFill>
                    <a:srgbClr val="000000"/>
                  </a:solidFill>
                </a:rPr>
                <a:t>S/P Interface Management </a:t>
              </a:r>
            </a:p>
          </p:txBody>
        </p:sp>
        <p:sp>
          <p:nvSpPr>
            <p:cNvPr id="558144" name="Rectangle 64"/>
            <p:cNvSpPr>
              <a:spLocks noChangeArrowheads="1"/>
            </p:cNvSpPr>
            <p:nvPr/>
          </p:nvSpPr>
          <p:spPr bwMode="auto">
            <a:xfrm>
              <a:off x="32" y="2762"/>
              <a:ext cx="592" cy="310"/>
            </a:xfrm>
            <a:prstGeom prst="rect">
              <a:avLst/>
            </a:prstGeom>
            <a:solidFill>
              <a:srgbClr val="FFFF80"/>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S/PR support &amp; Readiness</a:t>
              </a:r>
            </a:p>
          </p:txBody>
        </p:sp>
        <p:sp>
          <p:nvSpPr>
            <p:cNvPr id="558147" name="Rectangle 67"/>
            <p:cNvSpPr>
              <a:spLocks noChangeArrowheads="1"/>
            </p:cNvSpPr>
            <p:nvPr/>
          </p:nvSpPr>
          <p:spPr bwMode="auto">
            <a:xfrm>
              <a:off x="698" y="2762"/>
              <a:ext cx="592" cy="310"/>
            </a:xfrm>
            <a:prstGeom prst="rect">
              <a:avLst/>
            </a:prstGeom>
            <a:solidFill>
              <a:srgbClr val="9FFF9F"/>
            </a:solidFill>
            <a:ln w="11113" algn="ctr">
              <a:solidFill>
                <a:srgbClr val="000000"/>
              </a:solidFill>
              <a:miter lim="800000"/>
              <a:headEnd/>
              <a:tailEnd/>
            </a:ln>
            <a:effectLst/>
          </p:spPr>
          <p:txBody>
            <a:bodyPr/>
            <a:lstStyle/>
            <a:p>
              <a:pPr algn="l">
                <a:spcBef>
                  <a:spcPct val="0"/>
                </a:spcBef>
                <a:buClrTx/>
                <a:buFontTx/>
                <a:buNone/>
              </a:pPr>
              <a:r>
                <a:rPr lang="en-US" sz="900" dirty="0">
                  <a:solidFill>
                    <a:srgbClr val="000000"/>
                  </a:solidFill>
                </a:rPr>
                <a:t>S/P Requisition Management</a:t>
              </a:r>
            </a:p>
          </p:txBody>
        </p:sp>
        <p:sp>
          <p:nvSpPr>
            <p:cNvPr id="558149" name="Rectangle 69"/>
            <p:cNvSpPr>
              <a:spLocks noChangeArrowheads="1"/>
            </p:cNvSpPr>
            <p:nvPr/>
          </p:nvSpPr>
          <p:spPr bwMode="auto">
            <a:xfrm>
              <a:off x="2208" y="2762"/>
              <a:ext cx="624" cy="310"/>
            </a:xfrm>
            <a:prstGeom prst="rect">
              <a:avLst/>
            </a:prstGeom>
            <a:solidFill>
              <a:srgbClr val="FF9DFF"/>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S/P Problem Reporting and Management</a:t>
              </a:r>
            </a:p>
          </p:txBody>
        </p:sp>
        <p:sp>
          <p:nvSpPr>
            <p:cNvPr id="558152" name="Rectangle 72"/>
            <p:cNvSpPr>
              <a:spLocks noChangeArrowheads="1"/>
            </p:cNvSpPr>
            <p:nvPr/>
          </p:nvSpPr>
          <p:spPr bwMode="auto">
            <a:xfrm>
              <a:off x="960" y="3194"/>
              <a:ext cx="672" cy="310"/>
            </a:xfrm>
            <a:prstGeom prst="rect">
              <a:avLst/>
            </a:prstGeom>
            <a:solidFill>
              <a:srgbClr val="FF9DFF"/>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S/P Performance Management</a:t>
              </a:r>
            </a:p>
          </p:txBody>
        </p:sp>
        <p:sp>
          <p:nvSpPr>
            <p:cNvPr id="558154" name="Rectangle 74"/>
            <p:cNvSpPr>
              <a:spLocks noChangeArrowheads="1"/>
            </p:cNvSpPr>
            <p:nvPr/>
          </p:nvSpPr>
          <p:spPr bwMode="auto">
            <a:xfrm>
              <a:off x="1776" y="3194"/>
              <a:ext cx="672" cy="310"/>
            </a:xfrm>
            <a:prstGeom prst="rect">
              <a:avLst/>
            </a:prstGeom>
            <a:solidFill>
              <a:srgbClr val="79D9D5"/>
            </a:solidFill>
            <a:ln w="11113" algn="ctr">
              <a:solidFill>
                <a:srgbClr val="000000"/>
              </a:solidFill>
              <a:miter lim="800000"/>
              <a:headEnd/>
              <a:tailEnd/>
            </a:ln>
            <a:effectLst/>
          </p:spPr>
          <p:txBody>
            <a:bodyPr/>
            <a:lstStyle/>
            <a:p>
              <a:pPr algn="l">
                <a:spcBef>
                  <a:spcPct val="0"/>
                </a:spcBef>
                <a:buClrTx/>
                <a:buFontTx/>
                <a:buNone/>
              </a:pPr>
              <a:r>
                <a:rPr lang="en-US" sz="900">
                  <a:solidFill>
                    <a:srgbClr val="000000"/>
                  </a:solidFill>
                </a:rPr>
                <a:t>S/P settlements &amp; Billing Management </a:t>
              </a:r>
            </a:p>
          </p:txBody>
        </p:sp>
        <p:cxnSp>
          <p:nvCxnSpPr>
            <p:cNvPr id="558156" name="AutoShape 76"/>
            <p:cNvCxnSpPr>
              <a:cxnSpLocks noChangeShapeType="1"/>
              <a:stCxn id="558137" idx="2"/>
              <a:endCxn id="558144" idx="0"/>
            </p:cNvCxnSpPr>
            <p:nvPr/>
          </p:nvCxnSpPr>
          <p:spPr bwMode="auto">
            <a:xfrm rot="5400000">
              <a:off x="655" y="1929"/>
              <a:ext cx="506" cy="1160"/>
            </a:xfrm>
            <a:prstGeom prst="bentConnector3">
              <a:avLst>
                <a:gd name="adj1" fmla="val 50000"/>
              </a:avLst>
            </a:prstGeom>
            <a:noFill/>
            <a:ln w="9525">
              <a:solidFill>
                <a:schemeClr val="tx1"/>
              </a:solidFill>
              <a:miter lim="800000"/>
              <a:headEnd/>
              <a:tailEnd/>
            </a:ln>
            <a:effectLst/>
          </p:spPr>
        </p:cxnSp>
        <p:cxnSp>
          <p:nvCxnSpPr>
            <p:cNvPr id="558157" name="AutoShape 77"/>
            <p:cNvCxnSpPr>
              <a:cxnSpLocks noChangeShapeType="1"/>
              <a:stCxn id="558137" idx="2"/>
              <a:endCxn id="558147" idx="0"/>
            </p:cNvCxnSpPr>
            <p:nvPr/>
          </p:nvCxnSpPr>
          <p:spPr bwMode="auto">
            <a:xfrm rot="5400000">
              <a:off x="988" y="2262"/>
              <a:ext cx="506" cy="494"/>
            </a:xfrm>
            <a:prstGeom prst="bentConnector3">
              <a:avLst>
                <a:gd name="adj1" fmla="val 50000"/>
              </a:avLst>
            </a:prstGeom>
            <a:noFill/>
            <a:ln w="11113">
              <a:solidFill>
                <a:srgbClr val="000000"/>
              </a:solidFill>
              <a:miter lim="800000"/>
              <a:headEnd/>
              <a:tailEnd/>
            </a:ln>
            <a:effectLst/>
          </p:spPr>
        </p:cxnSp>
        <p:cxnSp>
          <p:nvCxnSpPr>
            <p:cNvPr id="558158" name="AutoShape 78"/>
            <p:cNvCxnSpPr>
              <a:cxnSpLocks noChangeShapeType="1"/>
              <a:stCxn id="558137" idx="2"/>
              <a:endCxn id="558143" idx="0"/>
            </p:cNvCxnSpPr>
            <p:nvPr/>
          </p:nvCxnSpPr>
          <p:spPr bwMode="auto">
            <a:xfrm rot="16200000" flipH="1">
              <a:off x="1379" y="2365"/>
              <a:ext cx="506" cy="288"/>
            </a:xfrm>
            <a:prstGeom prst="bentConnector3">
              <a:avLst>
                <a:gd name="adj1" fmla="val 50000"/>
              </a:avLst>
            </a:prstGeom>
            <a:noFill/>
            <a:ln w="9525">
              <a:solidFill>
                <a:schemeClr val="tx1"/>
              </a:solidFill>
              <a:miter lim="800000"/>
              <a:headEnd/>
              <a:tailEnd/>
            </a:ln>
            <a:effectLst/>
          </p:spPr>
        </p:cxnSp>
        <p:cxnSp>
          <p:nvCxnSpPr>
            <p:cNvPr id="558159" name="AutoShape 79"/>
            <p:cNvCxnSpPr>
              <a:cxnSpLocks noChangeShapeType="1"/>
              <a:stCxn id="558137" idx="2"/>
              <a:endCxn id="558149" idx="0"/>
            </p:cNvCxnSpPr>
            <p:nvPr/>
          </p:nvCxnSpPr>
          <p:spPr bwMode="auto">
            <a:xfrm rot="16200000" flipH="1">
              <a:off x="1751" y="1993"/>
              <a:ext cx="506" cy="1032"/>
            </a:xfrm>
            <a:prstGeom prst="bentConnector3">
              <a:avLst>
                <a:gd name="adj1" fmla="val 50000"/>
              </a:avLst>
            </a:prstGeom>
            <a:noFill/>
            <a:ln w="9525">
              <a:solidFill>
                <a:schemeClr val="tx1"/>
              </a:solidFill>
              <a:miter lim="800000"/>
              <a:headEnd/>
              <a:tailEnd/>
            </a:ln>
            <a:effectLst/>
          </p:spPr>
        </p:cxnSp>
        <p:sp>
          <p:nvSpPr>
            <p:cNvPr id="558161" name="Text Box 81"/>
            <p:cNvSpPr txBox="1">
              <a:spLocks noChangeArrowheads="1"/>
            </p:cNvSpPr>
            <p:nvPr/>
          </p:nvSpPr>
          <p:spPr bwMode="auto">
            <a:xfrm>
              <a:off x="384" y="2304"/>
              <a:ext cx="1008" cy="192"/>
            </a:xfrm>
            <a:prstGeom prst="rect">
              <a:avLst/>
            </a:prstGeom>
            <a:noFill/>
            <a:ln w="9525" algn="ctr">
              <a:noFill/>
              <a:miter lim="800000"/>
              <a:headEnd/>
              <a:tailEnd/>
            </a:ln>
            <a:effectLst/>
          </p:spPr>
          <p:txBody>
            <a:bodyPr>
              <a:spAutoFit/>
            </a:bodyPr>
            <a:lstStyle/>
            <a:p>
              <a:pPr marL="347663" indent="-347663"/>
              <a:r>
                <a:rPr lang="en-US"/>
                <a:t>Level 2</a:t>
              </a:r>
            </a:p>
          </p:txBody>
        </p:sp>
      </p:grpSp>
      <p:sp>
        <p:nvSpPr>
          <p:cNvPr id="558169" name="Rectangle 89"/>
          <p:cNvSpPr>
            <a:spLocks noChangeAspect="1" noChangeArrowheads="1"/>
          </p:cNvSpPr>
          <p:nvPr/>
        </p:nvSpPr>
        <p:spPr bwMode="auto">
          <a:xfrm>
            <a:off x="8305800" y="685800"/>
            <a:ext cx="311150" cy="434975"/>
          </a:xfrm>
          <a:prstGeom prst="rect">
            <a:avLst/>
          </a:prstGeom>
          <a:noFill/>
          <a:ln w="38100">
            <a:solidFill>
              <a:schemeClr val="tx1"/>
            </a:solidFill>
            <a:miter lim="800000"/>
            <a:headEnd/>
            <a:tailEnd/>
          </a:ln>
          <a:effectLst/>
        </p:spPr>
        <p:txBody>
          <a:bodyPr wrap="none" anchor="ctr"/>
          <a:lstStyle/>
          <a:p>
            <a:endParaRPr lang="en-US"/>
          </a:p>
        </p:txBody>
      </p:sp>
      <p:sp>
        <p:nvSpPr>
          <p:cNvPr id="558170" name="Rectangle 90"/>
          <p:cNvSpPr>
            <a:spLocks noChangeAspect="1" noChangeArrowheads="1"/>
          </p:cNvSpPr>
          <p:nvPr/>
        </p:nvSpPr>
        <p:spPr bwMode="auto">
          <a:xfrm>
            <a:off x="8666163" y="685800"/>
            <a:ext cx="415925" cy="434975"/>
          </a:xfrm>
          <a:prstGeom prst="rect">
            <a:avLst/>
          </a:prstGeom>
          <a:solidFill>
            <a:srgbClr val="990000"/>
          </a:solidFill>
          <a:ln w="38100">
            <a:solidFill>
              <a:schemeClr val="tx1"/>
            </a:solidFill>
            <a:miter lim="800000"/>
            <a:headEnd/>
            <a:tailEnd/>
          </a:ln>
          <a:effectLst/>
        </p:spPr>
        <p:txBody>
          <a:bodyPr wrap="none" anchor="ctr"/>
          <a:lstStyle/>
          <a:p>
            <a:endParaRPr lang="en-US"/>
          </a:p>
        </p:txBody>
      </p:sp>
      <p:grpSp>
        <p:nvGrpSpPr>
          <p:cNvPr id="558171" name="Group 91"/>
          <p:cNvGrpSpPr>
            <a:grpSpLocks noChangeAspect="1"/>
          </p:cNvGrpSpPr>
          <p:nvPr/>
        </p:nvGrpSpPr>
        <p:grpSpPr bwMode="auto">
          <a:xfrm>
            <a:off x="8458200" y="1165225"/>
            <a:ext cx="417513" cy="217488"/>
            <a:chOff x="422" y="546"/>
            <a:chExt cx="227" cy="113"/>
          </a:xfrm>
        </p:grpSpPr>
        <p:sp>
          <p:nvSpPr>
            <p:cNvPr id="558172" name="Rectangle 92"/>
            <p:cNvSpPr>
              <a:spLocks noChangeAspect="1" noChangeArrowheads="1"/>
            </p:cNvSpPr>
            <p:nvPr/>
          </p:nvSpPr>
          <p:spPr bwMode="auto">
            <a:xfrm>
              <a:off x="450"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8173" name="Rectangle 93"/>
            <p:cNvSpPr>
              <a:spLocks noChangeAspect="1" noChangeArrowheads="1"/>
            </p:cNvSpPr>
            <p:nvPr/>
          </p:nvSpPr>
          <p:spPr bwMode="auto">
            <a:xfrm>
              <a:off x="506"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8174" name="Rectangle 94"/>
            <p:cNvSpPr>
              <a:spLocks noChangeAspect="1" noChangeArrowheads="1"/>
            </p:cNvSpPr>
            <p:nvPr/>
          </p:nvSpPr>
          <p:spPr bwMode="auto">
            <a:xfrm>
              <a:off x="563" y="602"/>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8175" name="Rectangle 95"/>
            <p:cNvSpPr>
              <a:spLocks noChangeAspect="1" noChangeArrowheads="1"/>
            </p:cNvSpPr>
            <p:nvPr/>
          </p:nvSpPr>
          <p:spPr bwMode="auto">
            <a:xfrm>
              <a:off x="42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8176" name="Rectangle 96"/>
            <p:cNvSpPr>
              <a:spLocks noChangeAspect="1" noChangeArrowheads="1"/>
            </p:cNvSpPr>
            <p:nvPr/>
          </p:nvSpPr>
          <p:spPr bwMode="auto">
            <a:xfrm>
              <a:off x="478"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8177" name="Rectangle 97"/>
            <p:cNvSpPr>
              <a:spLocks noChangeAspect="1" noChangeArrowheads="1"/>
            </p:cNvSpPr>
            <p:nvPr/>
          </p:nvSpPr>
          <p:spPr bwMode="auto">
            <a:xfrm>
              <a:off x="535"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8178" name="Rectangle 98"/>
            <p:cNvSpPr>
              <a:spLocks noChangeAspect="1" noChangeArrowheads="1"/>
            </p:cNvSpPr>
            <p:nvPr/>
          </p:nvSpPr>
          <p:spPr bwMode="auto">
            <a:xfrm>
              <a:off x="592" y="546"/>
              <a:ext cx="57" cy="57"/>
            </a:xfrm>
            <a:prstGeom prst="rect">
              <a:avLst/>
            </a:prstGeom>
            <a:noFill/>
            <a:ln w="38100">
              <a:solidFill>
                <a:schemeClr val="tx1"/>
              </a:solidFill>
              <a:miter lim="800000"/>
              <a:headEnd/>
              <a:tailEnd/>
            </a:ln>
            <a:effectLst/>
          </p:spPr>
          <p:txBody>
            <a:bodyPr wrap="none" anchor="ctr"/>
            <a:lstStyle/>
            <a:p>
              <a:endParaRPr lang="en-US"/>
            </a:p>
          </p:txBody>
        </p:sp>
        <p:sp>
          <p:nvSpPr>
            <p:cNvPr id="558179" name="Rectangle 99"/>
            <p:cNvSpPr>
              <a:spLocks noChangeAspect="1" noChangeArrowheads="1"/>
            </p:cNvSpPr>
            <p:nvPr/>
          </p:nvSpPr>
          <p:spPr bwMode="auto">
            <a:xfrm>
              <a:off x="456" y="552"/>
              <a:ext cx="158" cy="100"/>
            </a:xfrm>
            <a:prstGeom prst="rect">
              <a:avLst/>
            </a:prstGeom>
            <a:noFill/>
            <a:ln w="38100">
              <a:solidFill>
                <a:schemeClr val="tx1"/>
              </a:solidFill>
              <a:miter lim="800000"/>
              <a:headEnd/>
              <a:tailEnd/>
            </a:ln>
            <a:effectLst/>
          </p:spPr>
          <p:txBody>
            <a:bodyPr wrap="none" anchor="ct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rctx="PPT">
                                        <p:cTn id="6" dur="indefinite"/>
                                        <p:tgtEl>
                                          <p:spTgt spid="558102"/>
                                        </p:tgtEl>
                                        <p:attrNameLst>
                                          <p:attrName>style.opacity</p:attrName>
                                        </p:attrNameLst>
                                      </p:cBhvr>
                                      <p:to>
                                        <p:strVal val="0.5"/>
                                      </p:to>
                                    </p:set>
                                    <p:animEffect filter="image" prLst="opacity: 0.5">
                                      <p:cBhvr rctx="IE">
                                        <p:cTn id="7" dur="indefinite"/>
                                        <p:tgtEl>
                                          <p:spTgt spid="558102"/>
                                        </p:tgtEl>
                                      </p:cBhvr>
                                    </p:animEffect>
                                  </p:childTnLst>
                                </p:cTn>
                              </p:par>
                              <p:par>
                                <p:cTn id="8" presetID="9" presetClass="emph" presetSubtype="0" grpId="0" nodeType="withEffect">
                                  <p:stCondLst>
                                    <p:cond delay="0"/>
                                  </p:stCondLst>
                                  <p:childTnLst>
                                    <p:set>
                                      <p:cBhvr rctx="PPT">
                                        <p:cTn id="9" dur="indefinite"/>
                                        <p:tgtEl>
                                          <p:spTgt spid="558103"/>
                                        </p:tgtEl>
                                        <p:attrNameLst>
                                          <p:attrName>style.opacity</p:attrName>
                                        </p:attrNameLst>
                                      </p:cBhvr>
                                      <p:to>
                                        <p:strVal val="0.5"/>
                                      </p:to>
                                    </p:set>
                                    <p:animEffect filter="image" prLst="opacity: 0.5">
                                      <p:cBhvr rctx="IE">
                                        <p:cTn id="10" dur="indefinite"/>
                                        <p:tgtEl>
                                          <p:spTgt spid="558103"/>
                                        </p:tgtEl>
                                      </p:cBhvr>
                                    </p:animEffect>
                                  </p:childTnLst>
                                </p:cTn>
                              </p:par>
                              <p:par>
                                <p:cTn id="11" presetID="9" presetClass="emph" presetSubtype="0" grpId="0" nodeType="withEffect">
                                  <p:stCondLst>
                                    <p:cond delay="0"/>
                                  </p:stCondLst>
                                  <p:childTnLst>
                                    <p:set>
                                      <p:cBhvr rctx="PPT">
                                        <p:cTn id="12" dur="indefinite"/>
                                        <p:tgtEl>
                                          <p:spTgt spid="558104"/>
                                        </p:tgtEl>
                                        <p:attrNameLst>
                                          <p:attrName>style.opacity</p:attrName>
                                        </p:attrNameLst>
                                      </p:cBhvr>
                                      <p:to>
                                        <p:strVal val="0.5"/>
                                      </p:to>
                                    </p:set>
                                    <p:animEffect filter="image" prLst="opacity: 0.5">
                                      <p:cBhvr rctx="IE">
                                        <p:cTn id="13" dur="indefinite"/>
                                        <p:tgtEl>
                                          <p:spTgt spid="558104"/>
                                        </p:tgtEl>
                                      </p:cBhvr>
                                    </p:animEffect>
                                  </p:childTnLst>
                                </p:cTn>
                              </p:par>
                              <p:par>
                                <p:cTn id="14" presetID="9" presetClass="emph" presetSubtype="0" grpId="0" nodeType="withEffect">
                                  <p:stCondLst>
                                    <p:cond delay="0"/>
                                  </p:stCondLst>
                                  <p:childTnLst>
                                    <p:set>
                                      <p:cBhvr rctx="PPT">
                                        <p:cTn id="15" dur="indefinite"/>
                                        <p:tgtEl>
                                          <p:spTgt spid="558105"/>
                                        </p:tgtEl>
                                        <p:attrNameLst>
                                          <p:attrName>style.opacity</p:attrName>
                                        </p:attrNameLst>
                                      </p:cBhvr>
                                      <p:to>
                                        <p:strVal val="0.5"/>
                                      </p:to>
                                    </p:set>
                                    <p:animEffect filter="image" prLst="opacity: 0.5">
                                      <p:cBhvr rctx="IE">
                                        <p:cTn id="16" dur="indefinite"/>
                                        <p:tgtEl>
                                          <p:spTgt spid="558105"/>
                                        </p:tgtEl>
                                      </p:cBhvr>
                                    </p:animEffect>
                                  </p:childTnLst>
                                </p:cTn>
                              </p:par>
                              <p:par>
                                <p:cTn id="17" presetID="9" presetClass="emph" presetSubtype="0" grpId="0" nodeType="withEffect">
                                  <p:stCondLst>
                                    <p:cond delay="0"/>
                                  </p:stCondLst>
                                  <p:childTnLst>
                                    <p:set>
                                      <p:cBhvr rctx="PPT">
                                        <p:cTn id="18" dur="indefinite"/>
                                        <p:tgtEl>
                                          <p:spTgt spid="558106"/>
                                        </p:tgtEl>
                                        <p:attrNameLst>
                                          <p:attrName>style.opacity</p:attrName>
                                        </p:attrNameLst>
                                      </p:cBhvr>
                                      <p:to>
                                        <p:strVal val="0.5"/>
                                      </p:to>
                                    </p:set>
                                    <p:animEffect filter="image" prLst="opacity: 0.5">
                                      <p:cBhvr rctx="IE">
                                        <p:cTn id="19" dur="indefinite"/>
                                        <p:tgtEl>
                                          <p:spTgt spid="558106"/>
                                        </p:tgtEl>
                                      </p:cBhvr>
                                    </p:animEffect>
                                  </p:childTnLst>
                                </p:cTn>
                              </p:par>
                              <p:par>
                                <p:cTn id="20" presetID="9" presetClass="emph" presetSubtype="0" grpId="0" nodeType="withEffect">
                                  <p:stCondLst>
                                    <p:cond delay="0"/>
                                  </p:stCondLst>
                                  <p:childTnLst>
                                    <p:set>
                                      <p:cBhvr rctx="PPT">
                                        <p:cTn id="21" dur="indefinite"/>
                                        <p:tgtEl>
                                          <p:spTgt spid="558107"/>
                                        </p:tgtEl>
                                        <p:attrNameLst>
                                          <p:attrName>style.opacity</p:attrName>
                                        </p:attrNameLst>
                                      </p:cBhvr>
                                      <p:to>
                                        <p:strVal val="0.5"/>
                                      </p:to>
                                    </p:set>
                                    <p:animEffect filter="image" prLst="opacity: 0.5">
                                      <p:cBhvr rctx="IE">
                                        <p:cTn id="22" dur="indefinite"/>
                                        <p:tgtEl>
                                          <p:spTgt spid="558107"/>
                                        </p:tgtEl>
                                      </p:cBhvr>
                                    </p:animEffect>
                                  </p:childTnLst>
                                </p:cTn>
                              </p:par>
                              <p:par>
                                <p:cTn id="23" presetID="9" presetClass="emph" presetSubtype="0" grpId="0" nodeType="withEffect">
                                  <p:stCondLst>
                                    <p:cond delay="0"/>
                                  </p:stCondLst>
                                  <p:childTnLst>
                                    <p:set>
                                      <p:cBhvr rctx="PPT">
                                        <p:cTn id="24" dur="indefinite"/>
                                        <p:tgtEl>
                                          <p:spTgt spid="558108"/>
                                        </p:tgtEl>
                                        <p:attrNameLst>
                                          <p:attrName>style.opacity</p:attrName>
                                        </p:attrNameLst>
                                      </p:cBhvr>
                                      <p:to>
                                        <p:strVal val="0.5"/>
                                      </p:to>
                                    </p:set>
                                    <p:animEffect filter="image" prLst="opacity: 0.5">
                                      <p:cBhvr rctx="IE">
                                        <p:cTn id="25" dur="indefinite"/>
                                        <p:tgtEl>
                                          <p:spTgt spid="558108"/>
                                        </p:tgtEl>
                                      </p:cBhvr>
                                    </p:animEffect>
                                  </p:childTnLst>
                                </p:cTn>
                              </p:par>
                              <p:par>
                                <p:cTn id="26" presetID="9" presetClass="emph" presetSubtype="0" grpId="0" nodeType="withEffect">
                                  <p:stCondLst>
                                    <p:cond delay="0"/>
                                  </p:stCondLst>
                                  <p:childTnLst>
                                    <p:set>
                                      <p:cBhvr rctx="PPT">
                                        <p:cTn id="27" dur="indefinite"/>
                                        <p:tgtEl>
                                          <p:spTgt spid="558109"/>
                                        </p:tgtEl>
                                        <p:attrNameLst>
                                          <p:attrName>style.opacity</p:attrName>
                                        </p:attrNameLst>
                                      </p:cBhvr>
                                      <p:to>
                                        <p:strVal val="0.5"/>
                                      </p:to>
                                    </p:set>
                                    <p:animEffect filter="image" prLst="opacity: 0.5">
                                      <p:cBhvr rctx="IE">
                                        <p:cTn id="28" dur="indefinite"/>
                                        <p:tgtEl>
                                          <p:spTgt spid="558109"/>
                                        </p:tgtEl>
                                      </p:cBhvr>
                                    </p:animEffect>
                                  </p:childTnLst>
                                </p:cTn>
                              </p:par>
                              <p:par>
                                <p:cTn id="29" presetID="9" presetClass="emph" presetSubtype="0" grpId="0" nodeType="withEffect">
                                  <p:stCondLst>
                                    <p:cond delay="0"/>
                                  </p:stCondLst>
                                  <p:childTnLst>
                                    <p:set>
                                      <p:cBhvr rctx="PPT">
                                        <p:cTn id="30" dur="indefinite"/>
                                        <p:tgtEl>
                                          <p:spTgt spid="558110"/>
                                        </p:tgtEl>
                                        <p:attrNameLst>
                                          <p:attrName>style.opacity</p:attrName>
                                        </p:attrNameLst>
                                      </p:cBhvr>
                                      <p:to>
                                        <p:strVal val="0.5"/>
                                      </p:to>
                                    </p:set>
                                    <p:animEffect filter="image" prLst="opacity: 0.5">
                                      <p:cBhvr rctx="IE">
                                        <p:cTn id="31" dur="indefinite"/>
                                        <p:tgtEl>
                                          <p:spTgt spid="558110"/>
                                        </p:tgtEl>
                                      </p:cBhvr>
                                    </p:animEffect>
                                  </p:childTnLst>
                                </p:cTn>
                              </p:par>
                              <p:par>
                                <p:cTn id="32" presetID="9" presetClass="emph" presetSubtype="0" grpId="0" nodeType="withEffect" nodePh="1">
                                  <p:stCondLst>
                                    <p:cond delay="0"/>
                                  </p:stCondLst>
                                  <p:endCondLst>
                                    <p:cond evt="begin" delay="0">
                                      <p:tn val="32"/>
                                    </p:cond>
                                  </p:endCondLst>
                                  <p:childTnLst>
                                    <p:set>
                                      <p:cBhvr rctx="PPT">
                                        <p:cTn id="33" dur="indefinite"/>
                                        <p:tgtEl>
                                          <p:spTgt spid="558114"/>
                                        </p:tgtEl>
                                        <p:attrNameLst>
                                          <p:attrName>style.opacity</p:attrName>
                                        </p:attrNameLst>
                                      </p:cBhvr>
                                      <p:to>
                                        <p:strVal val="0.5"/>
                                      </p:to>
                                    </p:set>
                                    <p:animEffect filter="image" prLst="opacity: 0.5">
                                      <p:cBhvr rctx="IE">
                                        <p:cTn id="34" dur="indefinite"/>
                                        <p:tgtEl>
                                          <p:spTgt spid="558114"/>
                                        </p:tgtEl>
                                      </p:cBhvr>
                                    </p:animEffect>
                                  </p:childTnLst>
                                </p:cTn>
                              </p:par>
                              <p:par>
                                <p:cTn id="35" presetID="9" presetClass="emph" presetSubtype="0" grpId="0" nodeType="withEffect">
                                  <p:stCondLst>
                                    <p:cond delay="0"/>
                                  </p:stCondLst>
                                  <p:childTnLst>
                                    <p:set>
                                      <p:cBhvr rctx="PPT">
                                        <p:cTn id="36" dur="indefinite"/>
                                        <p:tgtEl>
                                          <p:spTgt spid="558115"/>
                                        </p:tgtEl>
                                        <p:attrNameLst>
                                          <p:attrName>style.opacity</p:attrName>
                                        </p:attrNameLst>
                                      </p:cBhvr>
                                      <p:to>
                                        <p:strVal val="0.5"/>
                                      </p:to>
                                    </p:set>
                                    <p:animEffect filter="image" prLst="opacity: 0.5">
                                      <p:cBhvr rctx="IE">
                                        <p:cTn id="37" dur="indefinite"/>
                                        <p:tgtEl>
                                          <p:spTgt spid="558115"/>
                                        </p:tgtEl>
                                      </p:cBhvr>
                                    </p:animEffect>
                                  </p:childTnLst>
                                </p:cTn>
                              </p:par>
                            </p:childTnLst>
                          </p:cTn>
                        </p:par>
                        <p:par>
                          <p:cTn id="38" fill="hold">
                            <p:stCondLst>
                              <p:cond delay="0"/>
                            </p:stCondLst>
                            <p:childTnLst>
                              <p:par>
                                <p:cTn id="39" presetID="5" presetClass="entr" presetSubtype="10" fill="hold" grpId="0" nodeType="afterEffect">
                                  <p:stCondLst>
                                    <p:cond delay="0"/>
                                  </p:stCondLst>
                                  <p:childTnLst>
                                    <p:set>
                                      <p:cBhvr>
                                        <p:cTn id="40" dur="1" fill="hold">
                                          <p:stCondLst>
                                            <p:cond delay="0"/>
                                          </p:stCondLst>
                                        </p:cTn>
                                        <p:tgtEl>
                                          <p:spTgt spid="558134"/>
                                        </p:tgtEl>
                                        <p:attrNameLst>
                                          <p:attrName>style.visibility</p:attrName>
                                        </p:attrNameLst>
                                      </p:cBhvr>
                                      <p:to>
                                        <p:strVal val="visible"/>
                                      </p:to>
                                    </p:set>
                                    <p:animEffect transition="in" filter="checkerboard(across)">
                                      <p:cBhvr>
                                        <p:cTn id="41" dur="1000"/>
                                        <p:tgtEl>
                                          <p:spTgt spid="558134"/>
                                        </p:tgtEl>
                                      </p:cBhvr>
                                    </p:animEffect>
                                  </p:childTnLst>
                                </p:cTn>
                              </p:par>
                            </p:childTnLst>
                          </p:cTn>
                        </p:par>
                        <p:par>
                          <p:cTn id="42" fill="hold">
                            <p:stCondLst>
                              <p:cond delay="10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558116"/>
                                        </p:tgtEl>
                                        <p:attrNameLst>
                                          <p:attrName>style.visibility</p:attrName>
                                        </p:attrNameLst>
                                      </p:cBhvr>
                                      <p:to>
                                        <p:strVal val="visible"/>
                                      </p:to>
                                    </p:set>
                                    <p:animEffect transition="in" filter="wipe(left)">
                                      <p:cBhvr>
                                        <p:cTn id="45" dur="500"/>
                                        <p:tgtEl>
                                          <p:spTgt spid="558116"/>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558137"/>
                                        </p:tgtEl>
                                        <p:attrNameLst>
                                          <p:attrName>style.visibility</p:attrName>
                                        </p:attrNameLst>
                                      </p:cBhvr>
                                      <p:to>
                                        <p:strVal val="visible"/>
                                      </p:to>
                                    </p:set>
                                    <p:animEffect transition="in" filter="checkerboard(across)">
                                      <p:cBhvr>
                                        <p:cTn id="50" dur="1000"/>
                                        <p:tgtEl>
                                          <p:spTgt spid="558137"/>
                                        </p:tgtEl>
                                      </p:cBhvr>
                                    </p:animEffect>
                                  </p:childTnLst>
                                </p:cTn>
                              </p:par>
                            </p:childTnLst>
                          </p:cTn>
                        </p:par>
                        <p:par>
                          <p:cTn id="51" fill="hold">
                            <p:stCondLst>
                              <p:cond delay="1000"/>
                            </p:stCondLst>
                            <p:childTnLst>
                              <p:par>
                                <p:cTn id="52" presetID="47" presetClass="entr" presetSubtype="0" fill="hold" nodeType="afterEffect">
                                  <p:stCondLst>
                                    <p:cond delay="0"/>
                                  </p:stCondLst>
                                  <p:childTnLst>
                                    <p:set>
                                      <p:cBhvr>
                                        <p:cTn id="53" dur="1" fill="hold">
                                          <p:stCondLst>
                                            <p:cond delay="0"/>
                                          </p:stCondLst>
                                        </p:cTn>
                                        <p:tgtEl>
                                          <p:spTgt spid="558168"/>
                                        </p:tgtEl>
                                        <p:attrNameLst>
                                          <p:attrName>style.visibility</p:attrName>
                                        </p:attrNameLst>
                                      </p:cBhvr>
                                      <p:to>
                                        <p:strVal val="visible"/>
                                      </p:to>
                                    </p:set>
                                    <p:animEffect transition="in" filter="fade">
                                      <p:cBhvr>
                                        <p:cTn id="54" dur="1000"/>
                                        <p:tgtEl>
                                          <p:spTgt spid="558168"/>
                                        </p:tgtEl>
                                      </p:cBhvr>
                                    </p:animEffect>
                                    <p:anim calcmode="lin" valueType="num">
                                      <p:cBhvr>
                                        <p:cTn id="55" dur="1000" fill="hold"/>
                                        <p:tgtEl>
                                          <p:spTgt spid="558168"/>
                                        </p:tgtEl>
                                        <p:attrNameLst>
                                          <p:attrName>ppt_x</p:attrName>
                                        </p:attrNameLst>
                                      </p:cBhvr>
                                      <p:tavLst>
                                        <p:tav tm="0">
                                          <p:val>
                                            <p:strVal val="#ppt_x"/>
                                          </p:val>
                                        </p:tav>
                                        <p:tav tm="100000">
                                          <p:val>
                                            <p:strVal val="#ppt_x"/>
                                          </p:val>
                                        </p:tav>
                                      </p:tavLst>
                                    </p:anim>
                                    <p:anim calcmode="lin" valueType="num">
                                      <p:cBhvr>
                                        <p:cTn id="56" dur="1000" fill="hold"/>
                                        <p:tgtEl>
                                          <p:spTgt spid="5581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02" grpId="0" animBg="1"/>
      <p:bldP spid="558103" grpId="0" animBg="1"/>
      <p:bldP spid="558104" grpId="0"/>
      <p:bldP spid="558105" grpId="0" animBg="1"/>
      <p:bldP spid="558106" grpId="0" animBg="1"/>
      <p:bldP spid="558107" grpId="0"/>
      <p:bldP spid="558108" grpId="0" animBg="1"/>
      <p:bldP spid="558109" grpId="0" animBg="1"/>
      <p:bldP spid="558110" grpId="0"/>
      <p:bldP spid="558114" grpId="0" animBg="1"/>
      <p:bldP spid="558115" grpId="0"/>
      <p:bldP spid="558116" grpId="0" autoUpdateAnimBg="0"/>
      <p:bldP spid="558134" grpId="0" animBg="1"/>
      <p:bldP spid="5581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8130" name="Picture 2" descr="eTOM_5-24-06"/>
          <p:cNvPicPr>
            <a:picLocks noChangeAspect="1" noChangeArrowheads="1"/>
          </p:cNvPicPr>
          <p:nvPr/>
        </p:nvPicPr>
        <p:blipFill>
          <a:blip r:embed="rId2"/>
          <a:srcRect/>
          <a:stretch>
            <a:fillRect/>
          </a:stretch>
        </p:blipFill>
        <p:spPr bwMode="auto">
          <a:xfrm>
            <a:off x="0" y="1143000"/>
            <a:ext cx="9140825" cy="5715000"/>
          </a:xfrm>
          <a:prstGeom prst="rect">
            <a:avLst/>
          </a:prstGeom>
          <a:noFill/>
        </p:spPr>
      </p:pic>
      <p:sp>
        <p:nvSpPr>
          <p:cNvPr id="688131" name="Rectangle 3">
            <a:hlinkClick r:id="" action="ppaction://hlinkshowjump?jump=nextslide"/>
          </p:cNvPr>
          <p:cNvSpPr>
            <a:spLocks noChangeArrowheads="1"/>
          </p:cNvSpPr>
          <p:nvPr/>
        </p:nvSpPr>
        <p:spPr bwMode="auto">
          <a:xfrm>
            <a:off x="3952875" y="1981200"/>
            <a:ext cx="4962525" cy="3476625"/>
          </a:xfrm>
          <a:prstGeom prst="rect">
            <a:avLst/>
          </a:prstGeom>
          <a:noFill/>
          <a:ln w="9525">
            <a:solidFill>
              <a:srgbClr val="0000FF"/>
            </a:solidFill>
            <a:miter lim="800000"/>
            <a:headEnd/>
            <a:tailEnd/>
          </a:ln>
          <a:effectLst/>
        </p:spPr>
        <p:txBody>
          <a:bodyPr wrap="none" anchor="ctr"/>
          <a:lstStyle/>
          <a:p>
            <a:endParaRPr lang="en-US"/>
          </a:p>
        </p:txBody>
      </p:sp>
      <p:sp>
        <p:nvSpPr>
          <p:cNvPr id="688132" name="Rectangle 4">
            <a:hlinkClick r:id="" action="ppaction://noaction"/>
          </p:cNvPr>
          <p:cNvSpPr>
            <a:spLocks noChangeArrowheads="1"/>
          </p:cNvSpPr>
          <p:nvPr/>
        </p:nvSpPr>
        <p:spPr bwMode="auto">
          <a:xfrm>
            <a:off x="200025" y="1981200"/>
            <a:ext cx="3762375" cy="3476625"/>
          </a:xfrm>
          <a:prstGeom prst="rect">
            <a:avLst/>
          </a:prstGeom>
          <a:noFill/>
          <a:ln w="9525">
            <a:solidFill>
              <a:srgbClr val="0000FF"/>
            </a:solidFill>
            <a:miter lim="800000"/>
            <a:headEnd/>
            <a:tailEnd/>
          </a:ln>
          <a:effectLst/>
        </p:spPr>
        <p:txBody>
          <a:bodyPr wrap="none" anchor="ctr"/>
          <a:lstStyle/>
          <a:p>
            <a:endParaRPr lang="en-US"/>
          </a:p>
        </p:txBody>
      </p:sp>
      <p:sp>
        <p:nvSpPr>
          <p:cNvPr id="688134" name="Rectangle 6"/>
          <p:cNvSpPr>
            <a:spLocks noGrp="1" noChangeArrowheads="1"/>
          </p:cNvSpPr>
          <p:nvPr>
            <p:ph type="title"/>
          </p:nvPr>
        </p:nvSpPr>
        <p:spPr>
          <a:noFill/>
          <a:ln/>
        </p:spPr>
        <p:txBody>
          <a:bodyPr/>
          <a:lstStyle/>
          <a:p>
            <a:r>
              <a:rPr lang="en-US" sz="4400" dirty="0" err="1"/>
              <a:t>eTOM</a:t>
            </a:r>
            <a:r>
              <a:rPr lang="en-US" sz="4400" dirty="0"/>
              <a:t> Map: All Levels </a:t>
            </a:r>
          </a:p>
        </p:txBody>
      </p:sp>
      <p:sp>
        <p:nvSpPr>
          <p:cNvPr id="688135" name="AutoShape 7"/>
          <p:cNvSpPr>
            <a:spLocks noChangeArrowheads="1"/>
          </p:cNvSpPr>
          <p:nvPr/>
        </p:nvSpPr>
        <p:spPr bwMode="auto">
          <a:xfrm>
            <a:off x="1905000" y="3124200"/>
            <a:ext cx="4953000" cy="1600200"/>
          </a:xfrm>
          <a:prstGeom prst="roundRect">
            <a:avLst>
              <a:gd name="adj" fmla="val 16667"/>
            </a:avLst>
          </a:prstGeom>
          <a:solidFill>
            <a:srgbClr val="FFFF66"/>
          </a:solidFill>
          <a:ln w="9525">
            <a:solidFill>
              <a:schemeClr val="tx1"/>
            </a:solidFill>
            <a:round/>
            <a:headEnd/>
            <a:tailEnd/>
          </a:ln>
          <a:effectLst/>
        </p:spPr>
        <p:txBody>
          <a:bodyPr anchor="ctr"/>
          <a:lstStyle/>
          <a:p>
            <a:pPr>
              <a:spcBef>
                <a:spcPct val="0"/>
              </a:spcBef>
              <a:buClrTx/>
              <a:buFontTx/>
              <a:buNone/>
            </a:pPr>
            <a:r>
              <a:rPr lang="en-US" sz="1600" dirty="0" err="1"/>
              <a:t>eTOM</a:t>
            </a:r>
            <a:r>
              <a:rPr lang="en-US" sz="1600" b="0" dirty="0"/>
              <a:t> is a structured </a:t>
            </a:r>
            <a:r>
              <a:rPr lang="en-US" sz="1600" b="0" dirty="0">
                <a:solidFill>
                  <a:schemeClr val="hlink"/>
                </a:solidFill>
              </a:rPr>
              <a:t>catalogue</a:t>
            </a:r>
            <a:r>
              <a:rPr lang="en-US" sz="1600" b="0" dirty="0"/>
              <a:t> of process elements, which can be </a:t>
            </a:r>
            <a:r>
              <a:rPr lang="en-US" sz="1600" b="0" dirty="0">
                <a:solidFill>
                  <a:schemeClr val="hlink"/>
                </a:solidFill>
              </a:rPr>
              <a:t>viewed in different levels</a:t>
            </a:r>
            <a:r>
              <a:rPr lang="en-US" sz="1600" b="0" dirty="0"/>
              <a:t> of decompositions and point of view.</a:t>
            </a:r>
          </a:p>
          <a:p>
            <a:pPr>
              <a:spcBef>
                <a:spcPct val="0"/>
              </a:spcBef>
              <a:buClrTx/>
              <a:buFontTx/>
              <a:buNone/>
            </a:pPr>
            <a:r>
              <a:rPr lang="en-US" sz="1600" b="0" u="sng" dirty="0"/>
              <a:t>Horizontal</a:t>
            </a:r>
            <a:r>
              <a:rPr lang="en-US" sz="1600" b="0" dirty="0"/>
              <a:t> – functional grouping.</a:t>
            </a:r>
          </a:p>
          <a:p>
            <a:pPr>
              <a:spcBef>
                <a:spcPct val="0"/>
              </a:spcBef>
              <a:buClrTx/>
              <a:buFontTx/>
              <a:buNone/>
            </a:pPr>
            <a:r>
              <a:rPr lang="en-US" sz="1600" b="0" u="sng" dirty="0"/>
              <a:t>Vertical</a:t>
            </a:r>
            <a:r>
              <a:rPr lang="en-US" sz="1600" b="0" dirty="0"/>
              <a:t> – End-to-End grouping</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688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type="lt">
                                    <p:tmAbs val="0"/>
                                  </p:iterate>
                                  <p:childTnLst>
                                    <p:set>
                                      <p:cBhvr>
                                        <p:cTn id="10" dur="1" fill="hold">
                                          <p:stCondLst>
                                            <p:cond delay="0"/>
                                          </p:stCondLst>
                                        </p:cTn>
                                        <p:tgtEl>
                                          <p:spTgt spid="68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5" grpId="0" animBg="1"/>
      <p:bldP spid="68813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sz="4800"/>
              <a:t> eTOM: What is it used for?</a:t>
            </a:r>
          </a:p>
        </p:txBody>
      </p:sp>
      <p:sp>
        <p:nvSpPr>
          <p:cNvPr id="829443" name="Rectangle 3"/>
          <p:cNvSpPr>
            <a:spLocks noGrp="1" noChangeArrowheads="1"/>
          </p:cNvSpPr>
          <p:nvPr>
            <p:ph type="body" idx="1"/>
          </p:nvPr>
        </p:nvSpPr>
        <p:spPr>
          <a:xfrm>
            <a:off x="76200" y="1657350"/>
            <a:ext cx="8915400" cy="3877985"/>
          </a:xfrm>
          <a:ln/>
        </p:spPr>
        <p:txBody>
          <a:bodyPr/>
          <a:lstStyle/>
          <a:p>
            <a:pPr>
              <a:lnSpc>
                <a:spcPct val="75000"/>
              </a:lnSpc>
              <a:spcBef>
                <a:spcPct val="50000"/>
              </a:spcBef>
              <a:buFont typeface="Arial" pitchFamily="34" charset="0"/>
              <a:buNone/>
            </a:pPr>
            <a:r>
              <a:rPr lang="en-US" sz="4000" b="1" dirty="0"/>
              <a:t>Provides </a:t>
            </a:r>
            <a:r>
              <a:rPr lang="en-US" sz="4000" b="1" u="sng" dirty="0"/>
              <a:t>business-oriented</a:t>
            </a:r>
            <a:r>
              <a:rPr lang="en-US" sz="4000" b="1" dirty="0"/>
              <a:t> view</a:t>
            </a:r>
          </a:p>
          <a:p>
            <a:pPr lvl="1">
              <a:lnSpc>
                <a:spcPct val="75000"/>
              </a:lnSpc>
              <a:spcBef>
                <a:spcPct val="50000"/>
              </a:spcBef>
            </a:pPr>
            <a:r>
              <a:rPr lang="en-US" sz="3200" dirty="0"/>
              <a:t>Useful for </a:t>
            </a:r>
            <a:r>
              <a:rPr lang="en-US" sz="3200" dirty="0">
                <a:solidFill>
                  <a:srgbClr val="990000"/>
                </a:solidFill>
              </a:rPr>
              <a:t>planners/ managers/ strategists </a:t>
            </a:r>
            <a:r>
              <a:rPr lang="en-US" sz="3200" dirty="0" smtClean="0">
                <a:solidFill>
                  <a:srgbClr val="990000"/>
                </a:solidFill>
              </a:rPr>
              <a:t> </a:t>
            </a:r>
            <a:endParaRPr lang="en-US" sz="3200" dirty="0">
              <a:solidFill>
                <a:srgbClr val="990000"/>
              </a:solidFill>
            </a:endParaRPr>
          </a:p>
          <a:p>
            <a:pPr lvl="1">
              <a:lnSpc>
                <a:spcPct val="75000"/>
              </a:lnSpc>
              <a:spcBef>
                <a:spcPct val="50000"/>
              </a:spcBef>
            </a:pPr>
            <a:r>
              <a:rPr lang="en-US" sz="3200" dirty="0"/>
              <a:t>Emphasizes </a:t>
            </a:r>
            <a:r>
              <a:rPr lang="en-US" sz="3200" dirty="0">
                <a:solidFill>
                  <a:srgbClr val="990000"/>
                </a:solidFill>
              </a:rPr>
              <a:t>structure/ process components/ process interactivity/ roles/ </a:t>
            </a:r>
            <a:r>
              <a:rPr lang="en-US" sz="3200" dirty="0" smtClean="0">
                <a:solidFill>
                  <a:srgbClr val="990000"/>
                </a:solidFill>
              </a:rPr>
              <a:t>responsibilities</a:t>
            </a:r>
            <a:endParaRPr lang="en-US" sz="3200" dirty="0"/>
          </a:p>
          <a:p>
            <a:pPr lvl="1">
              <a:lnSpc>
                <a:spcPct val="75000"/>
              </a:lnSpc>
              <a:spcBef>
                <a:spcPct val="50000"/>
              </a:spcBef>
            </a:pPr>
            <a:r>
              <a:rPr lang="en-US" sz="3200" dirty="0"/>
              <a:t>Sets </a:t>
            </a:r>
            <a:r>
              <a:rPr lang="en-US" sz="3200" dirty="0">
                <a:solidFill>
                  <a:srgbClr val="990000"/>
                </a:solidFill>
              </a:rPr>
              <a:t>requirements</a:t>
            </a:r>
            <a:r>
              <a:rPr lang="en-US" sz="3200" dirty="0"/>
              <a:t> for (but is neutral towards) system solution/ architecture/ technology/ implementation and support requirements </a:t>
            </a:r>
            <a:r>
              <a:rPr lang="en-US" sz="3200" dirty="0" err="1"/>
              <a:t>Mngt</a:t>
            </a:r>
            <a:endParaRPr lang="en-US" sz="3200" dirty="0"/>
          </a:p>
        </p:txBody>
      </p:sp>
      <p:pic>
        <p:nvPicPr>
          <p:cNvPr id="829444" name="Picture 4" descr="logo without circle2"/>
          <p:cNvPicPr>
            <a:picLocks noChangeAspect="1" noChangeArrowheads="1"/>
          </p:cNvPicPr>
          <p:nvPr/>
        </p:nvPicPr>
        <p:blipFill>
          <a:blip r:embed="rId2"/>
          <a:srcRect/>
          <a:stretch>
            <a:fillRect/>
          </a:stretch>
        </p:blipFill>
        <p:spPr bwMode="auto">
          <a:xfrm>
            <a:off x="3962400" y="6570663"/>
            <a:ext cx="2362200" cy="211137"/>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animEffect transition="in" filter="checkerboard(across)">
                                      <p:cBhvr>
                                        <p:cTn id="7" dur="1000"/>
                                        <p:tgtEl>
                                          <p:spTgt spid="829443">
                                            <p:txEl>
                                              <p:pRg st="0" end="0"/>
                                            </p:txEl>
                                          </p:spTgt>
                                        </p:tgtEl>
                                      </p:cBhvr>
                                    </p:animEffect>
                                  </p:childTnLst>
                                </p:cTn>
                              </p:par>
                            </p:childTnLst>
                          </p:cTn>
                        </p:par>
                        <p:par>
                          <p:cTn id="8" fill="hold">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829443">
                                            <p:txEl>
                                              <p:pRg st="1" end="1"/>
                                            </p:txEl>
                                          </p:spTgt>
                                        </p:tgtEl>
                                        <p:attrNameLst>
                                          <p:attrName>style.visibility</p:attrName>
                                        </p:attrNameLst>
                                      </p:cBhvr>
                                      <p:to>
                                        <p:strVal val="visible"/>
                                      </p:to>
                                    </p:set>
                                    <p:animEffect transition="in" filter="checkerboard(across)">
                                      <p:cBhvr>
                                        <p:cTn id="11" dur="1000"/>
                                        <p:tgtEl>
                                          <p:spTgt spid="829443">
                                            <p:txEl>
                                              <p:pRg st="1" end="1"/>
                                            </p:txEl>
                                          </p:spTgt>
                                        </p:tgtEl>
                                      </p:cBhvr>
                                    </p:animEffect>
                                  </p:childTnLst>
                                </p:cTn>
                              </p:par>
                            </p:childTnLst>
                          </p:cTn>
                        </p:par>
                        <p:par>
                          <p:cTn id="12" fill="hold">
                            <p:stCondLst>
                              <p:cond delay="2000"/>
                            </p:stCondLst>
                            <p:childTnLst>
                              <p:par>
                                <p:cTn id="13" presetID="5" presetClass="entr" presetSubtype="10" fill="hold" grpId="0" nodeType="afterEffect">
                                  <p:stCondLst>
                                    <p:cond delay="0"/>
                                  </p:stCondLst>
                                  <p:childTnLst>
                                    <p:set>
                                      <p:cBhvr>
                                        <p:cTn id="14" dur="1" fill="hold">
                                          <p:stCondLst>
                                            <p:cond delay="0"/>
                                          </p:stCondLst>
                                        </p:cTn>
                                        <p:tgtEl>
                                          <p:spTgt spid="829443">
                                            <p:txEl>
                                              <p:pRg st="2" end="2"/>
                                            </p:txEl>
                                          </p:spTgt>
                                        </p:tgtEl>
                                        <p:attrNameLst>
                                          <p:attrName>style.visibility</p:attrName>
                                        </p:attrNameLst>
                                      </p:cBhvr>
                                      <p:to>
                                        <p:strVal val="visible"/>
                                      </p:to>
                                    </p:set>
                                    <p:animEffect transition="in" filter="checkerboard(across)">
                                      <p:cBhvr>
                                        <p:cTn id="15" dur="1000"/>
                                        <p:tgtEl>
                                          <p:spTgt spid="829443">
                                            <p:txEl>
                                              <p:pRg st="2" end="2"/>
                                            </p:txEl>
                                          </p:spTgt>
                                        </p:tgtEl>
                                      </p:cBhvr>
                                    </p:animEffect>
                                  </p:childTnLst>
                                </p:cTn>
                              </p:par>
                            </p:childTnLst>
                          </p:cTn>
                        </p:par>
                        <p:par>
                          <p:cTn id="16" fill="hold">
                            <p:stCondLst>
                              <p:cond delay="3000"/>
                            </p:stCondLst>
                            <p:childTnLst>
                              <p:par>
                                <p:cTn id="17" presetID="5" presetClass="entr" presetSubtype="10" fill="hold" grpId="0" nodeType="afterEffect">
                                  <p:stCondLst>
                                    <p:cond delay="0"/>
                                  </p:stCondLst>
                                  <p:childTnLst>
                                    <p:set>
                                      <p:cBhvr>
                                        <p:cTn id="18" dur="1" fill="hold">
                                          <p:stCondLst>
                                            <p:cond delay="0"/>
                                          </p:stCondLst>
                                        </p:cTn>
                                        <p:tgtEl>
                                          <p:spTgt spid="829443">
                                            <p:txEl>
                                              <p:pRg st="3" end="3"/>
                                            </p:txEl>
                                          </p:spTgt>
                                        </p:tgtEl>
                                        <p:attrNameLst>
                                          <p:attrName>style.visibility</p:attrName>
                                        </p:attrNameLst>
                                      </p:cBhvr>
                                      <p:to>
                                        <p:strVal val="visible"/>
                                      </p:to>
                                    </p:set>
                                    <p:animEffect transition="in" filter="checkerboard(across)">
                                      <p:cBhvr>
                                        <p:cTn id="19" dur="1000"/>
                                        <p:tgtEl>
                                          <p:spTgt spid="82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TMF</a:t>
            </a:r>
            <a:endParaRPr lang="en-US" dirty="0"/>
          </a:p>
        </p:txBody>
      </p:sp>
      <p:pic>
        <p:nvPicPr>
          <p:cNvPr id="4" name="Picture 4" descr="logo without circle2"/>
          <p:cNvPicPr>
            <a:picLocks noGrp="1" noChangeAspect="1" noChangeArrowheads="1"/>
          </p:cNvPicPr>
          <p:nvPr>
            <p:ph idx="1"/>
          </p:nvPr>
        </p:nvPicPr>
        <p:blipFill>
          <a:blip r:embed="rId2"/>
          <a:srcRect/>
          <a:stretch>
            <a:fillRect/>
          </a:stretch>
        </p:blipFill>
        <p:spPr bwMode="auto">
          <a:xfrm>
            <a:off x="1219200" y="3233195"/>
            <a:ext cx="6465794" cy="576805"/>
          </a:xfrm>
          <a:prstGeom prst="rect">
            <a:avLst/>
          </a:prstGeom>
          <a:noFill/>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sz="4400"/>
              <a:t>Areas Of eTOM Application</a:t>
            </a:r>
          </a:p>
        </p:txBody>
      </p:sp>
      <p:sp>
        <p:nvSpPr>
          <p:cNvPr id="641028" name="Rectangle 4"/>
          <p:cNvSpPr>
            <a:spLocks noChangeArrowheads="1"/>
          </p:cNvSpPr>
          <p:nvPr/>
        </p:nvSpPr>
        <p:spPr bwMode="auto">
          <a:xfrm>
            <a:off x="1295400" y="1752600"/>
            <a:ext cx="1752600" cy="1219200"/>
          </a:xfrm>
          <a:prstGeom prst="rect">
            <a:avLst/>
          </a:prstGeom>
          <a:solidFill>
            <a:schemeClr val="bg1"/>
          </a:solidFill>
          <a:ln w="38100" algn="ctr">
            <a:solidFill>
              <a:schemeClr val="tx1"/>
            </a:solidFill>
            <a:miter lim="800000"/>
            <a:headEnd/>
            <a:tailEnd/>
          </a:ln>
          <a:effectLst/>
        </p:spPr>
        <p:txBody>
          <a:bodyPr anchor="ctr"/>
          <a:lstStyle/>
          <a:p>
            <a:r>
              <a:rPr lang="en-US" sz="1600" b="0"/>
              <a:t>Process Flow, Events</a:t>
            </a:r>
          </a:p>
          <a:p>
            <a:r>
              <a:rPr lang="en-US" sz="1000" b="0"/>
              <a:t>Process Re-engineering/ Alignment/Metrics**</a:t>
            </a:r>
          </a:p>
        </p:txBody>
      </p:sp>
      <p:sp>
        <p:nvSpPr>
          <p:cNvPr id="641029" name="Rectangle 5"/>
          <p:cNvSpPr>
            <a:spLocks noChangeArrowheads="1"/>
          </p:cNvSpPr>
          <p:nvPr/>
        </p:nvSpPr>
        <p:spPr bwMode="auto">
          <a:xfrm>
            <a:off x="1295400" y="3638550"/>
            <a:ext cx="1752600" cy="1219200"/>
          </a:xfrm>
          <a:prstGeom prst="rect">
            <a:avLst/>
          </a:prstGeom>
          <a:solidFill>
            <a:schemeClr val="bg1"/>
          </a:solidFill>
          <a:ln w="38100" algn="ctr">
            <a:solidFill>
              <a:schemeClr val="tx1"/>
            </a:solidFill>
            <a:miter lim="800000"/>
            <a:headEnd/>
            <a:tailEnd/>
          </a:ln>
          <a:effectLst/>
        </p:spPr>
        <p:txBody>
          <a:bodyPr anchor="ctr"/>
          <a:lstStyle/>
          <a:p>
            <a:r>
              <a:rPr lang="en-US" sz="1600" b="0"/>
              <a:t>Financial</a:t>
            </a:r>
          </a:p>
          <a:p>
            <a:endParaRPr lang="en-US" sz="1000" b="0"/>
          </a:p>
          <a:p>
            <a:pPr>
              <a:lnSpc>
                <a:spcPct val="80000"/>
              </a:lnSpc>
              <a:spcBef>
                <a:spcPct val="5000"/>
              </a:spcBef>
            </a:pPr>
            <a:r>
              <a:rPr lang="en-US" sz="1000" b="0"/>
              <a:t>Activity Base Mngt</a:t>
            </a:r>
          </a:p>
          <a:p>
            <a:endParaRPr lang="en-US" sz="1000" b="0"/>
          </a:p>
        </p:txBody>
      </p:sp>
      <p:sp>
        <p:nvSpPr>
          <p:cNvPr id="641030" name="Rectangle 6"/>
          <p:cNvSpPr>
            <a:spLocks noChangeArrowheads="1"/>
          </p:cNvSpPr>
          <p:nvPr/>
        </p:nvSpPr>
        <p:spPr bwMode="auto">
          <a:xfrm>
            <a:off x="1295400" y="5410200"/>
            <a:ext cx="1752600" cy="1219200"/>
          </a:xfrm>
          <a:prstGeom prst="rect">
            <a:avLst/>
          </a:prstGeom>
          <a:solidFill>
            <a:schemeClr val="bg1"/>
          </a:solidFill>
          <a:ln w="38100" algn="ctr">
            <a:solidFill>
              <a:schemeClr val="tx1"/>
            </a:solidFill>
            <a:miter lim="800000"/>
            <a:headEnd/>
            <a:tailEnd/>
          </a:ln>
          <a:effectLst/>
        </p:spPr>
        <p:txBody>
          <a:bodyPr anchor="ctr"/>
          <a:lstStyle/>
          <a:p>
            <a:r>
              <a:rPr lang="en-US" sz="1600" b="0"/>
              <a:t>People</a:t>
            </a:r>
          </a:p>
          <a:p>
            <a:endParaRPr lang="en-US" sz="1000" b="0"/>
          </a:p>
          <a:p>
            <a:pPr>
              <a:lnSpc>
                <a:spcPct val="80000"/>
              </a:lnSpc>
              <a:spcBef>
                <a:spcPct val="5000"/>
              </a:spcBef>
            </a:pPr>
            <a:r>
              <a:rPr lang="en-US" sz="1000" b="0"/>
              <a:t>Org alignment &amp; Re-arrangement</a:t>
            </a:r>
          </a:p>
          <a:p>
            <a:pPr>
              <a:lnSpc>
                <a:spcPct val="80000"/>
              </a:lnSpc>
              <a:spcBef>
                <a:spcPct val="5000"/>
              </a:spcBef>
            </a:pPr>
            <a:endParaRPr lang="en-US" sz="1000" b="0"/>
          </a:p>
        </p:txBody>
      </p:sp>
      <p:sp>
        <p:nvSpPr>
          <p:cNvPr id="641031" name="Rectangle 7"/>
          <p:cNvSpPr>
            <a:spLocks noChangeArrowheads="1"/>
          </p:cNvSpPr>
          <p:nvPr/>
        </p:nvSpPr>
        <p:spPr bwMode="auto">
          <a:xfrm>
            <a:off x="5943600" y="1752600"/>
            <a:ext cx="2057400" cy="1219200"/>
          </a:xfrm>
          <a:prstGeom prst="rect">
            <a:avLst/>
          </a:prstGeom>
          <a:solidFill>
            <a:schemeClr val="bg1"/>
          </a:solidFill>
          <a:ln w="38100" algn="ctr">
            <a:solidFill>
              <a:schemeClr val="tx1"/>
            </a:solidFill>
            <a:miter lim="800000"/>
            <a:headEnd/>
            <a:tailEnd/>
          </a:ln>
          <a:effectLst/>
        </p:spPr>
        <p:txBody>
          <a:bodyPr anchor="ctr"/>
          <a:lstStyle/>
          <a:p>
            <a:r>
              <a:rPr lang="en-US" sz="1600" b="0"/>
              <a:t>System &amp; Data</a:t>
            </a:r>
          </a:p>
          <a:p>
            <a:r>
              <a:rPr lang="en-US" sz="1000" b="0"/>
              <a:t>IT Requirements</a:t>
            </a:r>
          </a:p>
          <a:p>
            <a:r>
              <a:rPr lang="en-US" sz="1000" b="0"/>
              <a:t>IT alignment</a:t>
            </a:r>
          </a:p>
          <a:p>
            <a:r>
              <a:rPr lang="en-US" sz="1000" b="0"/>
              <a:t>IT Re-use</a:t>
            </a:r>
          </a:p>
        </p:txBody>
      </p:sp>
      <p:sp>
        <p:nvSpPr>
          <p:cNvPr id="641032" name="Rectangle 8"/>
          <p:cNvSpPr>
            <a:spLocks noChangeArrowheads="1"/>
          </p:cNvSpPr>
          <p:nvPr/>
        </p:nvSpPr>
        <p:spPr bwMode="auto">
          <a:xfrm>
            <a:off x="5943600" y="3638550"/>
            <a:ext cx="2057400" cy="1219200"/>
          </a:xfrm>
          <a:prstGeom prst="rect">
            <a:avLst/>
          </a:prstGeom>
          <a:solidFill>
            <a:schemeClr val="bg1"/>
          </a:solidFill>
          <a:ln w="38100" algn="ctr">
            <a:solidFill>
              <a:schemeClr val="tx1"/>
            </a:solidFill>
            <a:miter lim="800000"/>
            <a:headEnd/>
            <a:tailEnd/>
          </a:ln>
          <a:effectLst/>
        </p:spPr>
        <p:txBody>
          <a:bodyPr anchor="ctr"/>
          <a:lstStyle/>
          <a:p>
            <a:r>
              <a:rPr lang="en-US" sz="1600" b="0"/>
              <a:t>Business Rules</a:t>
            </a:r>
          </a:p>
          <a:p>
            <a:r>
              <a:rPr lang="en-US" sz="1000" b="0"/>
              <a:t>Consistent Application</a:t>
            </a:r>
          </a:p>
        </p:txBody>
      </p:sp>
      <p:sp>
        <p:nvSpPr>
          <p:cNvPr id="641033" name="Rectangle 9"/>
          <p:cNvSpPr>
            <a:spLocks noChangeArrowheads="1"/>
          </p:cNvSpPr>
          <p:nvPr/>
        </p:nvSpPr>
        <p:spPr bwMode="auto">
          <a:xfrm>
            <a:off x="5943600" y="5410200"/>
            <a:ext cx="2057400" cy="1219200"/>
          </a:xfrm>
          <a:prstGeom prst="rect">
            <a:avLst/>
          </a:prstGeom>
          <a:solidFill>
            <a:schemeClr val="bg1"/>
          </a:solidFill>
          <a:ln w="38100" algn="ctr">
            <a:solidFill>
              <a:schemeClr val="tx1"/>
            </a:solidFill>
            <a:miter lim="800000"/>
            <a:headEnd/>
            <a:tailEnd/>
          </a:ln>
          <a:effectLst/>
        </p:spPr>
        <p:txBody>
          <a:bodyPr anchor="ctr"/>
          <a:lstStyle/>
          <a:p>
            <a:r>
              <a:rPr lang="en-US" sz="1600" b="0"/>
              <a:t>Business Strategy Initiatives</a:t>
            </a:r>
          </a:p>
          <a:p>
            <a:pPr algn="l">
              <a:lnSpc>
                <a:spcPct val="80000"/>
              </a:lnSpc>
              <a:spcBef>
                <a:spcPct val="5000"/>
              </a:spcBef>
            </a:pPr>
            <a:r>
              <a:rPr lang="en-US" sz="1000" b="0"/>
              <a:t>Cohesive Enterprise programs</a:t>
            </a:r>
            <a:r>
              <a:rPr lang="en-US" sz="1600" b="0"/>
              <a:t> </a:t>
            </a:r>
          </a:p>
        </p:txBody>
      </p:sp>
      <p:sp>
        <p:nvSpPr>
          <p:cNvPr id="641034" name="Rectangle 10"/>
          <p:cNvSpPr>
            <a:spLocks noChangeArrowheads="1"/>
          </p:cNvSpPr>
          <p:nvPr/>
        </p:nvSpPr>
        <p:spPr bwMode="auto">
          <a:xfrm>
            <a:off x="3581400" y="3638550"/>
            <a:ext cx="1752600" cy="1219200"/>
          </a:xfrm>
          <a:prstGeom prst="rect">
            <a:avLst/>
          </a:prstGeom>
          <a:solidFill>
            <a:schemeClr val="bg1"/>
          </a:solidFill>
          <a:ln w="38100" algn="ctr">
            <a:solidFill>
              <a:schemeClr val="tx1"/>
            </a:solidFill>
            <a:miter lim="800000"/>
            <a:headEnd/>
            <a:tailEnd/>
          </a:ln>
          <a:effectLst/>
        </p:spPr>
        <p:txBody>
          <a:bodyPr anchor="ctr"/>
          <a:lstStyle/>
          <a:p>
            <a:r>
              <a:rPr lang="en-US" sz="1600" b="0"/>
              <a:t>Activity Framework </a:t>
            </a:r>
          </a:p>
        </p:txBody>
      </p:sp>
      <p:cxnSp>
        <p:nvCxnSpPr>
          <p:cNvPr id="641035" name="AutoShape 11"/>
          <p:cNvCxnSpPr>
            <a:cxnSpLocks noChangeShapeType="1"/>
            <a:stCxn id="641034" idx="1"/>
            <a:endCxn id="641028" idx="3"/>
          </p:cNvCxnSpPr>
          <p:nvPr/>
        </p:nvCxnSpPr>
        <p:spPr bwMode="auto">
          <a:xfrm rot="10800000">
            <a:off x="3067050" y="2362200"/>
            <a:ext cx="495300" cy="1885950"/>
          </a:xfrm>
          <a:prstGeom prst="bentConnector3">
            <a:avLst>
              <a:gd name="adj1" fmla="val 50000"/>
            </a:avLst>
          </a:prstGeom>
          <a:noFill/>
          <a:ln w="9525">
            <a:solidFill>
              <a:schemeClr val="tx1"/>
            </a:solidFill>
            <a:miter lim="800000"/>
            <a:headEnd/>
            <a:tailEnd type="triangle" w="med" len="med"/>
          </a:ln>
          <a:effectLst/>
        </p:spPr>
      </p:cxnSp>
      <p:cxnSp>
        <p:nvCxnSpPr>
          <p:cNvPr id="641036" name="AutoShape 12"/>
          <p:cNvCxnSpPr>
            <a:cxnSpLocks noChangeShapeType="1"/>
            <a:stCxn id="641034" idx="1"/>
            <a:endCxn id="641029" idx="3"/>
          </p:cNvCxnSpPr>
          <p:nvPr/>
        </p:nvCxnSpPr>
        <p:spPr bwMode="auto">
          <a:xfrm rot="10800000">
            <a:off x="3067050" y="4248150"/>
            <a:ext cx="495300" cy="0"/>
          </a:xfrm>
          <a:prstGeom prst="straightConnector1">
            <a:avLst/>
          </a:prstGeom>
          <a:noFill/>
          <a:ln w="9525">
            <a:solidFill>
              <a:schemeClr val="tx1"/>
            </a:solidFill>
            <a:round/>
            <a:headEnd/>
            <a:tailEnd type="triangle" w="med" len="med"/>
          </a:ln>
          <a:effectLst/>
        </p:spPr>
      </p:cxnSp>
      <p:cxnSp>
        <p:nvCxnSpPr>
          <p:cNvPr id="641037" name="AutoShape 13"/>
          <p:cNvCxnSpPr>
            <a:cxnSpLocks noChangeShapeType="1"/>
            <a:stCxn id="641034" idx="1"/>
            <a:endCxn id="641030" idx="3"/>
          </p:cNvCxnSpPr>
          <p:nvPr/>
        </p:nvCxnSpPr>
        <p:spPr bwMode="auto">
          <a:xfrm rot="10800000" flipV="1">
            <a:off x="3067050" y="4248150"/>
            <a:ext cx="495300" cy="1771650"/>
          </a:xfrm>
          <a:prstGeom prst="bentConnector3">
            <a:avLst>
              <a:gd name="adj1" fmla="val 50000"/>
            </a:avLst>
          </a:prstGeom>
          <a:noFill/>
          <a:ln w="9525">
            <a:solidFill>
              <a:schemeClr val="tx1"/>
            </a:solidFill>
            <a:miter lim="800000"/>
            <a:headEnd/>
            <a:tailEnd type="triangle" w="med" len="med"/>
          </a:ln>
          <a:effectLst/>
        </p:spPr>
      </p:cxnSp>
      <p:cxnSp>
        <p:nvCxnSpPr>
          <p:cNvPr id="641038" name="AutoShape 14"/>
          <p:cNvCxnSpPr>
            <a:cxnSpLocks noChangeShapeType="1"/>
            <a:stCxn id="641034" idx="3"/>
            <a:endCxn id="641031" idx="1"/>
          </p:cNvCxnSpPr>
          <p:nvPr/>
        </p:nvCxnSpPr>
        <p:spPr bwMode="auto">
          <a:xfrm flipV="1">
            <a:off x="5353050" y="2362200"/>
            <a:ext cx="571500" cy="1885950"/>
          </a:xfrm>
          <a:prstGeom prst="bentConnector3">
            <a:avLst>
              <a:gd name="adj1" fmla="val 50000"/>
            </a:avLst>
          </a:prstGeom>
          <a:noFill/>
          <a:ln w="9525">
            <a:solidFill>
              <a:schemeClr val="tx1"/>
            </a:solidFill>
            <a:miter lim="800000"/>
            <a:headEnd/>
            <a:tailEnd type="triangle" w="med" len="med"/>
          </a:ln>
          <a:effectLst/>
        </p:spPr>
      </p:cxnSp>
      <p:cxnSp>
        <p:nvCxnSpPr>
          <p:cNvPr id="641039" name="AutoShape 15"/>
          <p:cNvCxnSpPr>
            <a:cxnSpLocks noChangeShapeType="1"/>
            <a:stCxn id="641034" idx="3"/>
            <a:endCxn id="641032" idx="1"/>
          </p:cNvCxnSpPr>
          <p:nvPr/>
        </p:nvCxnSpPr>
        <p:spPr bwMode="auto">
          <a:xfrm>
            <a:off x="5353050" y="4248150"/>
            <a:ext cx="571500" cy="0"/>
          </a:xfrm>
          <a:prstGeom prst="straightConnector1">
            <a:avLst/>
          </a:prstGeom>
          <a:noFill/>
          <a:ln w="9525">
            <a:solidFill>
              <a:schemeClr val="tx1"/>
            </a:solidFill>
            <a:round/>
            <a:headEnd/>
            <a:tailEnd type="triangle" w="med" len="med"/>
          </a:ln>
          <a:effectLst/>
        </p:spPr>
      </p:cxnSp>
      <p:cxnSp>
        <p:nvCxnSpPr>
          <p:cNvPr id="641040" name="AutoShape 16"/>
          <p:cNvCxnSpPr>
            <a:cxnSpLocks noChangeShapeType="1"/>
            <a:stCxn id="641034" idx="3"/>
            <a:endCxn id="641033" idx="1"/>
          </p:cNvCxnSpPr>
          <p:nvPr/>
        </p:nvCxnSpPr>
        <p:spPr bwMode="auto">
          <a:xfrm>
            <a:off x="5353050" y="4248150"/>
            <a:ext cx="571500" cy="1771650"/>
          </a:xfrm>
          <a:prstGeom prst="bentConnector3">
            <a:avLst>
              <a:gd name="adj1" fmla="val 50000"/>
            </a:avLst>
          </a:prstGeom>
          <a:noFill/>
          <a:ln w="9525">
            <a:solidFill>
              <a:schemeClr val="tx1"/>
            </a:solidFill>
            <a:miter lim="800000"/>
            <a:headEnd/>
            <a:tailEnd type="triangle" w="med" len="med"/>
          </a:ln>
          <a:effectLst/>
        </p:spPr>
      </p:cxnSp>
      <p:sp>
        <p:nvSpPr>
          <p:cNvPr id="641047" name="Rectangle 23"/>
          <p:cNvSpPr>
            <a:spLocks noChangeArrowheads="1"/>
          </p:cNvSpPr>
          <p:nvPr/>
        </p:nvSpPr>
        <p:spPr bwMode="auto">
          <a:xfrm>
            <a:off x="-76200" y="1905000"/>
            <a:ext cx="1524000" cy="730250"/>
          </a:xfrm>
          <a:prstGeom prst="rect">
            <a:avLst/>
          </a:prstGeom>
          <a:noFill/>
          <a:ln w="9525" algn="ctr">
            <a:noFill/>
            <a:miter lim="800000"/>
            <a:headEnd/>
            <a:tailEnd/>
          </a:ln>
          <a:effectLst/>
        </p:spPr>
        <p:txBody>
          <a:bodyPr>
            <a:spAutoFit/>
          </a:bodyPr>
          <a:lstStyle/>
          <a:p>
            <a:r>
              <a:rPr lang="en-US"/>
              <a:t>Managing Operational Workflows</a:t>
            </a:r>
          </a:p>
        </p:txBody>
      </p:sp>
      <p:sp>
        <p:nvSpPr>
          <p:cNvPr id="641048" name="Rectangle 24"/>
          <p:cNvSpPr>
            <a:spLocks noChangeArrowheads="1"/>
          </p:cNvSpPr>
          <p:nvPr/>
        </p:nvSpPr>
        <p:spPr bwMode="auto">
          <a:xfrm>
            <a:off x="0" y="3994150"/>
            <a:ext cx="1219200" cy="730250"/>
          </a:xfrm>
          <a:prstGeom prst="rect">
            <a:avLst/>
          </a:prstGeom>
          <a:noFill/>
          <a:ln w="9525" algn="ctr">
            <a:noFill/>
            <a:miter lim="800000"/>
            <a:headEnd/>
            <a:tailEnd/>
          </a:ln>
          <a:effectLst/>
        </p:spPr>
        <p:txBody>
          <a:bodyPr>
            <a:spAutoFit/>
          </a:bodyPr>
          <a:lstStyle/>
          <a:p>
            <a:r>
              <a:rPr lang="en-US"/>
              <a:t>Managing Operational Costs</a:t>
            </a:r>
          </a:p>
        </p:txBody>
      </p:sp>
      <p:sp>
        <p:nvSpPr>
          <p:cNvPr id="641049" name="Rectangle 25"/>
          <p:cNvSpPr>
            <a:spLocks noChangeArrowheads="1"/>
          </p:cNvSpPr>
          <p:nvPr/>
        </p:nvSpPr>
        <p:spPr bwMode="auto">
          <a:xfrm>
            <a:off x="0" y="5638800"/>
            <a:ext cx="1295400" cy="730250"/>
          </a:xfrm>
          <a:prstGeom prst="rect">
            <a:avLst/>
          </a:prstGeom>
          <a:noFill/>
          <a:ln w="9525" algn="ctr">
            <a:noFill/>
            <a:miter lim="800000"/>
            <a:headEnd/>
            <a:tailEnd/>
          </a:ln>
          <a:effectLst/>
        </p:spPr>
        <p:txBody>
          <a:bodyPr>
            <a:spAutoFit/>
          </a:bodyPr>
          <a:lstStyle/>
          <a:p>
            <a:r>
              <a:rPr lang="en-US"/>
              <a:t>Organization Structure &amp; KPIs</a:t>
            </a:r>
          </a:p>
        </p:txBody>
      </p:sp>
      <p:sp>
        <p:nvSpPr>
          <p:cNvPr id="641050" name="Rectangle 26"/>
          <p:cNvSpPr>
            <a:spLocks noChangeArrowheads="1"/>
          </p:cNvSpPr>
          <p:nvPr/>
        </p:nvSpPr>
        <p:spPr bwMode="auto">
          <a:xfrm>
            <a:off x="7772400" y="3886200"/>
            <a:ext cx="1600200" cy="730250"/>
          </a:xfrm>
          <a:prstGeom prst="rect">
            <a:avLst/>
          </a:prstGeom>
          <a:noFill/>
          <a:ln w="9525" algn="ctr">
            <a:noFill/>
            <a:miter lim="800000"/>
            <a:headEnd/>
            <a:tailEnd/>
          </a:ln>
          <a:effectLst/>
        </p:spPr>
        <p:txBody>
          <a:bodyPr>
            <a:spAutoFit/>
          </a:bodyPr>
          <a:lstStyle/>
          <a:p>
            <a:r>
              <a:rPr lang="en-US"/>
              <a:t>Operational Constrains &amp; Directions</a:t>
            </a:r>
          </a:p>
        </p:txBody>
      </p:sp>
      <p:sp>
        <p:nvSpPr>
          <p:cNvPr id="641051" name="Rectangle 27"/>
          <p:cNvSpPr>
            <a:spLocks noChangeArrowheads="1"/>
          </p:cNvSpPr>
          <p:nvPr/>
        </p:nvSpPr>
        <p:spPr bwMode="auto">
          <a:xfrm>
            <a:off x="7924800" y="5654675"/>
            <a:ext cx="1295400" cy="517525"/>
          </a:xfrm>
          <a:prstGeom prst="rect">
            <a:avLst/>
          </a:prstGeom>
          <a:noFill/>
          <a:ln w="9525" algn="ctr">
            <a:noFill/>
            <a:miter lim="800000"/>
            <a:headEnd/>
            <a:tailEnd/>
          </a:ln>
          <a:effectLst/>
        </p:spPr>
        <p:txBody>
          <a:bodyPr>
            <a:spAutoFit/>
          </a:bodyPr>
          <a:lstStyle/>
          <a:p>
            <a:r>
              <a:rPr lang="en-US"/>
              <a:t>Operational Drivers</a:t>
            </a:r>
          </a:p>
        </p:txBody>
      </p:sp>
      <p:sp>
        <p:nvSpPr>
          <p:cNvPr id="641052" name="Rectangle 28"/>
          <p:cNvSpPr>
            <a:spLocks noChangeArrowheads="1"/>
          </p:cNvSpPr>
          <p:nvPr/>
        </p:nvSpPr>
        <p:spPr bwMode="auto">
          <a:xfrm>
            <a:off x="7924800" y="1997075"/>
            <a:ext cx="1219200" cy="517525"/>
          </a:xfrm>
          <a:prstGeom prst="rect">
            <a:avLst/>
          </a:prstGeom>
          <a:noFill/>
          <a:ln w="9525" algn="ctr">
            <a:noFill/>
            <a:miter lim="800000"/>
            <a:headEnd/>
            <a:tailEnd/>
          </a:ln>
          <a:effectLst/>
        </p:spPr>
        <p:txBody>
          <a:bodyPr>
            <a:spAutoFit/>
          </a:bodyPr>
          <a:lstStyle/>
          <a:p>
            <a:r>
              <a:rPr lang="en-US"/>
              <a:t>Managing Automation</a:t>
            </a:r>
          </a:p>
        </p:txBody>
      </p:sp>
      <p:sp>
        <p:nvSpPr>
          <p:cNvPr id="641053" name="Rectangle 29"/>
          <p:cNvSpPr>
            <a:spLocks noChangeArrowheads="1"/>
          </p:cNvSpPr>
          <p:nvPr/>
        </p:nvSpPr>
        <p:spPr bwMode="auto">
          <a:xfrm>
            <a:off x="3886200" y="3063875"/>
            <a:ext cx="1066800" cy="517525"/>
          </a:xfrm>
          <a:prstGeom prst="rect">
            <a:avLst/>
          </a:prstGeom>
          <a:noFill/>
          <a:ln w="9525" algn="ctr">
            <a:noFill/>
            <a:miter lim="800000"/>
            <a:headEnd/>
            <a:tailEnd/>
          </a:ln>
          <a:effectLst/>
        </p:spPr>
        <p:txBody>
          <a:bodyPr>
            <a:spAutoFit/>
          </a:bodyPr>
          <a:lstStyle/>
          <a:p>
            <a:r>
              <a:rPr lang="en-US"/>
              <a:t>eTOM Level 3</a:t>
            </a:r>
          </a:p>
        </p:txBody>
      </p:sp>
      <p:sp>
        <p:nvSpPr>
          <p:cNvPr id="641054" name="Rectangle 30"/>
          <p:cNvSpPr>
            <a:spLocks noChangeArrowheads="1"/>
          </p:cNvSpPr>
          <p:nvPr/>
        </p:nvSpPr>
        <p:spPr bwMode="auto">
          <a:xfrm>
            <a:off x="4038600" y="4953000"/>
            <a:ext cx="1066800" cy="517525"/>
          </a:xfrm>
          <a:prstGeom prst="rect">
            <a:avLst/>
          </a:prstGeom>
          <a:noFill/>
          <a:ln w="9525" algn="ctr">
            <a:noFill/>
            <a:miter lim="800000"/>
            <a:headEnd/>
            <a:tailEnd/>
          </a:ln>
          <a:effectLst/>
        </p:spPr>
        <p:txBody>
          <a:bodyPr>
            <a:spAutoFit/>
          </a:bodyPr>
          <a:lstStyle/>
          <a:p>
            <a:r>
              <a:rPr lang="en-US"/>
              <a:t>“Activities We Do”</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en-US" sz="6600"/>
              <a:t>In Summary: </a:t>
            </a:r>
          </a:p>
        </p:txBody>
      </p:sp>
      <p:sp>
        <p:nvSpPr>
          <p:cNvPr id="660483" name="Rectangle 3"/>
          <p:cNvSpPr>
            <a:spLocks noGrp="1" noChangeArrowheads="1"/>
          </p:cNvSpPr>
          <p:nvPr>
            <p:ph type="body" idx="1"/>
          </p:nvPr>
        </p:nvSpPr>
        <p:spPr>
          <a:xfrm>
            <a:off x="76200" y="1600200"/>
            <a:ext cx="8991600" cy="5089525"/>
          </a:xfrm>
          <a:solidFill>
            <a:schemeClr val="bg1"/>
          </a:solidFill>
        </p:spPr>
        <p:txBody>
          <a:bodyPr/>
          <a:lstStyle/>
          <a:p>
            <a:pPr>
              <a:lnSpc>
                <a:spcPct val="95000"/>
              </a:lnSpc>
              <a:spcBef>
                <a:spcPct val="55000"/>
              </a:spcBef>
            </a:pPr>
            <a:r>
              <a:rPr lang="en-US" sz="2200"/>
              <a:t>eTOM sets a </a:t>
            </a:r>
            <a:r>
              <a:rPr lang="en-US" sz="2200">
                <a:solidFill>
                  <a:schemeClr val="hlink"/>
                </a:solidFill>
              </a:rPr>
              <a:t>vision</a:t>
            </a:r>
            <a:r>
              <a:rPr lang="en-US" sz="2200"/>
              <a:t> for the industry to </a:t>
            </a:r>
            <a:r>
              <a:rPr lang="en-US" sz="2200">
                <a:solidFill>
                  <a:schemeClr val="hlink"/>
                </a:solidFill>
              </a:rPr>
              <a:t>enable it to compete successfully</a:t>
            </a:r>
            <a:r>
              <a:rPr lang="en-US" sz="2200"/>
              <a:t> through the </a:t>
            </a:r>
            <a:r>
              <a:rPr lang="en-US" sz="2200">
                <a:solidFill>
                  <a:schemeClr val="hlink"/>
                </a:solidFill>
              </a:rPr>
              <a:t>implementation of business process-driven approaches</a:t>
            </a:r>
            <a:r>
              <a:rPr lang="en-US" sz="2200"/>
              <a:t> to managing the enterprise</a:t>
            </a:r>
          </a:p>
          <a:p>
            <a:pPr>
              <a:lnSpc>
                <a:spcPct val="95000"/>
              </a:lnSpc>
              <a:spcBef>
                <a:spcPct val="55000"/>
              </a:spcBef>
            </a:pPr>
            <a:r>
              <a:rPr lang="en-US" sz="2200"/>
              <a:t>The focus is on the enterprise BP, the </a:t>
            </a:r>
            <a:r>
              <a:rPr lang="en-US" sz="2200">
                <a:solidFill>
                  <a:schemeClr val="hlink"/>
                </a:solidFill>
              </a:rPr>
              <a:t>linkage</a:t>
            </a:r>
            <a:r>
              <a:rPr lang="en-US" sz="2200"/>
              <a:t> between them, the identification of </a:t>
            </a:r>
            <a:r>
              <a:rPr lang="en-US" sz="2200">
                <a:solidFill>
                  <a:schemeClr val="hlink"/>
                </a:solidFill>
              </a:rPr>
              <a:t>interfaces</a:t>
            </a:r>
            <a:r>
              <a:rPr lang="en-US" sz="2200"/>
              <a:t> and the </a:t>
            </a:r>
            <a:r>
              <a:rPr lang="en-US" sz="2200">
                <a:solidFill>
                  <a:schemeClr val="hlink"/>
                </a:solidFill>
              </a:rPr>
              <a:t>use of </a:t>
            </a:r>
            <a:r>
              <a:rPr lang="en-US" sz="2200"/>
              <a:t>customer, service, resource, supplier/partner and other </a:t>
            </a:r>
            <a:r>
              <a:rPr lang="en-US" sz="2200">
                <a:solidFill>
                  <a:schemeClr val="hlink"/>
                </a:solidFill>
              </a:rPr>
              <a:t>information</a:t>
            </a:r>
            <a:r>
              <a:rPr lang="en-US" sz="2200"/>
              <a:t> by multiple processes</a:t>
            </a:r>
          </a:p>
          <a:p>
            <a:pPr>
              <a:lnSpc>
                <a:spcPct val="95000"/>
              </a:lnSpc>
              <a:spcBef>
                <a:spcPct val="55000"/>
              </a:spcBef>
            </a:pPr>
            <a:r>
              <a:rPr lang="en-US" sz="2200"/>
              <a:t>eTOM uses </a:t>
            </a:r>
            <a:r>
              <a:rPr lang="en-US" sz="2200">
                <a:solidFill>
                  <a:schemeClr val="hlink"/>
                </a:solidFill>
              </a:rPr>
              <a:t>hierarchical decomposition</a:t>
            </a:r>
            <a:r>
              <a:rPr lang="en-US" sz="2200"/>
              <a:t> approach to structure the BP definitions &amp; its analysis framework</a:t>
            </a:r>
          </a:p>
          <a:p>
            <a:pPr>
              <a:lnSpc>
                <a:spcPct val="95000"/>
              </a:lnSpc>
              <a:spcBef>
                <a:spcPct val="55000"/>
              </a:spcBef>
            </a:pPr>
            <a:r>
              <a:rPr lang="en-US" sz="2200"/>
              <a:t>The framework can be used to </a:t>
            </a:r>
            <a:r>
              <a:rPr lang="en-US" sz="2200">
                <a:solidFill>
                  <a:schemeClr val="hlink"/>
                </a:solidFill>
              </a:rPr>
              <a:t>analyze current/future BP</a:t>
            </a:r>
            <a:r>
              <a:rPr lang="en-US" sz="2200"/>
              <a:t> (description, not flows!) and identify duplications, gaps, needed interactions with partners, etc, and therefore speed up the overall design and reduce variance. It can also </a:t>
            </a:r>
            <a:r>
              <a:rPr lang="en-US" sz="2200">
                <a:solidFill>
                  <a:schemeClr val="hlink"/>
                </a:solidFill>
              </a:rPr>
              <a:t>support assessing</a:t>
            </a:r>
            <a:r>
              <a:rPr lang="en-US" sz="2200"/>
              <a:t> the value,  cost and performance of  BP </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ctrTitle"/>
          </p:nvPr>
        </p:nvSpPr>
        <p:spPr/>
        <p:txBody>
          <a:bodyPr/>
          <a:lstStyle/>
          <a:p>
            <a:r>
              <a:rPr lang="en-US"/>
              <a:t>Thank You</a:t>
            </a:r>
          </a:p>
        </p:txBody>
      </p:sp>
      <p:sp>
        <p:nvSpPr>
          <p:cNvPr id="4" name="Subtitle 3"/>
          <p:cNvSpPr>
            <a:spLocks noGrp="1"/>
          </p:cNvSpPr>
          <p:nvPr>
            <p:ph type="subTitle" sz="quarter" idx="1"/>
          </p:nvPr>
        </p:nvSpPr>
        <p:spPr/>
        <p:txBody>
          <a:bodyPr/>
          <a:lstStyle/>
          <a:p>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0" y="152400"/>
            <a:ext cx="9144000" cy="1143000"/>
          </a:xfrm>
        </p:spPr>
        <p:txBody>
          <a:bodyPr/>
          <a:lstStyle/>
          <a:p>
            <a:r>
              <a:rPr lang="en-US" sz="4000"/>
              <a:t>eTOM – The Big Picture</a:t>
            </a:r>
            <a:br>
              <a:rPr lang="en-US" sz="4000"/>
            </a:br>
            <a:r>
              <a:rPr lang="en-US" sz="2600"/>
              <a:t>New Generation Operations Systems and SW (NGOSS)</a:t>
            </a:r>
          </a:p>
        </p:txBody>
      </p:sp>
      <p:pic>
        <p:nvPicPr>
          <p:cNvPr id="570372" name="Picture 4"/>
          <p:cNvPicPr>
            <a:picLocks noChangeAspect="1" noChangeArrowheads="1"/>
          </p:cNvPicPr>
          <p:nvPr/>
        </p:nvPicPr>
        <p:blipFill>
          <a:blip r:embed="rId3"/>
          <a:srcRect/>
          <a:stretch>
            <a:fillRect/>
          </a:stretch>
        </p:blipFill>
        <p:spPr bwMode="auto">
          <a:xfrm>
            <a:off x="381000" y="1447800"/>
            <a:ext cx="5195888" cy="5133975"/>
          </a:xfrm>
          <a:prstGeom prst="rect">
            <a:avLst/>
          </a:prstGeom>
          <a:noFill/>
        </p:spPr>
      </p:pic>
      <p:sp>
        <p:nvSpPr>
          <p:cNvPr id="570373" name="AutoShape 5"/>
          <p:cNvSpPr>
            <a:spLocks noChangeArrowheads="1"/>
          </p:cNvSpPr>
          <p:nvPr/>
        </p:nvSpPr>
        <p:spPr bwMode="auto">
          <a:xfrm>
            <a:off x="5943600" y="1524000"/>
            <a:ext cx="3200400" cy="4648200"/>
          </a:xfrm>
          <a:prstGeom prst="roundRect">
            <a:avLst>
              <a:gd name="adj" fmla="val 16667"/>
            </a:avLst>
          </a:prstGeom>
          <a:solidFill>
            <a:srgbClr val="DDDDDD"/>
          </a:solidFill>
          <a:ln w="9525" algn="ctr">
            <a:solidFill>
              <a:schemeClr val="tx1"/>
            </a:solidFill>
            <a:round/>
            <a:headEnd/>
            <a:tailEnd/>
          </a:ln>
          <a:effectLst/>
        </p:spPr>
        <p:txBody>
          <a:bodyPr anchor="ctr"/>
          <a:lstStyle/>
          <a:p>
            <a:r>
              <a:rPr lang="en-US" sz="2400" b="0"/>
              <a:t>A particular strength of eTOM as a business process framework is that it is a </a:t>
            </a:r>
            <a:r>
              <a:rPr lang="en-US" sz="2400" b="0">
                <a:solidFill>
                  <a:schemeClr val="hlink"/>
                </a:solidFill>
              </a:rPr>
              <a:t>part of the TMF NGOSS</a:t>
            </a:r>
            <a:r>
              <a:rPr lang="en-US" sz="2400" b="0"/>
              <a:t> initiative (represent its business view) and </a:t>
            </a:r>
            <a:r>
              <a:rPr lang="en-US" sz="2400" b="0">
                <a:solidFill>
                  <a:schemeClr val="hlink"/>
                </a:solidFill>
              </a:rPr>
              <a:t>links</a:t>
            </a:r>
            <a:r>
              <a:rPr lang="en-US" sz="2400" b="0"/>
              <a:t> with other work underway in NGOSS (work in progress)</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sz="4000"/>
              <a:t>eTOM: The Need</a:t>
            </a:r>
          </a:p>
        </p:txBody>
      </p:sp>
      <p:sp>
        <p:nvSpPr>
          <p:cNvPr id="658435" name="Rectangle 3"/>
          <p:cNvSpPr>
            <a:spLocks noGrp="1" noChangeArrowheads="1"/>
          </p:cNvSpPr>
          <p:nvPr>
            <p:ph type="body" idx="1"/>
          </p:nvPr>
        </p:nvSpPr>
        <p:spPr>
          <a:xfrm>
            <a:off x="152400" y="1617663"/>
            <a:ext cx="8839200" cy="4872037"/>
          </a:xfrm>
          <a:solidFill>
            <a:schemeClr val="bg1"/>
          </a:solidFill>
        </p:spPr>
        <p:txBody>
          <a:bodyPr/>
          <a:lstStyle/>
          <a:p>
            <a:pPr>
              <a:lnSpc>
                <a:spcPct val="80000"/>
              </a:lnSpc>
            </a:pPr>
            <a:r>
              <a:rPr lang="en-US" sz="2400"/>
              <a:t>Customers’ increasing demands for </a:t>
            </a:r>
            <a:r>
              <a:rPr lang="en-US" sz="2400">
                <a:solidFill>
                  <a:schemeClr val="hlink"/>
                </a:solidFill>
              </a:rPr>
              <a:t>superior services</a:t>
            </a:r>
            <a:r>
              <a:rPr lang="en-US" sz="2400"/>
              <a:t> and to </a:t>
            </a:r>
            <a:r>
              <a:rPr lang="en-US" sz="2400">
                <a:solidFill>
                  <a:schemeClr val="hlink"/>
                </a:solidFill>
              </a:rPr>
              <a:t>stiffer competition</a:t>
            </a:r>
            <a:r>
              <a:rPr lang="en-US" sz="2400"/>
              <a:t> leads SPs to market’s </a:t>
            </a:r>
            <a:r>
              <a:rPr lang="en-US" sz="2400">
                <a:solidFill>
                  <a:schemeClr val="hlink"/>
                </a:solidFill>
              </a:rPr>
              <a:t>expansion</a:t>
            </a:r>
            <a:r>
              <a:rPr lang="en-US" sz="2400"/>
              <a:t> beyond their self-contained boundaries </a:t>
            </a:r>
          </a:p>
          <a:p>
            <a:pPr>
              <a:lnSpc>
                <a:spcPct val="80000"/>
              </a:lnSpc>
            </a:pPr>
            <a:r>
              <a:rPr lang="en-US" sz="2400"/>
              <a:t>In-spite of different regulatory environment, business strategies and competitive approaches, there are </a:t>
            </a:r>
            <a:r>
              <a:rPr lang="en-US" sz="2400" u="sng"/>
              <a:t>common characteristic:</a:t>
            </a:r>
          </a:p>
          <a:p>
            <a:pPr lvl="1">
              <a:lnSpc>
                <a:spcPct val="80000"/>
              </a:lnSpc>
            </a:pPr>
            <a:r>
              <a:rPr lang="en-US" sz="2200"/>
              <a:t>Dependency on </a:t>
            </a:r>
            <a:r>
              <a:rPr lang="en-US" sz="2200">
                <a:solidFill>
                  <a:srgbClr val="D02433"/>
                </a:solidFill>
              </a:rPr>
              <a:t>effective info Mngt</a:t>
            </a:r>
            <a:r>
              <a:rPr lang="en-US" sz="2200"/>
              <a:t> to remain competitive</a:t>
            </a:r>
          </a:p>
          <a:p>
            <a:pPr lvl="1">
              <a:lnSpc>
                <a:spcPct val="80000"/>
              </a:lnSpc>
            </a:pPr>
            <a:r>
              <a:rPr lang="en-US" sz="2200"/>
              <a:t>Adopting a </a:t>
            </a:r>
            <a:r>
              <a:rPr lang="en-US" sz="2200">
                <a:solidFill>
                  <a:srgbClr val="D02433"/>
                </a:solidFill>
              </a:rPr>
              <a:t>service Mngt approach</a:t>
            </a:r>
            <a:r>
              <a:rPr lang="en-US" sz="2200"/>
              <a:t> to business/NW run </a:t>
            </a:r>
          </a:p>
          <a:p>
            <a:pPr lvl="1">
              <a:lnSpc>
                <a:spcPct val="80000"/>
              </a:lnSpc>
            </a:pPr>
            <a:r>
              <a:rPr lang="en-US" sz="2200"/>
              <a:t>Moving towards a customer point of view - </a:t>
            </a:r>
            <a:r>
              <a:rPr lang="en-US" sz="2200">
                <a:solidFill>
                  <a:srgbClr val="D02433"/>
                </a:solidFill>
              </a:rPr>
              <a:t>E2E BP</a:t>
            </a:r>
            <a:r>
              <a:rPr lang="en-US" sz="2200"/>
              <a:t> approach</a:t>
            </a:r>
          </a:p>
          <a:p>
            <a:pPr lvl="1">
              <a:lnSpc>
                <a:spcPct val="80000"/>
              </a:lnSpc>
            </a:pPr>
            <a:r>
              <a:rPr lang="en-US" sz="2200">
                <a:solidFill>
                  <a:srgbClr val="D02433"/>
                </a:solidFill>
              </a:rPr>
              <a:t>Automation of processes</a:t>
            </a:r>
            <a:r>
              <a:rPr lang="en-US" sz="2200"/>
              <a:t> across operations</a:t>
            </a:r>
          </a:p>
          <a:p>
            <a:pPr lvl="1">
              <a:lnSpc>
                <a:spcPct val="80000"/>
              </a:lnSpc>
            </a:pPr>
            <a:r>
              <a:rPr lang="en-US" sz="2200"/>
              <a:t>Need to </a:t>
            </a:r>
            <a:r>
              <a:rPr lang="en-US" sz="2200">
                <a:solidFill>
                  <a:srgbClr val="D02433"/>
                </a:solidFill>
              </a:rPr>
              <a:t>integrate</a:t>
            </a:r>
            <a:r>
              <a:rPr lang="en-US" sz="2200"/>
              <a:t> new BSSs/OSSs with legacy systems &amp; old technologies with new ones</a:t>
            </a:r>
          </a:p>
          <a:p>
            <a:pPr lvl="1">
              <a:lnSpc>
                <a:spcPct val="80000"/>
              </a:lnSpc>
            </a:pPr>
            <a:r>
              <a:rPr lang="en-US" sz="2200"/>
              <a:t>Focus on </a:t>
            </a:r>
            <a:r>
              <a:rPr lang="en-US" sz="2200">
                <a:solidFill>
                  <a:srgbClr val="D02433"/>
                </a:solidFill>
              </a:rPr>
              <a:t>data services</a:t>
            </a:r>
            <a:r>
              <a:rPr lang="en-US" sz="2200"/>
              <a:t> offerings</a:t>
            </a:r>
          </a:p>
          <a:p>
            <a:pPr lvl="1">
              <a:lnSpc>
                <a:spcPct val="80000"/>
              </a:lnSpc>
            </a:pPr>
            <a:r>
              <a:rPr lang="en-US" sz="2200"/>
              <a:t>Emphasis on </a:t>
            </a:r>
            <a:r>
              <a:rPr lang="en-US" sz="2200">
                <a:solidFill>
                  <a:srgbClr val="D02433"/>
                </a:solidFill>
              </a:rPr>
              <a:t>“Buy”</a:t>
            </a:r>
            <a:r>
              <a:rPr lang="en-US" sz="2200"/>
              <a:t> rather on “Build” approach (integrate multiple suppliers)</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sz="4800"/>
              <a:t> What is eTOM? </a:t>
            </a:r>
          </a:p>
        </p:txBody>
      </p:sp>
      <p:sp>
        <p:nvSpPr>
          <p:cNvPr id="352259" name="Rectangle 3"/>
          <p:cNvSpPr>
            <a:spLocks noGrp="1" noChangeArrowheads="1"/>
          </p:cNvSpPr>
          <p:nvPr>
            <p:ph type="body" idx="1"/>
          </p:nvPr>
        </p:nvSpPr>
        <p:spPr>
          <a:xfrm>
            <a:off x="228600" y="1600200"/>
            <a:ext cx="8763000" cy="4598182"/>
          </a:xfrm>
        </p:spPr>
        <p:txBody>
          <a:bodyPr/>
          <a:lstStyle/>
          <a:p>
            <a:pPr>
              <a:lnSpc>
                <a:spcPct val="90000"/>
              </a:lnSpc>
              <a:spcBef>
                <a:spcPct val="50000"/>
              </a:spcBef>
              <a:buFont typeface="Arial" pitchFamily="34" charset="0"/>
              <a:buNone/>
            </a:pPr>
            <a:r>
              <a:rPr lang="en-US" b="1" dirty="0"/>
              <a:t>A telecommunications Service Provider process </a:t>
            </a:r>
            <a:r>
              <a:rPr lang="en-US" b="1" u="sng" dirty="0"/>
              <a:t>framework, </a:t>
            </a:r>
          </a:p>
          <a:p>
            <a:pPr>
              <a:lnSpc>
                <a:spcPct val="90000"/>
              </a:lnSpc>
              <a:spcBef>
                <a:spcPct val="50000"/>
              </a:spcBef>
            </a:pPr>
            <a:r>
              <a:rPr lang="en-US" sz="2400" dirty="0"/>
              <a:t>Based on </a:t>
            </a:r>
            <a:r>
              <a:rPr lang="en-US" sz="2400" dirty="0">
                <a:solidFill>
                  <a:srgbClr val="990000"/>
                </a:solidFill>
              </a:rPr>
              <a:t>members’ contribution -</a:t>
            </a:r>
            <a:r>
              <a:rPr lang="en-US" sz="2400" dirty="0"/>
              <a:t> Represents industry-consensus on SP processes</a:t>
            </a:r>
          </a:p>
          <a:p>
            <a:pPr>
              <a:lnSpc>
                <a:spcPct val="90000"/>
              </a:lnSpc>
              <a:spcBef>
                <a:spcPct val="50000"/>
              </a:spcBef>
            </a:pPr>
            <a:r>
              <a:rPr lang="en-US" sz="2400" dirty="0"/>
              <a:t>Provide a </a:t>
            </a:r>
            <a:r>
              <a:rPr lang="en-US" sz="2400" dirty="0">
                <a:solidFill>
                  <a:srgbClr val="990000"/>
                </a:solidFill>
              </a:rPr>
              <a:t>standard structure, terminology and classification</a:t>
            </a:r>
            <a:r>
              <a:rPr lang="en-US" sz="2400" dirty="0"/>
              <a:t> scheme.</a:t>
            </a:r>
          </a:p>
          <a:p>
            <a:pPr>
              <a:lnSpc>
                <a:spcPct val="90000"/>
              </a:lnSpc>
              <a:spcBef>
                <a:spcPct val="50000"/>
              </a:spcBef>
            </a:pPr>
            <a:r>
              <a:rPr lang="en-US" sz="2400" dirty="0"/>
              <a:t>Offer a </a:t>
            </a:r>
            <a:r>
              <a:rPr lang="en-US" sz="2400" dirty="0">
                <a:solidFill>
                  <a:srgbClr val="990000"/>
                </a:solidFill>
              </a:rPr>
              <a:t>foundation </a:t>
            </a:r>
            <a:r>
              <a:rPr lang="en-US" sz="2400" dirty="0"/>
              <a:t>to the development of business process and enable </a:t>
            </a:r>
            <a:r>
              <a:rPr lang="en-US" sz="2400" dirty="0">
                <a:solidFill>
                  <a:srgbClr val="990000"/>
                </a:solidFill>
              </a:rPr>
              <a:t>consistent </a:t>
            </a:r>
            <a:r>
              <a:rPr lang="en-US" sz="2400" dirty="0"/>
              <a:t>E2E process flows to be created and enables </a:t>
            </a:r>
            <a:r>
              <a:rPr lang="en-US" sz="2400" dirty="0" smtClean="0"/>
              <a:t>re-use. </a:t>
            </a:r>
            <a:endParaRPr lang="en-US" sz="2400" dirty="0"/>
          </a:p>
          <a:p>
            <a:pPr>
              <a:lnSpc>
                <a:spcPct val="90000"/>
              </a:lnSpc>
              <a:spcBef>
                <a:spcPct val="50000"/>
              </a:spcBef>
            </a:pPr>
            <a:r>
              <a:rPr lang="en-US" sz="2400" dirty="0"/>
              <a:t>Represent the basis for understanding and managing portfolios of </a:t>
            </a:r>
            <a:r>
              <a:rPr lang="en-US" sz="2400" dirty="0">
                <a:solidFill>
                  <a:srgbClr val="990000"/>
                </a:solidFill>
              </a:rPr>
              <a:t>IT applications in terms of business process</a:t>
            </a:r>
          </a:p>
        </p:txBody>
      </p:sp>
      <p:pic>
        <p:nvPicPr>
          <p:cNvPr id="352260" name="Picture 4" descr="logo without circle2"/>
          <p:cNvPicPr>
            <a:picLocks noChangeAspect="1" noChangeArrowheads="1"/>
          </p:cNvPicPr>
          <p:nvPr/>
        </p:nvPicPr>
        <p:blipFill>
          <a:blip r:embed="rId3"/>
          <a:srcRect/>
          <a:stretch>
            <a:fillRect/>
          </a:stretch>
        </p:blipFill>
        <p:spPr bwMode="auto">
          <a:xfrm>
            <a:off x="3962400" y="6570663"/>
            <a:ext cx="2362200" cy="211137"/>
          </a:xfrm>
          <a:prstGeom prst="rect">
            <a:avLst/>
          </a:prstGeom>
          <a:noFill/>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noFill/>
          <a:ln/>
        </p:spPr>
        <p:txBody>
          <a:bodyPr/>
          <a:lstStyle/>
          <a:p>
            <a:r>
              <a:rPr lang="en-US" sz="4800"/>
              <a:t>eTOM – What Is It Not?</a:t>
            </a:r>
          </a:p>
        </p:txBody>
      </p:sp>
      <p:sp>
        <p:nvSpPr>
          <p:cNvPr id="830467" name="Rectangle 3"/>
          <p:cNvSpPr>
            <a:spLocks noGrp="1" noChangeArrowheads="1"/>
          </p:cNvSpPr>
          <p:nvPr>
            <p:ph type="body" idx="1"/>
          </p:nvPr>
        </p:nvSpPr>
        <p:spPr>
          <a:xfrm>
            <a:off x="304800" y="1447800"/>
            <a:ext cx="8610600" cy="3811588"/>
          </a:xfrm>
        </p:spPr>
        <p:txBody>
          <a:bodyPr/>
          <a:lstStyle/>
          <a:p>
            <a:pPr>
              <a:lnSpc>
                <a:spcPct val="80000"/>
              </a:lnSpc>
              <a:buFont typeface="Arial" pitchFamily="34" charset="0"/>
              <a:buNone/>
            </a:pPr>
            <a:r>
              <a:rPr lang="en-US" dirty="0" err="1"/>
              <a:t>eTOM</a:t>
            </a:r>
            <a:r>
              <a:rPr lang="en-US" dirty="0"/>
              <a:t> does </a:t>
            </a:r>
            <a:r>
              <a:rPr lang="en-US" dirty="0">
                <a:solidFill>
                  <a:srgbClr val="990000"/>
                </a:solidFill>
              </a:rPr>
              <a:t>not seek to constrain</a:t>
            </a:r>
            <a:r>
              <a:rPr lang="en-US" dirty="0"/>
              <a:t>:</a:t>
            </a:r>
          </a:p>
          <a:p>
            <a:pPr lvl="1">
              <a:lnSpc>
                <a:spcPct val="80000"/>
              </a:lnSpc>
              <a:spcBef>
                <a:spcPct val="35000"/>
              </a:spcBef>
            </a:pPr>
            <a:r>
              <a:rPr lang="en-US" dirty="0"/>
              <a:t>Organization</a:t>
            </a:r>
          </a:p>
          <a:p>
            <a:pPr lvl="1">
              <a:lnSpc>
                <a:spcPct val="80000"/>
              </a:lnSpc>
              <a:spcBef>
                <a:spcPct val="35000"/>
              </a:spcBef>
            </a:pPr>
            <a:r>
              <a:rPr lang="en-US" dirty="0"/>
              <a:t>Differentiation</a:t>
            </a:r>
          </a:p>
          <a:p>
            <a:pPr lvl="1">
              <a:lnSpc>
                <a:spcPct val="80000"/>
              </a:lnSpc>
              <a:spcBef>
                <a:spcPct val="35000"/>
              </a:spcBef>
            </a:pPr>
            <a:r>
              <a:rPr lang="en-US" dirty="0"/>
              <a:t>Implementation</a:t>
            </a:r>
          </a:p>
          <a:p>
            <a:pPr>
              <a:lnSpc>
                <a:spcPct val="80000"/>
              </a:lnSpc>
            </a:pPr>
            <a:r>
              <a:rPr lang="en-US" dirty="0" err="1"/>
              <a:t>eTOM</a:t>
            </a:r>
            <a:r>
              <a:rPr lang="en-US" dirty="0"/>
              <a:t> is a framework for defining your own processes, </a:t>
            </a:r>
            <a:r>
              <a:rPr lang="en-US" dirty="0">
                <a:solidFill>
                  <a:srgbClr val="990000"/>
                </a:solidFill>
              </a:rPr>
              <a:t>not the final answer itself</a:t>
            </a:r>
            <a:r>
              <a:rPr lang="en-US" dirty="0"/>
              <a:t>!</a:t>
            </a:r>
            <a:r>
              <a:rPr lang="en-US" sz="2400" dirty="0"/>
              <a:t> </a:t>
            </a:r>
          </a:p>
          <a:p>
            <a:pPr lvl="1">
              <a:lnSpc>
                <a:spcPct val="80000"/>
              </a:lnSpc>
              <a:spcBef>
                <a:spcPct val="35000"/>
              </a:spcBef>
            </a:pPr>
            <a:r>
              <a:rPr lang="en-US" dirty="0"/>
              <a:t>It is not a methodology</a:t>
            </a:r>
          </a:p>
          <a:p>
            <a:pPr lvl="1">
              <a:lnSpc>
                <a:spcPct val="80000"/>
              </a:lnSpc>
              <a:spcBef>
                <a:spcPct val="35000"/>
              </a:spcBef>
            </a:pPr>
            <a:r>
              <a:rPr lang="en-US" dirty="0"/>
              <a:t>It is not a set of system specifications</a:t>
            </a:r>
          </a:p>
          <a:p>
            <a:pPr lvl="1">
              <a:lnSpc>
                <a:spcPct val="80000"/>
              </a:lnSpc>
              <a:spcBef>
                <a:spcPct val="35000"/>
              </a:spcBef>
            </a:pPr>
            <a:r>
              <a:rPr lang="en-US" dirty="0"/>
              <a:t>It is not a ready made service provider business model</a:t>
            </a:r>
          </a:p>
        </p:txBody>
      </p:sp>
      <p:pic>
        <p:nvPicPr>
          <p:cNvPr id="830468" name="Picture 4" descr="logo without circle2"/>
          <p:cNvPicPr>
            <a:picLocks noChangeAspect="1" noChangeArrowheads="1"/>
          </p:cNvPicPr>
          <p:nvPr/>
        </p:nvPicPr>
        <p:blipFill>
          <a:blip r:embed="rId3"/>
          <a:srcRect/>
          <a:stretch>
            <a:fillRect/>
          </a:stretch>
        </p:blipFill>
        <p:spPr bwMode="auto">
          <a:xfrm>
            <a:off x="3962400" y="6570663"/>
            <a:ext cx="2362200" cy="211137"/>
          </a:xfrm>
          <a:prstGeom prst="rect">
            <a:avLst/>
          </a:prstGeom>
          <a:noFill/>
        </p:spPr>
      </p:pic>
      <p:sp>
        <p:nvSpPr>
          <p:cNvPr id="830469" name="Rectangle 5"/>
          <p:cNvSpPr>
            <a:spLocks noChangeArrowheads="1"/>
          </p:cNvSpPr>
          <p:nvPr/>
        </p:nvSpPr>
        <p:spPr bwMode="auto">
          <a:xfrm>
            <a:off x="0" y="5410200"/>
            <a:ext cx="8915400" cy="873125"/>
          </a:xfrm>
          <a:prstGeom prst="rect">
            <a:avLst/>
          </a:prstGeom>
          <a:noFill/>
          <a:ln w="9525" algn="ctr">
            <a:noFill/>
            <a:miter lim="800000"/>
            <a:headEnd/>
            <a:tailEnd/>
          </a:ln>
          <a:effectLst/>
        </p:spPr>
        <p:txBody>
          <a:bodyPr>
            <a:spAutoFit/>
          </a:bodyPr>
          <a:lstStyle/>
          <a:p>
            <a:pPr lvl="1">
              <a:lnSpc>
                <a:spcPct val="80000"/>
              </a:lnSpc>
              <a:spcBef>
                <a:spcPct val="35000"/>
              </a:spcBef>
            </a:pPr>
            <a:r>
              <a:rPr lang="en-US" sz="3200" b="0" i="1" dirty="0">
                <a:solidFill>
                  <a:srgbClr val="990000"/>
                </a:solidFill>
              </a:rPr>
              <a:t>Therefore, </a:t>
            </a:r>
            <a:r>
              <a:rPr lang="en-US" sz="3200" b="0" i="1" dirty="0" err="1">
                <a:solidFill>
                  <a:srgbClr val="990000"/>
                </a:solidFill>
              </a:rPr>
              <a:t>eTOM</a:t>
            </a:r>
            <a:r>
              <a:rPr lang="en-US" sz="3200" b="0" i="1" dirty="0">
                <a:solidFill>
                  <a:srgbClr val="990000"/>
                </a:solidFill>
              </a:rPr>
              <a:t> must be tailored/ extended for individual companies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30469"/>
                                        </p:tgtEl>
                                        <p:attrNameLst>
                                          <p:attrName>style.visibility</p:attrName>
                                        </p:attrNameLst>
                                      </p:cBhvr>
                                      <p:to>
                                        <p:strVal val="visible"/>
                                      </p:to>
                                    </p:set>
                                    <p:animEffect transition="in" filter="diamond(in)">
                                      <p:cBhvr>
                                        <p:cTn id="7" dur="2000"/>
                                        <p:tgtEl>
                                          <p:spTgt spid="83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304800" y="304800"/>
            <a:ext cx="8534400" cy="685800"/>
          </a:xfrm>
          <a:noFill/>
          <a:ln/>
        </p:spPr>
        <p:txBody>
          <a:bodyPr/>
          <a:lstStyle/>
          <a:p>
            <a:r>
              <a:rPr lang="en-US" sz="4800"/>
              <a:t>eTOM – Key Concepts</a:t>
            </a:r>
            <a:br>
              <a:rPr lang="en-US" sz="4800"/>
            </a:br>
            <a:r>
              <a:rPr lang="en-US" sz="4800"/>
              <a:t>Horizontal layers </a:t>
            </a:r>
            <a:endParaRPr lang="es-AR" sz="4800"/>
          </a:p>
        </p:txBody>
      </p:sp>
      <p:grpSp>
        <p:nvGrpSpPr>
          <p:cNvPr id="354341" name="Group 37"/>
          <p:cNvGrpSpPr>
            <a:grpSpLocks/>
          </p:cNvGrpSpPr>
          <p:nvPr/>
        </p:nvGrpSpPr>
        <p:grpSpPr bwMode="auto">
          <a:xfrm>
            <a:off x="228600" y="2286000"/>
            <a:ext cx="5886450" cy="471488"/>
            <a:chOff x="144" y="1440"/>
            <a:chExt cx="3708" cy="297"/>
          </a:xfrm>
        </p:grpSpPr>
        <p:grpSp>
          <p:nvGrpSpPr>
            <p:cNvPr id="354307" name="Group 3"/>
            <p:cNvGrpSpPr>
              <a:grpSpLocks/>
            </p:cNvGrpSpPr>
            <p:nvPr/>
          </p:nvGrpSpPr>
          <p:grpSpPr bwMode="auto">
            <a:xfrm>
              <a:off x="144" y="1440"/>
              <a:ext cx="3708" cy="297"/>
              <a:chOff x="1075" y="1501"/>
              <a:chExt cx="3708" cy="297"/>
            </a:xfrm>
          </p:grpSpPr>
          <p:sp>
            <p:nvSpPr>
              <p:cNvPr id="354308" name="Rectangle 4"/>
              <p:cNvSpPr>
                <a:spLocks noChangeArrowheads="1"/>
              </p:cNvSpPr>
              <p:nvPr/>
            </p:nvSpPr>
            <p:spPr bwMode="auto">
              <a:xfrm>
                <a:off x="1096" y="1522"/>
                <a:ext cx="3687" cy="276"/>
              </a:xfrm>
              <a:prstGeom prst="rect">
                <a:avLst/>
              </a:prstGeom>
              <a:solidFill>
                <a:srgbClr val="808080"/>
              </a:solidFill>
              <a:ln w="9525">
                <a:noFill/>
                <a:miter lim="800000"/>
                <a:headEnd/>
                <a:tailEnd/>
              </a:ln>
            </p:spPr>
            <p:txBody>
              <a:bodyPr/>
              <a:lstStyle/>
              <a:p>
                <a:endParaRPr lang="en-US"/>
              </a:p>
            </p:txBody>
          </p:sp>
          <p:sp>
            <p:nvSpPr>
              <p:cNvPr id="354309" name="Rectangle 5"/>
              <p:cNvSpPr>
                <a:spLocks noChangeArrowheads="1"/>
              </p:cNvSpPr>
              <p:nvPr/>
            </p:nvSpPr>
            <p:spPr bwMode="auto">
              <a:xfrm>
                <a:off x="1075" y="1501"/>
                <a:ext cx="3687" cy="276"/>
              </a:xfrm>
              <a:prstGeom prst="rect">
                <a:avLst/>
              </a:prstGeom>
              <a:solidFill>
                <a:srgbClr val="FFFFFF"/>
              </a:solidFill>
              <a:ln w="11113">
                <a:solidFill>
                  <a:srgbClr val="000000"/>
                </a:solidFill>
                <a:miter lim="800000"/>
                <a:headEnd/>
                <a:tailEnd/>
              </a:ln>
            </p:spPr>
            <p:txBody>
              <a:bodyPr/>
              <a:lstStyle/>
              <a:p>
                <a:endParaRPr lang="en-US"/>
              </a:p>
            </p:txBody>
          </p:sp>
        </p:grpSp>
        <p:sp>
          <p:nvSpPr>
            <p:cNvPr id="354319" name="Rectangle 15"/>
            <p:cNvSpPr>
              <a:spLocks noChangeArrowheads="1"/>
            </p:cNvSpPr>
            <p:nvPr/>
          </p:nvSpPr>
          <p:spPr bwMode="auto">
            <a:xfrm>
              <a:off x="1355" y="1531"/>
              <a:ext cx="1674"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Market/Sales, Product and Customer</a:t>
              </a:r>
              <a:endParaRPr lang="en-US" sz="1200">
                <a:latin typeface="Times" charset="0"/>
                <a:cs typeface="Times New Roman" pitchFamily="18" charset="0"/>
              </a:endParaRPr>
            </a:p>
          </p:txBody>
        </p:sp>
      </p:grpSp>
      <p:grpSp>
        <p:nvGrpSpPr>
          <p:cNvPr id="354342" name="Group 38"/>
          <p:cNvGrpSpPr>
            <a:grpSpLocks/>
          </p:cNvGrpSpPr>
          <p:nvPr/>
        </p:nvGrpSpPr>
        <p:grpSpPr bwMode="auto">
          <a:xfrm>
            <a:off x="228600" y="2944813"/>
            <a:ext cx="5886450" cy="473075"/>
            <a:chOff x="144" y="1855"/>
            <a:chExt cx="3708" cy="298"/>
          </a:xfrm>
        </p:grpSpPr>
        <p:grpSp>
          <p:nvGrpSpPr>
            <p:cNvPr id="354310" name="Group 6"/>
            <p:cNvGrpSpPr>
              <a:grpSpLocks/>
            </p:cNvGrpSpPr>
            <p:nvPr/>
          </p:nvGrpSpPr>
          <p:grpSpPr bwMode="auto">
            <a:xfrm>
              <a:off x="144" y="1855"/>
              <a:ext cx="3708" cy="298"/>
              <a:chOff x="1075" y="1862"/>
              <a:chExt cx="3708" cy="298"/>
            </a:xfrm>
          </p:grpSpPr>
          <p:sp>
            <p:nvSpPr>
              <p:cNvPr id="354311" name="Rectangle 7"/>
              <p:cNvSpPr>
                <a:spLocks noChangeArrowheads="1"/>
              </p:cNvSpPr>
              <p:nvPr/>
            </p:nvSpPr>
            <p:spPr bwMode="auto">
              <a:xfrm>
                <a:off x="1096" y="1883"/>
                <a:ext cx="3687" cy="277"/>
              </a:xfrm>
              <a:prstGeom prst="rect">
                <a:avLst/>
              </a:prstGeom>
              <a:solidFill>
                <a:srgbClr val="808080"/>
              </a:solidFill>
              <a:ln w="9525">
                <a:noFill/>
                <a:miter lim="800000"/>
                <a:headEnd/>
                <a:tailEnd/>
              </a:ln>
            </p:spPr>
            <p:txBody>
              <a:bodyPr/>
              <a:lstStyle/>
              <a:p>
                <a:endParaRPr lang="en-US"/>
              </a:p>
            </p:txBody>
          </p:sp>
          <p:sp>
            <p:nvSpPr>
              <p:cNvPr id="354312" name="Rectangle 8"/>
              <p:cNvSpPr>
                <a:spLocks noChangeArrowheads="1"/>
              </p:cNvSpPr>
              <p:nvPr/>
            </p:nvSpPr>
            <p:spPr bwMode="auto">
              <a:xfrm>
                <a:off x="1075" y="1862"/>
                <a:ext cx="3687" cy="276"/>
              </a:xfrm>
              <a:prstGeom prst="rect">
                <a:avLst/>
              </a:prstGeom>
              <a:solidFill>
                <a:srgbClr val="FFFFFF"/>
              </a:solidFill>
              <a:ln w="11113">
                <a:solidFill>
                  <a:srgbClr val="000000"/>
                </a:solidFill>
                <a:miter lim="800000"/>
                <a:headEnd/>
                <a:tailEnd/>
              </a:ln>
            </p:spPr>
            <p:txBody>
              <a:bodyPr/>
              <a:lstStyle/>
              <a:p>
                <a:endParaRPr lang="en-US"/>
              </a:p>
            </p:txBody>
          </p:sp>
        </p:grpSp>
        <p:sp>
          <p:nvSpPr>
            <p:cNvPr id="354320" name="Rectangle 16"/>
            <p:cNvSpPr>
              <a:spLocks noChangeArrowheads="1"/>
            </p:cNvSpPr>
            <p:nvPr/>
          </p:nvSpPr>
          <p:spPr bwMode="auto">
            <a:xfrm>
              <a:off x="1832" y="1954"/>
              <a:ext cx="340"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Service</a:t>
              </a:r>
              <a:endParaRPr lang="en-US" sz="1200">
                <a:latin typeface="Times" charset="0"/>
                <a:cs typeface="Times New Roman" pitchFamily="18" charset="0"/>
              </a:endParaRPr>
            </a:p>
          </p:txBody>
        </p:sp>
      </p:grpSp>
      <p:grpSp>
        <p:nvGrpSpPr>
          <p:cNvPr id="354343" name="Group 39"/>
          <p:cNvGrpSpPr>
            <a:grpSpLocks/>
          </p:cNvGrpSpPr>
          <p:nvPr/>
        </p:nvGrpSpPr>
        <p:grpSpPr bwMode="auto">
          <a:xfrm>
            <a:off x="228600" y="3606800"/>
            <a:ext cx="5886450" cy="484188"/>
            <a:chOff x="144" y="2272"/>
            <a:chExt cx="3708" cy="305"/>
          </a:xfrm>
        </p:grpSpPr>
        <p:grpSp>
          <p:nvGrpSpPr>
            <p:cNvPr id="354313" name="Group 9"/>
            <p:cNvGrpSpPr>
              <a:grpSpLocks/>
            </p:cNvGrpSpPr>
            <p:nvPr/>
          </p:nvGrpSpPr>
          <p:grpSpPr bwMode="auto">
            <a:xfrm>
              <a:off x="144" y="2272"/>
              <a:ext cx="3708" cy="305"/>
              <a:chOff x="1075" y="2361"/>
              <a:chExt cx="3708" cy="305"/>
            </a:xfrm>
          </p:grpSpPr>
          <p:sp>
            <p:nvSpPr>
              <p:cNvPr id="354314" name="Rectangle 10"/>
              <p:cNvSpPr>
                <a:spLocks noChangeArrowheads="1"/>
              </p:cNvSpPr>
              <p:nvPr/>
            </p:nvSpPr>
            <p:spPr bwMode="auto">
              <a:xfrm>
                <a:off x="1096" y="2389"/>
                <a:ext cx="3687" cy="277"/>
              </a:xfrm>
              <a:prstGeom prst="rect">
                <a:avLst/>
              </a:prstGeom>
              <a:solidFill>
                <a:srgbClr val="808080"/>
              </a:solidFill>
              <a:ln w="9525">
                <a:noFill/>
                <a:miter lim="800000"/>
                <a:headEnd/>
                <a:tailEnd/>
              </a:ln>
            </p:spPr>
            <p:txBody>
              <a:bodyPr/>
              <a:lstStyle/>
              <a:p>
                <a:endParaRPr lang="en-US"/>
              </a:p>
            </p:txBody>
          </p:sp>
          <p:sp>
            <p:nvSpPr>
              <p:cNvPr id="354315" name="Rectangle 11"/>
              <p:cNvSpPr>
                <a:spLocks noChangeArrowheads="1"/>
              </p:cNvSpPr>
              <p:nvPr/>
            </p:nvSpPr>
            <p:spPr bwMode="auto">
              <a:xfrm>
                <a:off x="1075" y="2361"/>
                <a:ext cx="3687" cy="283"/>
              </a:xfrm>
              <a:prstGeom prst="rect">
                <a:avLst/>
              </a:prstGeom>
              <a:solidFill>
                <a:srgbClr val="FFFFFF"/>
              </a:solidFill>
              <a:ln w="11113">
                <a:solidFill>
                  <a:srgbClr val="000000"/>
                </a:solidFill>
                <a:miter lim="800000"/>
                <a:headEnd/>
                <a:tailEnd/>
              </a:ln>
            </p:spPr>
            <p:txBody>
              <a:bodyPr/>
              <a:lstStyle/>
              <a:p>
                <a:endParaRPr lang="en-US"/>
              </a:p>
            </p:txBody>
          </p:sp>
        </p:grpSp>
        <p:sp>
          <p:nvSpPr>
            <p:cNvPr id="354321" name="Rectangle 17"/>
            <p:cNvSpPr>
              <a:spLocks noChangeArrowheads="1"/>
            </p:cNvSpPr>
            <p:nvPr/>
          </p:nvSpPr>
          <p:spPr bwMode="auto">
            <a:xfrm>
              <a:off x="1201" y="2328"/>
              <a:ext cx="1602" cy="221"/>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                   Resource</a:t>
              </a:r>
            </a:p>
            <a:p>
              <a:pPr algn="l" eaLnBrk="0" hangingPunct="0">
                <a:spcBef>
                  <a:spcPct val="0"/>
                </a:spcBef>
                <a:buClrTx/>
                <a:buFontTx/>
                <a:buNone/>
              </a:pPr>
              <a:r>
                <a:rPr lang="en-US" sz="1100">
                  <a:solidFill>
                    <a:srgbClr val="000000"/>
                  </a:solidFill>
                  <a:cs typeface="Times New Roman" pitchFamily="18" charset="0"/>
                </a:rPr>
                <a:t>(Application, Computing and Network)</a:t>
              </a:r>
            </a:p>
          </p:txBody>
        </p:sp>
      </p:grpSp>
      <p:pic>
        <p:nvPicPr>
          <p:cNvPr id="354323" name="Picture 19" descr="logo without circle2"/>
          <p:cNvPicPr>
            <a:picLocks noChangeAspect="1" noChangeArrowheads="1"/>
          </p:cNvPicPr>
          <p:nvPr/>
        </p:nvPicPr>
        <p:blipFill>
          <a:blip r:embed="rId3"/>
          <a:srcRect/>
          <a:stretch>
            <a:fillRect/>
          </a:stretch>
        </p:blipFill>
        <p:spPr bwMode="auto">
          <a:xfrm>
            <a:off x="3962400" y="6570663"/>
            <a:ext cx="2362200" cy="211137"/>
          </a:xfrm>
          <a:prstGeom prst="rect">
            <a:avLst/>
          </a:prstGeom>
          <a:noFill/>
        </p:spPr>
      </p:pic>
      <p:grpSp>
        <p:nvGrpSpPr>
          <p:cNvPr id="354344" name="Group 40"/>
          <p:cNvGrpSpPr>
            <a:grpSpLocks/>
          </p:cNvGrpSpPr>
          <p:nvPr/>
        </p:nvGrpSpPr>
        <p:grpSpPr bwMode="auto">
          <a:xfrm>
            <a:off x="228600" y="4278313"/>
            <a:ext cx="5886450" cy="471487"/>
            <a:chOff x="144" y="2695"/>
            <a:chExt cx="3708" cy="297"/>
          </a:xfrm>
        </p:grpSpPr>
        <p:grpSp>
          <p:nvGrpSpPr>
            <p:cNvPr id="354316" name="Group 12"/>
            <p:cNvGrpSpPr>
              <a:grpSpLocks/>
            </p:cNvGrpSpPr>
            <p:nvPr/>
          </p:nvGrpSpPr>
          <p:grpSpPr bwMode="auto">
            <a:xfrm>
              <a:off x="144" y="2695"/>
              <a:ext cx="3708" cy="297"/>
              <a:chOff x="1075" y="2751"/>
              <a:chExt cx="3708" cy="297"/>
            </a:xfrm>
          </p:grpSpPr>
          <p:sp>
            <p:nvSpPr>
              <p:cNvPr id="354317" name="Rectangle 13"/>
              <p:cNvSpPr>
                <a:spLocks noChangeArrowheads="1"/>
              </p:cNvSpPr>
              <p:nvPr/>
            </p:nvSpPr>
            <p:spPr bwMode="auto">
              <a:xfrm>
                <a:off x="1096" y="2772"/>
                <a:ext cx="3687" cy="276"/>
              </a:xfrm>
              <a:prstGeom prst="rect">
                <a:avLst/>
              </a:prstGeom>
              <a:solidFill>
                <a:srgbClr val="808080"/>
              </a:solidFill>
              <a:ln w="9525">
                <a:noFill/>
                <a:miter lim="800000"/>
                <a:headEnd/>
                <a:tailEnd/>
              </a:ln>
            </p:spPr>
            <p:txBody>
              <a:bodyPr/>
              <a:lstStyle/>
              <a:p>
                <a:endParaRPr lang="en-US"/>
              </a:p>
            </p:txBody>
          </p:sp>
          <p:sp>
            <p:nvSpPr>
              <p:cNvPr id="354318" name="Rectangle 14"/>
              <p:cNvSpPr>
                <a:spLocks noChangeArrowheads="1"/>
              </p:cNvSpPr>
              <p:nvPr/>
            </p:nvSpPr>
            <p:spPr bwMode="auto">
              <a:xfrm>
                <a:off x="1075" y="2751"/>
                <a:ext cx="3687" cy="276"/>
              </a:xfrm>
              <a:prstGeom prst="rect">
                <a:avLst/>
              </a:prstGeom>
              <a:solidFill>
                <a:srgbClr val="FFFFFF"/>
              </a:solidFill>
              <a:ln w="11113">
                <a:solidFill>
                  <a:srgbClr val="000000"/>
                </a:solidFill>
                <a:miter lim="800000"/>
                <a:headEnd/>
                <a:tailEnd/>
              </a:ln>
            </p:spPr>
            <p:txBody>
              <a:bodyPr/>
              <a:lstStyle/>
              <a:p>
                <a:endParaRPr lang="en-US"/>
              </a:p>
            </p:txBody>
          </p:sp>
        </p:grpSp>
        <p:sp>
          <p:nvSpPr>
            <p:cNvPr id="354327" name="Rectangle 23"/>
            <p:cNvSpPr>
              <a:spLocks noChangeArrowheads="1"/>
            </p:cNvSpPr>
            <p:nvPr/>
          </p:nvSpPr>
          <p:spPr bwMode="auto">
            <a:xfrm>
              <a:off x="1632" y="2813"/>
              <a:ext cx="747"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Supplier/Partner</a:t>
              </a:r>
              <a:endParaRPr lang="en-US" sz="1200">
                <a:latin typeface="Times" charset="0"/>
                <a:cs typeface="Times New Roman" pitchFamily="18" charset="0"/>
              </a:endParaRPr>
            </a:p>
          </p:txBody>
        </p:sp>
      </p:grpSp>
      <p:grpSp>
        <p:nvGrpSpPr>
          <p:cNvPr id="354345" name="Group 41"/>
          <p:cNvGrpSpPr>
            <a:grpSpLocks/>
          </p:cNvGrpSpPr>
          <p:nvPr/>
        </p:nvGrpSpPr>
        <p:grpSpPr bwMode="auto">
          <a:xfrm>
            <a:off x="228600" y="4938713"/>
            <a:ext cx="5886450" cy="471487"/>
            <a:chOff x="144" y="3111"/>
            <a:chExt cx="3708" cy="297"/>
          </a:xfrm>
        </p:grpSpPr>
        <p:sp>
          <p:nvSpPr>
            <p:cNvPr id="354322" name="Rectangle 18"/>
            <p:cNvSpPr>
              <a:spLocks noChangeArrowheads="1"/>
            </p:cNvSpPr>
            <p:nvPr/>
          </p:nvSpPr>
          <p:spPr bwMode="auto">
            <a:xfrm>
              <a:off x="1632" y="3168"/>
              <a:ext cx="747"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Supplier/Partner</a:t>
              </a:r>
              <a:endParaRPr lang="en-US" sz="1200">
                <a:latin typeface="Times" charset="0"/>
                <a:cs typeface="Times New Roman" pitchFamily="18" charset="0"/>
              </a:endParaRPr>
            </a:p>
          </p:txBody>
        </p:sp>
        <p:grpSp>
          <p:nvGrpSpPr>
            <p:cNvPr id="354324" name="Group 20"/>
            <p:cNvGrpSpPr>
              <a:grpSpLocks/>
            </p:cNvGrpSpPr>
            <p:nvPr/>
          </p:nvGrpSpPr>
          <p:grpSpPr bwMode="auto">
            <a:xfrm>
              <a:off x="144" y="3111"/>
              <a:ext cx="3708" cy="297"/>
              <a:chOff x="1075" y="2751"/>
              <a:chExt cx="3708" cy="297"/>
            </a:xfrm>
          </p:grpSpPr>
          <p:sp>
            <p:nvSpPr>
              <p:cNvPr id="354325" name="Rectangle 21"/>
              <p:cNvSpPr>
                <a:spLocks noChangeArrowheads="1"/>
              </p:cNvSpPr>
              <p:nvPr/>
            </p:nvSpPr>
            <p:spPr bwMode="auto">
              <a:xfrm>
                <a:off x="1096" y="2772"/>
                <a:ext cx="3687" cy="276"/>
              </a:xfrm>
              <a:prstGeom prst="rect">
                <a:avLst/>
              </a:prstGeom>
              <a:solidFill>
                <a:srgbClr val="808080"/>
              </a:solidFill>
              <a:ln w="9525">
                <a:noFill/>
                <a:miter lim="800000"/>
                <a:headEnd/>
                <a:tailEnd/>
              </a:ln>
            </p:spPr>
            <p:txBody>
              <a:bodyPr/>
              <a:lstStyle/>
              <a:p>
                <a:endParaRPr lang="en-US"/>
              </a:p>
            </p:txBody>
          </p:sp>
          <p:sp>
            <p:nvSpPr>
              <p:cNvPr id="354326" name="Rectangle 22"/>
              <p:cNvSpPr>
                <a:spLocks noChangeArrowheads="1"/>
              </p:cNvSpPr>
              <p:nvPr/>
            </p:nvSpPr>
            <p:spPr bwMode="auto">
              <a:xfrm>
                <a:off x="1075" y="2751"/>
                <a:ext cx="3687" cy="276"/>
              </a:xfrm>
              <a:prstGeom prst="rect">
                <a:avLst/>
              </a:prstGeom>
              <a:solidFill>
                <a:srgbClr val="FFFFFF"/>
              </a:solidFill>
              <a:ln w="11113">
                <a:solidFill>
                  <a:srgbClr val="000000"/>
                </a:solidFill>
                <a:miter lim="800000"/>
                <a:headEnd/>
                <a:tailEnd/>
              </a:ln>
            </p:spPr>
            <p:txBody>
              <a:bodyPr/>
              <a:lstStyle/>
              <a:p>
                <a:endParaRPr lang="en-US"/>
              </a:p>
            </p:txBody>
          </p:sp>
        </p:grpSp>
        <p:sp>
          <p:nvSpPr>
            <p:cNvPr id="354328" name="Rectangle 24"/>
            <p:cNvSpPr>
              <a:spLocks noChangeArrowheads="1"/>
            </p:cNvSpPr>
            <p:nvPr/>
          </p:nvSpPr>
          <p:spPr bwMode="auto">
            <a:xfrm>
              <a:off x="1632" y="3168"/>
              <a:ext cx="474"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Enterprise</a:t>
              </a:r>
              <a:endParaRPr lang="en-US" sz="1200">
                <a:latin typeface="Times" charset="0"/>
                <a:cs typeface="Times New Roman" pitchFamily="18" charset="0"/>
              </a:endParaRPr>
            </a:p>
          </p:txBody>
        </p:sp>
      </p:grpSp>
      <p:grpSp>
        <p:nvGrpSpPr>
          <p:cNvPr id="354339" name="Group 35"/>
          <p:cNvGrpSpPr>
            <a:grpSpLocks/>
          </p:cNvGrpSpPr>
          <p:nvPr/>
        </p:nvGrpSpPr>
        <p:grpSpPr bwMode="auto">
          <a:xfrm>
            <a:off x="6172200" y="2254250"/>
            <a:ext cx="2971800" cy="868363"/>
            <a:chOff x="3888" y="1420"/>
            <a:chExt cx="1872" cy="547"/>
          </a:xfrm>
        </p:grpSpPr>
        <p:sp>
          <p:nvSpPr>
            <p:cNvPr id="354330" name="AutoShape 26"/>
            <p:cNvSpPr>
              <a:spLocks/>
            </p:cNvSpPr>
            <p:nvPr/>
          </p:nvSpPr>
          <p:spPr bwMode="auto">
            <a:xfrm>
              <a:off x="3888" y="1440"/>
              <a:ext cx="165" cy="240"/>
            </a:xfrm>
            <a:prstGeom prst="rightBrace">
              <a:avLst>
                <a:gd name="adj1" fmla="val 12121"/>
                <a:gd name="adj2" fmla="val 40625"/>
              </a:avLst>
            </a:prstGeom>
            <a:noFill/>
            <a:ln w="9525">
              <a:solidFill>
                <a:schemeClr val="tx1"/>
              </a:solidFill>
              <a:round/>
              <a:headEnd/>
              <a:tailEnd/>
            </a:ln>
            <a:effectLst/>
          </p:spPr>
          <p:txBody>
            <a:bodyPr wrap="none" anchor="ctr"/>
            <a:lstStyle/>
            <a:p>
              <a:endParaRPr lang="en-US"/>
            </a:p>
          </p:txBody>
        </p:sp>
        <p:sp>
          <p:nvSpPr>
            <p:cNvPr id="354332" name="Text Box 28"/>
            <p:cNvSpPr txBox="1">
              <a:spLocks noChangeArrowheads="1"/>
            </p:cNvSpPr>
            <p:nvPr/>
          </p:nvSpPr>
          <p:spPr bwMode="auto">
            <a:xfrm>
              <a:off x="4176" y="1420"/>
              <a:ext cx="1584" cy="547"/>
            </a:xfrm>
            <a:prstGeom prst="rect">
              <a:avLst/>
            </a:prstGeom>
            <a:noFill/>
            <a:ln w="9525" algn="ctr">
              <a:noFill/>
              <a:miter lim="800000"/>
              <a:headEnd/>
              <a:tailEnd/>
            </a:ln>
            <a:effectLst/>
          </p:spPr>
          <p:txBody>
            <a:bodyPr>
              <a:spAutoFit/>
            </a:bodyPr>
            <a:lstStyle/>
            <a:p>
              <a:pPr>
                <a:lnSpc>
                  <a:spcPct val="85000"/>
                </a:lnSpc>
                <a:spcBef>
                  <a:spcPct val="65000"/>
                </a:spcBef>
              </a:pPr>
              <a:r>
                <a:rPr lang="en-US" sz="2000" u="sng"/>
                <a:t>Product</a:t>
              </a:r>
              <a:r>
                <a:rPr lang="en-US" sz="2000"/>
                <a:t>:           External Marketing View</a:t>
              </a:r>
            </a:p>
          </p:txBody>
        </p:sp>
      </p:grpSp>
      <p:grpSp>
        <p:nvGrpSpPr>
          <p:cNvPr id="354340" name="Group 36"/>
          <p:cNvGrpSpPr>
            <a:grpSpLocks/>
          </p:cNvGrpSpPr>
          <p:nvPr/>
        </p:nvGrpSpPr>
        <p:grpSpPr bwMode="auto">
          <a:xfrm>
            <a:off x="6172200" y="2895600"/>
            <a:ext cx="3048000" cy="1217613"/>
            <a:chOff x="3888" y="1824"/>
            <a:chExt cx="1920" cy="767"/>
          </a:xfrm>
        </p:grpSpPr>
        <p:sp>
          <p:nvSpPr>
            <p:cNvPr id="354331" name="AutoShape 27"/>
            <p:cNvSpPr>
              <a:spLocks/>
            </p:cNvSpPr>
            <p:nvPr/>
          </p:nvSpPr>
          <p:spPr bwMode="auto">
            <a:xfrm>
              <a:off x="3888" y="1824"/>
              <a:ext cx="144" cy="720"/>
            </a:xfrm>
            <a:prstGeom prst="rightBrace">
              <a:avLst>
                <a:gd name="adj1" fmla="val 41667"/>
                <a:gd name="adj2" fmla="val 40625"/>
              </a:avLst>
            </a:prstGeom>
            <a:noFill/>
            <a:ln w="9525">
              <a:solidFill>
                <a:schemeClr val="tx1"/>
              </a:solidFill>
              <a:round/>
              <a:headEnd/>
              <a:tailEnd/>
            </a:ln>
            <a:effectLst/>
          </p:spPr>
          <p:txBody>
            <a:bodyPr wrap="none" anchor="ctr"/>
            <a:lstStyle/>
            <a:p>
              <a:endParaRPr lang="en-US"/>
            </a:p>
          </p:txBody>
        </p:sp>
        <p:sp>
          <p:nvSpPr>
            <p:cNvPr id="354333" name="Text Box 29"/>
            <p:cNvSpPr txBox="1">
              <a:spLocks noChangeArrowheads="1"/>
            </p:cNvSpPr>
            <p:nvPr/>
          </p:nvSpPr>
          <p:spPr bwMode="auto">
            <a:xfrm>
              <a:off x="3888" y="2044"/>
              <a:ext cx="1920" cy="547"/>
            </a:xfrm>
            <a:prstGeom prst="rect">
              <a:avLst/>
            </a:prstGeom>
            <a:noFill/>
            <a:ln w="9525" algn="ctr">
              <a:noFill/>
              <a:miter lim="800000"/>
              <a:headEnd/>
              <a:tailEnd/>
            </a:ln>
            <a:effectLst/>
          </p:spPr>
          <p:txBody>
            <a:bodyPr>
              <a:spAutoFit/>
            </a:bodyPr>
            <a:lstStyle/>
            <a:p>
              <a:pPr marL="347663" indent="-347663">
                <a:lnSpc>
                  <a:spcPct val="85000"/>
                </a:lnSpc>
                <a:spcBef>
                  <a:spcPct val="65000"/>
                </a:spcBef>
              </a:pPr>
              <a:r>
                <a:rPr lang="en-US" sz="2000" u="sng"/>
                <a:t>Service &amp; Resource</a:t>
              </a:r>
              <a:r>
                <a:rPr lang="en-US" sz="2000"/>
                <a:t>: Internal Engineering View</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4341"/>
                                        </p:tgtEl>
                                        <p:attrNameLst>
                                          <p:attrName>style.visibility</p:attrName>
                                        </p:attrNameLst>
                                      </p:cBhvr>
                                      <p:to>
                                        <p:strVal val="visible"/>
                                      </p:to>
                                    </p:set>
                                    <p:animEffect transition="in" filter="checkerboard(across)">
                                      <p:cBhvr>
                                        <p:cTn id="7" dur="500"/>
                                        <p:tgtEl>
                                          <p:spTgt spid="3543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54342"/>
                                        </p:tgtEl>
                                        <p:attrNameLst>
                                          <p:attrName>style.visibility</p:attrName>
                                        </p:attrNameLst>
                                      </p:cBhvr>
                                      <p:to>
                                        <p:strVal val="visible"/>
                                      </p:to>
                                    </p:set>
                                    <p:animEffect transition="in" filter="checkerboard(across)">
                                      <p:cBhvr>
                                        <p:cTn id="12" dur="500"/>
                                        <p:tgtEl>
                                          <p:spTgt spid="3543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54343"/>
                                        </p:tgtEl>
                                        <p:attrNameLst>
                                          <p:attrName>style.visibility</p:attrName>
                                        </p:attrNameLst>
                                      </p:cBhvr>
                                      <p:to>
                                        <p:strVal val="visible"/>
                                      </p:to>
                                    </p:set>
                                    <p:animEffect transition="in" filter="checkerboard(across)">
                                      <p:cBhvr>
                                        <p:cTn id="17" dur="500"/>
                                        <p:tgtEl>
                                          <p:spTgt spid="354343"/>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354339"/>
                                        </p:tgtEl>
                                        <p:attrNameLst>
                                          <p:attrName>style.visibility</p:attrName>
                                        </p:attrNameLst>
                                      </p:cBhvr>
                                      <p:to>
                                        <p:strVal val="visible"/>
                                      </p:to>
                                    </p:set>
                                    <p:animEffect transition="in" filter="checkerboard(across)">
                                      <p:cBhvr>
                                        <p:cTn id="21" dur="500"/>
                                        <p:tgtEl>
                                          <p:spTgt spid="354339"/>
                                        </p:tgtEl>
                                      </p:cBhvr>
                                    </p:animEffect>
                                  </p:childTnLst>
                                </p:cTn>
                              </p:par>
                            </p:childTnLst>
                          </p:cTn>
                        </p:par>
                        <p:par>
                          <p:cTn id="22" fill="hold">
                            <p:stCondLst>
                              <p:cond delay="1000"/>
                            </p:stCondLst>
                            <p:childTnLst>
                              <p:par>
                                <p:cTn id="23" presetID="5" presetClass="entr" presetSubtype="10" fill="hold" nodeType="afterEffect">
                                  <p:stCondLst>
                                    <p:cond delay="0"/>
                                  </p:stCondLst>
                                  <p:childTnLst>
                                    <p:set>
                                      <p:cBhvr>
                                        <p:cTn id="24" dur="1" fill="hold">
                                          <p:stCondLst>
                                            <p:cond delay="0"/>
                                          </p:stCondLst>
                                        </p:cTn>
                                        <p:tgtEl>
                                          <p:spTgt spid="354340"/>
                                        </p:tgtEl>
                                        <p:attrNameLst>
                                          <p:attrName>style.visibility</p:attrName>
                                        </p:attrNameLst>
                                      </p:cBhvr>
                                      <p:to>
                                        <p:strVal val="visible"/>
                                      </p:to>
                                    </p:set>
                                    <p:animEffect transition="in" filter="checkerboard(across)">
                                      <p:cBhvr>
                                        <p:cTn id="25" dur="500"/>
                                        <p:tgtEl>
                                          <p:spTgt spid="35434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54344"/>
                                        </p:tgtEl>
                                        <p:attrNameLst>
                                          <p:attrName>style.visibility</p:attrName>
                                        </p:attrNameLst>
                                      </p:cBhvr>
                                      <p:to>
                                        <p:strVal val="visible"/>
                                      </p:to>
                                    </p:set>
                                    <p:animEffect transition="in" filter="checkerboard(across)">
                                      <p:cBhvr>
                                        <p:cTn id="30" dur="500"/>
                                        <p:tgtEl>
                                          <p:spTgt spid="354344"/>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54345"/>
                                        </p:tgtEl>
                                        <p:attrNameLst>
                                          <p:attrName>style.visibility</p:attrName>
                                        </p:attrNameLst>
                                      </p:cBhvr>
                                      <p:to>
                                        <p:strVal val="visible"/>
                                      </p:to>
                                    </p:set>
                                    <p:animEffect transition="in" filter="checkerboard(across)">
                                      <p:cBhvr>
                                        <p:cTn id="35" dur="500"/>
                                        <p:tgtEl>
                                          <p:spTgt spid="35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04800" y="304800"/>
            <a:ext cx="8534400" cy="685800"/>
          </a:xfrm>
        </p:spPr>
        <p:txBody>
          <a:bodyPr/>
          <a:lstStyle/>
          <a:p>
            <a:r>
              <a:rPr lang="en-US" sz="2800">
                <a:cs typeface="Times New Roman" pitchFamily="18" charset="0"/>
              </a:rPr>
              <a:t>eTOM BP Framework - Conceptual Structure</a:t>
            </a:r>
            <a:br>
              <a:rPr lang="en-US" sz="2800">
                <a:cs typeface="Times New Roman" pitchFamily="18" charset="0"/>
              </a:rPr>
            </a:br>
            <a:r>
              <a:rPr lang="en-US" sz="2800">
                <a:cs typeface="Times New Roman" pitchFamily="18" charset="0"/>
              </a:rPr>
              <a:t>Interaction With Major Entities - </a:t>
            </a:r>
            <a:r>
              <a:rPr lang="en-US" u="sng">
                <a:cs typeface="Times New Roman" pitchFamily="18" charset="0"/>
              </a:rPr>
              <a:t>Level 0</a:t>
            </a:r>
            <a:endParaRPr lang="es-AR" u="sng">
              <a:cs typeface="Times New Roman" pitchFamily="18" charset="0"/>
            </a:endParaRPr>
          </a:p>
        </p:txBody>
      </p:sp>
      <p:grpSp>
        <p:nvGrpSpPr>
          <p:cNvPr id="400442" name="Group 58"/>
          <p:cNvGrpSpPr>
            <a:grpSpLocks noChangeAspect="1"/>
          </p:cNvGrpSpPr>
          <p:nvPr/>
        </p:nvGrpSpPr>
        <p:grpSpPr bwMode="auto">
          <a:xfrm>
            <a:off x="8382000" y="838200"/>
            <a:ext cx="547688" cy="468313"/>
            <a:chOff x="338" y="296"/>
            <a:chExt cx="424" cy="363"/>
          </a:xfrm>
        </p:grpSpPr>
        <p:sp>
          <p:nvSpPr>
            <p:cNvPr id="400443" name="Rectangle 59"/>
            <p:cNvSpPr>
              <a:spLocks noChangeAspect="1" noChangeArrowheads="1"/>
            </p:cNvSpPr>
            <p:nvPr/>
          </p:nvSpPr>
          <p:spPr bwMode="auto">
            <a:xfrm>
              <a:off x="338" y="296"/>
              <a:ext cx="170" cy="22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400444" name="Rectangle 60"/>
            <p:cNvSpPr>
              <a:spLocks noChangeAspect="1" noChangeArrowheads="1"/>
            </p:cNvSpPr>
            <p:nvPr/>
          </p:nvSpPr>
          <p:spPr bwMode="auto">
            <a:xfrm>
              <a:off x="535" y="296"/>
              <a:ext cx="227" cy="227"/>
            </a:xfrm>
            <a:prstGeom prst="rect">
              <a:avLst/>
            </a:prstGeom>
            <a:solidFill>
              <a:srgbClr val="CC0000"/>
            </a:solidFill>
            <a:ln w="19050">
              <a:solidFill>
                <a:schemeClr val="tx1"/>
              </a:solidFill>
              <a:miter lim="800000"/>
              <a:headEnd/>
              <a:tailEnd/>
            </a:ln>
            <a:effectLst/>
          </p:spPr>
          <p:txBody>
            <a:bodyPr wrap="none" anchor="ctr"/>
            <a:lstStyle/>
            <a:p>
              <a:endParaRPr lang="en-US"/>
            </a:p>
          </p:txBody>
        </p:sp>
        <p:grpSp>
          <p:nvGrpSpPr>
            <p:cNvPr id="400445" name="Group 61"/>
            <p:cNvGrpSpPr>
              <a:grpSpLocks noChangeAspect="1"/>
            </p:cNvGrpSpPr>
            <p:nvPr/>
          </p:nvGrpSpPr>
          <p:grpSpPr bwMode="auto">
            <a:xfrm>
              <a:off x="422" y="546"/>
              <a:ext cx="227" cy="113"/>
              <a:chOff x="422" y="546"/>
              <a:chExt cx="227" cy="113"/>
            </a:xfrm>
          </p:grpSpPr>
          <p:sp>
            <p:nvSpPr>
              <p:cNvPr id="400446" name="Rectangle 62"/>
              <p:cNvSpPr>
                <a:spLocks noChangeAspect="1" noChangeArrowheads="1"/>
              </p:cNvSpPr>
              <p:nvPr/>
            </p:nvSpPr>
            <p:spPr bwMode="auto">
              <a:xfrm>
                <a:off x="450" y="602"/>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400447" name="Rectangle 63"/>
              <p:cNvSpPr>
                <a:spLocks noChangeAspect="1" noChangeArrowheads="1"/>
              </p:cNvSpPr>
              <p:nvPr/>
            </p:nvSpPr>
            <p:spPr bwMode="auto">
              <a:xfrm>
                <a:off x="506" y="602"/>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400448" name="Rectangle 64"/>
              <p:cNvSpPr>
                <a:spLocks noChangeAspect="1" noChangeArrowheads="1"/>
              </p:cNvSpPr>
              <p:nvPr/>
            </p:nvSpPr>
            <p:spPr bwMode="auto">
              <a:xfrm>
                <a:off x="563" y="602"/>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400449" name="Rectangle 65"/>
              <p:cNvSpPr>
                <a:spLocks noChangeAspect="1" noChangeArrowheads="1"/>
              </p:cNvSpPr>
              <p:nvPr/>
            </p:nvSpPr>
            <p:spPr bwMode="auto">
              <a:xfrm>
                <a:off x="422" y="546"/>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400450" name="Rectangle 66"/>
              <p:cNvSpPr>
                <a:spLocks noChangeAspect="1" noChangeArrowheads="1"/>
              </p:cNvSpPr>
              <p:nvPr/>
            </p:nvSpPr>
            <p:spPr bwMode="auto">
              <a:xfrm>
                <a:off x="478" y="546"/>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400451" name="Rectangle 67"/>
              <p:cNvSpPr>
                <a:spLocks noChangeAspect="1" noChangeArrowheads="1"/>
              </p:cNvSpPr>
              <p:nvPr/>
            </p:nvSpPr>
            <p:spPr bwMode="auto">
              <a:xfrm>
                <a:off x="535" y="546"/>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400452" name="Rectangle 68"/>
              <p:cNvSpPr>
                <a:spLocks noChangeAspect="1" noChangeArrowheads="1"/>
              </p:cNvSpPr>
              <p:nvPr/>
            </p:nvSpPr>
            <p:spPr bwMode="auto">
              <a:xfrm>
                <a:off x="592" y="546"/>
                <a:ext cx="57" cy="57"/>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400453" name="Rectangle 69"/>
              <p:cNvSpPr>
                <a:spLocks noChangeAspect="1" noChangeArrowheads="1"/>
              </p:cNvSpPr>
              <p:nvPr/>
            </p:nvSpPr>
            <p:spPr bwMode="auto">
              <a:xfrm>
                <a:off x="456" y="552"/>
                <a:ext cx="158" cy="100"/>
              </a:xfrm>
              <a:prstGeom prst="rect">
                <a:avLst/>
              </a:prstGeom>
              <a:solidFill>
                <a:srgbClr val="CC0000"/>
              </a:solidFill>
              <a:ln w="19050">
                <a:noFill/>
                <a:miter lim="800000"/>
                <a:headEnd/>
                <a:tailEnd/>
              </a:ln>
              <a:effectLst/>
            </p:spPr>
            <p:txBody>
              <a:bodyPr wrap="none" anchor="ctr"/>
              <a:lstStyle/>
              <a:p>
                <a:endParaRPr lang="en-US"/>
              </a:p>
            </p:txBody>
          </p:sp>
        </p:grpSp>
      </p:grpSp>
      <p:sp>
        <p:nvSpPr>
          <p:cNvPr id="400464" name="Text Box 80"/>
          <p:cNvSpPr txBox="1">
            <a:spLocks noChangeArrowheads="1"/>
          </p:cNvSpPr>
          <p:nvPr/>
        </p:nvSpPr>
        <p:spPr bwMode="auto">
          <a:xfrm>
            <a:off x="0" y="5056188"/>
            <a:ext cx="9144000" cy="1801812"/>
          </a:xfrm>
          <a:prstGeom prst="rect">
            <a:avLst/>
          </a:prstGeom>
          <a:solidFill>
            <a:schemeClr val="bg1"/>
          </a:solidFill>
          <a:ln w="9525" algn="ctr">
            <a:noFill/>
            <a:miter lim="800000"/>
            <a:headEnd/>
            <a:tailEnd/>
          </a:ln>
          <a:effectLst/>
        </p:spPr>
        <p:txBody>
          <a:bodyPr>
            <a:spAutoFit/>
          </a:bodyPr>
          <a:lstStyle/>
          <a:p>
            <a:pPr marL="347663" indent="-347663"/>
            <a:endParaRPr lang="en-US" sz="2800" b="0"/>
          </a:p>
          <a:p>
            <a:pPr marL="347663" indent="-347663"/>
            <a:endParaRPr lang="en-US" sz="2800" b="0"/>
          </a:p>
          <a:p>
            <a:pPr marL="347663" indent="-347663"/>
            <a:endParaRPr lang="en-US" sz="2800" b="0"/>
          </a:p>
        </p:txBody>
      </p:sp>
      <p:pic>
        <p:nvPicPr>
          <p:cNvPr id="400454" name="Picture 70" descr="logo without circle2"/>
          <p:cNvPicPr>
            <a:picLocks noChangeAspect="1" noChangeArrowheads="1"/>
          </p:cNvPicPr>
          <p:nvPr/>
        </p:nvPicPr>
        <p:blipFill>
          <a:blip r:embed="rId3"/>
          <a:srcRect/>
          <a:stretch>
            <a:fillRect/>
          </a:stretch>
        </p:blipFill>
        <p:spPr bwMode="auto">
          <a:xfrm>
            <a:off x="0" y="6646863"/>
            <a:ext cx="2362200" cy="211137"/>
          </a:xfrm>
          <a:prstGeom prst="rect">
            <a:avLst/>
          </a:prstGeom>
          <a:solidFill>
            <a:schemeClr val="bg1"/>
          </a:solidFill>
        </p:spPr>
      </p:pic>
      <p:grpSp>
        <p:nvGrpSpPr>
          <p:cNvPr id="400392" name="Group 8"/>
          <p:cNvGrpSpPr>
            <a:grpSpLocks/>
          </p:cNvGrpSpPr>
          <p:nvPr/>
        </p:nvGrpSpPr>
        <p:grpSpPr bwMode="auto">
          <a:xfrm>
            <a:off x="1600200" y="1600200"/>
            <a:ext cx="2098675" cy="3536950"/>
            <a:chOff x="1008" y="912"/>
            <a:chExt cx="1322" cy="2228"/>
          </a:xfrm>
        </p:grpSpPr>
        <p:grpSp>
          <p:nvGrpSpPr>
            <p:cNvPr id="400393" name="Group 9"/>
            <p:cNvGrpSpPr>
              <a:grpSpLocks/>
            </p:cNvGrpSpPr>
            <p:nvPr/>
          </p:nvGrpSpPr>
          <p:grpSpPr bwMode="auto">
            <a:xfrm>
              <a:off x="1008" y="912"/>
              <a:ext cx="1322" cy="2228"/>
              <a:chOff x="1033" y="912"/>
              <a:chExt cx="1297" cy="2228"/>
            </a:xfrm>
          </p:grpSpPr>
          <p:sp>
            <p:nvSpPr>
              <p:cNvPr id="400394" name="Rectangle 10"/>
              <p:cNvSpPr>
                <a:spLocks noChangeArrowheads="1"/>
              </p:cNvSpPr>
              <p:nvPr/>
            </p:nvSpPr>
            <p:spPr bwMode="auto">
              <a:xfrm>
                <a:off x="1054" y="934"/>
                <a:ext cx="1276" cy="2206"/>
              </a:xfrm>
              <a:prstGeom prst="rect">
                <a:avLst/>
              </a:prstGeom>
              <a:solidFill>
                <a:srgbClr val="808080"/>
              </a:solidFill>
              <a:ln w="9525">
                <a:noFill/>
                <a:miter lim="800000"/>
                <a:headEnd/>
                <a:tailEnd/>
              </a:ln>
            </p:spPr>
            <p:txBody>
              <a:bodyPr/>
              <a:lstStyle/>
              <a:p>
                <a:endParaRPr lang="en-US"/>
              </a:p>
            </p:txBody>
          </p:sp>
          <p:sp>
            <p:nvSpPr>
              <p:cNvPr id="400395" name="Rectangle 11"/>
              <p:cNvSpPr>
                <a:spLocks noChangeArrowheads="1"/>
              </p:cNvSpPr>
              <p:nvPr/>
            </p:nvSpPr>
            <p:spPr bwMode="auto">
              <a:xfrm>
                <a:off x="1033" y="912"/>
                <a:ext cx="1276" cy="2207"/>
              </a:xfrm>
              <a:prstGeom prst="rect">
                <a:avLst/>
              </a:prstGeom>
              <a:solidFill>
                <a:srgbClr val="BFFFFF"/>
              </a:solidFill>
              <a:ln w="11113">
                <a:solidFill>
                  <a:srgbClr val="000000"/>
                </a:solidFill>
                <a:miter lim="800000"/>
                <a:headEnd/>
                <a:tailEnd/>
              </a:ln>
            </p:spPr>
            <p:txBody>
              <a:bodyPr/>
              <a:lstStyle/>
              <a:p>
                <a:endParaRPr lang="en-US"/>
              </a:p>
            </p:txBody>
          </p:sp>
        </p:grpSp>
        <p:sp>
          <p:nvSpPr>
            <p:cNvPr id="400396" name="Rectangle 12"/>
            <p:cNvSpPr>
              <a:spLocks noChangeArrowheads="1"/>
            </p:cNvSpPr>
            <p:nvPr/>
          </p:nvSpPr>
          <p:spPr bwMode="auto">
            <a:xfrm>
              <a:off x="1075" y="990"/>
              <a:ext cx="838" cy="402"/>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dirty="0">
                  <a:solidFill>
                    <a:srgbClr val="000000"/>
                  </a:solidFill>
                  <a:cs typeface="Times New Roman" pitchFamily="18" charset="0"/>
                </a:rPr>
                <a:t>Strategy, </a:t>
              </a:r>
            </a:p>
            <a:p>
              <a:pPr algn="l" eaLnBrk="0" hangingPunct="0">
                <a:spcBef>
                  <a:spcPct val="0"/>
                </a:spcBef>
                <a:buClrTx/>
                <a:buFontTx/>
                <a:buNone/>
              </a:pPr>
              <a:r>
                <a:rPr lang="en-US" dirty="0">
                  <a:solidFill>
                    <a:srgbClr val="000000"/>
                  </a:solidFill>
                  <a:cs typeface="Times New Roman" pitchFamily="18" charset="0"/>
                </a:rPr>
                <a:t>Infrastructure &amp;</a:t>
              </a:r>
            </a:p>
            <a:p>
              <a:pPr algn="l" eaLnBrk="0" hangingPunct="0">
                <a:spcBef>
                  <a:spcPct val="0"/>
                </a:spcBef>
                <a:buClrTx/>
                <a:buFontTx/>
                <a:buNone/>
              </a:pPr>
              <a:r>
                <a:rPr lang="en-US" dirty="0">
                  <a:solidFill>
                    <a:srgbClr val="000000"/>
                  </a:solidFill>
                  <a:cs typeface="Times New Roman" pitchFamily="18" charset="0"/>
                </a:rPr>
                <a:t>Product</a:t>
              </a:r>
            </a:p>
          </p:txBody>
        </p:sp>
      </p:grpSp>
      <p:grpSp>
        <p:nvGrpSpPr>
          <p:cNvPr id="400397" name="Group 13"/>
          <p:cNvGrpSpPr>
            <a:grpSpLocks/>
          </p:cNvGrpSpPr>
          <p:nvPr/>
        </p:nvGrpSpPr>
        <p:grpSpPr bwMode="auto">
          <a:xfrm>
            <a:off x="3867150" y="1600200"/>
            <a:ext cx="3794125" cy="3536950"/>
            <a:chOff x="2436" y="912"/>
            <a:chExt cx="2390" cy="2228"/>
          </a:xfrm>
        </p:grpSpPr>
        <p:grpSp>
          <p:nvGrpSpPr>
            <p:cNvPr id="400398" name="Group 14"/>
            <p:cNvGrpSpPr>
              <a:grpSpLocks/>
            </p:cNvGrpSpPr>
            <p:nvPr/>
          </p:nvGrpSpPr>
          <p:grpSpPr bwMode="auto">
            <a:xfrm>
              <a:off x="2436" y="912"/>
              <a:ext cx="2390" cy="2228"/>
              <a:chOff x="2436" y="912"/>
              <a:chExt cx="2390" cy="2228"/>
            </a:xfrm>
          </p:grpSpPr>
          <p:sp>
            <p:nvSpPr>
              <p:cNvPr id="400399" name="Rectangle 15"/>
              <p:cNvSpPr>
                <a:spLocks noChangeArrowheads="1"/>
              </p:cNvSpPr>
              <p:nvPr/>
            </p:nvSpPr>
            <p:spPr bwMode="auto">
              <a:xfrm>
                <a:off x="2458" y="934"/>
                <a:ext cx="2368" cy="2206"/>
              </a:xfrm>
              <a:prstGeom prst="rect">
                <a:avLst/>
              </a:prstGeom>
              <a:solidFill>
                <a:srgbClr val="808080"/>
              </a:solidFill>
              <a:ln w="9525">
                <a:noFill/>
                <a:miter lim="800000"/>
                <a:headEnd/>
                <a:tailEnd/>
              </a:ln>
            </p:spPr>
            <p:txBody>
              <a:bodyPr/>
              <a:lstStyle/>
              <a:p>
                <a:endParaRPr lang="en-US"/>
              </a:p>
            </p:txBody>
          </p:sp>
          <p:sp>
            <p:nvSpPr>
              <p:cNvPr id="400400" name="Rectangle 16"/>
              <p:cNvSpPr>
                <a:spLocks noChangeArrowheads="1"/>
              </p:cNvSpPr>
              <p:nvPr/>
            </p:nvSpPr>
            <p:spPr bwMode="auto">
              <a:xfrm>
                <a:off x="2436" y="912"/>
                <a:ext cx="2368" cy="2207"/>
              </a:xfrm>
              <a:prstGeom prst="rect">
                <a:avLst/>
              </a:prstGeom>
              <a:solidFill>
                <a:srgbClr val="FFCEFF"/>
              </a:solidFill>
              <a:ln w="11113">
                <a:solidFill>
                  <a:srgbClr val="000000"/>
                </a:solidFill>
                <a:miter lim="800000"/>
                <a:headEnd/>
                <a:tailEnd/>
              </a:ln>
            </p:spPr>
            <p:txBody>
              <a:bodyPr/>
              <a:lstStyle/>
              <a:p>
                <a:endParaRPr lang="en-US"/>
              </a:p>
            </p:txBody>
          </p:sp>
        </p:grpSp>
        <p:sp>
          <p:nvSpPr>
            <p:cNvPr id="400401" name="Rectangle 17"/>
            <p:cNvSpPr>
              <a:spLocks noChangeArrowheads="1"/>
            </p:cNvSpPr>
            <p:nvPr/>
          </p:nvSpPr>
          <p:spPr bwMode="auto">
            <a:xfrm>
              <a:off x="2486" y="1124"/>
              <a:ext cx="589" cy="134"/>
            </a:xfrm>
            <a:prstGeom prst="rect">
              <a:avLst/>
            </a:prstGeom>
            <a:noFill/>
            <a:ln w="9525">
              <a:noFill/>
              <a:miter lim="800000"/>
              <a:headEnd/>
              <a:tailEnd/>
            </a:ln>
            <a:effectLst/>
          </p:spPr>
          <p:txBody>
            <a:bodyPr wrap="none" lIns="0" tIns="0" rIns="0" bIns="0">
              <a:spAutoFit/>
            </a:bodyPr>
            <a:lstStyle/>
            <a:p>
              <a:pPr algn="l" eaLnBrk="0" hangingPunct="0">
                <a:spcBef>
                  <a:spcPct val="0"/>
                </a:spcBef>
                <a:buClrTx/>
                <a:buFontTx/>
                <a:buNone/>
              </a:pPr>
              <a:r>
                <a:rPr lang="en-US" dirty="0">
                  <a:solidFill>
                    <a:srgbClr val="000000"/>
                  </a:solidFill>
                  <a:cs typeface="Times New Roman" pitchFamily="18" charset="0"/>
                </a:rPr>
                <a:t>Operations</a:t>
              </a:r>
            </a:p>
          </p:txBody>
        </p:sp>
      </p:grpSp>
      <p:grpSp>
        <p:nvGrpSpPr>
          <p:cNvPr id="400402" name="Group 18"/>
          <p:cNvGrpSpPr>
            <a:grpSpLocks/>
          </p:cNvGrpSpPr>
          <p:nvPr/>
        </p:nvGrpSpPr>
        <p:grpSpPr bwMode="auto">
          <a:xfrm>
            <a:off x="1682750" y="2652713"/>
            <a:ext cx="5888038" cy="2071687"/>
            <a:chOff x="1060" y="1440"/>
            <a:chExt cx="3709" cy="1305"/>
          </a:xfrm>
        </p:grpSpPr>
        <p:grpSp>
          <p:nvGrpSpPr>
            <p:cNvPr id="400403" name="Group 19"/>
            <p:cNvGrpSpPr>
              <a:grpSpLocks/>
            </p:cNvGrpSpPr>
            <p:nvPr/>
          </p:nvGrpSpPr>
          <p:grpSpPr bwMode="auto">
            <a:xfrm>
              <a:off x="1060" y="1440"/>
              <a:ext cx="3708" cy="297"/>
              <a:chOff x="1075" y="1501"/>
              <a:chExt cx="3708" cy="297"/>
            </a:xfrm>
          </p:grpSpPr>
          <p:sp>
            <p:nvSpPr>
              <p:cNvPr id="400404" name="Rectangle 20"/>
              <p:cNvSpPr>
                <a:spLocks noChangeArrowheads="1"/>
              </p:cNvSpPr>
              <p:nvPr/>
            </p:nvSpPr>
            <p:spPr bwMode="auto">
              <a:xfrm>
                <a:off x="1096" y="1522"/>
                <a:ext cx="3687" cy="276"/>
              </a:xfrm>
              <a:prstGeom prst="rect">
                <a:avLst/>
              </a:prstGeom>
              <a:solidFill>
                <a:srgbClr val="808080"/>
              </a:solidFill>
              <a:ln w="9525">
                <a:noFill/>
                <a:miter lim="800000"/>
                <a:headEnd/>
                <a:tailEnd/>
              </a:ln>
            </p:spPr>
            <p:txBody>
              <a:bodyPr/>
              <a:lstStyle/>
              <a:p>
                <a:endParaRPr lang="en-US"/>
              </a:p>
            </p:txBody>
          </p:sp>
          <p:sp>
            <p:nvSpPr>
              <p:cNvPr id="400405" name="Rectangle 21"/>
              <p:cNvSpPr>
                <a:spLocks noChangeArrowheads="1"/>
              </p:cNvSpPr>
              <p:nvPr/>
            </p:nvSpPr>
            <p:spPr bwMode="auto">
              <a:xfrm>
                <a:off x="1075" y="1501"/>
                <a:ext cx="3687" cy="276"/>
              </a:xfrm>
              <a:prstGeom prst="rect">
                <a:avLst/>
              </a:prstGeom>
              <a:solidFill>
                <a:srgbClr val="FFFFFF"/>
              </a:solidFill>
              <a:ln w="11113">
                <a:solidFill>
                  <a:srgbClr val="000000"/>
                </a:solidFill>
                <a:miter lim="800000"/>
                <a:headEnd/>
                <a:tailEnd/>
              </a:ln>
            </p:spPr>
            <p:txBody>
              <a:bodyPr/>
              <a:lstStyle/>
              <a:p>
                <a:endParaRPr lang="en-US"/>
              </a:p>
            </p:txBody>
          </p:sp>
        </p:grpSp>
        <p:grpSp>
          <p:nvGrpSpPr>
            <p:cNvPr id="400406" name="Group 22"/>
            <p:cNvGrpSpPr>
              <a:grpSpLocks/>
            </p:cNvGrpSpPr>
            <p:nvPr/>
          </p:nvGrpSpPr>
          <p:grpSpPr bwMode="auto">
            <a:xfrm>
              <a:off x="1060" y="1776"/>
              <a:ext cx="3708" cy="298"/>
              <a:chOff x="1075" y="1862"/>
              <a:chExt cx="3708" cy="298"/>
            </a:xfrm>
          </p:grpSpPr>
          <p:sp>
            <p:nvSpPr>
              <p:cNvPr id="400407" name="Rectangle 23"/>
              <p:cNvSpPr>
                <a:spLocks noChangeArrowheads="1"/>
              </p:cNvSpPr>
              <p:nvPr/>
            </p:nvSpPr>
            <p:spPr bwMode="auto">
              <a:xfrm>
                <a:off x="1096" y="1883"/>
                <a:ext cx="3687" cy="277"/>
              </a:xfrm>
              <a:prstGeom prst="rect">
                <a:avLst/>
              </a:prstGeom>
              <a:solidFill>
                <a:srgbClr val="808080"/>
              </a:solidFill>
              <a:ln w="9525">
                <a:noFill/>
                <a:miter lim="800000"/>
                <a:headEnd/>
                <a:tailEnd/>
              </a:ln>
            </p:spPr>
            <p:txBody>
              <a:bodyPr/>
              <a:lstStyle/>
              <a:p>
                <a:endParaRPr lang="en-US"/>
              </a:p>
            </p:txBody>
          </p:sp>
          <p:sp>
            <p:nvSpPr>
              <p:cNvPr id="400408" name="Rectangle 24"/>
              <p:cNvSpPr>
                <a:spLocks noChangeArrowheads="1"/>
              </p:cNvSpPr>
              <p:nvPr/>
            </p:nvSpPr>
            <p:spPr bwMode="auto">
              <a:xfrm>
                <a:off x="1075" y="1862"/>
                <a:ext cx="3687" cy="276"/>
              </a:xfrm>
              <a:prstGeom prst="rect">
                <a:avLst/>
              </a:prstGeom>
              <a:solidFill>
                <a:srgbClr val="FFFFFF"/>
              </a:solidFill>
              <a:ln w="11113">
                <a:solidFill>
                  <a:srgbClr val="000000"/>
                </a:solidFill>
                <a:miter lim="800000"/>
                <a:headEnd/>
                <a:tailEnd/>
              </a:ln>
            </p:spPr>
            <p:txBody>
              <a:bodyPr/>
              <a:lstStyle/>
              <a:p>
                <a:endParaRPr lang="en-US"/>
              </a:p>
            </p:txBody>
          </p:sp>
        </p:grpSp>
        <p:grpSp>
          <p:nvGrpSpPr>
            <p:cNvPr id="400409" name="Group 25"/>
            <p:cNvGrpSpPr>
              <a:grpSpLocks/>
            </p:cNvGrpSpPr>
            <p:nvPr/>
          </p:nvGrpSpPr>
          <p:grpSpPr bwMode="auto">
            <a:xfrm>
              <a:off x="1061" y="2112"/>
              <a:ext cx="3708" cy="305"/>
              <a:chOff x="1075" y="2361"/>
              <a:chExt cx="3708" cy="305"/>
            </a:xfrm>
          </p:grpSpPr>
          <p:sp>
            <p:nvSpPr>
              <p:cNvPr id="400410" name="Rectangle 26"/>
              <p:cNvSpPr>
                <a:spLocks noChangeArrowheads="1"/>
              </p:cNvSpPr>
              <p:nvPr/>
            </p:nvSpPr>
            <p:spPr bwMode="auto">
              <a:xfrm>
                <a:off x="1096" y="2389"/>
                <a:ext cx="3687" cy="277"/>
              </a:xfrm>
              <a:prstGeom prst="rect">
                <a:avLst/>
              </a:prstGeom>
              <a:solidFill>
                <a:srgbClr val="808080"/>
              </a:solidFill>
              <a:ln w="9525">
                <a:noFill/>
                <a:miter lim="800000"/>
                <a:headEnd/>
                <a:tailEnd/>
              </a:ln>
            </p:spPr>
            <p:txBody>
              <a:bodyPr/>
              <a:lstStyle/>
              <a:p>
                <a:endParaRPr lang="en-US"/>
              </a:p>
            </p:txBody>
          </p:sp>
          <p:sp>
            <p:nvSpPr>
              <p:cNvPr id="400411" name="Rectangle 27"/>
              <p:cNvSpPr>
                <a:spLocks noChangeArrowheads="1"/>
              </p:cNvSpPr>
              <p:nvPr/>
            </p:nvSpPr>
            <p:spPr bwMode="auto">
              <a:xfrm>
                <a:off x="1075" y="2361"/>
                <a:ext cx="3687" cy="283"/>
              </a:xfrm>
              <a:prstGeom prst="rect">
                <a:avLst/>
              </a:prstGeom>
              <a:solidFill>
                <a:srgbClr val="FFFFFF"/>
              </a:solidFill>
              <a:ln w="11113">
                <a:solidFill>
                  <a:srgbClr val="000000"/>
                </a:solidFill>
                <a:miter lim="800000"/>
                <a:headEnd/>
                <a:tailEnd/>
              </a:ln>
            </p:spPr>
            <p:txBody>
              <a:bodyPr/>
              <a:lstStyle/>
              <a:p>
                <a:endParaRPr lang="en-US"/>
              </a:p>
            </p:txBody>
          </p:sp>
        </p:grpSp>
        <p:grpSp>
          <p:nvGrpSpPr>
            <p:cNvPr id="400412" name="Group 28"/>
            <p:cNvGrpSpPr>
              <a:grpSpLocks/>
            </p:cNvGrpSpPr>
            <p:nvPr/>
          </p:nvGrpSpPr>
          <p:grpSpPr bwMode="auto">
            <a:xfrm>
              <a:off x="1060" y="2448"/>
              <a:ext cx="3708" cy="297"/>
              <a:chOff x="1075" y="2751"/>
              <a:chExt cx="3708" cy="297"/>
            </a:xfrm>
          </p:grpSpPr>
          <p:sp>
            <p:nvSpPr>
              <p:cNvPr id="400413" name="Rectangle 29"/>
              <p:cNvSpPr>
                <a:spLocks noChangeArrowheads="1"/>
              </p:cNvSpPr>
              <p:nvPr/>
            </p:nvSpPr>
            <p:spPr bwMode="auto">
              <a:xfrm>
                <a:off x="1096" y="2772"/>
                <a:ext cx="3687" cy="276"/>
              </a:xfrm>
              <a:prstGeom prst="rect">
                <a:avLst/>
              </a:prstGeom>
              <a:solidFill>
                <a:srgbClr val="808080"/>
              </a:solidFill>
              <a:ln w="9525">
                <a:noFill/>
                <a:miter lim="800000"/>
                <a:headEnd/>
                <a:tailEnd/>
              </a:ln>
            </p:spPr>
            <p:txBody>
              <a:bodyPr/>
              <a:lstStyle/>
              <a:p>
                <a:endParaRPr lang="en-US"/>
              </a:p>
            </p:txBody>
          </p:sp>
          <p:sp>
            <p:nvSpPr>
              <p:cNvPr id="400414" name="Rectangle 30"/>
              <p:cNvSpPr>
                <a:spLocks noChangeArrowheads="1"/>
              </p:cNvSpPr>
              <p:nvPr/>
            </p:nvSpPr>
            <p:spPr bwMode="auto">
              <a:xfrm>
                <a:off x="1075" y="2751"/>
                <a:ext cx="3687" cy="276"/>
              </a:xfrm>
              <a:prstGeom prst="rect">
                <a:avLst/>
              </a:prstGeom>
              <a:solidFill>
                <a:srgbClr val="FFFFFF"/>
              </a:solidFill>
              <a:ln w="11113">
                <a:solidFill>
                  <a:srgbClr val="000000"/>
                </a:solidFill>
                <a:miter lim="800000"/>
                <a:headEnd/>
                <a:tailEnd/>
              </a:ln>
            </p:spPr>
            <p:txBody>
              <a:bodyPr/>
              <a:lstStyle/>
              <a:p>
                <a:endParaRPr lang="en-US"/>
              </a:p>
            </p:txBody>
          </p:sp>
        </p:grpSp>
        <p:sp>
          <p:nvSpPr>
            <p:cNvPr id="400415" name="Rectangle 31"/>
            <p:cNvSpPr>
              <a:spLocks noChangeArrowheads="1"/>
            </p:cNvSpPr>
            <p:nvPr/>
          </p:nvSpPr>
          <p:spPr bwMode="auto">
            <a:xfrm>
              <a:off x="2267" y="1531"/>
              <a:ext cx="1397"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Market, Product and Customer</a:t>
              </a:r>
              <a:endParaRPr lang="en-US" sz="1200">
                <a:latin typeface="Times" charset="0"/>
                <a:cs typeface="Times New Roman" pitchFamily="18" charset="0"/>
              </a:endParaRPr>
            </a:p>
          </p:txBody>
        </p:sp>
        <p:sp>
          <p:nvSpPr>
            <p:cNvPr id="400416" name="Rectangle 32"/>
            <p:cNvSpPr>
              <a:spLocks noChangeArrowheads="1"/>
            </p:cNvSpPr>
            <p:nvPr/>
          </p:nvSpPr>
          <p:spPr bwMode="auto">
            <a:xfrm>
              <a:off x="2744" y="1868"/>
              <a:ext cx="340"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Service</a:t>
              </a:r>
              <a:endParaRPr lang="en-US" sz="1200">
                <a:latin typeface="Times" charset="0"/>
                <a:cs typeface="Times New Roman" pitchFamily="18" charset="0"/>
              </a:endParaRPr>
            </a:p>
          </p:txBody>
        </p:sp>
        <p:sp>
          <p:nvSpPr>
            <p:cNvPr id="400417" name="Rectangle 33"/>
            <p:cNvSpPr>
              <a:spLocks noChangeArrowheads="1"/>
            </p:cNvSpPr>
            <p:nvPr/>
          </p:nvSpPr>
          <p:spPr bwMode="auto">
            <a:xfrm>
              <a:off x="2113" y="2149"/>
              <a:ext cx="1602" cy="221"/>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                   Resource</a:t>
              </a:r>
            </a:p>
            <a:p>
              <a:pPr algn="l" eaLnBrk="0" hangingPunct="0">
                <a:spcBef>
                  <a:spcPct val="0"/>
                </a:spcBef>
                <a:buClrTx/>
                <a:buFontTx/>
                <a:buNone/>
              </a:pPr>
              <a:r>
                <a:rPr lang="en-US" sz="1100">
                  <a:solidFill>
                    <a:srgbClr val="000000"/>
                  </a:solidFill>
                  <a:cs typeface="Times New Roman" pitchFamily="18" charset="0"/>
                </a:rPr>
                <a:t>(Application, Computing and Network)</a:t>
              </a:r>
            </a:p>
          </p:txBody>
        </p:sp>
        <p:sp>
          <p:nvSpPr>
            <p:cNvPr id="400418" name="Rectangle 34"/>
            <p:cNvSpPr>
              <a:spLocks noChangeArrowheads="1"/>
            </p:cNvSpPr>
            <p:nvPr/>
          </p:nvSpPr>
          <p:spPr bwMode="auto">
            <a:xfrm>
              <a:off x="2541" y="2539"/>
              <a:ext cx="747" cy="11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200">
                  <a:solidFill>
                    <a:srgbClr val="000000"/>
                  </a:solidFill>
                  <a:cs typeface="Times New Roman" pitchFamily="18" charset="0"/>
                </a:rPr>
                <a:t>Supplier/Partner</a:t>
              </a:r>
              <a:endParaRPr lang="en-US" sz="1200">
                <a:latin typeface="Times" charset="0"/>
                <a:cs typeface="Times New Roman" pitchFamily="18" charset="0"/>
              </a:endParaRPr>
            </a:p>
          </p:txBody>
        </p:sp>
      </p:grpSp>
      <p:grpSp>
        <p:nvGrpSpPr>
          <p:cNvPr id="400419" name="Group 35"/>
          <p:cNvGrpSpPr>
            <a:grpSpLocks/>
          </p:cNvGrpSpPr>
          <p:nvPr/>
        </p:nvGrpSpPr>
        <p:grpSpPr bwMode="auto">
          <a:xfrm>
            <a:off x="1676400" y="1236663"/>
            <a:ext cx="5740400" cy="439737"/>
            <a:chOff x="1056" y="624"/>
            <a:chExt cx="3616" cy="277"/>
          </a:xfrm>
        </p:grpSpPr>
        <p:sp>
          <p:nvSpPr>
            <p:cNvPr id="400420" name="Oval 36"/>
            <p:cNvSpPr>
              <a:spLocks noChangeArrowheads="1"/>
            </p:cNvSpPr>
            <p:nvPr/>
          </p:nvSpPr>
          <p:spPr bwMode="auto">
            <a:xfrm>
              <a:off x="1084" y="646"/>
              <a:ext cx="3588" cy="255"/>
            </a:xfrm>
            <a:prstGeom prst="ellipse">
              <a:avLst/>
            </a:prstGeom>
            <a:solidFill>
              <a:srgbClr val="808080"/>
            </a:solidFill>
            <a:ln w="9525">
              <a:noFill/>
              <a:round/>
              <a:headEnd/>
              <a:tailEnd/>
            </a:ln>
          </p:spPr>
          <p:txBody>
            <a:bodyPr/>
            <a:lstStyle/>
            <a:p>
              <a:endParaRPr lang="en-US"/>
            </a:p>
          </p:txBody>
        </p:sp>
        <p:sp>
          <p:nvSpPr>
            <p:cNvPr id="400421" name="Oval 37"/>
            <p:cNvSpPr>
              <a:spLocks noChangeArrowheads="1"/>
            </p:cNvSpPr>
            <p:nvPr/>
          </p:nvSpPr>
          <p:spPr bwMode="auto">
            <a:xfrm>
              <a:off x="1056" y="624"/>
              <a:ext cx="3594" cy="255"/>
            </a:xfrm>
            <a:prstGeom prst="ellipse">
              <a:avLst/>
            </a:prstGeom>
            <a:solidFill>
              <a:srgbClr val="FFFF80"/>
            </a:solidFill>
            <a:ln w="11113">
              <a:solidFill>
                <a:srgbClr val="000000"/>
              </a:solidFill>
              <a:round/>
              <a:headEnd/>
              <a:tailEnd/>
            </a:ln>
          </p:spPr>
          <p:txBody>
            <a:bodyPr/>
            <a:lstStyle/>
            <a:p>
              <a:endParaRPr lang="en-US"/>
            </a:p>
          </p:txBody>
        </p:sp>
        <p:sp>
          <p:nvSpPr>
            <p:cNvPr id="400422" name="Rectangle 38"/>
            <p:cNvSpPr>
              <a:spLocks noChangeArrowheads="1"/>
            </p:cNvSpPr>
            <p:nvPr/>
          </p:nvSpPr>
          <p:spPr bwMode="auto">
            <a:xfrm>
              <a:off x="2492" y="667"/>
              <a:ext cx="672" cy="173"/>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800">
                  <a:solidFill>
                    <a:srgbClr val="000000"/>
                  </a:solidFill>
                  <a:cs typeface="Times New Roman" pitchFamily="18" charset="0"/>
                </a:rPr>
                <a:t>Customer</a:t>
              </a:r>
              <a:endParaRPr lang="en-US" sz="2400">
                <a:latin typeface="Times" charset="0"/>
                <a:cs typeface="Times New Roman" pitchFamily="18" charset="0"/>
              </a:endParaRPr>
            </a:p>
          </p:txBody>
        </p:sp>
      </p:grpSp>
      <p:grpSp>
        <p:nvGrpSpPr>
          <p:cNvPr id="400455" name="Group 71"/>
          <p:cNvGrpSpPr>
            <a:grpSpLocks/>
          </p:cNvGrpSpPr>
          <p:nvPr/>
        </p:nvGrpSpPr>
        <p:grpSpPr bwMode="auto">
          <a:xfrm>
            <a:off x="685800" y="2438400"/>
            <a:ext cx="7696200" cy="2590800"/>
            <a:chOff x="432" y="1440"/>
            <a:chExt cx="4848" cy="1632"/>
          </a:xfrm>
        </p:grpSpPr>
        <p:sp>
          <p:nvSpPr>
            <p:cNvPr id="400456" name="Rectangle 72"/>
            <p:cNvSpPr>
              <a:spLocks noChangeArrowheads="1"/>
            </p:cNvSpPr>
            <p:nvPr/>
          </p:nvSpPr>
          <p:spPr bwMode="auto">
            <a:xfrm>
              <a:off x="432" y="1440"/>
              <a:ext cx="4848" cy="144"/>
            </a:xfrm>
            <a:prstGeom prst="rect">
              <a:avLst/>
            </a:prstGeom>
            <a:solidFill>
              <a:schemeClr val="accent1"/>
            </a:solidFill>
            <a:ln w="9525">
              <a:noFill/>
              <a:miter lim="800000"/>
              <a:headEnd/>
              <a:tailEnd/>
            </a:ln>
            <a:effectLst/>
          </p:spPr>
          <p:txBody>
            <a:bodyPr wrap="none" anchor="ctr"/>
            <a:lstStyle/>
            <a:p>
              <a:endParaRPr lang="en-US"/>
            </a:p>
          </p:txBody>
        </p:sp>
        <p:sp>
          <p:nvSpPr>
            <p:cNvPr id="400457" name="Rectangle 73"/>
            <p:cNvSpPr>
              <a:spLocks noChangeArrowheads="1"/>
            </p:cNvSpPr>
            <p:nvPr/>
          </p:nvSpPr>
          <p:spPr bwMode="auto">
            <a:xfrm>
              <a:off x="432" y="2928"/>
              <a:ext cx="4848" cy="144"/>
            </a:xfrm>
            <a:prstGeom prst="rect">
              <a:avLst/>
            </a:prstGeom>
            <a:solidFill>
              <a:schemeClr val="accent1"/>
            </a:solidFill>
            <a:ln w="9525">
              <a:noFill/>
              <a:miter lim="800000"/>
              <a:headEnd/>
              <a:tailEnd/>
            </a:ln>
            <a:effectLst/>
          </p:spPr>
          <p:txBody>
            <a:bodyPr wrap="none" anchor="ctr"/>
            <a:lstStyle/>
            <a:p>
              <a:endParaRPr lang="en-US"/>
            </a:p>
          </p:txBody>
        </p:sp>
        <p:sp>
          <p:nvSpPr>
            <p:cNvPr id="400458" name="Rectangle 74"/>
            <p:cNvSpPr>
              <a:spLocks noChangeArrowheads="1"/>
            </p:cNvSpPr>
            <p:nvPr/>
          </p:nvSpPr>
          <p:spPr bwMode="auto">
            <a:xfrm>
              <a:off x="5088" y="1440"/>
              <a:ext cx="192" cy="1632"/>
            </a:xfrm>
            <a:prstGeom prst="rect">
              <a:avLst/>
            </a:prstGeom>
            <a:solidFill>
              <a:schemeClr val="accent1"/>
            </a:solidFill>
            <a:ln w="9525">
              <a:noFill/>
              <a:miter lim="800000"/>
              <a:headEnd/>
              <a:tailEnd/>
            </a:ln>
            <a:effectLst/>
          </p:spPr>
          <p:txBody>
            <a:bodyPr wrap="none" anchor="ctr"/>
            <a:lstStyle/>
            <a:p>
              <a:endParaRPr lang="en-US"/>
            </a:p>
          </p:txBody>
        </p:sp>
      </p:grpSp>
      <p:sp>
        <p:nvSpPr>
          <p:cNvPr id="400459" name="Text Box 75"/>
          <p:cNvSpPr txBox="1">
            <a:spLocks noChangeArrowheads="1"/>
          </p:cNvSpPr>
          <p:nvPr/>
        </p:nvSpPr>
        <p:spPr bwMode="auto">
          <a:xfrm>
            <a:off x="7086600" y="2362200"/>
            <a:ext cx="1066800" cy="336550"/>
          </a:xfrm>
          <a:prstGeom prst="rect">
            <a:avLst/>
          </a:prstGeom>
          <a:noFill/>
          <a:ln w="9525">
            <a:noFill/>
            <a:miter lim="800000"/>
            <a:headEnd/>
            <a:tailEnd/>
          </a:ln>
          <a:effectLst/>
        </p:spPr>
        <p:txBody>
          <a:bodyPr>
            <a:spAutoFit/>
          </a:bodyPr>
          <a:lstStyle/>
          <a:p>
            <a:pPr algn="l">
              <a:buClrTx/>
              <a:buFontTx/>
              <a:buNone/>
            </a:pPr>
            <a:r>
              <a:rPr lang="en-US" sz="1600"/>
              <a:t>Sell Side</a:t>
            </a:r>
          </a:p>
        </p:txBody>
      </p:sp>
      <p:sp>
        <p:nvSpPr>
          <p:cNvPr id="400461" name="Line 77"/>
          <p:cNvSpPr>
            <a:spLocks noChangeShapeType="1"/>
          </p:cNvSpPr>
          <p:nvPr/>
        </p:nvSpPr>
        <p:spPr bwMode="auto">
          <a:xfrm flipH="1" flipV="1">
            <a:off x="6858000" y="1676400"/>
            <a:ext cx="609600" cy="762000"/>
          </a:xfrm>
          <a:prstGeom prst="line">
            <a:avLst/>
          </a:prstGeom>
          <a:noFill/>
          <a:ln w="76200">
            <a:solidFill>
              <a:schemeClr val="tx1"/>
            </a:solidFill>
            <a:round/>
            <a:headEnd/>
            <a:tailEnd type="triangle" w="med" len="med"/>
          </a:ln>
          <a:effectLst/>
        </p:spPr>
        <p:txBody>
          <a:bodyPr/>
          <a:lstStyle/>
          <a:p>
            <a:endParaRPr lang="en-US"/>
          </a:p>
        </p:txBody>
      </p:sp>
      <p:sp>
        <p:nvSpPr>
          <p:cNvPr id="400463" name="AutoShape 79"/>
          <p:cNvSpPr>
            <a:spLocks noChangeArrowheads="1"/>
          </p:cNvSpPr>
          <p:nvPr/>
        </p:nvSpPr>
        <p:spPr bwMode="auto">
          <a:xfrm>
            <a:off x="8001000" y="4191000"/>
            <a:ext cx="1143000" cy="457200"/>
          </a:xfrm>
          <a:prstGeom prst="wedgeRoundRectCallout">
            <a:avLst>
              <a:gd name="adj1" fmla="val -35556"/>
              <a:gd name="adj2" fmla="val -120139"/>
              <a:gd name="adj3" fmla="val 16667"/>
            </a:avLst>
          </a:prstGeom>
          <a:solidFill>
            <a:schemeClr val="accent1"/>
          </a:solidFill>
          <a:ln w="9525">
            <a:solidFill>
              <a:schemeClr val="tx1"/>
            </a:solidFill>
            <a:miter lim="800000"/>
            <a:headEnd/>
            <a:tailEnd/>
          </a:ln>
          <a:effectLst/>
        </p:spPr>
        <p:txBody>
          <a:bodyPr/>
          <a:lstStyle/>
          <a:p>
            <a:pPr>
              <a:spcBef>
                <a:spcPct val="0"/>
              </a:spcBef>
              <a:buClrTx/>
              <a:buFontTx/>
              <a:buNone/>
            </a:pPr>
            <a:r>
              <a:rPr lang="en-US" sz="1200" b="0"/>
              <a:t>External environment</a:t>
            </a:r>
          </a:p>
        </p:txBody>
      </p:sp>
      <p:grpSp>
        <p:nvGrpSpPr>
          <p:cNvPr id="400387" name="Group 3"/>
          <p:cNvGrpSpPr>
            <a:grpSpLocks/>
          </p:cNvGrpSpPr>
          <p:nvPr/>
        </p:nvGrpSpPr>
        <p:grpSpPr bwMode="auto">
          <a:xfrm>
            <a:off x="1504950" y="5715000"/>
            <a:ext cx="6162675" cy="552450"/>
            <a:chOff x="948" y="3408"/>
            <a:chExt cx="3882" cy="348"/>
          </a:xfrm>
        </p:grpSpPr>
        <p:grpSp>
          <p:nvGrpSpPr>
            <p:cNvPr id="400388" name="Group 4"/>
            <p:cNvGrpSpPr>
              <a:grpSpLocks/>
            </p:cNvGrpSpPr>
            <p:nvPr/>
          </p:nvGrpSpPr>
          <p:grpSpPr bwMode="auto">
            <a:xfrm>
              <a:off x="948" y="3408"/>
              <a:ext cx="3882" cy="348"/>
              <a:chOff x="948" y="3408"/>
              <a:chExt cx="3882" cy="348"/>
            </a:xfrm>
          </p:grpSpPr>
          <p:sp>
            <p:nvSpPr>
              <p:cNvPr id="400389" name="AutoShape 5"/>
              <p:cNvSpPr>
                <a:spLocks noChangeArrowheads="1"/>
              </p:cNvSpPr>
              <p:nvPr/>
            </p:nvSpPr>
            <p:spPr bwMode="auto">
              <a:xfrm>
                <a:off x="966" y="3420"/>
                <a:ext cx="3864" cy="336"/>
              </a:xfrm>
              <a:prstGeom prst="roundRect">
                <a:avLst>
                  <a:gd name="adj" fmla="val 15384"/>
                </a:avLst>
              </a:prstGeom>
              <a:solidFill>
                <a:schemeClr val="bg1"/>
              </a:solidFill>
              <a:ln w="11113">
                <a:solidFill>
                  <a:srgbClr val="000000"/>
                </a:solidFill>
                <a:round/>
                <a:headEnd/>
                <a:tailEnd/>
              </a:ln>
            </p:spPr>
            <p:txBody>
              <a:bodyPr/>
              <a:lstStyle/>
              <a:p>
                <a:endParaRPr lang="en-US"/>
              </a:p>
            </p:txBody>
          </p:sp>
          <p:sp>
            <p:nvSpPr>
              <p:cNvPr id="400390" name="AutoShape 6"/>
              <p:cNvSpPr>
                <a:spLocks noChangeArrowheads="1"/>
              </p:cNvSpPr>
              <p:nvPr/>
            </p:nvSpPr>
            <p:spPr bwMode="auto">
              <a:xfrm>
                <a:off x="948" y="3408"/>
                <a:ext cx="3864" cy="336"/>
              </a:xfrm>
              <a:prstGeom prst="roundRect">
                <a:avLst>
                  <a:gd name="adj" fmla="val 15384"/>
                </a:avLst>
              </a:prstGeom>
              <a:solidFill>
                <a:schemeClr val="bg1"/>
              </a:solidFill>
              <a:ln w="11113">
                <a:solidFill>
                  <a:srgbClr val="000000"/>
                </a:solidFill>
                <a:round/>
                <a:headEnd/>
                <a:tailEnd/>
              </a:ln>
            </p:spPr>
            <p:txBody>
              <a:bodyPr/>
              <a:lstStyle/>
              <a:p>
                <a:endParaRPr lang="en-US"/>
              </a:p>
            </p:txBody>
          </p:sp>
        </p:grpSp>
        <p:sp>
          <p:nvSpPr>
            <p:cNvPr id="400391" name="Rectangle 7"/>
            <p:cNvSpPr>
              <a:spLocks noChangeArrowheads="1"/>
            </p:cNvSpPr>
            <p:nvPr/>
          </p:nvSpPr>
          <p:spPr bwMode="auto">
            <a:xfrm>
              <a:off x="1011" y="3509"/>
              <a:ext cx="1266" cy="134"/>
            </a:xfrm>
            <a:prstGeom prst="rect">
              <a:avLst/>
            </a:prstGeom>
            <a:solidFill>
              <a:schemeClr val="bg1"/>
            </a:solid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Enterprise Management</a:t>
              </a:r>
              <a:endParaRPr lang="en-US">
                <a:latin typeface="Times" charset="0"/>
                <a:cs typeface="Times New Roman" pitchFamily="18" charset="0"/>
              </a:endParaRPr>
            </a:p>
          </p:txBody>
        </p:sp>
      </p:grpSp>
      <p:grpSp>
        <p:nvGrpSpPr>
          <p:cNvPr id="400423" name="Group 39"/>
          <p:cNvGrpSpPr>
            <a:grpSpLocks/>
          </p:cNvGrpSpPr>
          <p:nvPr/>
        </p:nvGrpSpPr>
        <p:grpSpPr bwMode="auto">
          <a:xfrm>
            <a:off x="1555750" y="5210175"/>
            <a:ext cx="6138863" cy="1495425"/>
            <a:chOff x="980" y="3090"/>
            <a:chExt cx="3867" cy="942"/>
          </a:xfrm>
        </p:grpSpPr>
        <p:grpSp>
          <p:nvGrpSpPr>
            <p:cNvPr id="400424" name="Group 40"/>
            <p:cNvGrpSpPr>
              <a:grpSpLocks/>
            </p:cNvGrpSpPr>
            <p:nvPr/>
          </p:nvGrpSpPr>
          <p:grpSpPr bwMode="auto">
            <a:xfrm>
              <a:off x="1056" y="3090"/>
              <a:ext cx="3637" cy="270"/>
              <a:chOff x="1056" y="3168"/>
              <a:chExt cx="3637" cy="270"/>
            </a:xfrm>
          </p:grpSpPr>
          <p:grpSp>
            <p:nvGrpSpPr>
              <p:cNvPr id="400425" name="Group 41"/>
              <p:cNvGrpSpPr>
                <a:grpSpLocks/>
              </p:cNvGrpSpPr>
              <p:nvPr/>
            </p:nvGrpSpPr>
            <p:grpSpPr bwMode="auto">
              <a:xfrm>
                <a:off x="1056" y="3168"/>
                <a:ext cx="3637" cy="270"/>
                <a:chOff x="1210" y="3091"/>
                <a:chExt cx="3637" cy="347"/>
              </a:xfrm>
            </p:grpSpPr>
            <p:sp>
              <p:nvSpPr>
                <p:cNvPr id="400426" name="Oval 42"/>
                <p:cNvSpPr>
                  <a:spLocks noChangeArrowheads="1"/>
                </p:cNvSpPr>
                <p:nvPr/>
              </p:nvSpPr>
              <p:spPr bwMode="auto">
                <a:xfrm>
                  <a:off x="1238" y="3112"/>
                  <a:ext cx="3609" cy="326"/>
                </a:xfrm>
                <a:prstGeom prst="ellipse">
                  <a:avLst/>
                </a:prstGeom>
                <a:solidFill>
                  <a:srgbClr val="808080"/>
                </a:solidFill>
                <a:ln w="9525">
                  <a:noFill/>
                  <a:round/>
                  <a:headEnd/>
                  <a:tailEnd/>
                </a:ln>
              </p:spPr>
              <p:txBody>
                <a:bodyPr/>
                <a:lstStyle/>
                <a:p>
                  <a:endParaRPr lang="en-US"/>
                </a:p>
              </p:txBody>
            </p:sp>
            <p:sp>
              <p:nvSpPr>
                <p:cNvPr id="400427" name="Oval 43"/>
                <p:cNvSpPr>
                  <a:spLocks noChangeArrowheads="1"/>
                </p:cNvSpPr>
                <p:nvPr/>
              </p:nvSpPr>
              <p:spPr bwMode="auto">
                <a:xfrm>
                  <a:off x="1210" y="3091"/>
                  <a:ext cx="3616" cy="325"/>
                </a:xfrm>
                <a:prstGeom prst="ellipse">
                  <a:avLst/>
                </a:prstGeom>
                <a:solidFill>
                  <a:srgbClr val="CEFFCE"/>
                </a:solidFill>
                <a:ln w="11113">
                  <a:solidFill>
                    <a:srgbClr val="000000"/>
                  </a:solidFill>
                  <a:round/>
                  <a:headEnd/>
                  <a:tailEnd/>
                </a:ln>
              </p:spPr>
              <p:txBody>
                <a:bodyPr/>
                <a:lstStyle/>
                <a:p>
                  <a:endParaRPr lang="en-US"/>
                </a:p>
              </p:txBody>
            </p:sp>
          </p:grpSp>
          <p:sp>
            <p:nvSpPr>
              <p:cNvPr id="400428" name="Rectangle 44"/>
              <p:cNvSpPr>
                <a:spLocks noChangeArrowheads="1"/>
              </p:cNvSpPr>
              <p:nvPr/>
            </p:nvSpPr>
            <p:spPr bwMode="auto">
              <a:xfrm>
                <a:off x="2377" y="3216"/>
                <a:ext cx="994" cy="134"/>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Suppliers/Partners</a:t>
                </a:r>
                <a:endParaRPr lang="en-US">
                  <a:latin typeface="Times" charset="0"/>
                  <a:cs typeface="Times New Roman" pitchFamily="18" charset="0"/>
                </a:endParaRPr>
              </a:p>
            </p:txBody>
          </p:sp>
        </p:grpSp>
        <p:grpSp>
          <p:nvGrpSpPr>
            <p:cNvPr id="400429" name="Group 45"/>
            <p:cNvGrpSpPr>
              <a:grpSpLocks/>
            </p:cNvGrpSpPr>
            <p:nvPr/>
          </p:nvGrpSpPr>
          <p:grpSpPr bwMode="auto">
            <a:xfrm>
              <a:off x="980" y="3792"/>
              <a:ext cx="3867" cy="240"/>
              <a:chOff x="980" y="3792"/>
              <a:chExt cx="3867" cy="240"/>
            </a:xfrm>
          </p:grpSpPr>
          <p:grpSp>
            <p:nvGrpSpPr>
              <p:cNvPr id="400430" name="Group 46"/>
              <p:cNvGrpSpPr>
                <a:grpSpLocks/>
              </p:cNvGrpSpPr>
              <p:nvPr/>
            </p:nvGrpSpPr>
            <p:grpSpPr bwMode="auto">
              <a:xfrm>
                <a:off x="3571" y="3792"/>
                <a:ext cx="1276" cy="240"/>
                <a:chOff x="3571" y="3840"/>
                <a:chExt cx="1276" cy="276"/>
              </a:xfrm>
            </p:grpSpPr>
            <p:sp>
              <p:nvSpPr>
                <p:cNvPr id="400431" name="Oval 47"/>
                <p:cNvSpPr>
                  <a:spLocks noChangeArrowheads="1"/>
                </p:cNvSpPr>
                <p:nvPr/>
              </p:nvSpPr>
              <p:spPr bwMode="auto">
                <a:xfrm>
                  <a:off x="3592" y="3861"/>
                  <a:ext cx="1255" cy="255"/>
                </a:xfrm>
                <a:prstGeom prst="ellipse">
                  <a:avLst/>
                </a:prstGeom>
                <a:solidFill>
                  <a:srgbClr val="808080"/>
                </a:solidFill>
                <a:ln w="9525">
                  <a:noFill/>
                  <a:round/>
                  <a:headEnd/>
                  <a:tailEnd/>
                </a:ln>
              </p:spPr>
              <p:txBody>
                <a:bodyPr/>
                <a:lstStyle/>
                <a:p>
                  <a:endParaRPr lang="en-US"/>
                </a:p>
              </p:txBody>
            </p:sp>
            <p:sp>
              <p:nvSpPr>
                <p:cNvPr id="400432" name="Oval 48"/>
                <p:cNvSpPr>
                  <a:spLocks noChangeArrowheads="1"/>
                </p:cNvSpPr>
                <p:nvPr/>
              </p:nvSpPr>
              <p:spPr bwMode="auto">
                <a:xfrm>
                  <a:off x="3571" y="3840"/>
                  <a:ext cx="1255" cy="255"/>
                </a:xfrm>
                <a:prstGeom prst="ellipse">
                  <a:avLst/>
                </a:prstGeom>
                <a:solidFill>
                  <a:srgbClr val="FFFFFF"/>
                </a:solidFill>
                <a:ln w="11113">
                  <a:solidFill>
                    <a:srgbClr val="000000"/>
                  </a:solidFill>
                  <a:round/>
                  <a:headEnd/>
                  <a:tailEnd/>
                </a:ln>
              </p:spPr>
              <p:txBody>
                <a:bodyPr/>
                <a:lstStyle/>
                <a:p>
                  <a:endParaRPr lang="en-US"/>
                </a:p>
              </p:txBody>
            </p:sp>
          </p:grpSp>
          <p:grpSp>
            <p:nvGrpSpPr>
              <p:cNvPr id="400433" name="Group 49"/>
              <p:cNvGrpSpPr>
                <a:grpSpLocks/>
              </p:cNvGrpSpPr>
              <p:nvPr/>
            </p:nvGrpSpPr>
            <p:grpSpPr bwMode="auto">
              <a:xfrm>
                <a:off x="2280" y="3792"/>
                <a:ext cx="1277" cy="240"/>
                <a:chOff x="2280" y="3840"/>
                <a:chExt cx="1277" cy="276"/>
              </a:xfrm>
            </p:grpSpPr>
            <p:sp>
              <p:nvSpPr>
                <p:cNvPr id="400434" name="Oval 50"/>
                <p:cNvSpPr>
                  <a:spLocks noChangeArrowheads="1"/>
                </p:cNvSpPr>
                <p:nvPr/>
              </p:nvSpPr>
              <p:spPr bwMode="auto">
                <a:xfrm>
                  <a:off x="2302" y="3861"/>
                  <a:ext cx="1255" cy="255"/>
                </a:xfrm>
                <a:prstGeom prst="ellipse">
                  <a:avLst/>
                </a:prstGeom>
                <a:solidFill>
                  <a:srgbClr val="808080"/>
                </a:solidFill>
                <a:ln w="9525">
                  <a:noFill/>
                  <a:round/>
                  <a:headEnd/>
                  <a:tailEnd/>
                </a:ln>
              </p:spPr>
              <p:txBody>
                <a:bodyPr/>
                <a:lstStyle/>
                <a:p>
                  <a:endParaRPr lang="en-US"/>
                </a:p>
              </p:txBody>
            </p:sp>
            <p:sp>
              <p:nvSpPr>
                <p:cNvPr id="400435" name="Oval 51"/>
                <p:cNvSpPr>
                  <a:spLocks noChangeArrowheads="1"/>
                </p:cNvSpPr>
                <p:nvPr/>
              </p:nvSpPr>
              <p:spPr bwMode="auto">
                <a:xfrm>
                  <a:off x="2280" y="3840"/>
                  <a:ext cx="1255" cy="255"/>
                </a:xfrm>
                <a:prstGeom prst="ellipse">
                  <a:avLst/>
                </a:prstGeom>
                <a:solidFill>
                  <a:srgbClr val="C0C0C0"/>
                </a:solidFill>
                <a:ln w="11113">
                  <a:solidFill>
                    <a:srgbClr val="000000"/>
                  </a:solidFill>
                  <a:round/>
                  <a:headEnd/>
                  <a:tailEnd/>
                </a:ln>
              </p:spPr>
              <p:txBody>
                <a:bodyPr/>
                <a:lstStyle/>
                <a:p>
                  <a:endParaRPr lang="en-US"/>
                </a:p>
              </p:txBody>
            </p:sp>
          </p:grpSp>
          <p:grpSp>
            <p:nvGrpSpPr>
              <p:cNvPr id="400436" name="Group 52"/>
              <p:cNvGrpSpPr>
                <a:grpSpLocks/>
              </p:cNvGrpSpPr>
              <p:nvPr/>
            </p:nvGrpSpPr>
            <p:grpSpPr bwMode="auto">
              <a:xfrm>
                <a:off x="980" y="3792"/>
                <a:ext cx="1276" cy="240"/>
                <a:chOff x="3571" y="3840"/>
                <a:chExt cx="1276" cy="276"/>
              </a:xfrm>
            </p:grpSpPr>
            <p:sp>
              <p:nvSpPr>
                <p:cNvPr id="400437" name="Oval 53"/>
                <p:cNvSpPr>
                  <a:spLocks noChangeArrowheads="1"/>
                </p:cNvSpPr>
                <p:nvPr/>
              </p:nvSpPr>
              <p:spPr bwMode="auto">
                <a:xfrm>
                  <a:off x="3592" y="3861"/>
                  <a:ext cx="1255" cy="255"/>
                </a:xfrm>
                <a:prstGeom prst="ellipse">
                  <a:avLst/>
                </a:prstGeom>
                <a:solidFill>
                  <a:srgbClr val="808080"/>
                </a:solidFill>
                <a:ln w="9525">
                  <a:noFill/>
                  <a:round/>
                  <a:headEnd/>
                  <a:tailEnd/>
                </a:ln>
              </p:spPr>
              <p:txBody>
                <a:bodyPr/>
                <a:lstStyle/>
                <a:p>
                  <a:endParaRPr lang="en-US"/>
                </a:p>
              </p:txBody>
            </p:sp>
            <p:sp>
              <p:nvSpPr>
                <p:cNvPr id="400438" name="Oval 54"/>
                <p:cNvSpPr>
                  <a:spLocks noChangeArrowheads="1"/>
                </p:cNvSpPr>
                <p:nvPr/>
              </p:nvSpPr>
              <p:spPr bwMode="auto">
                <a:xfrm>
                  <a:off x="3571" y="3840"/>
                  <a:ext cx="1255" cy="255"/>
                </a:xfrm>
                <a:prstGeom prst="ellipse">
                  <a:avLst/>
                </a:prstGeom>
                <a:solidFill>
                  <a:srgbClr val="FFFFFF"/>
                </a:solidFill>
                <a:ln w="11113">
                  <a:solidFill>
                    <a:srgbClr val="000000"/>
                  </a:solidFill>
                  <a:round/>
                  <a:headEnd/>
                  <a:tailEnd/>
                </a:ln>
              </p:spPr>
              <p:txBody>
                <a:bodyPr/>
                <a:lstStyle/>
                <a:p>
                  <a:endParaRPr lang="en-US"/>
                </a:p>
              </p:txBody>
            </p:sp>
          </p:grpSp>
          <p:sp>
            <p:nvSpPr>
              <p:cNvPr id="400439" name="Rectangle 55"/>
              <p:cNvSpPr>
                <a:spLocks noChangeArrowheads="1"/>
              </p:cNvSpPr>
              <p:nvPr/>
            </p:nvSpPr>
            <p:spPr bwMode="auto">
              <a:xfrm>
                <a:off x="1363" y="3864"/>
                <a:ext cx="509"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Shareholders</a:t>
                </a:r>
                <a:endParaRPr lang="en-US" sz="2400">
                  <a:latin typeface="Times" charset="0"/>
                  <a:cs typeface="Times New Roman" pitchFamily="18" charset="0"/>
                </a:endParaRPr>
              </a:p>
            </p:txBody>
          </p:sp>
          <p:sp>
            <p:nvSpPr>
              <p:cNvPr id="400440" name="Rectangle 56"/>
              <p:cNvSpPr>
                <a:spLocks noChangeArrowheads="1"/>
              </p:cNvSpPr>
              <p:nvPr/>
            </p:nvSpPr>
            <p:spPr bwMode="auto">
              <a:xfrm>
                <a:off x="3842" y="3864"/>
                <a:ext cx="735"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Other Stakeholders</a:t>
                </a:r>
                <a:endParaRPr lang="en-US" sz="2400">
                  <a:latin typeface="Times" charset="0"/>
                  <a:cs typeface="Times New Roman" pitchFamily="18" charset="0"/>
                </a:endParaRPr>
              </a:p>
            </p:txBody>
          </p:sp>
          <p:sp>
            <p:nvSpPr>
              <p:cNvPr id="400441" name="Rectangle 57"/>
              <p:cNvSpPr>
                <a:spLocks noChangeArrowheads="1"/>
              </p:cNvSpPr>
              <p:nvPr/>
            </p:nvSpPr>
            <p:spPr bwMode="auto">
              <a:xfrm>
                <a:off x="2708" y="3864"/>
                <a:ext cx="420"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Employees</a:t>
                </a:r>
                <a:endParaRPr lang="en-US" sz="2400">
                  <a:latin typeface="Times" charset="0"/>
                  <a:cs typeface="Times New Roman" pitchFamily="18" charset="0"/>
                </a:endParaRPr>
              </a:p>
            </p:txBody>
          </p:sp>
        </p:grpSp>
      </p:grpSp>
      <p:sp>
        <p:nvSpPr>
          <p:cNvPr id="400460" name="Text Box 76"/>
          <p:cNvSpPr txBox="1">
            <a:spLocks noChangeArrowheads="1"/>
          </p:cNvSpPr>
          <p:nvPr/>
        </p:nvSpPr>
        <p:spPr bwMode="auto">
          <a:xfrm>
            <a:off x="7239000" y="4724400"/>
            <a:ext cx="1066800" cy="336550"/>
          </a:xfrm>
          <a:prstGeom prst="rect">
            <a:avLst/>
          </a:prstGeom>
          <a:noFill/>
          <a:ln w="9525">
            <a:noFill/>
            <a:miter lim="800000"/>
            <a:headEnd/>
            <a:tailEnd/>
          </a:ln>
          <a:effectLst/>
        </p:spPr>
        <p:txBody>
          <a:bodyPr>
            <a:spAutoFit/>
          </a:bodyPr>
          <a:lstStyle/>
          <a:p>
            <a:pPr algn="l">
              <a:buClrTx/>
              <a:buFontTx/>
              <a:buNone/>
            </a:pPr>
            <a:r>
              <a:rPr lang="en-US" sz="1600"/>
              <a:t>Buy Side</a:t>
            </a:r>
          </a:p>
        </p:txBody>
      </p:sp>
      <p:sp>
        <p:nvSpPr>
          <p:cNvPr id="400473" name="Oval 89"/>
          <p:cNvSpPr>
            <a:spLocks noChangeArrowheads="1"/>
          </p:cNvSpPr>
          <p:nvPr/>
        </p:nvSpPr>
        <p:spPr bwMode="auto">
          <a:xfrm>
            <a:off x="1600200" y="6324600"/>
            <a:ext cx="1905000" cy="381000"/>
          </a:xfrm>
          <a:prstGeom prst="ellipse">
            <a:avLst/>
          </a:prstGeom>
          <a:noFill/>
          <a:ln w="76200" algn="ctr">
            <a:solidFill>
              <a:schemeClr val="hlink"/>
            </a:solidFill>
            <a:round/>
            <a:headEnd/>
            <a:tailEnd/>
          </a:ln>
          <a:effectLst/>
        </p:spPr>
        <p:txBody>
          <a:bodyPr wrap="none" anchor="ctr"/>
          <a:lstStyle/>
          <a:p>
            <a:endParaRPr lang="en-US"/>
          </a:p>
        </p:txBody>
      </p:sp>
      <p:sp>
        <p:nvSpPr>
          <p:cNvPr id="400474" name="Oval 90"/>
          <p:cNvSpPr>
            <a:spLocks noChangeArrowheads="1"/>
          </p:cNvSpPr>
          <p:nvPr/>
        </p:nvSpPr>
        <p:spPr bwMode="auto">
          <a:xfrm>
            <a:off x="3657600" y="6324600"/>
            <a:ext cx="1905000" cy="381000"/>
          </a:xfrm>
          <a:prstGeom prst="ellipse">
            <a:avLst/>
          </a:prstGeom>
          <a:noFill/>
          <a:ln w="76200" algn="ctr">
            <a:solidFill>
              <a:schemeClr val="hlink"/>
            </a:solidFill>
            <a:round/>
            <a:headEnd/>
            <a:tailEnd/>
          </a:ln>
          <a:effectLst/>
        </p:spPr>
        <p:txBody>
          <a:bodyPr wrap="none" anchor="ctr"/>
          <a:lstStyle/>
          <a:p>
            <a:endParaRPr lang="en-US"/>
          </a:p>
        </p:txBody>
      </p:sp>
      <p:sp>
        <p:nvSpPr>
          <p:cNvPr id="400475" name="Oval 91"/>
          <p:cNvSpPr>
            <a:spLocks noChangeArrowheads="1"/>
          </p:cNvSpPr>
          <p:nvPr/>
        </p:nvSpPr>
        <p:spPr bwMode="auto">
          <a:xfrm>
            <a:off x="5715000" y="6324600"/>
            <a:ext cx="1905000" cy="381000"/>
          </a:xfrm>
          <a:prstGeom prst="ellipse">
            <a:avLst/>
          </a:prstGeom>
          <a:noFill/>
          <a:ln w="76200" algn="ctr">
            <a:solidFill>
              <a:schemeClr val="hlink"/>
            </a:solidFill>
            <a:round/>
            <a:headEnd/>
            <a:tailEnd/>
          </a:ln>
          <a:effectLst/>
        </p:spPr>
        <p:txBody>
          <a:bodyPr wrap="none" anchor="ctr"/>
          <a:lstStyle/>
          <a:p>
            <a:endParaRPr lang="en-US"/>
          </a:p>
        </p:txBody>
      </p:sp>
      <p:sp>
        <p:nvSpPr>
          <p:cNvPr id="400476" name="Oval 92"/>
          <p:cNvSpPr>
            <a:spLocks noChangeArrowheads="1"/>
          </p:cNvSpPr>
          <p:nvPr/>
        </p:nvSpPr>
        <p:spPr bwMode="auto">
          <a:xfrm>
            <a:off x="1676400" y="5257800"/>
            <a:ext cx="5791200" cy="304800"/>
          </a:xfrm>
          <a:prstGeom prst="ellipse">
            <a:avLst/>
          </a:prstGeom>
          <a:noFill/>
          <a:ln w="76200" algn="ctr">
            <a:solidFill>
              <a:schemeClr val="hlink"/>
            </a:solidFill>
            <a:round/>
            <a:headEnd/>
            <a:tailEnd/>
          </a:ln>
          <a:effectLst/>
        </p:spPr>
        <p:txBody>
          <a:bodyPr wrap="none" anchor="ctr"/>
          <a:lstStyle/>
          <a:p>
            <a:endParaRPr lang="en-US"/>
          </a:p>
        </p:txBody>
      </p:sp>
      <p:sp>
        <p:nvSpPr>
          <p:cNvPr id="400477" name="Oval 93"/>
          <p:cNvSpPr>
            <a:spLocks noChangeArrowheads="1"/>
          </p:cNvSpPr>
          <p:nvPr/>
        </p:nvSpPr>
        <p:spPr bwMode="auto">
          <a:xfrm>
            <a:off x="1676400" y="1219200"/>
            <a:ext cx="5791200" cy="381000"/>
          </a:xfrm>
          <a:prstGeom prst="ellipse">
            <a:avLst/>
          </a:prstGeom>
          <a:noFill/>
          <a:ln w="76200" algn="ctr">
            <a:solidFill>
              <a:schemeClr val="hlink"/>
            </a:solidFill>
            <a:round/>
            <a:headEnd/>
            <a:tailEnd/>
          </a:ln>
          <a:effectLst/>
        </p:spPr>
        <p:txBody>
          <a:bodyPr wrap="none" anchor="ctr"/>
          <a:lstStyle/>
          <a:p>
            <a:endParaRPr lang="en-US"/>
          </a:p>
        </p:txBody>
      </p:sp>
      <p:sp>
        <p:nvSpPr>
          <p:cNvPr id="400462" name="Line 78"/>
          <p:cNvSpPr>
            <a:spLocks noChangeShapeType="1"/>
          </p:cNvSpPr>
          <p:nvPr/>
        </p:nvSpPr>
        <p:spPr bwMode="auto">
          <a:xfrm rot="16951729" flipH="1" flipV="1">
            <a:off x="6865938" y="4953000"/>
            <a:ext cx="609600" cy="533400"/>
          </a:xfrm>
          <a:prstGeom prst="line">
            <a:avLst/>
          </a:prstGeom>
          <a:noFill/>
          <a:ln w="76200">
            <a:solidFill>
              <a:schemeClr val="tx1"/>
            </a:solidFill>
            <a:round/>
            <a:headEnd/>
            <a:tailEnd type="triangle" w="med" len="med"/>
          </a:ln>
          <a:effectLst/>
        </p:spPr>
        <p:txBody>
          <a:bodyP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3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3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00477"/>
                                        </p:tgtEl>
                                        <p:attrNameLst>
                                          <p:attrName>style.visibility</p:attrName>
                                        </p:attrNameLst>
                                      </p:cBhvr>
                                      <p:to>
                                        <p:strVal val="visible"/>
                                      </p:to>
                                    </p:set>
                                    <p:animEffect transition="in" filter="checkerboard(across)">
                                      <p:cBhvr>
                                        <p:cTn id="15" dur="1000"/>
                                        <p:tgtEl>
                                          <p:spTgt spid="40047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00476"/>
                                        </p:tgtEl>
                                        <p:attrNameLst>
                                          <p:attrName>style.visibility</p:attrName>
                                        </p:attrNameLst>
                                      </p:cBhvr>
                                      <p:to>
                                        <p:strVal val="visible"/>
                                      </p:to>
                                    </p:set>
                                    <p:animEffect transition="in" filter="checkerboard(across)">
                                      <p:cBhvr>
                                        <p:cTn id="18" dur="1000"/>
                                        <p:tgtEl>
                                          <p:spTgt spid="40047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00473"/>
                                        </p:tgtEl>
                                        <p:attrNameLst>
                                          <p:attrName>style.visibility</p:attrName>
                                        </p:attrNameLst>
                                      </p:cBhvr>
                                      <p:to>
                                        <p:strVal val="visible"/>
                                      </p:to>
                                    </p:set>
                                    <p:animEffect transition="in" filter="checkerboard(across)">
                                      <p:cBhvr>
                                        <p:cTn id="21" dur="1000"/>
                                        <p:tgtEl>
                                          <p:spTgt spid="400473"/>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00474"/>
                                        </p:tgtEl>
                                        <p:attrNameLst>
                                          <p:attrName>style.visibility</p:attrName>
                                        </p:attrNameLst>
                                      </p:cBhvr>
                                      <p:to>
                                        <p:strVal val="visible"/>
                                      </p:to>
                                    </p:set>
                                    <p:animEffect transition="in" filter="checkerboard(across)">
                                      <p:cBhvr>
                                        <p:cTn id="24" dur="1000"/>
                                        <p:tgtEl>
                                          <p:spTgt spid="400474"/>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00475"/>
                                        </p:tgtEl>
                                        <p:attrNameLst>
                                          <p:attrName>style.visibility</p:attrName>
                                        </p:attrNameLst>
                                      </p:cBhvr>
                                      <p:to>
                                        <p:strVal val="visible"/>
                                      </p:to>
                                    </p:set>
                                    <p:animEffect transition="in" filter="checkerboard(across)">
                                      <p:cBhvr>
                                        <p:cTn id="27" dur="1000"/>
                                        <p:tgtEl>
                                          <p:spTgt spid="400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0" y="5056188"/>
            <a:ext cx="9144000" cy="1801812"/>
          </a:xfrm>
          <a:prstGeom prst="rect">
            <a:avLst/>
          </a:prstGeom>
          <a:solidFill>
            <a:schemeClr val="bg1"/>
          </a:solidFill>
          <a:ln w="9525" algn="ctr">
            <a:noFill/>
            <a:miter lim="800000"/>
            <a:headEnd/>
            <a:tailEnd/>
          </a:ln>
          <a:effectLst/>
        </p:spPr>
        <p:txBody>
          <a:bodyPr>
            <a:spAutoFit/>
          </a:bodyPr>
          <a:lstStyle/>
          <a:p>
            <a:pPr marL="347663" indent="-347663"/>
            <a:endParaRPr lang="en-US" sz="2800" b="0"/>
          </a:p>
          <a:p>
            <a:pPr marL="347663" indent="-347663"/>
            <a:endParaRPr lang="en-US" sz="2800" b="0"/>
          </a:p>
          <a:p>
            <a:pPr marL="347663" indent="-347663"/>
            <a:endParaRPr lang="en-US" sz="2800" b="0"/>
          </a:p>
        </p:txBody>
      </p:sp>
      <p:sp>
        <p:nvSpPr>
          <p:cNvPr id="542723" name="Rectangle 3"/>
          <p:cNvSpPr>
            <a:spLocks noGrp="1" noChangeArrowheads="1"/>
          </p:cNvSpPr>
          <p:nvPr>
            <p:ph type="title"/>
          </p:nvPr>
        </p:nvSpPr>
        <p:spPr>
          <a:xfrm>
            <a:off x="304800" y="457200"/>
            <a:ext cx="8534400" cy="685800"/>
          </a:xfrm>
        </p:spPr>
        <p:txBody>
          <a:bodyPr/>
          <a:lstStyle/>
          <a:p>
            <a:r>
              <a:rPr lang="en-US">
                <a:cs typeface="Times New Roman" pitchFamily="18" charset="0"/>
              </a:rPr>
              <a:t>eTOM Business Process Framework – SIP - </a:t>
            </a:r>
            <a:r>
              <a:rPr lang="en-US" u="sng">
                <a:cs typeface="Times New Roman" pitchFamily="18" charset="0"/>
              </a:rPr>
              <a:t>Level 0</a:t>
            </a:r>
            <a:endParaRPr lang="es-AR" u="sng">
              <a:cs typeface="Times New Roman" pitchFamily="18" charset="0"/>
            </a:endParaRPr>
          </a:p>
        </p:txBody>
      </p:sp>
      <p:sp>
        <p:nvSpPr>
          <p:cNvPr id="542724" name="Rectangle 4"/>
          <p:cNvSpPr>
            <a:spLocks noChangeAspect="1" noChangeArrowheads="1"/>
          </p:cNvSpPr>
          <p:nvPr/>
        </p:nvSpPr>
        <p:spPr bwMode="auto">
          <a:xfrm>
            <a:off x="8382000" y="685800"/>
            <a:ext cx="219075" cy="292100"/>
          </a:xfrm>
          <a:prstGeom prst="rect">
            <a:avLst/>
          </a:prstGeom>
          <a:solidFill>
            <a:srgbClr val="CC0000"/>
          </a:solidFill>
          <a:ln w="19050">
            <a:solidFill>
              <a:schemeClr val="tx1"/>
            </a:solidFill>
            <a:miter lim="800000"/>
            <a:headEnd/>
            <a:tailEnd/>
          </a:ln>
          <a:effectLst/>
        </p:spPr>
        <p:txBody>
          <a:bodyPr wrap="none" anchor="ctr"/>
          <a:lstStyle/>
          <a:p>
            <a:endParaRPr lang="en-US"/>
          </a:p>
        </p:txBody>
      </p:sp>
      <p:sp>
        <p:nvSpPr>
          <p:cNvPr id="542725" name="Rectangle 5"/>
          <p:cNvSpPr>
            <a:spLocks noChangeAspect="1" noChangeArrowheads="1"/>
          </p:cNvSpPr>
          <p:nvPr/>
        </p:nvSpPr>
        <p:spPr bwMode="auto">
          <a:xfrm>
            <a:off x="8636000" y="685800"/>
            <a:ext cx="293688" cy="292100"/>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grpSp>
        <p:nvGrpSpPr>
          <p:cNvPr id="542726" name="Group 6"/>
          <p:cNvGrpSpPr>
            <a:grpSpLocks/>
          </p:cNvGrpSpPr>
          <p:nvPr/>
        </p:nvGrpSpPr>
        <p:grpSpPr bwMode="auto">
          <a:xfrm>
            <a:off x="762000" y="5562600"/>
            <a:ext cx="7848600" cy="552450"/>
            <a:chOff x="948" y="3408"/>
            <a:chExt cx="3882" cy="348"/>
          </a:xfrm>
        </p:grpSpPr>
        <p:sp>
          <p:nvSpPr>
            <p:cNvPr id="542727" name="AutoShape 7"/>
            <p:cNvSpPr>
              <a:spLocks noChangeArrowheads="1"/>
            </p:cNvSpPr>
            <p:nvPr/>
          </p:nvSpPr>
          <p:spPr bwMode="auto">
            <a:xfrm>
              <a:off x="966" y="3420"/>
              <a:ext cx="3864" cy="336"/>
            </a:xfrm>
            <a:prstGeom prst="roundRect">
              <a:avLst>
                <a:gd name="adj" fmla="val 15384"/>
              </a:avLst>
            </a:prstGeom>
            <a:solidFill>
              <a:schemeClr val="bg2"/>
            </a:solidFill>
            <a:ln w="11113">
              <a:solidFill>
                <a:srgbClr val="000000"/>
              </a:solidFill>
              <a:round/>
              <a:headEnd/>
              <a:tailEnd/>
            </a:ln>
          </p:spPr>
          <p:txBody>
            <a:bodyPr/>
            <a:lstStyle/>
            <a:p>
              <a:endParaRPr lang="en-US"/>
            </a:p>
          </p:txBody>
        </p:sp>
        <p:sp>
          <p:nvSpPr>
            <p:cNvPr id="542728" name="AutoShape 8"/>
            <p:cNvSpPr>
              <a:spLocks noChangeArrowheads="1"/>
            </p:cNvSpPr>
            <p:nvPr/>
          </p:nvSpPr>
          <p:spPr bwMode="auto">
            <a:xfrm>
              <a:off x="948" y="3408"/>
              <a:ext cx="3864" cy="336"/>
            </a:xfrm>
            <a:prstGeom prst="roundRect">
              <a:avLst>
                <a:gd name="adj" fmla="val 15384"/>
              </a:avLst>
            </a:prstGeom>
            <a:solidFill>
              <a:srgbClr val="DDDDDD"/>
            </a:solidFill>
            <a:ln w="11113">
              <a:solidFill>
                <a:srgbClr val="000000"/>
              </a:solidFill>
              <a:round/>
              <a:headEnd/>
              <a:tailEnd/>
            </a:ln>
          </p:spPr>
          <p:txBody>
            <a:bodyPr/>
            <a:lstStyle/>
            <a:p>
              <a:endParaRPr lang="en-US"/>
            </a:p>
          </p:txBody>
        </p:sp>
      </p:grpSp>
      <p:sp>
        <p:nvSpPr>
          <p:cNvPr id="542729" name="Rectangle 9"/>
          <p:cNvSpPr>
            <a:spLocks noChangeArrowheads="1"/>
          </p:cNvSpPr>
          <p:nvPr/>
        </p:nvSpPr>
        <p:spPr bwMode="auto">
          <a:xfrm>
            <a:off x="990600" y="5715000"/>
            <a:ext cx="2009775" cy="212725"/>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Enterprise Management</a:t>
            </a:r>
            <a:endParaRPr lang="en-US">
              <a:latin typeface="Times" charset="0"/>
              <a:cs typeface="Times New Roman" pitchFamily="18" charset="0"/>
            </a:endParaRPr>
          </a:p>
        </p:txBody>
      </p:sp>
      <p:sp>
        <p:nvSpPr>
          <p:cNvPr id="542730" name="Rectangle 10"/>
          <p:cNvSpPr>
            <a:spLocks noChangeArrowheads="1"/>
          </p:cNvSpPr>
          <p:nvPr/>
        </p:nvSpPr>
        <p:spPr bwMode="auto">
          <a:xfrm>
            <a:off x="685800" y="1825625"/>
            <a:ext cx="3048000" cy="3125788"/>
          </a:xfrm>
          <a:prstGeom prst="rect">
            <a:avLst/>
          </a:prstGeom>
          <a:solidFill>
            <a:srgbClr val="BFFFFF"/>
          </a:solidFill>
          <a:ln w="11113">
            <a:solidFill>
              <a:srgbClr val="000000"/>
            </a:solidFill>
            <a:miter lim="800000"/>
            <a:headEnd/>
            <a:tailEnd/>
          </a:ln>
        </p:spPr>
        <p:txBody>
          <a:bodyPr/>
          <a:lstStyle/>
          <a:p>
            <a:endParaRPr lang="en-US"/>
          </a:p>
        </p:txBody>
      </p:sp>
      <p:sp>
        <p:nvSpPr>
          <p:cNvPr id="542731" name="Rectangle 11"/>
          <p:cNvSpPr>
            <a:spLocks noChangeArrowheads="1"/>
          </p:cNvSpPr>
          <p:nvPr/>
        </p:nvSpPr>
        <p:spPr bwMode="auto">
          <a:xfrm>
            <a:off x="765175" y="1920875"/>
            <a:ext cx="2890838" cy="212725"/>
          </a:xfrm>
          <a:prstGeom prst="rect">
            <a:avLst/>
          </a:prstGeom>
          <a:noFill/>
          <a:ln w="9525">
            <a:noFill/>
            <a:miter lim="800000"/>
            <a:headEnd/>
            <a:tailEnd/>
          </a:ln>
        </p:spPr>
        <p:txBody>
          <a:bodyPr lIns="0" tIns="0" rIns="0" bIns="0">
            <a:spAutoFit/>
          </a:bodyPr>
          <a:lstStyle/>
          <a:p>
            <a:pPr algn="l" eaLnBrk="0" hangingPunct="0">
              <a:spcBef>
                <a:spcPct val="0"/>
              </a:spcBef>
              <a:buClrTx/>
              <a:buFontTx/>
              <a:buNone/>
            </a:pPr>
            <a:r>
              <a:rPr lang="en-US">
                <a:solidFill>
                  <a:srgbClr val="000000"/>
                </a:solidFill>
                <a:cs typeface="Times New Roman" pitchFamily="18" charset="0"/>
              </a:rPr>
              <a:t>Strategy, Infrastructure &amp; Product</a:t>
            </a:r>
          </a:p>
        </p:txBody>
      </p:sp>
      <p:grpSp>
        <p:nvGrpSpPr>
          <p:cNvPr id="542732" name="Group 12"/>
          <p:cNvGrpSpPr>
            <a:grpSpLocks/>
          </p:cNvGrpSpPr>
          <p:nvPr/>
        </p:nvGrpSpPr>
        <p:grpSpPr bwMode="auto">
          <a:xfrm>
            <a:off x="3867150" y="1828800"/>
            <a:ext cx="4743450" cy="3155950"/>
            <a:chOff x="2436" y="912"/>
            <a:chExt cx="2390" cy="2228"/>
          </a:xfrm>
        </p:grpSpPr>
        <p:sp>
          <p:nvSpPr>
            <p:cNvPr id="542733" name="Rectangle 13"/>
            <p:cNvSpPr>
              <a:spLocks noChangeArrowheads="1"/>
            </p:cNvSpPr>
            <p:nvPr/>
          </p:nvSpPr>
          <p:spPr bwMode="auto">
            <a:xfrm>
              <a:off x="2458" y="934"/>
              <a:ext cx="2368" cy="2206"/>
            </a:xfrm>
            <a:prstGeom prst="rect">
              <a:avLst/>
            </a:prstGeom>
            <a:solidFill>
              <a:srgbClr val="808080"/>
            </a:solidFill>
            <a:ln w="9525">
              <a:noFill/>
              <a:miter lim="800000"/>
              <a:headEnd/>
              <a:tailEnd/>
            </a:ln>
          </p:spPr>
          <p:txBody>
            <a:bodyPr/>
            <a:lstStyle/>
            <a:p>
              <a:endParaRPr lang="en-US"/>
            </a:p>
          </p:txBody>
        </p:sp>
        <p:sp>
          <p:nvSpPr>
            <p:cNvPr id="542734" name="Rectangle 14"/>
            <p:cNvSpPr>
              <a:spLocks noChangeArrowheads="1"/>
            </p:cNvSpPr>
            <p:nvPr/>
          </p:nvSpPr>
          <p:spPr bwMode="auto">
            <a:xfrm>
              <a:off x="2436" y="912"/>
              <a:ext cx="2368" cy="2207"/>
            </a:xfrm>
            <a:prstGeom prst="rect">
              <a:avLst/>
            </a:prstGeom>
            <a:solidFill>
              <a:srgbClr val="FFCEFF"/>
            </a:solidFill>
            <a:ln w="11113">
              <a:solidFill>
                <a:srgbClr val="000000"/>
              </a:solidFill>
              <a:miter lim="800000"/>
              <a:headEnd/>
              <a:tailEnd/>
            </a:ln>
          </p:spPr>
          <p:txBody>
            <a:bodyPr/>
            <a:lstStyle/>
            <a:p>
              <a:endParaRPr lang="en-US"/>
            </a:p>
          </p:txBody>
        </p:sp>
      </p:grpSp>
      <p:sp>
        <p:nvSpPr>
          <p:cNvPr id="542735" name="Rectangle 15"/>
          <p:cNvSpPr>
            <a:spLocks noChangeArrowheads="1"/>
          </p:cNvSpPr>
          <p:nvPr/>
        </p:nvSpPr>
        <p:spPr bwMode="auto">
          <a:xfrm>
            <a:off x="3946525" y="1905000"/>
            <a:ext cx="935038" cy="212725"/>
          </a:xfrm>
          <a:prstGeom prst="rect">
            <a:avLst/>
          </a:prstGeom>
          <a:noFill/>
          <a:ln w="9525">
            <a:noFill/>
            <a:miter lim="800000"/>
            <a:headEnd/>
            <a:tailEnd/>
          </a:ln>
          <a:effectLst/>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Operations</a:t>
            </a:r>
          </a:p>
        </p:txBody>
      </p:sp>
      <p:sp>
        <p:nvSpPr>
          <p:cNvPr id="542736" name="Oval 16"/>
          <p:cNvSpPr>
            <a:spLocks noChangeArrowheads="1"/>
          </p:cNvSpPr>
          <p:nvPr/>
        </p:nvSpPr>
        <p:spPr bwMode="auto">
          <a:xfrm>
            <a:off x="1066800" y="1371600"/>
            <a:ext cx="6858000" cy="404813"/>
          </a:xfrm>
          <a:prstGeom prst="ellipse">
            <a:avLst/>
          </a:prstGeom>
          <a:solidFill>
            <a:srgbClr val="FFFF80"/>
          </a:solidFill>
          <a:ln w="11113">
            <a:solidFill>
              <a:srgbClr val="000000"/>
            </a:solidFill>
            <a:round/>
            <a:headEnd/>
            <a:tailEnd/>
          </a:ln>
        </p:spPr>
        <p:txBody>
          <a:bodyPr/>
          <a:lstStyle/>
          <a:p>
            <a:endParaRPr lang="en-US"/>
          </a:p>
        </p:txBody>
      </p:sp>
      <p:sp>
        <p:nvSpPr>
          <p:cNvPr id="542737" name="Rectangle 17"/>
          <p:cNvSpPr>
            <a:spLocks noChangeArrowheads="1"/>
          </p:cNvSpPr>
          <p:nvPr/>
        </p:nvSpPr>
        <p:spPr bwMode="auto">
          <a:xfrm>
            <a:off x="3956050" y="1416050"/>
            <a:ext cx="1066800" cy="274638"/>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800">
                <a:solidFill>
                  <a:srgbClr val="000000"/>
                </a:solidFill>
                <a:cs typeface="Times New Roman" pitchFamily="18" charset="0"/>
              </a:rPr>
              <a:t>Customer</a:t>
            </a:r>
            <a:endParaRPr lang="en-US" sz="2400">
              <a:latin typeface="Times" charset="0"/>
              <a:cs typeface="Times New Roman" pitchFamily="18" charset="0"/>
            </a:endParaRPr>
          </a:p>
        </p:txBody>
      </p:sp>
      <p:grpSp>
        <p:nvGrpSpPr>
          <p:cNvPr id="542738" name="Group 18"/>
          <p:cNvGrpSpPr>
            <a:grpSpLocks/>
          </p:cNvGrpSpPr>
          <p:nvPr/>
        </p:nvGrpSpPr>
        <p:grpSpPr bwMode="auto">
          <a:xfrm>
            <a:off x="1066800" y="5029200"/>
            <a:ext cx="6940550" cy="428625"/>
            <a:chOff x="1056" y="3168"/>
            <a:chExt cx="3637" cy="270"/>
          </a:xfrm>
        </p:grpSpPr>
        <p:grpSp>
          <p:nvGrpSpPr>
            <p:cNvPr id="542739" name="Group 19"/>
            <p:cNvGrpSpPr>
              <a:grpSpLocks/>
            </p:cNvGrpSpPr>
            <p:nvPr/>
          </p:nvGrpSpPr>
          <p:grpSpPr bwMode="auto">
            <a:xfrm>
              <a:off x="1056" y="3168"/>
              <a:ext cx="3637" cy="270"/>
              <a:chOff x="1210" y="3091"/>
              <a:chExt cx="3637" cy="347"/>
            </a:xfrm>
          </p:grpSpPr>
          <p:sp>
            <p:nvSpPr>
              <p:cNvPr id="542740" name="Oval 20"/>
              <p:cNvSpPr>
                <a:spLocks noChangeArrowheads="1"/>
              </p:cNvSpPr>
              <p:nvPr/>
            </p:nvSpPr>
            <p:spPr bwMode="auto">
              <a:xfrm>
                <a:off x="1238" y="3112"/>
                <a:ext cx="3609" cy="326"/>
              </a:xfrm>
              <a:prstGeom prst="ellipse">
                <a:avLst/>
              </a:prstGeom>
              <a:solidFill>
                <a:srgbClr val="808080"/>
              </a:solidFill>
              <a:ln w="9525">
                <a:noFill/>
                <a:round/>
                <a:headEnd/>
                <a:tailEnd/>
              </a:ln>
            </p:spPr>
            <p:txBody>
              <a:bodyPr/>
              <a:lstStyle/>
              <a:p>
                <a:endParaRPr lang="en-US"/>
              </a:p>
            </p:txBody>
          </p:sp>
          <p:sp>
            <p:nvSpPr>
              <p:cNvPr id="542741" name="Oval 21"/>
              <p:cNvSpPr>
                <a:spLocks noChangeArrowheads="1"/>
              </p:cNvSpPr>
              <p:nvPr/>
            </p:nvSpPr>
            <p:spPr bwMode="auto">
              <a:xfrm>
                <a:off x="1210" y="3091"/>
                <a:ext cx="3616" cy="325"/>
              </a:xfrm>
              <a:prstGeom prst="ellipse">
                <a:avLst/>
              </a:prstGeom>
              <a:solidFill>
                <a:srgbClr val="CEFFCE"/>
              </a:solidFill>
              <a:ln w="11113">
                <a:solidFill>
                  <a:srgbClr val="000000"/>
                </a:solidFill>
                <a:round/>
                <a:headEnd/>
                <a:tailEnd/>
              </a:ln>
            </p:spPr>
            <p:txBody>
              <a:bodyPr/>
              <a:lstStyle/>
              <a:p>
                <a:endParaRPr lang="en-US"/>
              </a:p>
            </p:txBody>
          </p:sp>
        </p:grpSp>
        <p:sp>
          <p:nvSpPr>
            <p:cNvPr id="542742" name="Rectangle 22"/>
            <p:cNvSpPr>
              <a:spLocks noChangeArrowheads="1"/>
            </p:cNvSpPr>
            <p:nvPr/>
          </p:nvSpPr>
          <p:spPr bwMode="auto">
            <a:xfrm>
              <a:off x="2377" y="3216"/>
              <a:ext cx="827" cy="134"/>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a:solidFill>
                    <a:srgbClr val="000000"/>
                  </a:solidFill>
                  <a:cs typeface="Times New Roman" pitchFamily="18" charset="0"/>
                </a:rPr>
                <a:t>Suppliers/Partners</a:t>
              </a:r>
              <a:endParaRPr lang="en-US">
                <a:latin typeface="Times" charset="0"/>
                <a:cs typeface="Times New Roman" pitchFamily="18" charset="0"/>
              </a:endParaRPr>
            </a:p>
          </p:txBody>
        </p:sp>
      </p:grpSp>
      <p:grpSp>
        <p:nvGrpSpPr>
          <p:cNvPr id="542743" name="Group 23"/>
          <p:cNvGrpSpPr>
            <a:grpSpLocks/>
          </p:cNvGrpSpPr>
          <p:nvPr/>
        </p:nvGrpSpPr>
        <p:grpSpPr bwMode="auto">
          <a:xfrm>
            <a:off x="1555750" y="6172200"/>
            <a:ext cx="6138863" cy="381000"/>
            <a:chOff x="980" y="3792"/>
            <a:chExt cx="3867" cy="240"/>
          </a:xfrm>
        </p:grpSpPr>
        <p:grpSp>
          <p:nvGrpSpPr>
            <p:cNvPr id="542744" name="Group 24"/>
            <p:cNvGrpSpPr>
              <a:grpSpLocks/>
            </p:cNvGrpSpPr>
            <p:nvPr/>
          </p:nvGrpSpPr>
          <p:grpSpPr bwMode="auto">
            <a:xfrm>
              <a:off x="3571" y="3792"/>
              <a:ext cx="1276" cy="240"/>
              <a:chOff x="3571" y="3840"/>
              <a:chExt cx="1276" cy="276"/>
            </a:xfrm>
          </p:grpSpPr>
          <p:sp>
            <p:nvSpPr>
              <p:cNvPr id="542745" name="Oval 25"/>
              <p:cNvSpPr>
                <a:spLocks noChangeArrowheads="1"/>
              </p:cNvSpPr>
              <p:nvPr/>
            </p:nvSpPr>
            <p:spPr bwMode="auto">
              <a:xfrm>
                <a:off x="3592" y="3861"/>
                <a:ext cx="1255" cy="255"/>
              </a:xfrm>
              <a:prstGeom prst="ellipse">
                <a:avLst/>
              </a:prstGeom>
              <a:solidFill>
                <a:srgbClr val="808080"/>
              </a:solidFill>
              <a:ln w="9525">
                <a:noFill/>
                <a:round/>
                <a:headEnd/>
                <a:tailEnd/>
              </a:ln>
            </p:spPr>
            <p:txBody>
              <a:bodyPr/>
              <a:lstStyle/>
              <a:p>
                <a:endParaRPr lang="en-US"/>
              </a:p>
            </p:txBody>
          </p:sp>
          <p:sp>
            <p:nvSpPr>
              <p:cNvPr id="542746" name="Oval 26"/>
              <p:cNvSpPr>
                <a:spLocks noChangeArrowheads="1"/>
              </p:cNvSpPr>
              <p:nvPr/>
            </p:nvSpPr>
            <p:spPr bwMode="auto">
              <a:xfrm>
                <a:off x="3571" y="3840"/>
                <a:ext cx="1255" cy="255"/>
              </a:xfrm>
              <a:prstGeom prst="ellipse">
                <a:avLst/>
              </a:prstGeom>
              <a:solidFill>
                <a:srgbClr val="FFFFFF"/>
              </a:solidFill>
              <a:ln w="11113">
                <a:solidFill>
                  <a:srgbClr val="000000"/>
                </a:solidFill>
                <a:round/>
                <a:headEnd/>
                <a:tailEnd/>
              </a:ln>
            </p:spPr>
            <p:txBody>
              <a:bodyPr/>
              <a:lstStyle/>
              <a:p>
                <a:endParaRPr lang="en-US"/>
              </a:p>
            </p:txBody>
          </p:sp>
        </p:grpSp>
        <p:grpSp>
          <p:nvGrpSpPr>
            <p:cNvPr id="542747" name="Group 27"/>
            <p:cNvGrpSpPr>
              <a:grpSpLocks/>
            </p:cNvGrpSpPr>
            <p:nvPr/>
          </p:nvGrpSpPr>
          <p:grpSpPr bwMode="auto">
            <a:xfrm>
              <a:off x="2280" y="3792"/>
              <a:ext cx="1277" cy="240"/>
              <a:chOff x="2280" y="3840"/>
              <a:chExt cx="1277" cy="276"/>
            </a:xfrm>
          </p:grpSpPr>
          <p:sp>
            <p:nvSpPr>
              <p:cNvPr id="542748" name="Oval 28"/>
              <p:cNvSpPr>
                <a:spLocks noChangeArrowheads="1"/>
              </p:cNvSpPr>
              <p:nvPr/>
            </p:nvSpPr>
            <p:spPr bwMode="auto">
              <a:xfrm>
                <a:off x="2302" y="3861"/>
                <a:ext cx="1255" cy="255"/>
              </a:xfrm>
              <a:prstGeom prst="ellipse">
                <a:avLst/>
              </a:prstGeom>
              <a:solidFill>
                <a:srgbClr val="808080"/>
              </a:solidFill>
              <a:ln w="9525">
                <a:noFill/>
                <a:round/>
                <a:headEnd/>
                <a:tailEnd/>
              </a:ln>
            </p:spPr>
            <p:txBody>
              <a:bodyPr/>
              <a:lstStyle/>
              <a:p>
                <a:endParaRPr lang="en-US"/>
              </a:p>
            </p:txBody>
          </p:sp>
          <p:sp>
            <p:nvSpPr>
              <p:cNvPr id="542749" name="Oval 29"/>
              <p:cNvSpPr>
                <a:spLocks noChangeArrowheads="1"/>
              </p:cNvSpPr>
              <p:nvPr/>
            </p:nvSpPr>
            <p:spPr bwMode="auto">
              <a:xfrm>
                <a:off x="2280" y="3840"/>
                <a:ext cx="1255" cy="255"/>
              </a:xfrm>
              <a:prstGeom prst="ellipse">
                <a:avLst/>
              </a:prstGeom>
              <a:solidFill>
                <a:srgbClr val="C0C0C0"/>
              </a:solidFill>
              <a:ln w="11113">
                <a:solidFill>
                  <a:srgbClr val="000000"/>
                </a:solidFill>
                <a:round/>
                <a:headEnd/>
                <a:tailEnd/>
              </a:ln>
            </p:spPr>
            <p:txBody>
              <a:bodyPr/>
              <a:lstStyle/>
              <a:p>
                <a:endParaRPr lang="en-US"/>
              </a:p>
            </p:txBody>
          </p:sp>
        </p:grpSp>
        <p:grpSp>
          <p:nvGrpSpPr>
            <p:cNvPr id="542750" name="Group 30"/>
            <p:cNvGrpSpPr>
              <a:grpSpLocks/>
            </p:cNvGrpSpPr>
            <p:nvPr/>
          </p:nvGrpSpPr>
          <p:grpSpPr bwMode="auto">
            <a:xfrm>
              <a:off x="980" y="3792"/>
              <a:ext cx="1276" cy="240"/>
              <a:chOff x="3571" y="3840"/>
              <a:chExt cx="1276" cy="276"/>
            </a:xfrm>
          </p:grpSpPr>
          <p:sp>
            <p:nvSpPr>
              <p:cNvPr id="542751" name="Oval 31"/>
              <p:cNvSpPr>
                <a:spLocks noChangeArrowheads="1"/>
              </p:cNvSpPr>
              <p:nvPr/>
            </p:nvSpPr>
            <p:spPr bwMode="auto">
              <a:xfrm>
                <a:off x="3592" y="3861"/>
                <a:ext cx="1255" cy="255"/>
              </a:xfrm>
              <a:prstGeom prst="ellipse">
                <a:avLst/>
              </a:prstGeom>
              <a:solidFill>
                <a:srgbClr val="808080"/>
              </a:solidFill>
              <a:ln w="9525">
                <a:noFill/>
                <a:round/>
                <a:headEnd/>
                <a:tailEnd/>
              </a:ln>
            </p:spPr>
            <p:txBody>
              <a:bodyPr/>
              <a:lstStyle/>
              <a:p>
                <a:endParaRPr lang="en-US"/>
              </a:p>
            </p:txBody>
          </p:sp>
          <p:sp>
            <p:nvSpPr>
              <p:cNvPr id="542752" name="Oval 32"/>
              <p:cNvSpPr>
                <a:spLocks noChangeArrowheads="1"/>
              </p:cNvSpPr>
              <p:nvPr/>
            </p:nvSpPr>
            <p:spPr bwMode="auto">
              <a:xfrm>
                <a:off x="3571" y="3840"/>
                <a:ext cx="1255" cy="255"/>
              </a:xfrm>
              <a:prstGeom prst="ellipse">
                <a:avLst/>
              </a:prstGeom>
              <a:solidFill>
                <a:srgbClr val="FFFFFF"/>
              </a:solidFill>
              <a:ln w="11113">
                <a:solidFill>
                  <a:srgbClr val="000000"/>
                </a:solidFill>
                <a:round/>
                <a:headEnd/>
                <a:tailEnd/>
              </a:ln>
            </p:spPr>
            <p:txBody>
              <a:bodyPr/>
              <a:lstStyle/>
              <a:p>
                <a:endParaRPr lang="en-US"/>
              </a:p>
            </p:txBody>
          </p:sp>
        </p:grpSp>
        <p:sp>
          <p:nvSpPr>
            <p:cNvPr id="542753" name="Rectangle 33"/>
            <p:cNvSpPr>
              <a:spLocks noChangeArrowheads="1"/>
            </p:cNvSpPr>
            <p:nvPr/>
          </p:nvSpPr>
          <p:spPr bwMode="auto">
            <a:xfrm>
              <a:off x="1363" y="3864"/>
              <a:ext cx="509"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Shareholders</a:t>
              </a:r>
              <a:endParaRPr lang="en-US" sz="2400">
                <a:latin typeface="Times" charset="0"/>
                <a:cs typeface="Times New Roman" pitchFamily="18" charset="0"/>
              </a:endParaRPr>
            </a:p>
          </p:txBody>
        </p:sp>
        <p:sp>
          <p:nvSpPr>
            <p:cNvPr id="542754" name="Rectangle 34"/>
            <p:cNvSpPr>
              <a:spLocks noChangeArrowheads="1"/>
            </p:cNvSpPr>
            <p:nvPr/>
          </p:nvSpPr>
          <p:spPr bwMode="auto">
            <a:xfrm>
              <a:off x="3842" y="3864"/>
              <a:ext cx="735"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Other Stakeholders</a:t>
              </a:r>
              <a:endParaRPr lang="en-US" sz="2400">
                <a:latin typeface="Times" charset="0"/>
                <a:cs typeface="Times New Roman" pitchFamily="18" charset="0"/>
              </a:endParaRPr>
            </a:p>
          </p:txBody>
        </p:sp>
        <p:sp>
          <p:nvSpPr>
            <p:cNvPr id="542755" name="Rectangle 35"/>
            <p:cNvSpPr>
              <a:spLocks noChangeArrowheads="1"/>
            </p:cNvSpPr>
            <p:nvPr/>
          </p:nvSpPr>
          <p:spPr bwMode="auto">
            <a:xfrm>
              <a:off x="2708" y="3864"/>
              <a:ext cx="420" cy="96"/>
            </a:xfrm>
            <a:prstGeom prst="rect">
              <a:avLst/>
            </a:prstGeom>
            <a:noFill/>
            <a:ln w="9525">
              <a:noFill/>
              <a:miter lim="800000"/>
              <a:headEnd/>
              <a:tailEnd/>
            </a:ln>
          </p:spPr>
          <p:txBody>
            <a:bodyPr wrap="none" lIns="0" tIns="0" rIns="0" bIns="0">
              <a:spAutoFit/>
            </a:bodyPr>
            <a:lstStyle/>
            <a:p>
              <a:pPr algn="l" eaLnBrk="0" hangingPunct="0">
                <a:spcBef>
                  <a:spcPct val="0"/>
                </a:spcBef>
                <a:buClrTx/>
                <a:buFontTx/>
                <a:buNone/>
              </a:pPr>
              <a:r>
                <a:rPr lang="en-US" sz="1000">
                  <a:solidFill>
                    <a:srgbClr val="000000"/>
                  </a:solidFill>
                  <a:cs typeface="Times New Roman" pitchFamily="18" charset="0"/>
                </a:rPr>
                <a:t>Employees</a:t>
              </a:r>
              <a:endParaRPr lang="en-US" sz="2400">
                <a:latin typeface="Times" charset="0"/>
                <a:cs typeface="Times New Roman" pitchFamily="18" charset="0"/>
              </a:endParaRPr>
            </a:p>
          </p:txBody>
        </p:sp>
      </p:grpSp>
      <p:grpSp>
        <p:nvGrpSpPr>
          <p:cNvPr id="542756" name="Group 36"/>
          <p:cNvGrpSpPr>
            <a:grpSpLocks noChangeAspect="1"/>
          </p:cNvGrpSpPr>
          <p:nvPr/>
        </p:nvGrpSpPr>
        <p:grpSpPr bwMode="auto">
          <a:xfrm>
            <a:off x="8489950" y="1008063"/>
            <a:ext cx="293688" cy="146050"/>
            <a:chOff x="422" y="546"/>
            <a:chExt cx="227" cy="113"/>
          </a:xfrm>
        </p:grpSpPr>
        <p:sp>
          <p:nvSpPr>
            <p:cNvPr id="542757" name="Rectangle 37"/>
            <p:cNvSpPr>
              <a:spLocks noChangeAspect="1" noChangeArrowheads="1"/>
            </p:cNvSpPr>
            <p:nvPr/>
          </p:nvSpPr>
          <p:spPr bwMode="auto">
            <a:xfrm>
              <a:off x="450" y="602"/>
              <a:ext cx="57" cy="57"/>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sp>
          <p:nvSpPr>
            <p:cNvPr id="542758" name="Rectangle 38"/>
            <p:cNvSpPr>
              <a:spLocks noChangeAspect="1" noChangeArrowheads="1"/>
            </p:cNvSpPr>
            <p:nvPr/>
          </p:nvSpPr>
          <p:spPr bwMode="auto">
            <a:xfrm>
              <a:off x="506" y="602"/>
              <a:ext cx="57" cy="57"/>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sp>
          <p:nvSpPr>
            <p:cNvPr id="542759" name="Rectangle 39"/>
            <p:cNvSpPr>
              <a:spLocks noChangeAspect="1" noChangeArrowheads="1"/>
            </p:cNvSpPr>
            <p:nvPr/>
          </p:nvSpPr>
          <p:spPr bwMode="auto">
            <a:xfrm>
              <a:off x="563" y="602"/>
              <a:ext cx="57" cy="57"/>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sp>
          <p:nvSpPr>
            <p:cNvPr id="542760" name="Rectangle 40"/>
            <p:cNvSpPr>
              <a:spLocks noChangeAspect="1" noChangeArrowheads="1"/>
            </p:cNvSpPr>
            <p:nvPr/>
          </p:nvSpPr>
          <p:spPr bwMode="auto">
            <a:xfrm>
              <a:off x="422" y="546"/>
              <a:ext cx="57" cy="57"/>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sp>
          <p:nvSpPr>
            <p:cNvPr id="542761" name="Rectangle 41"/>
            <p:cNvSpPr>
              <a:spLocks noChangeAspect="1" noChangeArrowheads="1"/>
            </p:cNvSpPr>
            <p:nvPr/>
          </p:nvSpPr>
          <p:spPr bwMode="auto">
            <a:xfrm>
              <a:off x="478" y="546"/>
              <a:ext cx="57" cy="57"/>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sp>
          <p:nvSpPr>
            <p:cNvPr id="542762" name="Rectangle 42"/>
            <p:cNvSpPr>
              <a:spLocks noChangeAspect="1" noChangeArrowheads="1"/>
            </p:cNvSpPr>
            <p:nvPr/>
          </p:nvSpPr>
          <p:spPr bwMode="auto">
            <a:xfrm>
              <a:off x="535" y="546"/>
              <a:ext cx="57" cy="57"/>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sp>
          <p:nvSpPr>
            <p:cNvPr id="542763" name="Rectangle 43"/>
            <p:cNvSpPr>
              <a:spLocks noChangeAspect="1" noChangeArrowheads="1"/>
            </p:cNvSpPr>
            <p:nvPr/>
          </p:nvSpPr>
          <p:spPr bwMode="auto">
            <a:xfrm>
              <a:off x="592" y="546"/>
              <a:ext cx="57" cy="57"/>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sp>
          <p:nvSpPr>
            <p:cNvPr id="542764" name="Rectangle 44"/>
            <p:cNvSpPr>
              <a:spLocks noChangeAspect="1" noChangeArrowheads="1"/>
            </p:cNvSpPr>
            <p:nvPr/>
          </p:nvSpPr>
          <p:spPr bwMode="auto">
            <a:xfrm>
              <a:off x="456" y="552"/>
              <a:ext cx="158" cy="100"/>
            </a:xfrm>
            <a:prstGeom prst="rect">
              <a:avLst/>
            </a:prstGeom>
            <a:solidFill>
              <a:srgbClr val="EEEEEE"/>
            </a:solidFill>
            <a:ln w="19050" algn="ctr">
              <a:solidFill>
                <a:schemeClr val="tx1"/>
              </a:solidFill>
              <a:miter lim="800000"/>
              <a:headEnd/>
              <a:tailEnd/>
            </a:ln>
            <a:effectLst/>
          </p:spPr>
          <p:txBody>
            <a:bodyPr wrap="none" anchor="ctr"/>
            <a:lstStyle/>
            <a:p>
              <a:endParaRPr lang="en-US"/>
            </a:p>
          </p:txBody>
        </p:sp>
      </p:grpSp>
      <p:pic>
        <p:nvPicPr>
          <p:cNvPr id="542765" name="Picture 45" descr="logo without circle2"/>
          <p:cNvPicPr>
            <a:picLocks noChangeAspect="1" noChangeArrowheads="1"/>
          </p:cNvPicPr>
          <p:nvPr/>
        </p:nvPicPr>
        <p:blipFill>
          <a:blip r:embed="rId3"/>
          <a:srcRect/>
          <a:stretch>
            <a:fillRect/>
          </a:stretch>
        </p:blipFill>
        <p:spPr bwMode="auto">
          <a:xfrm>
            <a:off x="3962400" y="6570663"/>
            <a:ext cx="2362200" cy="211137"/>
          </a:xfrm>
          <a:prstGeom prst="rect">
            <a:avLst/>
          </a:prstGeom>
          <a:noFill/>
        </p:spPr>
      </p:pic>
      <p:sp>
        <p:nvSpPr>
          <p:cNvPr id="542768" name="Rectangle 48"/>
          <p:cNvSpPr>
            <a:spLocks noChangeArrowheads="1"/>
          </p:cNvSpPr>
          <p:nvPr/>
        </p:nvSpPr>
        <p:spPr bwMode="auto">
          <a:xfrm>
            <a:off x="685800" y="1752600"/>
            <a:ext cx="3048000" cy="3200400"/>
          </a:xfrm>
          <a:prstGeom prst="rect">
            <a:avLst/>
          </a:prstGeom>
          <a:noFill/>
          <a:ln w="76200" algn="ctr">
            <a:solidFill>
              <a:srgbClr val="000099"/>
            </a:solidFill>
            <a:miter lim="800000"/>
            <a:headEnd/>
            <a:tailEnd/>
          </a:ln>
          <a:effectLst/>
        </p:spPr>
        <p:txBody>
          <a:bodyPr wrap="none" anchor="ctr"/>
          <a:lstStyle/>
          <a:p>
            <a:endParaRPr lang="en-US"/>
          </a:p>
        </p:txBody>
      </p:sp>
      <p:sp>
        <p:nvSpPr>
          <p:cNvPr id="542769" name="AutoShape 49"/>
          <p:cNvSpPr>
            <a:spLocks noChangeArrowheads="1"/>
          </p:cNvSpPr>
          <p:nvPr/>
        </p:nvSpPr>
        <p:spPr bwMode="auto">
          <a:xfrm>
            <a:off x="723900" y="2286000"/>
            <a:ext cx="2971800" cy="2590800"/>
          </a:xfrm>
          <a:prstGeom prst="roundRect">
            <a:avLst>
              <a:gd name="adj" fmla="val 16667"/>
            </a:avLst>
          </a:prstGeom>
          <a:solidFill>
            <a:schemeClr val="bg1"/>
          </a:solidFill>
          <a:ln w="9525" algn="ctr">
            <a:solidFill>
              <a:schemeClr val="tx1"/>
            </a:solidFill>
            <a:round/>
            <a:headEnd/>
            <a:tailEnd/>
          </a:ln>
          <a:effectLst/>
        </p:spPr>
        <p:txBody>
          <a:bodyPr anchor="ctr"/>
          <a:lstStyle/>
          <a:p>
            <a:pPr>
              <a:spcBef>
                <a:spcPct val="0"/>
              </a:spcBef>
              <a:buClrTx/>
              <a:buFontTx/>
              <a:buNone/>
            </a:pPr>
            <a:r>
              <a:rPr lang="en-US" sz="1600"/>
              <a:t>Processes involved with strategic planning, infrastructure, product lifecycle management and supply chain relationships in support of the enterprise’s operations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42722"/>
                                        </p:tgtEl>
                                        <p:attrNameLst>
                                          <p:attrName>style.opacity</p:attrName>
                                        </p:attrNameLst>
                                      </p:cBhvr>
                                      <p:to>
                                        <p:strVal val="0.5"/>
                                      </p:to>
                                    </p:set>
                                    <p:animEffect filter="image" prLst="opacity: 0.5">
                                      <p:cBhvr rctx="IE">
                                        <p:cTn id="7" dur="indefinite"/>
                                        <p:tgtEl>
                                          <p:spTgt spid="542722"/>
                                        </p:tgtEl>
                                      </p:cBhvr>
                                    </p:animEffect>
                                  </p:childTnLst>
                                </p:cTn>
                              </p:par>
                              <p:par>
                                <p:cTn id="8" presetID="9" presetClass="emph" presetSubtype="0" nodeType="withEffect">
                                  <p:stCondLst>
                                    <p:cond delay="0"/>
                                  </p:stCondLst>
                                  <p:childTnLst>
                                    <p:set>
                                      <p:cBhvr rctx="PPT">
                                        <p:cTn id="9" dur="indefinite"/>
                                        <p:tgtEl>
                                          <p:spTgt spid="542726"/>
                                        </p:tgtEl>
                                        <p:attrNameLst>
                                          <p:attrName>style.opacity</p:attrName>
                                        </p:attrNameLst>
                                      </p:cBhvr>
                                      <p:to>
                                        <p:strVal val="0.5"/>
                                      </p:to>
                                    </p:set>
                                    <p:animEffect filter="image" prLst="opacity: 0.5">
                                      <p:cBhvr rctx="IE">
                                        <p:cTn id="10" dur="indefinite"/>
                                        <p:tgtEl>
                                          <p:spTgt spid="542726"/>
                                        </p:tgtEl>
                                      </p:cBhvr>
                                    </p:animEffect>
                                  </p:childTnLst>
                                </p:cTn>
                              </p:par>
                              <p:par>
                                <p:cTn id="11" presetID="9" presetClass="emph" presetSubtype="0" grpId="0" nodeType="withEffect">
                                  <p:stCondLst>
                                    <p:cond delay="0"/>
                                  </p:stCondLst>
                                  <p:childTnLst>
                                    <p:set>
                                      <p:cBhvr rctx="PPT">
                                        <p:cTn id="12" dur="indefinite"/>
                                        <p:tgtEl>
                                          <p:spTgt spid="542729"/>
                                        </p:tgtEl>
                                        <p:attrNameLst>
                                          <p:attrName>style.opacity</p:attrName>
                                        </p:attrNameLst>
                                      </p:cBhvr>
                                      <p:to>
                                        <p:strVal val="0.5"/>
                                      </p:to>
                                    </p:set>
                                    <p:animEffect filter="image" prLst="opacity: 0.5">
                                      <p:cBhvr rctx="IE">
                                        <p:cTn id="13" dur="indefinite"/>
                                        <p:tgtEl>
                                          <p:spTgt spid="542729"/>
                                        </p:tgtEl>
                                      </p:cBhvr>
                                    </p:animEffect>
                                  </p:childTnLst>
                                </p:cTn>
                              </p:par>
                              <p:par>
                                <p:cTn id="14" presetID="9" presetClass="emph" presetSubtype="0" nodeType="withEffect">
                                  <p:stCondLst>
                                    <p:cond delay="0"/>
                                  </p:stCondLst>
                                  <p:childTnLst>
                                    <p:set>
                                      <p:cBhvr rctx="PPT">
                                        <p:cTn id="15" dur="indefinite"/>
                                        <p:tgtEl>
                                          <p:spTgt spid="542738"/>
                                        </p:tgtEl>
                                        <p:attrNameLst>
                                          <p:attrName>style.opacity</p:attrName>
                                        </p:attrNameLst>
                                      </p:cBhvr>
                                      <p:to>
                                        <p:strVal val="0.5"/>
                                      </p:to>
                                    </p:set>
                                    <p:animEffect filter="image" prLst="opacity: 0.5">
                                      <p:cBhvr rctx="IE">
                                        <p:cTn id="16" dur="indefinite"/>
                                        <p:tgtEl>
                                          <p:spTgt spid="542738"/>
                                        </p:tgtEl>
                                      </p:cBhvr>
                                    </p:animEffect>
                                  </p:childTnLst>
                                </p:cTn>
                              </p:par>
                              <p:par>
                                <p:cTn id="17" presetID="9" presetClass="emph" presetSubtype="0" nodeType="withEffect">
                                  <p:stCondLst>
                                    <p:cond delay="0"/>
                                  </p:stCondLst>
                                  <p:childTnLst>
                                    <p:set>
                                      <p:cBhvr rctx="PPT">
                                        <p:cTn id="18" dur="indefinite"/>
                                        <p:tgtEl>
                                          <p:spTgt spid="542743"/>
                                        </p:tgtEl>
                                        <p:attrNameLst>
                                          <p:attrName>style.opacity</p:attrName>
                                        </p:attrNameLst>
                                      </p:cBhvr>
                                      <p:to>
                                        <p:strVal val="0.5"/>
                                      </p:to>
                                    </p:set>
                                    <p:animEffect filter="image" prLst="opacity: 0.5">
                                      <p:cBhvr rctx="IE">
                                        <p:cTn id="19" dur="indefinite"/>
                                        <p:tgtEl>
                                          <p:spTgt spid="542743"/>
                                        </p:tgtEl>
                                      </p:cBhvr>
                                    </p:animEffect>
                                  </p:childTnLst>
                                </p:cTn>
                              </p:par>
                              <p:par>
                                <p:cTn id="20" presetID="9" presetClass="emph" presetSubtype="0" nodeType="withEffect">
                                  <p:stCondLst>
                                    <p:cond delay="0"/>
                                  </p:stCondLst>
                                  <p:childTnLst>
                                    <p:set>
                                      <p:cBhvr rctx="PPT">
                                        <p:cTn id="21" dur="indefinite"/>
                                        <p:tgtEl>
                                          <p:spTgt spid="542765"/>
                                        </p:tgtEl>
                                        <p:attrNameLst>
                                          <p:attrName>style.opacity</p:attrName>
                                        </p:attrNameLst>
                                      </p:cBhvr>
                                      <p:to>
                                        <p:strVal val="0.5"/>
                                      </p:to>
                                    </p:set>
                                    <p:animEffect filter="image" prLst="opacity: 0.5">
                                      <p:cBhvr rctx="IE">
                                        <p:cTn id="22" dur="indefinite"/>
                                        <p:tgtEl>
                                          <p:spTgt spid="542765"/>
                                        </p:tgtEl>
                                      </p:cBhvr>
                                    </p:animEffect>
                                  </p:childTnLst>
                                </p:cTn>
                              </p:par>
                              <p:par>
                                <p:cTn id="23" presetID="9" presetClass="emph" presetSubtype="0" nodeType="withEffect">
                                  <p:stCondLst>
                                    <p:cond delay="0"/>
                                  </p:stCondLst>
                                  <p:childTnLst>
                                    <p:set>
                                      <p:cBhvr rctx="PPT">
                                        <p:cTn id="24" dur="indefinite"/>
                                        <p:tgtEl>
                                          <p:spTgt spid="542732"/>
                                        </p:tgtEl>
                                        <p:attrNameLst>
                                          <p:attrName>style.opacity</p:attrName>
                                        </p:attrNameLst>
                                      </p:cBhvr>
                                      <p:to>
                                        <p:strVal val="0.5"/>
                                      </p:to>
                                    </p:set>
                                    <p:animEffect filter="image" prLst="opacity: 0.5">
                                      <p:cBhvr rctx="IE">
                                        <p:cTn id="25" dur="indefinite"/>
                                        <p:tgtEl>
                                          <p:spTgt spid="542732"/>
                                        </p:tgtEl>
                                      </p:cBhvr>
                                    </p:animEffect>
                                  </p:childTnLst>
                                </p:cTn>
                              </p:par>
                              <p:par>
                                <p:cTn id="26" presetID="9" presetClass="emph" presetSubtype="0" grpId="0" nodeType="withEffect">
                                  <p:stCondLst>
                                    <p:cond delay="0"/>
                                  </p:stCondLst>
                                  <p:childTnLst>
                                    <p:set>
                                      <p:cBhvr rctx="PPT">
                                        <p:cTn id="27" dur="indefinite"/>
                                        <p:tgtEl>
                                          <p:spTgt spid="542735"/>
                                        </p:tgtEl>
                                        <p:attrNameLst>
                                          <p:attrName>style.opacity</p:attrName>
                                        </p:attrNameLst>
                                      </p:cBhvr>
                                      <p:to>
                                        <p:strVal val="0.5"/>
                                      </p:to>
                                    </p:set>
                                    <p:animEffect filter="image" prLst="opacity: 0.5">
                                      <p:cBhvr rctx="IE">
                                        <p:cTn id="28" dur="indefinite"/>
                                        <p:tgtEl>
                                          <p:spTgt spid="542735"/>
                                        </p:tgtEl>
                                      </p:cBhvr>
                                    </p:animEffect>
                                  </p:childTnLst>
                                </p:cTn>
                              </p:par>
                              <p:par>
                                <p:cTn id="29" presetID="9" presetClass="emph" presetSubtype="0" grpId="0" nodeType="withEffect">
                                  <p:stCondLst>
                                    <p:cond delay="0"/>
                                  </p:stCondLst>
                                  <p:childTnLst>
                                    <p:set>
                                      <p:cBhvr rctx="PPT">
                                        <p:cTn id="30" dur="indefinite"/>
                                        <p:tgtEl>
                                          <p:spTgt spid="542737"/>
                                        </p:tgtEl>
                                        <p:attrNameLst>
                                          <p:attrName>style.opacity</p:attrName>
                                        </p:attrNameLst>
                                      </p:cBhvr>
                                      <p:to>
                                        <p:strVal val="0.5"/>
                                      </p:to>
                                    </p:set>
                                    <p:animEffect filter="image" prLst="opacity: 0.5">
                                      <p:cBhvr rctx="IE">
                                        <p:cTn id="31" dur="indefinite"/>
                                        <p:tgtEl>
                                          <p:spTgt spid="542737"/>
                                        </p:tgtEl>
                                      </p:cBhvr>
                                    </p:animEffect>
                                  </p:childTnLst>
                                </p:cTn>
                              </p:par>
                              <p:par>
                                <p:cTn id="32" presetID="9" presetClass="emph" presetSubtype="0" grpId="0" nodeType="withEffect">
                                  <p:stCondLst>
                                    <p:cond delay="0"/>
                                  </p:stCondLst>
                                  <p:childTnLst>
                                    <p:set>
                                      <p:cBhvr rctx="PPT">
                                        <p:cTn id="33" dur="indefinite"/>
                                        <p:tgtEl>
                                          <p:spTgt spid="542736"/>
                                        </p:tgtEl>
                                        <p:attrNameLst>
                                          <p:attrName>style.opacity</p:attrName>
                                        </p:attrNameLst>
                                      </p:cBhvr>
                                      <p:to>
                                        <p:strVal val="0.5"/>
                                      </p:to>
                                    </p:set>
                                    <p:animEffect filter="image" prLst="opacity: 0.5">
                                      <p:cBhvr rctx="IE">
                                        <p:cTn id="34" dur="indefinite"/>
                                        <p:tgtEl>
                                          <p:spTgt spid="542736"/>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42768"/>
                                        </p:tgtEl>
                                        <p:attrNameLst>
                                          <p:attrName>style.visibility</p:attrName>
                                        </p:attrNameLst>
                                      </p:cBhvr>
                                      <p:to>
                                        <p:strVal val="visible"/>
                                      </p:to>
                                    </p:set>
                                    <p:animEffect transition="in" filter="checkerboard(across)">
                                      <p:cBhvr>
                                        <p:cTn id="39" dur="500"/>
                                        <p:tgtEl>
                                          <p:spTgt spid="542768"/>
                                        </p:tgtEl>
                                      </p:cBhvr>
                                    </p:animEffect>
                                  </p:childTnLst>
                                </p:cTn>
                              </p:par>
                            </p:childTnLst>
                          </p:cTn>
                        </p:par>
                        <p:par>
                          <p:cTn id="40" fill="hold">
                            <p:stCondLst>
                              <p:cond delay="500"/>
                            </p:stCondLst>
                            <p:childTnLst>
                              <p:par>
                                <p:cTn id="41" presetID="5" presetClass="entr" presetSubtype="10" fill="hold" grpId="0" nodeType="afterEffect">
                                  <p:stCondLst>
                                    <p:cond delay="0"/>
                                  </p:stCondLst>
                                  <p:childTnLst>
                                    <p:set>
                                      <p:cBhvr>
                                        <p:cTn id="42" dur="1" fill="hold">
                                          <p:stCondLst>
                                            <p:cond delay="0"/>
                                          </p:stCondLst>
                                        </p:cTn>
                                        <p:tgtEl>
                                          <p:spTgt spid="542769"/>
                                        </p:tgtEl>
                                        <p:attrNameLst>
                                          <p:attrName>style.visibility</p:attrName>
                                        </p:attrNameLst>
                                      </p:cBhvr>
                                      <p:to>
                                        <p:strVal val="visible"/>
                                      </p:to>
                                    </p:set>
                                    <p:animEffect transition="in" filter="checkerboard(across)">
                                      <p:cBhvr>
                                        <p:cTn id="43" dur="500"/>
                                        <p:tgtEl>
                                          <p:spTgt spid="542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2" grpId="0" animBg="1"/>
      <p:bldP spid="542729" grpId="0"/>
      <p:bldP spid="542735" grpId="0"/>
      <p:bldP spid="542736" grpId="0" animBg="1"/>
      <p:bldP spid="542737" grpId="0"/>
      <p:bldP spid="542768" grpId="0" animBg="1"/>
      <p:bldP spid="542769" grpId="0" animBg="1"/>
    </p:bldLst>
  </p:timing>
</p:sld>
</file>

<file path=ppt/theme/theme1.xml><?xml version="1.0" encoding="utf-8"?>
<a:theme xmlns:a="http://schemas.openxmlformats.org/drawingml/2006/main" name="default">
  <a:themeElements>
    <a:clrScheme name="default 15">
      <a:dk1>
        <a:srgbClr val="000000"/>
      </a:dk1>
      <a:lt1>
        <a:srgbClr val="FFFFFF"/>
      </a:lt1>
      <a:dk2>
        <a:srgbClr val="000000"/>
      </a:dk2>
      <a:lt2>
        <a:srgbClr val="CCCCCC"/>
      </a:lt2>
      <a:accent1>
        <a:srgbClr val="ED8000"/>
      </a:accent1>
      <a:accent2>
        <a:srgbClr val="5781AE"/>
      </a:accent2>
      <a:accent3>
        <a:srgbClr val="FFFFFF"/>
      </a:accent3>
      <a:accent4>
        <a:srgbClr val="000000"/>
      </a:accent4>
      <a:accent5>
        <a:srgbClr val="F4C0AA"/>
      </a:accent5>
      <a:accent6>
        <a:srgbClr val="4E749D"/>
      </a:accent6>
      <a:hlink>
        <a:srgbClr val="B31B34"/>
      </a:hlink>
      <a:folHlink>
        <a:srgbClr val="668E3C"/>
      </a:folHlink>
    </a:clrScheme>
    <a:fontScheme name="defaul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7663" marR="0" indent="-347663" algn="ctr" defTabSz="914400" rtl="0" eaLnBrk="1" fontAlgn="base" latinLnBrk="0" hangingPunct="1">
          <a:lnSpc>
            <a:spcPct val="100000"/>
          </a:lnSpc>
          <a:spcBef>
            <a:spcPct val="50000"/>
          </a:spcBef>
          <a:spcAft>
            <a:spcPct val="0"/>
          </a:spcAft>
          <a:buClr>
            <a:srgbClr val="FF6600"/>
          </a:buClr>
          <a:buSzTx/>
          <a:buFont typeface="Arial" pitchFamily="34" charset="0"/>
          <a:buNone/>
          <a:tabLst/>
          <a:defRPr kumimoji="0" lang="en-US" sz="1400" b="1"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7663" marR="0" indent="-347663" algn="ctr" defTabSz="914400" rtl="0" eaLnBrk="1" fontAlgn="base" latinLnBrk="0" hangingPunct="1">
          <a:lnSpc>
            <a:spcPct val="100000"/>
          </a:lnSpc>
          <a:spcBef>
            <a:spcPct val="50000"/>
          </a:spcBef>
          <a:spcAft>
            <a:spcPct val="0"/>
          </a:spcAft>
          <a:buClr>
            <a:srgbClr val="FF6600"/>
          </a:buClr>
          <a:buSzTx/>
          <a:buFont typeface="Arial" pitchFamily="34" charset="0"/>
          <a:buNone/>
          <a:tabLst/>
          <a:defRPr kumimoji="0" lang="en-US" sz="1400" b="1"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13">
        <a:dk1>
          <a:srgbClr val="000000"/>
        </a:dk1>
        <a:lt1>
          <a:srgbClr val="FFFFFF"/>
        </a:lt1>
        <a:dk2>
          <a:srgbClr val="000000"/>
        </a:dk2>
        <a:lt2>
          <a:srgbClr val="CCCCCC"/>
        </a:lt2>
        <a:accent1>
          <a:srgbClr val="99CCCC"/>
        </a:accent1>
        <a:accent2>
          <a:srgbClr val="CCCC99"/>
        </a:accent2>
        <a:accent3>
          <a:srgbClr val="FFFFFF"/>
        </a:accent3>
        <a:accent4>
          <a:srgbClr val="000000"/>
        </a:accent4>
        <a:accent5>
          <a:srgbClr val="CAE2E2"/>
        </a:accent5>
        <a:accent6>
          <a:srgbClr val="B9B98A"/>
        </a:accent6>
        <a:hlink>
          <a:srgbClr val="CC0000"/>
        </a:hlink>
        <a:folHlink>
          <a:srgbClr val="FFCC66"/>
        </a:folHlink>
      </a:clrScheme>
      <a:clrMap bg1="lt1" tx1="dk1" bg2="lt2" tx2="dk2" accent1="accent1" accent2="accent2" accent3="accent3" accent4="accent4" accent5="accent5" accent6="accent6" hlink="hlink" folHlink="folHlink"/>
    </a:extraClrScheme>
    <a:extraClrScheme>
      <a:clrScheme name="default 14">
        <a:dk1>
          <a:srgbClr val="000000"/>
        </a:dk1>
        <a:lt1>
          <a:srgbClr val="FFFFFF"/>
        </a:lt1>
        <a:dk2>
          <a:srgbClr val="000000"/>
        </a:dk2>
        <a:lt2>
          <a:srgbClr val="CCCCCC"/>
        </a:lt2>
        <a:accent1>
          <a:srgbClr val="99CCCC"/>
        </a:accent1>
        <a:accent2>
          <a:srgbClr val="CCCC99"/>
        </a:accent2>
        <a:accent3>
          <a:srgbClr val="FFFFFF"/>
        </a:accent3>
        <a:accent4>
          <a:srgbClr val="000000"/>
        </a:accent4>
        <a:accent5>
          <a:srgbClr val="CAE2E2"/>
        </a:accent5>
        <a:accent6>
          <a:srgbClr val="B9B98A"/>
        </a:accent6>
        <a:hlink>
          <a:srgbClr val="FF9933"/>
        </a:hlink>
        <a:folHlink>
          <a:srgbClr val="FFCC66"/>
        </a:folHlink>
      </a:clrScheme>
      <a:clrMap bg1="lt1" tx1="dk1" bg2="lt2" tx2="dk2" accent1="accent1" accent2="accent2" accent3="accent3" accent4="accent4" accent5="accent5" accent6="accent6" hlink="hlink" folHlink="folHlink"/>
    </a:extraClrScheme>
    <a:extraClrScheme>
      <a:clrScheme name="default 15">
        <a:dk1>
          <a:srgbClr val="000000"/>
        </a:dk1>
        <a:lt1>
          <a:srgbClr val="FFFFFF"/>
        </a:lt1>
        <a:dk2>
          <a:srgbClr val="000000"/>
        </a:dk2>
        <a:lt2>
          <a:srgbClr val="CCCCCC"/>
        </a:lt2>
        <a:accent1>
          <a:srgbClr val="ED8000"/>
        </a:accent1>
        <a:accent2>
          <a:srgbClr val="5781AE"/>
        </a:accent2>
        <a:accent3>
          <a:srgbClr val="FFFFFF"/>
        </a:accent3>
        <a:accent4>
          <a:srgbClr val="000000"/>
        </a:accent4>
        <a:accent5>
          <a:srgbClr val="F4C0AA"/>
        </a:accent5>
        <a:accent6>
          <a:srgbClr val="4E749D"/>
        </a:accent6>
        <a:hlink>
          <a:srgbClr val="B31B34"/>
        </a:hlink>
        <a:folHlink>
          <a:srgbClr val="668E3C"/>
        </a:folHlink>
      </a:clrScheme>
      <a:clrMap bg1="lt1" tx1="dk1" bg2="lt2" tx2="dk2" accent1="accent1" accent2="accent2" accent3="accent3" accent4="accent4" accent5="accent5" accent6="accent6" hlink="hlink" folHlink="folHlink"/>
    </a:extraClrScheme>
    <a:extraClrScheme>
      <a:clrScheme name="default 16">
        <a:dk1>
          <a:srgbClr val="000000"/>
        </a:dk1>
        <a:lt1>
          <a:srgbClr val="FFFFFF"/>
        </a:lt1>
        <a:dk2>
          <a:srgbClr val="FFFFFF"/>
        </a:dk2>
        <a:lt2>
          <a:srgbClr val="CCCCCC"/>
        </a:lt2>
        <a:accent1>
          <a:srgbClr val="ED8000"/>
        </a:accent1>
        <a:accent2>
          <a:srgbClr val="5781AE"/>
        </a:accent2>
        <a:accent3>
          <a:srgbClr val="FFFFFF"/>
        </a:accent3>
        <a:accent4>
          <a:srgbClr val="000000"/>
        </a:accent4>
        <a:accent5>
          <a:srgbClr val="F4C0AA"/>
        </a:accent5>
        <a:accent6>
          <a:srgbClr val="4E749D"/>
        </a:accent6>
        <a:hlink>
          <a:srgbClr val="B31B34"/>
        </a:hlink>
        <a:folHlink>
          <a:srgbClr val="668E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B0B1B3"/>
      </a:lt2>
      <a:accent1>
        <a:srgbClr val="5781AE"/>
      </a:accent1>
      <a:accent2>
        <a:srgbClr val="B31B34"/>
      </a:accent2>
      <a:accent3>
        <a:srgbClr val="FFFFFF"/>
      </a:accent3>
      <a:accent4>
        <a:srgbClr val="000000"/>
      </a:accent4>
      <a:accent5>
        <a:srgbClr val="B4C1D3"/>
      </a:accent5>
      <a:accent6>
        <a:srgbClr val="A2172E"/>
      </a:accent6>
      <a:hlink>
        <a:srgbClr val="ED8000"/>
      </a:hlink>
      <a:folHlink>
        <a:srgbClr val="668E3C"/>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7663" marR="0" indent="-347663" algn="ctr" defTabSz="914400" rtl="0" eaLnBrk="1" fontAlgn="base" latinLnBrk="0" hangingPunct="1">
          <a:lnSpc>
            <a:spcPct val="100000"/>
          </a:lnSpc>
          <a:spcBef>
            <a:spcPct val="50000"/>
          </a:spcBef>
          <a:spcAft>
            <a:spcPct val="0"/>
          </a:spcAft>
          <a:buClr>
            <a:srgbClr val="FF6600"/>
          </a:buClr>
          <a:buSzTx/>
          <a:buFont typeface="Arial" pitchFamily="34" charset="0"/>
          <a:buNone/>
          <a:tabLst/>
          <a:defRPr kumimoji="0" lang="en-US" sz="1400" b="1"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7663" marR="0" indent="-347663" algn="ctr" defTabSz="914400" rtl="0" eaLnBrk="1" fontAlgn="base" latinLnBrk="0" hangingPunct="1">
          <a:lnSpc>
            <a:spcPct val="100000"/>
          </a:lnSpc>
          <a:spcBef>
            <a:spcPct val="50000"/>
          </a:spcBef>
          <a:spcAft>
            <a:spcPct val="0"/>
          </a:spcAft>
          <a:buClr>
            <a:srgbClr val="FF6600"/>
          </a:buClr>
          <a:buSzTx/>
          <a:buFont typeface="Arial" pitchFamily="34" charset="0"/>
          <a:buNone/>
          <a:tabLst/>
          <a:defRPr kumimoji="0" lang="en-US" sz="1400" b="1"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CCCCC"/>
        </a:lt2>
        <a:accent1>
          <a:srgbClr val="99CCCC"/>
        </a:accent1>
        <a:accent2>
          <a:srgbClr val="CCCC99"/>
        </a:accent2>
        <a:accent3>
          <a:srgbClr val="FFFFFF"/>
        </a:accent3>
        <a:accent4>
          <a:srgbClr val="000000"/>
        </a:accent4>
        <a:accent5>
          <a:srgbClr val="CAE2E2"/>
        </a:accent5>
        <a:accent6>
          <a:srgbClr val="B9B98A"/>
        </a:accent6>
        <a:hlink>
          <a:srgbClr val="CC0000"/>
        </a:hlink>
        <a:folHlink>
          <a:srgbClr val="FFCC66"/>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CCCCC"/>
        </a:lt2>
        <a:accent1>
          <a:srgbClr val="99CCCC"/>
        </a:accent1>
        <a:accent2>
          <a:srgbClr val="CCCC99"/>
        </a:accent2>
        <a:accent3>
          <a:srgbClr val="FFFFFF"/>
        </a:accent3>
        <a:accent4>
          <a:srgbClr val="000000"/>
        </a:accent4>
        <a:accent5>
          <a:srgbClr val="CAE2E2"/>
        </a:accent5>
        <a:accent6>
          <a:srgbClr val="B9B98A"/>
        </a:accent6>
        <a:hlink>
          <a:srgbClr val="FF9933"/>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B0B1B3"/>
        </a:lt2>
        <a:accent1>
          <a:srgbClr val="A1C3C9"/>
        </a:accent1>
        <a:accent2>
          <a:srgbClr val="FF5B60"/>
        </a:accent2>
        <a:accent3>
          <a:srgbClr val="FFFFFF"/>
        </a:accent3>
        <a:accent4>
          <a:srgbClr val="000000"/>
        </a:accent4>
        <a:accent5>
          <a:srgbClr val="CDDEE1"/>
        </a:accent5>
        <a:accent6>
          <a:srgbClr val="E75256"/>
        </a:accent6>
        <a:hlink>
          <a:srgbClr val="EFAA23"/>
        </a:hlink>
        <a:folHlink>
          <a:srgbClr val="CBD34C"/>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B0B1B3"/>
        </a:lt2>
        <a:accent1>
          <a:srgbClr val="A1C3C9"/>
        </a:accent1>
        <a:accent2>
          <a:srgbClr val="B31B34"/>
        </a:accent2>
        <a:accent3>
          <a:srgbClr val="FFFFFF"/>
        </a:accent3>
        <a:accent4>
          <a:srgbClr val="000000"/>
        </a:accent4>
        <a:accent5>
          <a:srgbClr val="CDDEE1"/>
        </a:accent5>
        <a:accent6>
          <a:srgbClr val="A2172E"/>
        </a:accent6>
        <a:hlink>
          <a:srgbClr val="EFAA23"/>
        </a:hlink>
        <a:folHlink>
          <a:srgbClr val="CBD34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D468DF90BD214587499FDF64BEDBAD" ma:contentTypeVersion="9" ma:contentTypeDescription="Create a new document." ma:contentTypeScope="" ma:versionID="dd0e68a4c3b1b9b27572436fa598e7ac">
  <xsd:schema xmlns:xsd="http://www.w3.org/2001/XMLSchema" xmlns:p="http://schemas.microsoft.com/office/2006/metadata/properties" xmlns:ns1="http://schemas.microsoft.com/sharepoint/v3" xmlns:ns2="b4ceddea-9b6a-4b72-a76d-1d337691b4ba" targetNamespace="http://schemas.microsoft.com/office/2006/metadata/properties" ma:root="true" ma:fieldsID="d73c55aa1fd068eb17c9a620fded50ad" ns1:_="" ns2:_="">
    <xsd:import namespace="http://schemas.microsoft.com/sharepoint/v3"/>
    <xsd:import namespace="b4ceddea-9b6a-4b72-a76d-1d337691b4ba"/>
    <xsd:element name="properties">
      <xsd:complexType>
        <xsd:sequence>
          <xsd:element name="documentManagement">
            <xsd:complexType>
              <xsd:all>
                <xsd:element ref="ns2:Tags" minOccurs="0"/>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9" nillable="true" ma:displayName="E-Mail Sender" ma:hidden="true" ma:internalName="EmailSender">
      <xsd:simpleType>
        <xsd:restriction base="dms:Note"/>
      </xsd:simpleType>
    </xsd:element>
    <xsd:element name="EmailTo" ma:index="10" nillable="true" ma:displayName="E-Mail To" ma:hidden="true" ma:internalName="EmailTo">
      <xsd:simpleType>
        <xsd:restriction base="dms:Note"/>
      </xsd:simpleType>
    </xsd:element>
    <xsd:element name="EmailCc" ma:index="11" nillable="true" ma:displayName="E-Mail Cc" ma:hidden="true" ma:internalName="EmailCc">
      <xsd:simpleType>
        <xsd:restriction base="dms:Note"/>
      </xsd:simpleType>
    </xsd:element>
    <xsd:element name="EmailFrom" ma:index="12" nillable="true" ma:displayName="E-Mail From" ma:hidden="true" ma:internalName="EmailFrom">
      <xsd:simpleType>
        <xsd:restriction base="dms:Text"/>
      </xsd:simpleType>
    </xsd:element>
    <xsd:element name="EmailSubject" ma:index="13" nillable="true" ma:displayName="E-Mail Subject" ma:hidden="true" ma:internalName="EmailSubject">
      <xsd:simpleType>
        <xsd:restriction base="dms:Text"/>
      </xsd:simpleType>
    </xsd:element>
  </xsd:schema>
  <xsd:schema xmlns:xsd="http://www.w3.org/2001/XMLSchema" xmlns:dms="http://schemas.microsoft.com/office/2006/documentManagement/types" targetNamespace="b4ceddea-9b6a-4b72-a76d-1d337691b4ba" elementFormDefault="qualified">
    <xsd:import namespace="http://schemas.microsoft.com/office/2006/documentManagement/types"/>
    <xsd:element name="Tags" ma:index="8" nillable="true" ma:displayName="Tags" ma:default="" ma:description="Please use , as the delimiter between keyword tags in the Description field" ma:internalName="Tag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EmailTo xmlns="http://schemas.microsoft.com/sharepoint/v3" xsi:nil="true"/>
    <EmailSender xmlns="http://schemas.microsoft.com/sharepoint/v3" xsi:nil="true"/>
    <EmailFrom xmlns="http://schemas.microsoft.com/sharepoint/v3" xsi:nil="true"/>
    <Tags xmlns="b4ceddea-9b6a-4b72-a76d-1d337691b4ba" xsi:nil="true"/>
    <EmailSubject xmlns="http://schemas.microsoft.com/sharepoint/v3" xsi:nil="true"/>
    <EmailCc xmlns="http://schemas.microsoft.com/sharepoint/v3" xsi:nil="true"/>
  </documentManagement>
</p:properties>
</file>

<file path=customXml/itemProps1.xml><?xml version="1.0" encoding="utf-8"?>
<ds:datastoreItem xmlns:ds="http://schemas.openxmlformats.org/officeDocument/2006/customXml" ds:itemID="{3B5AC665-8677-4FCF-9E1A-9B7BDB6D20A3}"/>
</file>

<file path=customXml/itemProps2.xml><?xml version="1.0" encoding="utf-8"?>
<ds:datastoreItem xmlns:ds="http://schemas.openxmlformats.org/officeDocument/2006/customXml" ds:itemID="{37DAE676-27C3-4B4A-8A86-0C74046C2ADB}"/>
</file>

<file path=customXml/itemProps3.xml><?xml version="1.0" encoding="utf-8"?>
<ds:datastoreItem xmlns:ds="http://schemas.openxmlformats.org/officeDocument/2006/customXml" ds:itemID="{0676A38D-9E28-4E90-9CE0-F40F32B1AE80}"/>
</file>

<file path=docProps/app.xml><?xml version="1.0" encoding="utf-8"?>
<Properties xmlns="http://schemas.openxmlformats.org/officeDocument/2006/extended-properties" xmlns:vt="http://schemas.openxmlformats.org/officeDocument/2006/docPropsVTypes">
  <Template>default</Template>
  <TotalTime>6283</TotalTime>
  <Words>2977</Words>
  <Application>Microsoft Office PowerPoint</Application>
  <PresentationFormat>On-screen Show (4:3)</PresentationFormat>
  <Paragraphs>431</Paragraphs>
  <Slides>22</Slides>
  <Notes>17</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default</vt:lpstr>
      <vt:lpstr>Default Design</vt:lpstr>
      <vt:lpstr>Slide 1</vt:lpstr>
      <vt:lpstr>TMF</vt:lpstr>
      <vt:lpstr>eTOM – The Big Picture New Generation Operations Systems and SW (NGOSS)</vt:lpstr>
      <vt:lpstr>eTOM: The Need</vt:lpstr>
      <vt:lpstr> What is eTOM? </vt:lpstr>
      <vt:lpstr>eTOM – What Is It Not?</vt:lpstr>
      <vt:lpstr>eTOM – Key Concepts Horizontal layers </vt:lpstr>
      <vt:lpstr>eTOM BP Framework - Conceptual Structure Interaction With Major Entities - Level 0</vt:lpstr>
      <vt:lpstr>eTOM Business Process Framework – SIP - Level 0</vt:lpstr>
      <vt:lpstr>eTOM Business Process Framework – Enterprise - Level 0</vt:lpstr>
      <vt:lpstr>eTOM Business Process Framework – Operations - Level 0</vt:lpstr>
      <vt:lpstr>The eTOM Level 1: The Big Picture Vertical vs. Horizontal Grouping</vt:lpstr>
      <vt:lpstr>Level 1 Processes - Vertical </vt:lpstr>
      <vt:lpstr>CRM Processes Level 1 - 2</vt:lpstr>
      <vt:lpstr>SM&amp;O Processes Level 1 - 2</vt:lpstr>
      <vt:lpstr>RM&amp;O Processes Level 1- 2 </vt:lpstr>
      <vt:lpstr>S/PRM Processes Level 1 - 2 </vt:lpstr>
      <vt:lpstr>eTOM Map: All Levels </vt:lpstr>
      <vt:lpstr> eTOM: What is it used for?</vt:lpstr>
      <vt:lpstr>Areas Of eTOM Application</vt:lpstr>
      <vt:lpstr>In Summary: </vt:lpstr>
      <vt:lpstr>Thank You</vt:lpstr>
    </vt:vector>
  </TitlesOfParts>
  <Company>Amdocs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eTom</dc:title>
  <dc:creator>Mike Lurye</dc:creator>
  <cp:lastModifiedBy>Deodatta Natekar</cp:lastModifiedBy>
  <cp:revision>748</cp:revision>
  <dcterms:created xsi:type="dcterms:W3CDTF">2005-03-25T21:11:37Z</dcterms:created>
  <dcterms:modified xsi:type="dcterms:W3CDTF">2008-01-25T09:48:14Z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0x01010051D468DF90BD214587499FDF64BEDBAD</vt:lpwstr>
  </property>
</Properties>
</file>