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31639F-B83A-4783-ABBC-96F80E0DA714}"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3AE7-901B-4474-9738-CF8441E926C4}" type="slidenum">
              <a:rPr lang="en-US" smtClean="0"/>
              <a:t>‹#›</a:t>
            </a:fld>
            <a:endParaRPr lang="en-US"/>
          </a:p>
        </p:txBody>
      </p:sp>
    </p:spTree>
    <p:extLst>
      <p:ext uri="{BB962C8B-B14F-4D97-AF65-F5344CB8AC3E}">
        <p14:creationId xmlns:p14="http://schemas.microsoft.com/office/powerpoint/2010/main" val="415777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1639F-B83A-4783-ABBC-96F80E0DA714}"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3AE7-901B-4474-9738-CF8441E926C4}" type="slidenum">
              <a:rPr lang="en-US" smtClean="0"/>
              <a:t>‹#›</a:t>
            </a:fld>
            <a:endParaRPr lang="en-US"/>
          </a:p>
        </p:txBody>
      </p:sp>
    </p:spTree>
    <p:extLst>
      <p:ext uri="{BB962C8B-B14F-4D97-AF65-F5344CB8AC3E}">
        <p14:creationId xmlns:p14="http://schemas.microsoft.com/office/powerpoint/2010/main" val="249650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1639F-B83A-4783-ABBC-96F80E0DA714}"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3AE7-901B-4474-9738-CF8441E926C4}" type="slidenum">
              <a:rPr lang="en-US" smtClean="0"/>
              <a:t>‹#›</a:t>
            </a:fld>
            <a:endParaRPr lang="en-US"/>
          </a:p>
        </p:txBody>
      </p:sp>
    </p:spTree>
    <p:extLst>
      <p:ext uri="{BB962C8B-B14F-4D97-AF65-F5344CB8AC3E}">
        <p14:creationId xmlns:p14="http://schemas.microsoft.com/office/powerpoint/2010/main" val="3471352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31639F-B83A-4783-ABBC-96F80E0DA714}"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3AE7-901B-4474-9738-CF8441E926C4}" type="slidenum">
              <a:rPr lang="en-US" smtClean="0"/>
              <a:t>‹#›</a:t>
            </a:fld>
            <a:endParaRPr lang="en-US"/>
          </a:p>
        </p:txBody>
      </p:sp>
    </p:spTree>
    <p:extLst>
      <p:ext uri="{BB962C8B-B14F-4D97-AF65-F5344CB8AC3E}">
        <p14:creationId xmlns:p14="http://schemas.microsoft.com/office/powerpoint/2010/main" val="311130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31639F-B83A-4783-ABBC-96F80E0DA714}"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E73AE7-901B-4474-9738-CF8441E926C4}" type="slidenum">
              <a:rPr lang="en-US" smtClean="0"/>
              <a:t>‹#›</a:t>
            </a:fld>
            <a:endParaRPr lang="en-US"/>
          </a:p>
        </p:txBody>
      </p:sp>
    </p:spTree>
    <p:extLst>
      <p:ext uri="{BB962C8B-B14F-4D97-AF65-F5344CB8AC3E}">
        <p14:creationId xmlns:p14="http://schemas.microsoft.com/office/powerpoint/2010/main" val="284906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31639F-B83A-4783-ABBC-96F80E0DA714}"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73AE7-901B-4474-9738-CF8441E926C4}" type="slidenum">
              <a:rPr lang="en-US" smtClean="0"/>
              <a:t>‹#›</a:t>
            </a:fld>
            <a:endParaRPr lang="en-US"/>
          </a:p>
        </p:txBody>
      </p:sp>
    </p:spTree>
    <p:extLst>
      <p:ext uri="{BB962C8B-B14F-4D97-AF65-F5344CB8AC3E}">
        <p14:creationId xmlns:p14="http://schemas.microsoft.com/office/powerpoint/2010/main" val="268222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31639F-B83A-4783-ABBC-96F80E0DA714}" type="datetimeFigureOut">
              <a:rPr lang="en-US" smtClean="0"/>
              <a:t>4/20/2019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E73AE7-901B-4474-9738-CF8441E926C4}" type="slidenum">
              <a:rPr lang="en-US" smtClean="0"/>
              <a:t>‹#›</a:t>
            </a:fld>
            <a:endParaRPr lang="en-US"/>
          </a:p>
        </p:txBody>
      </p:sp>
    </p:spTree>
    <p:extLst>
      <p:ext uri="{BB962C8B-B14F-4D97-AF65-F5344CB8AC3E}">
        <p14:creationId xmlns:p14="http://schemas.microsoft.com/office/powerpoint/2010/main" val="185535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31639F-B83A-4783-ABBC-96F80E0DA714}" type="datetimeFigureOut">
              <a:rPr lang="en-US" smtClean="0"/>
              <a:t>4/20/2019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E73AE7-901B-4474-9738-CF8441E926C4}" type="slidenum">
              <a:rPr lang="en-US" smtClean="0"/>
              <a:t>‹#›</a:t>
            </a:fld>
            <a:endParaRPr lang="en-US"/>
          </a:p>
        </p:txBody>
      </p:sp>
    </p:spTree>
    <p:extLst>
      <p:ext uri="{BB962C8B-B14F-4D97-AF65-F5344CB8AC3E}">
        <p14:creationId xmlns:p14="http://schemas.microsoft.com/office/powerpoint/2010/main" val="390081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1639F-B83A-4783-ABBC-96F80E0DA714}" type="datetimeFigureOut">
              <a:rPr lang="en-US" smtClean="0"/>
              <a:t>4/20/2019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E73AE7-901B-4474-9738-CF8441E926C4}" type="slidenum">
              <a:rPr lang="en-US" smtClean="0"/>
              <a:t>‹#›</a:t>
            </a:fld>
            <a:endParaRPr lang="en-US"/>
          </a:p>
        </p:txBody>
      </p:sp>
    </p:spTree>
    <p:extLst>
      <p:ext uri="{BB962C8B-B14F-4D97-AF65-F5344CB8AC3E}">
        <p14:creationId xmlns:p14="http://schemas.microsoft.com/office/powerpoint/2010/main" val="144150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1639F-B83A-4783-ABBC-96F80E0DA714}"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73AE7-901B-4474-9738-CF8441E926C4}" type="slidenum">
              <a:rPr lang="en-US" smtClean="0"/>
              <a:t>‹#›</a:t>
            </a:fld>
            <a:endParaRPr lang="en-US"/>
          </a:p>
        </p:txBody>
      </p:sp>
    </p:spTree>
    <p:extLst>
      <p:ext uri="{BB962C8B-B14F-4D97-AF65-F5344CB8AC3E}">
        <p14:creationId xmlns:p14="http://schemas.microsoft.com/office/powerpoint/2010/main" val="3955154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31639F-B83A-4783-ABBC-96F80E0DA714}"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E73AE7-901B-4474-9738-CF8441E926C4}" type="slidenum">
              <a:rPr lang="en-US" smtClean="0"/>
              <a:t>‹#›</a:t>
            </a:fld>
            <a:endParaRPr lang="en-US"/>
          </a:p>
        </p:txBody>
      </p:sp>
    </p:spTree>
    <p:extLst>
      <p:ext uri="{BB962C8B-B14F-4D97-AF65-F5344CB8AC3E}">
        <p14:creationId xmlns:p14="http://schemas.microsoft.com/office/powerpoint/2010/main" val="228770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1639F-B83A-4783-ABBC-96F80E0DA714}" type="datetimeFigureOut">
              <a:rPr lang="en-US" smtClean="0"/>
              <a:t>4/20/2019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73AE7-901B-4474-9738-CF8441E926C4}" type="slidenum">
              <a:rPr lang="en-US" smtClean="0"/>
              <a:t>‹#›</a:t>
            </a:fld>
            <a:endParaRPr lang="en-US"/>
          </a:p>
        </p:txBody>
      </p:sp>
    </p:spTree>
    <p:extLst>
      <p:ext uri="{BB962C8B-B14F-4D97-AF65-F5344CB8AC3E}">
        <p14:creationId xmlns:p14="http://schemas.microsoft.com/office/powerpoint/2010/main" val="2119929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56822"/>
            <a:ext cx="9144000" cy="5267460"/>
          </a:xfrm>
        </p:spPr>
        <p:txBody>
          <a:bodyPr>
            <a:normAutofit/>
          </a:bodyPr>
          <a:lstStyle/>
          <a:p>
            <a:r>
              <a:rPr lang="en-US" dirty="0" smtClean="0"/>
              <a:t>A REPORT </a:t>
            </a:r>
            <a:br>
              <a:rPr lang="en-US" dirty="0" smtClean="0"/>
            </a:br>
            <a:r>
              <a:rPr lang="en-US" dirty="0" smtClean="0"/>
              <a:t>ON </a:t>
            </a:r>
            <a:br>
              <a:rPr lang="en-US" dirty="0" smtClean="0"/>
            </a:br>
            <a:r>
              <a:rPr lang="en-US" dirty="0" smtClean="0"/>
              <a:t>SUMMER OLYMPIC </a:t>
            </a:r>
            <a:br>
              <a:rPr lang="en-US" dirty="0" smtClean="0"/>
            </a:br>
            <a:r>
              <a:rPr lang="en-US" dirty="0" smtClean="0"/>
              <a:t>FROM </a:t>
            </a:r>
            <a:br>
              <a:rPr lang="en-US" dirty="0" smtClean="0"/>
            </a:br>
            <a:r>
              <a:rPr lang="en-US" dirty="0" smtClean="0"/>
              <a:t>1896-2012</a:t>
            </a:r>
            <a:endParaRPr lang="en-US" dirty="0"/>
          </a:p>
        </p:txBody>
      </p:sp>
    </p:spTree>
    <p:extLst>
      <p:ext uri="{BB962C8B-B14F-4D97-AF65-F5344CB8AC3E}">
        <p14:creationId xmlns:p14="http://schemas.microsoft.com/office/powerpoint/2010/main" val="3624549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Analysis-6: - </a:t>
            </a:r>
            <a:r>
              <a:rPr lang="en-US" b="1" dirty="0"/>
              <a:t>Year wise countries participation.</a:t>
            </a:r>
            <a:endParaRPr lang="en-US" dirty="0"/>
          </a:p>
        </p:txBody>
      </p:sp>
      <p:sp>
        <p:nvSpPr>
          <p:cNvPr id="3" name="Content Placeholder 2"/>
          <p:cNvSpPr>
            <a:spLocks noGrp="1"/>
          </p:cNvSpPr>
          <p:nvPr>
            <p:ph idx="1"/>
          </p:nvPr>
        </p:nvSpPr>
        <p:spPr>
          <a:xfrm>
            <a:off x="8062174" y="4378817"/>
            <a:ext cx="4129825" cy="1798146"/>
          </a:xfrm>
        </p:spPr>
        <p:txBody>
          <a:bodyPr>
            <a:normAutofit fontScale="85000" lnSpcReduction="20000"/>
          </a:bodyPr>
          <a:lstStyle/>
          <a:p>
            <a:pPr marL="0" indent="0">
              <a:buNone/>
            </a:pPr>
            <a:r>
              <a:rPr lang="en-US" b="1" dirty="0"/>
              <a:t>Outcome</a:t>
            </a:r>
            <a:r>
              <a:rPr lang="en-US" b="1" dirty="0" smtClean="0"/>
              <a:t>:</a:t>
            </a:r>
            <a:endParaRPr lang="en-US" b="1" dirty="0"/>
          </a:p>
          <a:p>
            <a:pPr marL="0" indent="0">
              <a:buNone/>
            </a:pPr>
            <a:r>
              <a:rPr lang="en-US" dirty="0"/>
              <a:t>From the graph its clear that the no of participant country is </a:t>
            </a:r>
            <a:r>
              <a:rPr lang="en-US" b="1" dirty="0"/>
              <a:t>increasing</a:t>
            </a:r>
            <a:r>
              <a:rPr lang="en-US" dirty="0"/>
              <a:t> year by year. That means its gains </a:t>
            </a:r>
            <a:r>
              <a:rPr lang="en-US" b="1" dirty="0"/>
              <a:t>popularity</a:t>
            </a:r>
            <a:r>
              <a:rPr lang="en-US" dirty="0"/>
              <a:t> in </a:t>
            </a:r>
            <a:r>
              <a:rPr lang="en-US" dirty="0" smtClean="0"/>
              <a:t>different countries. </a:t>
            </a:r>
            <a:endParaRPr lang="en-US" dirty="0"/>
          </a:p>
        </p:txBody>
      </p:sp>
      <p:pic>
        <p:nvPicPr>
          <p:cNvPr id="5" name="Picture 4"/>
          <p:cNvPicPr>
            <a:picLocks noChangeAspect="1"/>
          </p:cNvPicPr>
          <p:nvPr/>
        </p:nvPicPr>
        <p:blipFill>
          <a:blip r:embed="rId2"/>
          <a:stretch>
            <a:fillRect/>
          </a:stretch>
        </p:blipFill>
        <p:spPr>
          <a:xfrm>
            <a:off x="1153418" y="1429554"/>
            <a:ext cx="6599664" cy="5428445"/>
          </a:xfrm>
          <a:prstGeom prst="rect">
            <a:avLst/>
          </a:prstGeom>
        </p:spPr>
      </p:pic>
    </p:spTree>
    <p:extLst>
      <p:ext uri="{BB962C8B-B14F-4D97-AF65-F5344CB8AC3E}">
        <p14:creationId xmlns:p14="http://schemas.microsoft.com/office/powerpoint/2010/main" val="329362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Analysis-7: - Sports in winning spot</a:t>
            </a:r>
            <a:endParaRPr lang="en-US" dirty="0"/>
          </a:p>
        </p:txBody>
      </p:sp>
      <p:sp>
        <p:nvSpPr>
          <p:cNvPr id="3" name="Content Placeholder 2"/>
          <p:cNvSpPr>
            <a:spLocks noGrp="1"/>
          </p:cNvSpPr>
          <p:nvPr>
            <p:ph idx="1"/>
          </p:nvPr>
        </p:nvSpPr>
        <p:spPr>
          <a:xfrm>
            <a:off x="8783392" y="3773509"/>
            <a:ext cx="3408608" cy="3084489"/>
          </a:xfrm>
        </p:spPr>
        <p:txBody>
          <a:bodyPr>
            <a:normAutofit/>
          </a:bodyPr>
          <a:lstStyle/>
          <a:p>
            <a:pPr marL="0" indent="0">
              <a:buNone/>
            </a:pPr>
            <a:r>
              <a:rPr lang="en-US" b="1" dirty="0"/>
              <a:t>outcome</a:t>
            </a:r>
            <a:r>
              <a:rPr lang="en-US" b="1" dirty="0" smtClean="0"/>
              <a:t>:</a:t>
            </a:r>
            <a:endParaRPr lang="en-US" b="1" dirty="0"/>
          </a:p>
          <a:p>
            <a:pPr marL="0" indent="0">
              <a:buNone/>
            </a:pPr>
            <a:r>
              <a:rPr lang="en-US" dirty="0"/>
              <a:t>From the above its clear that from 1896 to 2012:- USA top for 14 times. And second is by USSR (Soviet Union)</a:t>
            </a:r>
          </a:p>
          <a:p>
            <a:pPr marL="0" indent="0">
              <a:buNone/>
            </a:pPr>
            <a:endParaRPr lang="en-US" dirty="0"/>
          </a:p>
        </p:txBody>
      </p:sp>
      <p:pic>
        <p:nvPicPr>
          <p:cNvPr id="5" name="Picture 4"/>
          <p:cNvPicPr>
            <a:picLocks noChangeAspect="1"/>
          </p:cNvPicPr>
          <p:nvPr/>
        </p:nvPicPr>
        <p:blipFill>
          <a:blip r:embed="rId2"/>
          <a:stretch>
            <a:fillRect/>
          </a:stretch>
        </p:blipFill>
        <p:spPr>
          <a:xfrm>
            <a:off x="838200" y="1825624"/>
            <a:ext cx="7764887" cy="5032375"/>
          </a:xfrm>
          <a:prstGeom prst="rect">
            <a:avLst/>
          </a:prstGeom>
        </p:spPr>
      </p:pic>
    </p:spTree>
    <p:extLst>
      <p:ext uri="{BB962C8B-B14F-4D97-AF65-F5344CB8AC3E}">
        <p14:creationId xmlns:p14="http://schemas.microsoft.com/office/powerpoint/2010/main" val="1564643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Analysis-8: - </a:t>
            </a:r>
            <a:r>
              <a:rPr lang="en-US" b="1" dirty="0"/>
              <a:t>Top players with no of medals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23367325"/>
              </p:ext>
            </p:extLst>
          </p:nvPr>
        </p:nvGraphicFramePr>
        <p:xfrm>
          <a:off x="979867" y="1516531"/>
          <a:ext cx="8779015" cy="4351340"/>
        </p:xfrm>
        <a:graphic>
          <a:graphicData uri="http://schemas.openxmlformats.org/drawingml/2006/table">
            <a:tbl>
              <a:tblPr/>
              <a:tblGrid>
                <a:gridCol w="1755803"/>
                <a:gridCol w="1755803"/>
                <a:gridCol w="1755803"/>
                <a:gridCol w="1755803"/>
                <a:gridCol w="1755803"/>
              </a:tblGrid>
              <a:tr h="324442">
                <a:tc>
                  <a:txBody>
                    <a:bodyPr/>
                    <a:lstStyle/>
                    <a:p>
                      <a:pPr algn="r" fontAlgn="ctr"/>
                      <a:endParaRPr lang="en-US" sz="1500" b="1">
                        <a:effectLst/>
                      </a:endParaRPr>
                    </a:p>
                  </a:txBody>
                  <a:tcPr marL="47712" marR="47712" marT="47712" marB="47712" anchor="ctr">
                    <a:lnL>
                      <a:noFill/>
                    </a:lnL>
                    <a:lnR>
                      <a:noFill/>
                    </a:lnR>
                    <a:lnT>
                      <a:noFill/>
                    </a:lnT>
                    <a:lnB>
                      <a:noFill/>
                    </a:lnB>
                  </a:tcPr>
                </a:tc>
                <a:tc>
                  <a:txBody>
                    <a:bodyPr/>
                    <a:lstStyle/>
                    <a:p>
                      <a:pPr algn="r" fontAlgn="ctr"/>
                      <a:r>
                        <a:rPr lang="en-US" sz="1500" b="1">
                          <a:effectLst/>
                        </a:rPr>
                        <a:t>Bronze</a:t>
                      </a:r>
                    </a:p>
                  </a:txBody>
                  <a:tcPr marL="47712" marR="47712" marT="47712" marB="47712" anchor="ctr">
                    <a:lnL>
                      <a:noFill/>
                    </a:lnL>
                    <a:lnR>
                      <a:noFill/>
                    </a:lnR>
                    <a:lnT>
                      <a:noFill/>
                    </a:lnT>
                    <a:lnB>
                      <a:noFill/>
                    </a:lnB>
                  </a:tcPr>
                </a:tc>
                <a:tc>
                  <a:txBody>
                    <a:bodyPr/>
                    <a:lstStyle/>
                    <a:p>
                      <a:pPr algn="r" fontAlgn="ctr"/>
                      <a:r>
                        <a:rPr lang="en-US" sz="1500" b="1">
                          <a:effectLst/>
                        </a:rPr>
                        <a:t>Silver</a:t>
                      </a:r>
                    </a:p>
                  </a:txBody>
                  <a:tcPr marL="47712" marR="47712" marT="47712" marB="47712" anchor="ctr">
                    <a:lnL>
                      <a:noFill/>
                    </a:lnL>
                    <a:lnR>
                      <a:noFill/>
                    </a:lnR>
                    <a:lnT>
                      <a:noFill/>
                    </a:lnT>
                    <a:lnB>
                      <a:noFill/>
                    </a:lnB>
                  </a:tcPr>
                </a:tc>
                <a:tc>
                  <a:txBody>
                    <a:bodyPr/>
                    <a:lstStyle/>
                    <a:p>
                      <a:pPr algn="r" fontAlgn="ctr"/>
                      <a:r>
                        <a:rPr lang="en-US" sz="1500" b="1">
                          <a:effectLst/>
                        </a:rPr>
                        <a:t>Gold</a:t>
                      </a:r>
                    </a:p>
                  </a:txBody>
                  <a:tcPr marL="47712" marR="47712" marT="47712" marB="47712" anchor="ctr">
                    <a:lnL>
                      <a:noFill/>
                    </a:lnL>
                    <a:lnR>
                      <a:noFill/>
                    </a:lnR>
                    <a:lnT>
                      <a:noFill/>
                    </a:lnT>
                    <a:lnB>
                      <a:noFill/>
                    </a:lnB>
                  </a:tcPr>
                </a:tc>
                <a:tc>
                  <a:txBody>
                    <a:bodyPr/>
                    <a:lstStyle/>
                    <a:p>
                      <a:pPr algn="r" fontAlgn="ctr"/>
                      <a:r>
                        <a:rPr lang="en-US" sz="1500" b="1">
                          <a:effectLst/>
                        </a:rPr>
                        <a:t>AllMedals</a:t>
                      </a:r>
                    </a:p>
                  </a:txBody>
                  <a:tcPr marL="47712" marR="47712" marT="47712" marB="47712" anchor="ctr">
                    <a:lnL>
                      <a:noFill/>
                    </a:lnL>
                    <a:lnR>
                      <a:noFill/>
                    </a:lnR>
                    <a:lnT>
                      <a:noFill/>
                    </a:lnT>
                    <a:lnB>
                      <a:noFill/>
                    </a:lnB>
                  </a:tcPr>
                </a:tc>
              </a:tr>
              <a:tr h="324442">
                <a:tc>
                  <a:txBody>
                    <a:bodyPr/>
                    <a:lstStyle/>
                    <a:p>
                      <a:pPr algn="r" fontAlgn="ctr"/>
                      <a:r>
                        <a:rPr lang="en-US" sz="1500" b="1">
                          <a:effectLst/>
                        </a:rPr>
                        <a:t>Athlete</a:t>
                      </a:r>
                    </a:p>
                  </a:txBody>
                  <a:tcPr marL="47712" marR="47712" marT="47712" marB="47712" anchor="ctr">
                    <a:lnL>
                      <a:noFill/>
                    </a:lnL>
                    <a:lnR>
                      <a:noFill/>
                    </a:lnR>
                    <a:lnT>
                      <a:noFill/>
                    </a:lnT>
                    <a:lnB>
                      <a:noFill/>
                    </a:lnB>
                  </a:tcPr>
                </a:tc>
                <a:tc>
                  <a:txBody>
                    <a:bodyPr/>
                    <a:lstStyle/>
                    <a:p>
                      <a:pPr algn="r" fontAlgn="ctr"/>
                      <a:endParaRPr lang="en-US" sz="1500" b="1">
                        <a:effectLst/>
                      </a:endParaRPr>
                    </a:p>
                  </a:txBody>
                  <a:tcPr marL="47712" marR="47712" marT="47712" marB="47712" anchor="ctr">
                    <a:lnL>
                      <a:noFill/>
                    </a:lnL>
                    <a:lnR>
                      <a:noFill/>
                    </a:lnR>
                    <a:lnT>
                      <a:noFill/>
                    </a:lnT>
                    <a:lnB>
                      <a:noFill/>
                    </a:lnB>
                  </a:tcPr>
                </a:tc>
                <a:tc>
                  <a:txBody>
                    <a:bodyPr/>
                    <a:lstStyle/>
                    <a:p>
                      <a:pPr algn="r" fontAlgn="ctr"/>
                      <a:endParaRPr lang="en-US" sz="1500" b="1">
                        <a:effectLst/>
                      </a:endParaRPr>
                    </a:p>
                  </a:txBody>
                  <a:tcPr marL="47712" marR="47712" marT="47712" marB="47712" anchor="ctr">
                    <a:lnL>
                      <a:noFill/>
                    </a:lnL>
                    <a:lnR>
                      <a:noFill/>
                    </a:lnR>
                    <a:lnT>
                      <a:noFill/>
                    </a:lnT>
                    <a:lnB>
                      <a:noFill/>
                    </a:lnB>
                  </a:tcPr>
                </a:tc>
                <a:tc>
                  <a:txBody>
                    <a:bodyPr/>
                    <a:lstStyle/>
                    <a:p>
                      <a:pPr algn="r" fontAlgn="ctr"/>
                      <a:endParaRPr lang="en-US" sz="1500" b="1">
                        <a:effectLst/>
                      </a:endParaRPr>
                    </a:p>
                  </a:txBody>
                  <a:tcPr marL="47712" marR="47712" marT="47712" marB="47712" anchor="ctr">
                    <a:lnL>
                      <a:noFill/>
                    </a:lnL>
                    <a:lnR>
                      <a:noFill/>
                    </a:lnR>
                    <a:lnT>
                      <a:noFill/>
                    </a:lnT>
                    <a:lnB>
                      <a:noFill/>
                    </a:lnB>
                  </a:tcPr>
                </a:tc>
                <a:tc>
                  <a:txBody>
                    <a:bodyPr/>
                    <a:lstStyle/>
                    <a:p>
                      <a:pPr algn="r" fontAlgn="ctr"/>
                      <a:endParaRPr lang="en-US" sz="1500" b="1">
                        <a:effectLst/>
                      </a:endParaRPr>
                    </a:p>
                  </a:txBody>
                  <a:tcPr marL="47712" marR="47712" marT="47712" marB="47712" anchor="ctr">
                    <a:lnL>
                      <a:noFill/>
                    </a:lnL>
                    <a:lnR>
                      <a:noFill/>
                    </a:lnR>
                    <a:lnT>
                      <a:noFill/>
                    </a:lnT>
                    <a:lnB>
                      <a:noFill/>
                    </a:lnB>
                  </a:tcPr>
                </a:tc>
              </a:tr>
              <a:tr h="324442">
                <a:tc>
                  <a:txBody>
                    <a:bodyPr/>
                    <a:lstStyle/>
                    <a:p>
                      <a:pPr algn="r" fontAlgn="ctr"/>
                      <a:r>
                        <a:rPr lang="en-US" sz="1500" b="1">
                          <a:effectLst/>
                        </a:rPr>
                        <a:t>PHELPS, Michael</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2</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2</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18</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22</a:t>
                      </a:r>
                    </a:p>
                  </a:txBody>
                  <a:tcPr marL="47712" marR="47712" marT="47712" marB="47712" anchor="ctr">
                    <a:lnL>
                      <a:noFill/>
                    </a:lnL>
                    <a:lnR>
                      <a:noFill/>
                    </a:lnR>
                    <a:lnT>
                      <a:noFill/>
                    </a:lnT>
                    <a:lnB>
                      <a:noFill/>
                    </a:lnB>
                    <a:solidFill>
                      <a:srgbClr val="F5F5F5"/>
                    </a:solidFill>
                  </a:tcPr>
                </a:tc>
              </a:tr>
              <a:tr h="324442">
                <a:tc>
                  <a:txBody>
                    <a:bodyPr/>
                    <a:lstStyle/>
                    <a:p>
                      <a:pPr algn="r" fontAlgn="ctr"/>
                      <a:r>
                        <a:rPr lang="en-US" sz="1500" b="1">
                          <a:effectLst/>
                        </a:rPr>
                        <a:t>LATYNINA, Larisa</a:t>
                      </a:r>
                    </a:p>
                  </a:txBody>
                  <a:tcPr marL="47712" marR="47712" marT="47712" marB="47712" anchor="ctr">
                    <a:lnL>
                      <a:noFill/>
                    </a:lnL>
                    <a:lnR>
                      <a:noFill/>
                    </a:lnR>
                    <a:lnT>
                      <a:noFill/>
                    </a:lnT>
                    <a:lnB>
                      <a:noFill/>
                    </a:lnB>
                  </a:tcPr>
                </a:tc>
                <a:tc>
                  <a:txBody>
                    <a:bodyPr/>
                    <a:lstStyle/>
                    <a:p>
                      <a:pPr algn="r" fontAlgn="ctr"/>
                      <a:r>
                        <a:rPr lang="en-US" sz="1500">
                          <a:effectLst/>
                        </a:rPr>
                        <a:t>4</a:t>
                      </a:r>
                    </a:p>
                  </a:txBody>
                  <a:tcPr marL="47712" marR="47712" marT="47712" marB="47712" anchor="ctr">
                    <a:lnL>
                      <a:noFill/>
                    </a:lnL>
                    <a:lnR>
                      <a:noFill/>
                    </a:lnR>
                    <a:lnT>
                      <a:noFill/>
                    </a:lnT>
                    <a:lnB>
                      <a:noFill/>
                    </a:lnB>
                  </a:tcPr>
                </a:tc>
                <a:tc>
                  <a:txBody>
                    <a:bodyPr/>
                    <a:lstStyle/>
                    <a:p>
                      <a:pPr algn="r" fontAlgn="ctr"/>
                      <a:r>
                        <a:rPr lang="en-US" sz="1500">
                          <a:effectLst/>
                        </a:rPr>
                        <a:t>5</a:t>
                      </a:r>
                    </a:p>
                  </a:txBody>
                  <a:tcPr marL="47712" marR="47712" marT="47712" marB="47712" anchor="ctr">
                    <a:lnL>
                      <a:noFill/>
                    </a:lnL>
                    <a:lnR>
                      <a:noFill/>
                    </a:lnR>
                    <a:lnT>
                      <a:noFill/>
                    </a:lnT>
                    <a:lnB>
                      <a:noFill/>
                    </a:lnB>
                  </a:tcPr>
                </a:tc>
                <a:tc>
                  <a:txBody>
                    <a:bodyPr/>
                    <a:lstStyle/>
                    <a:p>
                      <a:pPr algn="r" fontAlgn="ctr"/>
                      <a:r>
                        <a:rPr lang="en-US" sz="1500">
                          <a:effectLst/>
                        </a:rPr>
                        <a:t>9</a:t>
                      </a:r>
                    </a:p>
                  </a:txBody>
                  <a:tcPr marL="47712" marR="47712" marT="47712" marB="47712" anchor="ctr">
                    <a:lnL>
                      <a:noFill/>
                    </a:lnL>
                    <a:lnR>
                      <a:noFill/>
                    </a:lnR>
                    <a:lnT>
                      <a:noFill/>
                    </a:lnT>
                    <a:lnB>
                      <a:noFill/>
                    </a:lnB>
                  </a:tcPr>
                </a:tc>
                <a:tc>
                  <a:txBody>
                    <a:bodyPr/>
                    <a:lstStyle/>
                    <a:p>
                      <a:pPr algn="r" fontAlgn="ctr"/>
                      <a:r>
                        <a:rPr lang="en-US" sz="1500">
                          <a:effectLst/>
                        </a:rPr>
                        <a:t>18</a:t>
                      </a:r>
                    </a:p>
                  </a:txBody>
                  <a:tcPr marL="47712" marR="47712" marT="47712" marB="47712" anchor="ctr">
                    <a:lnL>
                      <a:noFill/>
                    </a:lnL>
                    <a:lnR>
                      <a:noFill/>
                    </a:lnR>
                    <a:lnT>
                      <a:noFill/>
                    </a:lnT>
                    <a:lnB>
                      <a:noFill/>
                    </a:lnB>
                  </a:tcPr>
                </a:tc>
              </a:tr>
              <a:tr h="553460">
                <a:tc>
                  <a:txBody>
                    <a:bodyPr/>
                    <a:lstStyle/>
                    <a:p>
                      <a:pPr algn="r" fontAlgn="ctr"/>
                      <a:r>
                        <a:rPr lang="en-US" sz="1500" b="1">
                          <a:effectLst/>
                        </a:rPr>
                        <a:t>ANDRIANOV, Nikolay</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3</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5</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7</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15</a:t>
                      </a:r>
                    </a:p>
                  </a:txBody>
                  <a:tcPr marL="47712" marR="47712" marT="47712" marB="47712" anchor="ctr">
                    <a:lnL>
                      <a:noFill/>
                    </a:lnL>
                    <a:lnR>
                      <a:noFill/>
                    </a:lnR>
                    <a:lnT>
                      <a:noFill/>
                    </a:lnT>
                    <a:lnB>
                      <a:noFill/>
                    </a:lnB>
                    <a:solidFill>
                      <a:srgbClr val="F5F5F5"/>
                    </a:solidFill>
                  </a:tcPr>
                </a:tc>
              </a:tr>
              <a:tr h="553460">
                <a:tc>
                  <a:txBody>
                    <a:bodyPr/>
                    <a:lstStyle/>
                    <a:p>
                      <a:pPr algn="r" fontAlgn="ctr"/>
                      <a:r>
                        <a:rPr lang="en-US" sz="1500" b="1">
                          <a:effectLst/>
                        </a:rPr>
                        <a:t>MANGIAROTTI, Edoardo</a:t>
                      </a:r>
                    </a:p>
                  </a:txBody>
                  <a:tcPr marL="47712" marR="47712" marT="47712" marB="47712" anchor="ctr">
                    <a:lnL>
                      <a:noFill/>
                    </a:lnL>
                    <a:lnR>
                      <a:noFill/>
                    </a:lnR>
                    <a:lnT>
                      <a:noFill/>
                    </a:lnT>
                    <a:lnB>
                      <a:noFill/>
                    </a:lnB>
                  </a:tcPr>
                </a:tc>
                <a:tc>
                  <a:txBody>
                    <a:bodyPr/>
                    <a:lstStyle/>
                    <a:p>
                      <a:pPr algn="r" fontAlgn="ctr"/>
                      <a:r>
                        <a:rPr lang="en-US" sz="1500">
                          <a:effectLst/>
                        </a:rPr>
                        <a:t>2</a:t>
                      </a:r>
                    </a:p>
                  </a:txBody>
                  <a:tcPr marL="47712" marR="47712" marT="47712" marB="47712" anchor="ctr">
                    <a:lnL>
                      <a:noFill/>
                    </a:lnL>
                    <a:lnR>
                      <a:noFill/>
                    </a:lnR>
                    <a:lnT>
                      <a:noFill/>
                    </a:lnT>
                    <a:lnB>
                      <a:noFill/>
                    </a:lnB>
                  </a:tcPr>
                </a:tc>
                <a:tc>
                  <a:txBody>
                    <a:bodyPr/>
                    <a:lstStyle/>
                    <a:p>
                      <a:pPr algn="r" fontAlgn="ctr"/>
                      <a:r>
                        <a:rPr lang="en-US" sz="1500">
                          <a:effectLst/>
                        </a:rPr>
                        <a:t>5</a:t>
                      </a:r>
                    </a:p>
                  </a:txBody>
                  <a:tcPr marL="47712" marR="47712" marT="47712" marB="47712" anchor="ctr">
                    <a:lnL>
                      <a:noFill/>
                    </a:lnL>
                    <a:lnR>
                      <a:noFill/>
                    </a:lnR>
                    <a:lnT>
                      <a:noFill/>
                    </a:lnT>
                    <a:lnB>
                      <a:noFill/>
                    </a:lnB>
                  </a:tcPr>
                </a:tc>
                <a:tc>
                  <a:txBody>
                    <a:bodyPr/>
                    <a:lstStyle/>
                    <a:p>
                      <a:pPr algn="r" fontAlgn="ctr"/>
                      <a:r>
                        <a:rPr lang="en-US" sz="1500">
                          <a:effectLst/>
                        </a:rPr>
                        <a:t>6</a:t>
                      </a:r>
                    </a:p>
                  </a:txBody>
                  <a:tcPr marL="47712" marR="47712" marT="47712" marB="47712" anchor="ctr">
                    <a:lnL>
                      <a:noFill/>
                    </a:lnL>
                    <a:lnR>
                      <a:noFill/>
                    </a:lnR>
                    <a:lnT>
                      <a:noFill/>
                    </a:lnT>
                    <a:lnB>
                      <a:noFill/>
                    </a:lnB>
                  </a:tcPr>
                </a:tc>
                <a:tc>
                  <a:txBody>
                    <a:bodyPr/>
                    <a:lstStyle/>
                    <a:p>
                      <a:pPr algn="r" fontAlgn="ctr"/>
                      <a:r>
                        <a:rPr lang="en-US" sz="1500">
                          <a:effectLst/>
                        </a:rPr>
                        <a:t>13</a:t>
                      </a:r>
                    </a:p>
                  </a:txBody>
                  <a:tcPr marL="47712" marR="47712" marT="47712" marB="47712" anchor="ctr">
                    <a:lnL>
                      <a:noFill/>
                    </a:lnL>
                    <a:lnR>
                      <a:noFill/>
                    </a:lnR>
                    <a:lnT>
                      <a:noFill/>
                    </a:lnT>
                    <a:lnB>
                      <a:noFill/>
                    </a:lnB>
                  </a:tcPr>
                </a:tc>
              </a:tr>
              <a:tr h="324442">
                <a:tc>
                  <a:txBody>
                    <a:bodyPr/>
                    <a:lstStyle/>
                    <a:p>
                      <a:pPr algn="r" fontAlgn="ctr"/>
                      <a:r>
                        <a:rPr lang="en-US" sz="1500" b="1">
                          <a:effectLst/>
                        </a:rPr>
                        <a:t>SHAKHLIN, Boris</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2</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4</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7</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13</a:t>
                      </a:r>
                    </a:p>
                  </a:txBody>
                  <a:tcPr marL="47712" marR="47712" marT="47712" marB="47712" anchor="ctr">
                    <a:lnL>
                      <a:noFill/>
                    </a:lnL>
                    <a:lnR>
                      <a:noFill/>
                    </a:lnR>
                    <a:lnT>
                      <a:noFill/>
                    </a:lnT>
                    <a:lnB>
                      <a:noFill/>
                    </a:lnB>
                    <a:solidFill>
                      <a:srgbClr val="F5F5F5"/>
                    </a:solidFill>
                  </a:tcPr>
                </a:tc>
              </a:tr>
              <a:tr h="324442">
                <a:tc>
                  <a:txBody>
                    <a:bodyPr/>
                    <a:lstStyle/>
                    <a:p>
                      <a:pPr algn="r" fontAlgn="ctr"/>
                      <a:r>
                        <a:rPr lang="en-US" sz="1500" b="1">
                          <a:effectLst/>
                        </a:rPr>
                        <a:t>ONO, Takashi</a:t>
                      </a:r>
                    </a:p>
                  </a:txBody>
                  <a:tcPr marL="47712" marR="47712" marT="47712" marB="47712" anchor="ctr">
                    <a:lnL>
                      <a:noFill/>
                    </a:lnL>
                    <a:lnR>
                      <a:noFill/>
                    </a:lnR>
                    <a:lnT>
                      <a:noFill/>
                    </a:lnT>
                    <a:lnB>
                      <a:noFill/>
                    </a:lnB>
                  </a:tcPr>
                </a:tc>
                <a:tc>
                  <a:txBody>
                    <a:bodyPr/>
                    <a:lstStyle/>
                    <a:p>
                      <a:pPr algn="r" fontAlgn="ctr"/>
                      <a:r>
                        <a:rPr lang="en-US" sz="1500">
                          <a:effectLst/>
                        </a:rPr>
                        <a:t>4</a:t>
                      </a:r>
                    </a:p>
                  </a:txBody>
                  <a:tcPr marL="47712" marR="47712" marT="47712" marB="47712" anchor="ctr">
                    <a:lnL>
                      <a:noFill/>
                    </a:lnL>
                    <a:lnR>
                      <a:noFill/>
                    </a:lnR>
                    <a:lnT>
                      <a:noFill/>
                    </a:lnT>
                    <a:lnB>
                      <a:noFill/>
                    </a:lnB>
                  </a:tcPr>
                </a:tc>
                <a:tc>
                  <a:txBody>
                    <a:bodyPr/>
                    <a:lstStyle/>
                    <a:p>
                      <a:pPr algn="r" fontAlgn="ctr"/>
                      <a:r>
                        <a:rPr lang="en-US" sz="1500">
                          <a:effectLst/>
                        </a:rPr>
                        <a:t>4</a:t>
                      </a:r>
                    </a:p>
                  </a:txBody>
                  <a:tcPr marL="47712" marR="47712" marT="47712" marB="47712" anchor="ctr">
                    <a:lnL>
                      <a:noFill/>
                    </a:lnL>
                    <a:lnR>
                      <a:noFill/>
                    </a:lnR>
                    <a:lnT>
                      <a:noFill/>
                    </a:lnT>
                    <a:lnB>
                      <a:noFill/>
                    </a:lnB>
                  </a:tcPr>
                </a:tc>
                <a:tc>
                  <a:txBody>
                    <a:bodyPr/>
                    <a:lstStyle/>
                    <a:p>
                      <a:pPr algn="r" fontAlgn="ctr"/>
                      <a:r>
                        <a:rPr lang="en-US" sz="1500">
                          <a:effectLst/>
                        </a:rPr>
                        <a:t>5</a:t>
                      </a:r>
                    </a:p>
                  </a:txBody>
                  <a:tcPr marL="47712" marR="47712" marT="47712" marB="47712" anchor="ctr">
                    <a:lnL>
                      <a:noFill/>
                    </a:lnL>
                    <a:lnR>
                      <a:noFill/>
                    </a:lnR>
                    <a:lnT>
                      <a:noFill/>
                    </a:lnT>
                    <a:lnB>
                      <a:noFill/>
                    </a:lnB>
                  </a:tcPr>
                </a:tc>
                <a:tc>
                  <a:txBody>
                    <a:bodyPr/>
                    <a:lstStyle/>
                    <a:p>
                      <a:pPr algn="r" fontAlgn="ctr"/>
                      <a:r>
                        <a:rPr lang="en-US" sz="1500">
                          <a:effectLst/>
                        </a:rPr>
                        <a:t>13</a:t>
                      </a:r>
                    </a:p>
                  </a:txBody>
                  <a:tcPr marL="47712" marR="47712" marT="47712" marB="47712" anchor="ctr">
                    <a:lnL>
                      <a:noFill/>
                    </a:lnL>
                    <a:lnR>
                      <a:noFill/>
                    </a:lnR>
                    <a:lnT>
                      <a:noFill/>
                    </a:lnT>
                    <a:lnB>
                      <a:noFill/>
                    </a:lnB>
                  </a:tcPr>
                </a:tc>
              </a:tr>
              <a:tr h="324442">
                <a:tc>
                  <a:txBody>
                    <a:bodyPr/>
                    <a:lstStyle/>
                    <a:p>
                      <a:pPr algn="r" fontAlgn="ctr"/>
                      <a:r>
                        <a:rPr lang="en-US" sz="1500" b="1">
                          <a:effectLst/>
                        </a:rPr>
                        <a:t>FISCHER, Birgit</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0</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4</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8</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12</a:t>
                      </a:r>
                    </a:p>
                  </a:txBody>
                  <a:tcPr marL="47712" marR="47712" marT="47712" marB="47712" anchor="ctr">
                    <a:lnL>
                      <a:noFill/>
                    </a:lnL>
                    <a:lnR>
                      <a:noFill/>
                    </a:lnR>
                    <a:lnT>
                      <a:noFill/>
                    </a:lnT>
                    <a:lnB>
                      <a:noFill/>
                    </a:lnB>
                    <a:solidFill>
                      <a:srgbClr val="F5F5F5"/>
                    </a:solidFill>
                  </a:tcPr>
                </a:tc>
              </a:tr>
              <a:tr h="324442">
                <a:tc>
                  <a:txBody>
                    <a:bodyPr/>
                    <a:lstStyle/>
                    <a:p>
                      <a:pPr algn="r" fontAlgn="ctr"/>
                      <a:r>
                        <a:rPr lang="en-US" sz="1500" b="1">
                          <a:effectLst/>
                        </a:rPr>
                        <a:t>NURMI, Paavo</a:t>
                      </a:r>
                    </a:p>
                  </a:txBody>
                  <a:tcPr marL="47712" marR="47712" marT="47712" marB="47712" anchor="ctr">
                    <a:lnL>
                      <a:noFill/>
                    </a:lnL>
                    <a:lnR>
                      <a:noFill/>
                    </a:lnR>
                    <a:lnT>
                      <a:noFill/>
                    </a:lnT>
                    <a:lnB>
                      <a:noFill/>
                    </a:lnB>
                  </a:tcPr>
                </a:tc>
                <a:tc>
                  <a:txBody>
                    <a:bodyPr/>
                    <a:lstStyle/>
                    <a:p>
                      <a:pPr algn="r" fontAlgn="ctr"/>
                      <a:r>
                        <a:rPr lang="en-US" sz="1500">
                          <a:effectLst/>
                        </a:rPr>
                        <a:t>0</a:t>
                      </a:r>
                    </a:p>
                  </a:txBody>
                  <a:tcPr marL="47712" marR="47712" marT="47712" marB="47712" anchor="ctr">
                    <a:lnL>
                      <a:noFill/>
                    </a:lnL>
                    <a:lnR>
                      <a:noFill/>
                    </a:lnR>
                    <a:lnT>
                      <a:noFill/>
                    </a:lnT>
                    <a:lnB>
                      <a:noFill/>
                    </a:lnB>
                  </a:tcPr>
                </a:tc>
                <a:tc>
                  <a:txBody>
                    <a:bodyPr/>
                    <a:lstStyle/>
                    <a:p>
                      <a:pPr algn="r" fontAlgn="ctr"/>
                      <a:r>
                        <a:rPr lang="en-US" sz="1500">
                          <a:effectLst/>
                        </a:rPr>
                        <a:t>3</a:t>
                      </a:r>
                    </a:p>
                  </a:txBody>
                  <a:tcPr marL="47712" marR="47712" marT="47712" marB="47712" anchor="ctr">
                    <a:lnL>
                      <a:noFill/>
                    </a:lnL>
                    <a:lnR>
                      <a:noFill/>
                    </a:lnR>
                    <a:lnT>
                      <a:noFill/>
                    </a:lnT>
                    <a:lnB>
                      <a:noFill/>
                    </a:lnB>
                  </a:tcPr>
                </a:tc>
                <a:tc>
                  <a:txBody>
                    <a:bodyPr/>
                    <a:lstStyle/>
                    <a:p>
                      <a:pPr algn="r" fontAlgn="ctr"/>
                      <a:r>
                        <a:rPr lang="en-US" sz="1500">
                          <a:effectLst/>
                        </a:rPr>
                        <a:t>9</a:t>
                      </a:r>
                    </a:p>
                  </a:txBody>
                  <a:tcPr marL="47712" marR="47712" marT="47712" marB="47712" anchor="ctr">
                    <a:lnL>
                      <a:noFill/>
                    </a:lnL>
                    <a:lnR>
                      <a:noFill/>
                    </a:lnR>
                    <a:lnT>
                      <a:noFill/>
                    </a:lnT>
                    <a:lnB>
                      <a:noFill/>
                    </a:lnB>
                  </a:tcPr>
                </a:tc>
                <a:tc>
                  <a:txBody>
                    <a:bodyPr/>
                    <a:lstStyle/>
                    <a:p>
                      <a:pPr algn="r" fontAlgn="ctr"/>
                      <a:r>
                        <a:rPr lang="en-US" sz="1500">
                          <a:effectLst/>
                        </a:rPr>
                        <a:t>12</a:t>
                      </a:r>
                    </a:p>
                  </a:txBody>
                  <a:tcPr marL="47712" marR="47712" marT="47712" marB="47712" anchor="ctr">
                    <a:lnL>
                      <a:noFill/>
                    </a:lnL>
                    <a:lnR>
                      <a:noFill/>
                    </a:lnR>
                    <a:lnT>
                      <a:noFill/>
                    </a:lnT>
                    <a:lnB>
                      <a:noFill/>
                    </a:lnB>
                  </a:tcPr>
                </a:tc>
              </a:tr>
              <a:tr h="324442">
                <a:tc>
                  <a:txBody>
                    <a:bodyPr/>
                    <a:lstStyle/>
                    <a:p>
                      <a:pPr algn="r" fontAlgn="ctr"/>
                      <a:r>
                        <a:rPr lang="en-US" sz="1500" b="1">
                          <a:effectLst/>
                        </a:rPr>
                        <a:t>COUGHLIN, Natalie</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5</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4</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3</a:t>
                      </a:r>
                    </a:p>
                  </a:txBody>
                  <a:tcPr marL="47712" marR="47712" marT="47712" marB="47712" anchor="ctr">
                    <a:lnL>
                      <a:noFill/>
                    </a:lnL>
                    <a:lnR>
                      <a:noFill/>
                    </a:lnR>
                    <a:lnT>
                      <a:noFill/>
                    </a:lnT>
                    <a:lnB>
                      <a:noFill/>
                    </a:lnB>
                    <a:solidFill>
                      <a:srgbClr val="F5F5F5"/>
                    </a:solidFill>
                  </a:tcPr>
                </a:tc>
                <a:tc>
                  <a:txBody>
                    <a:bodyPr/>
                    <a:lstStyle/>
                    <a:p>
                      <a:pPr algn="r" fontAlgn="ctr"/>
                      <a:r>
                        <a:rPr lang="en-US" sz="1500">
                          <a:effectLst/>
                        </a:rPr>
                        <a:t>12</a:t>
                      </a:r>
                    </a:p>
                  </a:txBody>
                  <a:tcPr marL="47712" marR="47712" marT="47712" marB="47712" anchor="ctr">
                    <a:lnL>
                      <a:noFill/>
                    </a:lnL>
                    <a:lnR>
                      <a:noFill/>
                    </a:lnR>
                    <a:lnT>
                      <a:noFill/>
                    </a:lnT>
                    <a:lnB>
                      <a:noFill/>
                    </a:lnB>
                    <a:solidFill>
                      <a:srgbClr val="F5F5F5"/>
                    </a:solidFill>
                  </a:tcPr>
                </a:tc>
              </a:tr>
              <a:tr h="324442">
                <a:tc>
                  <a:txBody>
                    <a:bodyPr/>
                    <a:lstStyle/>
                    <a:p>
                      <a:pPr algn="r" fontAlgn="ctr"/>
                      <a:r>
                        <a:rPr lang="en-US" sz="1500" b="1">
                          <a:effectLst/>
                        </a:rPr>
                        <a:t>NEMOV, Alexei</a:t>
                      </a:r>
                    </a:p>
                  </a:txBody>
                  <a:tcPr marL="47712" marR="47712" marT="47712" marB="47712" anchor="ctr">
                    <a:lnL>
                      <a:noFill/>
                    </a:lnL>
                    <a:lnR>
                      <a:noFill/>
                    </a:lnR>
                    <a:lnT>
                      <a:noFill/>
                    </a:lnT>
                    <a:lnB>
                      <a:noFill/>
                    </a:lnB>
                  </a:tcPr>
                </a:tc>
                <a:tc>
                  <a:txBody>
                    <a:bodyPr/>
                    <a:lstStyle/>
                    <a:p>
                      <a:pPr algn="r" fontAlgn="ctr"/>
                      <a:r>
                        <a:rPr lang="en-US" sz="1500">
                          <a:effectLst/>
                        </a:rPr>
                        <a:t>6</a:t>
                      </a:r>
                    </a:p>
                  </a:txBody>
                  <a:tcPr marL="47712" marR="47712" marT="47712" marB="47712" anchor="ctr">
                    <a:lnL>
                      <a:noFill/>
                    </a:lnL>
                    <a:lnR>
                      <a:noFill/>
                    </a:lnR>
                    <a:lnT>
                      <a:noFill/>
                    </a:lnT>
                    <a:lnB>
                      <a:noFill/>
                    </a:lnB>
                  </a:tcPr>
                </a:tc>
                <a:tc>
                  <a:txBody>
                    <a:bodyPr/>
                    <a:lstStyle/>
                    <a:p>
                      <a:pPr algn="r" fontAlgn="ctr"/>
                      <a:r>
                        <a:rPr lang="en-US" sz="1500">
                          <a:effectLst/>
                        </a:rPr>
                        <a:t>2</a:t>
                      </a:r>
                    </a:p>
                  </a:txBody>
                  <a:tcPr marL="47712" marR="47712" marT="47712" marB="47712" anchor="ctr">
                    <a:lnL>
                      <a:noFill/>
                    </a:lnL>
                    <a:lnR>
                      <a:noFill/>
                    </a:lnR>
                    <a:lnT>
                      <a:noFill/>
                    </a:lnT>
                    <a:lnB>
                      <a:noFill/>
                    </a:lnB>
                  </a:tcPr>
                </a:tc>
                <a:tc>
                  <a:txBody>
                    <a:bodyPr/>
                    <a:lstStyle/>
                    <a:p>
                      <a:pPr algn="r" fontAlgn="ctr"/>
                      <a:r>
                        <a:rPr lang="en-US" sz="1500">
                          <a:effectLst/>
                        </a:rPr>
                        <a:t>4</a:t>
                      </a:r>
                    </a:p>
                  </a:txBody>
                  <a:tcPr marL="47712" marR="47712" marT="47712" marB="47712" anchor="ctr">
                    <a:lnL>
                      <a:noFill/>
                    </a:lnL>
                    <a:lnR>
                      <a:noFill/>
                    </a:lnR>
                    <a:lnT>
                      <a:noFill/>
                    </a:lnT>
                    <a:lnB>
                      <a:noFill/>
                    </a:lnB>
                  </a:tcPr>
                </a:tc>
                <a:tc>
                  <a:txBody>
                    <a:bodyPr/>
                    <a:lstStyle/>
                    <a:p>
                      <a:pPr algn="r" fontAlgn="ctr"/>
                      <a:r>
                        <a:rPr lang="en-US" sz="1500" dirty="0">
                          <a:effectLst/>
                        </a:rPr>
                        <a:t>12</a:t>
                      </a:r>
                    </a:p>
                  </a:txBody>
                  <a:tcPr marL="47712" marR="47712" marT="47712" marB="47712" anchor="ctr">
                    <a:lnL>
                      <a:noFill/>
                    </a:lnL>
                    <a:lnR>
                      <a:noFill/>
                    </a:lnR>
                    <a:lnT>
                      <a:noFill/>
                    </a:lnT>
                    <a:lnB>
                      <a:noFill/>
                    </a:lnB>
                  </a:tcPr>
                </a:tc>
              </a:tr>
            </a:tbl>
          </a:graphicData>
        </a:graphic>
      </p:graphicFrame>
      <p:cxnSp>
        <p:nvCxnSpPr>
          <p:cNvPr id="8" name="Straight Connector 7"/>
          <p:cNvCxnSpPr/>
          <p:nvPr/>
        </p:nvCxnSpPr>
        <p:spPr>
          <a:xfrm>
            <a:off x="1197735" y="1854558"/>
            <a:ext cx="8847786" cy="1287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384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Analysis-9: - </a:t>
            </a:r>
            <a:r>
              <a:rPr lang="en-US" dirty="0" err="1" smtClean="0"/>
              <a:t>Athelete</a:t>
            </a:r>
            <a:r>
              <a:rPr lang="en-US" dirty="0" smtClean="0"/>
              <a:t> With most numbers of Gold medals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4360925"/>
              </p:ext>
            </p:extLst>
          </p:nvPr>
        </p:nvGraphicFramePr>
        <p:xfrm>
          <a:off x="1190080" y="1806914"/>
          <a:ext cx="9811840" cy="4388760"/>
        </p:xfrm>
        <a:graphic>
          <a:graphicData uri="http://schemas.openxmlformats.org/drawingml/2006/table">
            <a:tbl>
              <a:tblPr/>
              <a:tblGrid>
                <a:gridCol w="4905920"/>
                <a:gridCol w="4905920"/>
              </a:tblGrid>
              <a:tr h="362611">
                <a:tc>
                  <a:txBody>
                    <a:bodyPr/>
                    <a:lstStyle/>
                    <a:p>
                      <a:pPr algn="r" fontAlgn="ctr"/>
                      <a:endParaRPr lang="en-US" sz="1700" b="1">
                        <a:effectLst/>
                      </a:endParaRPr>
                    </a:p>
                  </a:txBody>
                  <a:tcPr marL="53325" marR="53325" marT="53325" marB="53325" anchor="ctr">
                    <a:lnL>
                      <a:noFill/>
                    </a:lnL>
                    <a:lnR>
                      <a:noFill/>
                    </a:lnR>
                    <a:lnT>
                      <a:noFill/>
                    </a:lnT>
                    <a:lnB>
                      <a:noFill/>
                    </a:lnB>
                  </a:tcPr>
                </a:tc>
                <a:tc>
                  <a:txBody>
                    <a:bodyPr/>
                    <a:lstStyle/>
                    <a:p>
                      <a:pPr algn="r" fontAlgn="ctr"/>
                      <a:r>
                        <a:rPr lang="en-US" sz="1700" b="1">
                          <a:effectLst/>
                        </a:rPr>
                        <a:t>Gold</a:t>
                      </a:r>
                    </a:p>
                  </a:txBody>
                  <a:tcPr marL="53325" marR="53325" marT="53325" marB="53325" anchor="ctr">
                    <a:lnL>
                      <a:noFill/>
                    </a:lnL>
                    <a:lnR>
                      <a:noFill/>
                    </a:lnR>
                    <a:lnT>
                      <a:noFill/>
                    </a:lnT>
                    <a:lnB>
                      <a:noFill/>
                    </a:lnB>
                  </a:tcPr>
                </a:tc>
              </a:tr>
              <a:tr h="362611">
                <a:tc>
                  <a:txBody>
                    <a:bodyPr/>
                    <a:lstStyle/>
                    <a:p>
                      <a:pPr algn="r" fontAlgn="ctr"/>
                      <a:r>
                        <a:rPr lang="en-US" sz="1700" b="1">
                          <a:effectLst/>
                        </a:rPr>
                        <a:t>Athlete</a:t>
                      </a:r>
                    </a:p>
                  </a:txBody>
                  <a:tcPr marL="53325" marR="53325" marT="53325" marB="53325" anchor="ctr">
                    <a:lnL>
                      <a:noFill/>
                    </a:lnL>
                    <a:lnR>
                      <a:noFill/>
                    </a:lnR>
                    <a:lnT>
                      <a:noFill/>
                    </a:lnT>
                    <a:lnB>
                      <a:noFill/>
                    </a:lnB>
                  </a:tcPr>
                </a:tc>
                <a:tc>
                  <a:txBody>
                    <a:bodyPr/>
                    <a:lstStyle/>
                    <a:p>
                      <a:pPr algn="r" fontAlgn="ctr"/>
                      <a:endParaRPr lang="en-US" sz="1700" b="1">
                        <a:effectLst/>
                      </a:endParaRPr>
                    </a:p>
                  </a:txBody>
                  <a:tcPr marL="53325" marR="53325" marT="53325" marB="53325" anchor="ctr">
                    <a:lnL>
                      <a:noFill/>
                    </a:lnL>
                    <a:lnR>
                      <a:noFill/>
                    </a:lnR>
                    <a:lnT>
                      <a:noFill/>
                    </a:lnT>
                    <a:lnB>
                      <a:noFill/>
                    </a:lnB>
                  </a:tcPr>
                </a:tc>
              </a:tr>
              <a:tr h="362611">
                <a:tc>
                  <a:txBody>
                    <a:bodyPr/>
                    <a:lstStyle/>
                    <a:p>
                      <a:pPr algn="r" fontAlgn="ctr"/>
                      <a:r>
                        <a:rPr lang="en-US" sz="1700" b="1">
                          <a:effectLst/>
                        </a:rPr>
                        <a:t>PHELPS, Michael</a:t>
                      </a:r>
                    </a:p>
                  </a:txBody>
                  <a:tcPr marL="53325" marR="53325" marT="53325" marB="53325" anchor="ctr">
                    <a:lnL>
                      <a:noFill/>
                    </a:lnL>
                    <a:lnR>
                      <a:noFill/>
                    </a:lnR>
                    <a:lnT>
                      <a:noFill/>
                    </a:lnT>
                    <a:lnB>
                      <a:noFill/>
                    </a:lnB>
                    <a:solidFill>
                      <a:srgbClr val="F5F5F5"/>
                    </a:solidFill>
                  </a:tcPr>
                </a:tc>
                <a:tc>
                  <a:txBody>
                    <a:bodyPr/>
                    <a:lstStyle/>
                    <a:p>
                      <a:pPr algn="r" fontAlgn="ctr"/>
                      <a:r>
                        <a:rPr lang="en-US" sz="1700">
                          <a:effectLst/>
                        </a:rPr>
                        <a:t>18</a:t>
                      </a:r>
                    </a:p>
                  </a:txBody>
                  <a:tcPr marL="53325" marR="53325" marT="53325" marB="53325" anchor="ctr">
                    <a:lnL>
                      <a:noFill/>
                    </a:lnL>
                    <a:lnR>
                      <a:noFill/>
                    </a:lnR>
                    <a:lnT>
                      <a:noFill/>
                    </a:lnT>
                    <a:lnB>
                      <a:noFill/>
                    </a:lnB>
                    <a:solidFill>
                      <a:srgbClr val="F5F5F5"/>
                    </a:solidFill>
                  </a:tcPr>
                </a:tc>
              </a:tr>
              <a:tr h="362611">
                <a:tc>
                  <a:txBody>
                    <a:bodyPr/>
                    <a:lstStyle/>
                    <a:p>
                      <a:pPr algn="r" fontAlgn="ctr"/>
                      <a:r>
                        <a:rPr lang="en-US" sz="1700" b="1">
                          <a:effectLst/>
                        </a:rPr>
                        <a:t>LEWIS, Carl</a:t>
                      </a:r>
                    </a:p>
                  </a:txBody>
                  <a:tcPr marL="53325" marR="53325" marT="53325" marB="53325" anchor="ctr">
                    <a:lnL>
                      <a:noFill/>
                    </a:lnL>
                    <a:lnR>
                      <a:noFill/>
                    </a:lnR>
                    <a:lnT>
                      <a:noFill/>
                    </a:lnT>
                    <a:lnB>
                      <a:noFill/>
                    </a:lnB>
                  </a:tcPr>
                </a:tc>
                <a:tc>
                  <a:txBody>
                    <a:bodyPr/>
                    <a:lstStyle/>
                    <a:p>
                      <a:pPr algn="r" fontAlgn="ctr"/>
                      <a:r>
                        <a:rPr lang="en-US" sz="1700">
                          <a:effectLst/>
                        </a:rPr>
                        <a:t>9</a:t>
                      </a:r>
                    </a:p>
                  </a:txBody>
                  <a:tcPr marL="53325" marR="53325" marT="53325" marB="53325" anchor="ctr">
                    <a:lnL>
                      <a:noFill/>
                    </a:lnL>
                    <a:lnR>
                      <a:noFill/>
                    </a:lnR>
                    <a:lnT>
                      <a:noFill/>
                    </a:lnT>
                    <a:lnB>
                      <a:noFill/>
                    </a:lnB>
                  </a:tcPr>
                </a:tc>
              </a:tr>
              <a:tr h="362611">
                <a:tc>
                  <a:txBody>
                    <a:bodyPr/>
                    <a:lstStyle/>
                    <a:p>
                      <a:pPr algn="r" fontAlgn="ctr"/>
                      <a:r>
                        <a:rPr lang="en-US" sz="1700" b="1">
                          <a:effectLst/>
                        </a:rPr>
                        <a:t>SPITZ, Mark</a:t>
                      </a:r>
                    </a:p>
                  </a:txBody>
                  <a:tcPr marL="53325" marR="53325" marT="53325" marB="53325" anchor="ctr">
                    <a:lnL>
                      <a:noFill/>
                    </a:lnL>
                    <a:lnR>
                      <a:noFill/>
                    </a:lnR>
                    <a:lnT>
                      <a:noFill/>
                    </a:lnT>
                    <a:lnB>
                      <a:noFill/>
                    </a:lnB>
                    <a:solidFill>
                      <a:srgbClr val="F5F5F5"/>
                    </a:solidFill>
                  </a:tcPr>
                </a:tc>
                <a:tc>
                  <a:txBody>
                    <a:bodyPr/>
                    <a:lstStyle/>
                    <a:p>
                      <a:pPr algn="r" fontAlgn="ctr"/>
                      <a:r>
                        <a:rPr lang="en-US" sz="1700">
                          <a:effectLst/>
                        </a:rPr>
                        <a:t>9</a:t>
                      </a:r>
                    </a:p>
                  </a:txBody>
                  <a:tcPr marL="53325" marR="53325" marT="53325" marB="53325" anchor="ctr">
                    <a:lnL>
                      <a:noFill/>
                    </a:lnL>
                    <a:lnR>
                      <a:noFill/>
                    </a:lnR>
                    <a:lnT>
                      <a:noFill/>
                    </a:lnT>
                    <a:lnB>
                      <a:noFill/>
                    </a:lnB>
                    <a:solidFill>
                      <a:srgbClr val="F5F5F5"/>
                    </a:solidFill>
                  </a:tcPr>
                </a:tc>
              </a:tr>
              <a:tr h="362611">
                <a:tc>
                  <a:txBody>
                    <a:bodyPr/>
                    <a:lstStyle/>
                    <a:p>
                      <a:pPr algn="r" fontAlgn="ctr"/>
                      <a:r>
                        <a:rPr lang="en-US" sz="1700" b="1">
                          <a:effectLst/>
                        </a:rPr>
                        <a:t>NURMI, Paavo</a:t>
                      </a:r>
                    </a:p>
                  </a:txBody>
                  <a:tcPr marL="53325" marR="53325" marT="53325" marB="53325" anchor="ctr">
                    <a:lnL>
                      <a:noFill/>
                    </a:lnL>
                    <a:lnR>
                      <a:noFill/>
                    </a:lnR>
                    <a:lnT>
                      <a:noFill/>
                    </a:lnT>
                    <a:lnB>
                      <a:noFill/>
                    </a:lnB>
                  </a:tcPr>
                </a:tc>
                <a:tc>
                  <a:txBody>
                    <a:bodyPr/>
                    <a:lstStyle/>
                    <a:p>
                      <a:pPr algn="r" fontAlgn="ctr"/>
                      <a:r>
                        <a:rPr lang="en-US" sz="1700">
                          <a:effectLst/>
                        </a:rPr>
                        <a:t>9</a:t>
                      </a:r>
                    </a:p>
                  </a:txBody>
                  <a:tcPr marL="53325" marR="53325" marT="53325" marB="53325" anchor="ctr">
                    <a:lnL>
                      <a:noFill/>
                    </a:lnL>
                    <a:lnR>
                      <a:noFill/>
                    </a:lnR>
                    <a:lnT>
                      <a:noFill/>
                    </a:lnT>
                    <a:lnB>
                      <a:noFill/>
                    </a:lnB>
                  </a:tcPr>
                </a:tc>
              </a:tr>
              <a:tr h="362611">
                <a:tc>
                  <a:txBody>
                    <a:bodyPr/>
                    <a:lstStyle/>
                    <a:p>
                      <a:pPr algn="r" fontAlgn="ctr"/>
                      <a:r>
                        <a:rPr lang="en-US" sz="1700" b="1">
                          <a:effectLst/>
                        </a:rPr>
                        <a:t>LATYNINA, Larisa</a:t>
                      </a:r>
                    </a:p>
                  </a:txBody>
                  <a:tcPr marL="53325" marR="53325" marT="53325" marB="53325" anchor="ctr">
                    <a:lnL>
                      <a:noFill/>
                    </a:lnL>
                    <a:lnR>
                      <a:noFill/>
                    </a:lnR>
                    <a:lnT>
                      <a:noFill/>
                    </a:lnT>
                    <a:lnB>
                      <a:noFill/>
                    </a:lnB>
                    <a:solidFill>
                      <a:srgbClr val="F5F5F5"/>
                    </a:solidFill>
                  </a:tcPr>
                </a:tc>
                <a:tc>
                  <a:txBody>
                    <a:bodyPr/>
                    <a:lstStyle/>
                    <a:p>
                      <a:pPr algn="r" fontAlgn="ctr"/>
                      <a:r>
                        <a:rPr lang="en-US" sz="1700">
                          <a:effectLst/>
                        </a:rPr>
                        <a:t>9</a:t>
                      </a:r>
                    </a:p>
                  </a:txBody>
                  <a:tcPr marL="53325" marR="53325" marT="53325" marB="53325" anchor="ctr">
                    <a:lnL>
                      <a:noFill/>
                    </a:lnL>
                    <a:lnR>
                      <a:noFill/>
                    </a:lnR>
                    <a:lnT>
                      <a:noFill/>
                    </a:lnT>
                    <a:lnB>
                      <a:noFill/>
                    </a:lnB>
                    <a:solidFill>
                      <a:srgbClr val="F5F5F5"/>
                    </a:solidFill>
                  </a:tcPr>
                </a:tc>
              </a:tr>
              <a:tr h="362611">
                <a:tc>
                  <a:txBody>
                    <a:bodyPr/>
                    <a:lstStyle/>
                    <a:p>
                      <a:pPr algn="r" fontAlgn="ctr"/>
                      <a:r>
                        <a:rPr lang="en-US" sz="1700" b="1">
                          <a:effectLst/>
                        </a:rPr>
                        <a:t>THOMPSON, Jenny</a:t>
                      </a:r>
                    </a:p>
                  </a:txBody>
                  <a:tcPr marL="53325" marR="53325" marT="53325" marB="53325" anchor="ctr">
                    <a:lnL>
                      <a:noFill/>
                    </a:lnL>
                    <a:lnR>
                      <a:noFill/>
                    </a:lnR>
                    <a:lnT>
                      <a:noFill/>
                    </a:lnT>
                    <a:lnB>
                      <a:noFill/>
                    </a:lnB>
                  </a:tcPr>
                </a:tc>
                <a:tc>
                  <a:txBody>
                    <a:bodyPr/>
                    <a:lstStyle/>
                    <a:p>
                      <a:pPr algn="r" fontAlgn="ctr"/>
                      <a:r>
                        <a:rPr lang="en-US" sz="1700">
                          <a:effectLst/>
                        </a:rPr>
                        <a:t>8</a:t>
                      </a:r>
                    </a:p>
                  </a:txBody>
                  <a:tcPr marL="53325" marR="53325" marT="53325" marB="53325" anchor="ctr">
                    <a:lnL>
                      <a:noFill/>
                    </a:lnL>
                    <a:lnR>
                      <a:noFill/>
                    </a:lnR>
                    <a:lnT>
                      <a:noFill/>
                    </a:lnT>
                    <a:lnB>
                      <a:noFill/>
                    </a:lnB>
                  </a:tcPr>
                </a:tc>
              </a:tr>
              <a:tr h="362611">
                <a:tc>
                  <a:txBody>
                    <a:bodyPr/>
                    <a:lstStyle/>
                    <a:p>
                      <a:pPr algn="r" fontAlgn="ctr"/>
                      <a:r>
                        <a:rPr lang="en-US" sz="1700" b="1">
                          <a:effectLst/>
                        </a:rPr>
                        <a:t>FISCHER, Birgit</a:t>
                      </a:r>
                    </a:p>
                  </a:txBody>
                  <a:tcPr marL="53325" marR="53325" marT="53325" marB="53325" anchor="ctr">
                    <a:lnL>
                      <a:noFill/>
                    </a:lnL>
                    <a:lnR>
                      <a:noFill/>
                    </a:lnR>
                    <a:lnT>
                      <a:noFill/>
                    </a:lnT>
                    <a:lnB>
                      <a:noFill/>
                    </a:lnB>
                    <a:solidFill>
                      <a:srgbClr val="F5F5F5"/>
                    </a:solidFill>
                  </a:tcPr>
                </a:tc>
                <a:tc>
                  <a:txBody>
                    <a:bodyPr/>
                    <a:lstStyle/>
                    <a:p>
                      <a:pPr algn="r" fontAlgn="ctr"/>
                      <a:r>
                        <a:rPr lang="en-US" sz="1700">
                          <a:effectLst/>
                        </a:rPr>
                        <a:t>8</a:t>
                      </a:r>
                    </a:p>
                  </a:txBody>
                  <a:tcPr marL="53325" marR="53325" marT="53325" marB="53325" anchor="ctr">
                    <a:lnL>
                      <a:noFill/>
                    </a:lnL>
                    <a:lnR>
                      <a:noFill/>
                    </a:lnR>
                    <a:lnT>
                      <a:noFill/>
                    </a:lnT>
                    <a:lnB>
                      <a:noFill/>
                    </a:lnB>
                    <a:solidFill>
                      <a:srgbClr val="F5F5F5"/>
                    </a:solidFill>
                  </a:tcPr>
                </a:tc>
              </a:tr>
              <a:tr h="362611">
                <a:tc>
                  <a:txBody>
                    <a:bodyPr/>
                    <a:lstStyle/>
                    <a:p>
                      <a:pPr algn="r" fontAlgn="ctr"/>
                      <a:r>
                        <a:rPr lang="en-US" sz="1700" b="1">
                          <a:effectLst/>
                        </a:rPr>
                        <a:t>KATO, Sawao</a:t>
                      </a:r>
                    </a:p>
                  </a:txBody>
                  <a:tcPr marL="53325" marR="53325" marT="53325" marB="53325" anchor="ctr">
                    <a:lnL>
                      <a:noFill/>
                    </a:lnL>
                    <a:lnR>
                      <a:noFill/>
                    </a:lnR>
                    <a:lnT>
                      <a:noFill/>
                    </a:lnT>
                    <a:lnB>
                      <a:noFill/>
                    </a:lnB>
                  </a:tcPr>
                </a:tc>
                <a:tc>
                  <a:txBody>
                    <a:bodyPr/>
                    <a:lstStyle/>
                    <a:p>
                      <a:pPr algn="r" fontAlgn="ctr"/>
                      <a:r>
                        <a:rPr lang="en-US" sz="1700">
                          <a:effectLst/>
                        </a:rPr>
                        <a:t>8</a:t>
                      </a:r>
                    </a:p>
                  </a:txBody>
                  <a:tcPr marL="53325" marR="53325" marT="53325" marB="53325" anchor="ctr">
                    <a:lnL>
                      <a:noFill/>
                    </a:lnL>
                    <a:lnR>
                      <a:noFill/>
                    </a:lnR>
                    <a:lnT>
                      <a:noFill/>
                    </a:lnT>
                    <a:lnB>
                      <a:noFill/>
                    </a:lnB>
                  </a:tcPr>
                </a:tc>
              </a:tr>
              <a:tr h="362611">
                <a:tc>
                  <a:txBody>
                    <a:bodyPr/>
                    <a:lstStyle/>
                    <a:p>
                      <a:pPr algn="r" fontAlgn="ctr"/>
                      <a:r>
                        <a:rPr lang="en-US" sz="1700" b="1">
                          <a:effectLst/>
                        </a:rPr>
                        <a:t>BIONDI, Matthew</a:t>
                      </a:r>
                    </a:p>
                  </a:txBody>
                  <a:tcPr marL="53325" marR="53325" marT="53325" marB="53325" anchor="ctr">
                    <a:lnL>
                      <a:noFill/>
                    </a:lnL>
                    <a:lnR>
                      <a:noFill/>
                    </a:lnR>
                    <a:lnT>
                      <a:noFill/>
                    </a:lnT>
                    <a:lnB>
                      <a:noFill/>
                    </a:lnB>
                    <a:solidFill>
                      <a:srgbClr val="F5F5F5"/>
                    </a:solidFill>
                  </a:tcPr>
                </a:tc>
                <a:tc>
                  <a:txBody>
                    <a:bodyPr/>
                    <a:lstStyle/>
                    <a:p>
                      <a:pPr algn="r" fontAlgn="ctr"/>
                      <a:r>
                        <a:rPr lang="en-US" sz="1700">
                          <a:effectLst/>
                        </a:rPr>
                        <a:t>8</a:t>
                      </a:r>
                    </a:p>
                  </a:txBody>
                  <a:tcPr marL="53325" marR="53325" marT="53325" marB="53325" anchor="ctr">
                    <a:lnL>
                      <a:noFill/>
                    </a:lnL>
                    <a:lnR>
                      <a:noFill/>
                    </a:lnR>
                    <a:lnT>
                      <a:noFill/>
                    </a:lnT>
                    <a:lnB>
                      <a:noFill/>
                    </a:lnB>
                    <a:solidFill>
                      <a:srgbClr val="F5F5F5"/>
                    </a:solidFill>
                  </a:tcPr>
                </a:tc>
              </a:tr>
              <a:tr h="362611">
                <a:tc>
                  <a:txBody>
                    <a:bodyPr/>
                    <a:lstStyle/>
                    <a:p>
                      <a:pPr algn="r" fontAlgn="ctr"/>
                      <a:r>
                        <a:rPr lang="en-US" sz="1700" b="1">
                          <a:effectLst/>
                        </a:rPr>
                        <a:t>EWRY, Ray</a:t>
                      </a:r>
                    </a:p>
                  </a:txBody>
                  <a:tcPr marL="53325" marR="53325" marT="53325" marB="53325" anchor="ctr">
                    <a:lnL>
                      <a:noFill/>
                    </a:lnL>
                    <a:lnR>
                      <a:noFill/>
                    </a:lnR>
                    <a:lnT>
                      <a:noFill/>
                    </a:lnT>
                    <a:lnB>
                      <a:noFill/>
                    </a:lnB>
                  </a:tcPr>
                </a:tc>
                <a:tc>
                  <a:txBody>
                    <a:bodyPr/>
                    <a:lstStyle/>
                    <a:p>
                      <a:pPr algn="r" fontAlgn="ctr"/>
                      <a:r>
                        <a:rPr lang="en-US" sz="1700" dirty="0">
                          <a:effectLst/>
                        </a:rPr>
                        <a:t>8</a:t>
                      </a:r>
                    </a:p>
                  </a:txBody>
                  <a:tcPr marL="53325" marR="53325" marT="53325" marB="53325" anchor="ctr">
                    <a:lnL>
                      <a:noFill/>
                    </a:lnL>
                    <a:lnR>
                      <a:noFill/>
                    </a:lnR>
                    <a:lnT>
                      <a:noFill/>
                    </a:lnT>
                    <a:lnB>
                      <a:noFill/>
                    </a:lnB>
                  </a:tcPr>
                </a:tc>
              </a:tr>
            </a:tbl>
          </a:graphicData>
        </a:graphic>
      </p:graphicFrame>
      <p:cxnSp>
        <p:nvCxnSpPr>
          <p:cNvPr id="6" name="Straight Connector 5"/>
          <p:cNvCxnSpPr/>
          <p:nvPr/>
        </p:nvCxnSpPr>
        <p:spPr>
          <a:xfrm>
            <a:off x="1210614" y="2498501"/>
            <a:ext cx="9813701" cy="257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11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Analysis-10:- India on Olympic</a:t>
            </a:r>
            <a:endParaRPr lang="en-US" dirty="0"/>
          </a:p>
        </p:txBody>
      </p:sp>
      <p:pic>
        <p:nvPicPr>
          <p:cNvPr id="5" name="Content Placeholder 4"/>
          <p:cNvPicPr>
            <a:picLocks noGrp="1" noChangeAspect="1"/>
          </p:cNvPicPr>
          <p:nvPr>
            <p:ph idx="1"/>
          </p:nvPr>
        </p:nvPicPr>
        <p:blipFill>
          <a:blip r:embed="rId2"/>
          <a:stretch>
            <a:fillRect/>
          </a:stretch>
        </p:blipFill>
        <p:spPr>
          <a:xfrm>
            <a:off x="838200" y="1690688"/>
            <a:ext cx="6411798" cy="4351338"/>
          </a:xfrm>
          <a:prstGeom prst="rect">
            <a:avLst/>
          </a:prstGeom>
        </p:spPr>
      </p:pic>
      <p:sp>
        <p:nvSpPr>
          <p:cNvPr id="6" name="TextBox 5"/>
          <p:cNvSpPr txBox="1"/>
          <p:nvPr/>
        </p:nvSpPr>
        <p:spPr>
          <a:xfrm>
            <a:off x="8039100" y="2374900"/>
            <a:ext cx="2628900" cy="2031325"/>
          </a:xfrm>
          <a:prstGeom prst="rect">
            <a:avLst/>
          </a:prstGeom>
          <a:noFill/>
        </p:spPr>
        <p:txBody>
          <a:bodyPr wrap="square" rtlCol="0">
            <a:spAutoFit/>
          </a:bodyPr>
          <a:lstStyle/>
          <a:p>
            <a:r>
              <a:rPr lang="en-US" dirty="0" smtClean="0"/>
              <a:t>From the Analysis its clear that India has won 6 as the highest no of medals in the year 2012.</a:t>
            </a:r>
          </a:p>
          <a:p>
            <a:endParaRPr lang="en-US" dirty="0"/>
          </a:p>
          <a:p>
            <a:r>
              <a:rPr lang="en-US" dirty="0" smtClean="0"/>
              <a:t>Total no of Olympic medals won by </a:t>
            </a:r>
            <a:r>
              <a:rPr lang="en-US" dirty="0"/>
              <a:t>I</a:t>
            </a:r>
            <a:r>
              <a:rPr lang="en-US" dirty="0" smtClean="0"/>
              <a:t>ndia is 26  </a:t>
            </a:r>
            <a:endParaRPr lang="en-US" dirty="0"/>
          </a:p>
        </p:txBody>
      </p:sp>
    </p:spTree>
    <p:extLst>
      <p:ext uri="{BB962C8B-B14F-4D97-AF65-F5344CB8AC3E}">
        <p14:creationId xmlns:p14="http://schemas.microsoft.com/office/powerpoint/2010/main" val="231603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It’s a Basic analysis of summer Olympic. And used some resources from:</a:t>
            </a:r>
          </a:p>
          <a:p>
            <a:pPr lvl="1"/>
            <a:r>
              <a:rPr lang="en-US" dirty="0" smtClean="0"/>
              <a:t>Wikipedia.com</a:t>
            </a:r>
          </a:p>
          <a:p>
            <a:pPr lvl="1"/>
            <a:r>
              <a:rPr lang="en-US" dirty="0" smtClean="0"/>
              <a:t>Datascience.com </a:t>
            </a:r>
          </a:p>
          <a:p>
            <a:pPr lvl="1"/>
            <a:r>
              <a:rPr lang="en-US" dirty="0" err="1" smtClean="0"/>
              <a:t>Kaggle</a:t>
            </a:r>
            <a:endParaRPr lang="en-US" dirty="0" smtClean="0"/>
          </a:p>
          <a:p>
            <a:pPr lvl="1"/>
            <a:r>
              <a:rPr lang="en-US" dirty="0" err="1" smtClean="0"/>
              <a:t>Stackoverflow</a:t>
            </a:r>
            <a:endParaRPr lang="en-US" dirty="0" smtClean="0"/>
          </a:p>
          <a:p>
            <a:r>
              <a:rPr lang="en-US" dirty="0" smtClean="0"/>
              <a:t>It can be furnished further with more analysis and clear graphs, and also some meaningful insights.</a:t>
            </a:r>
            <a:endParaRPr lang="en-US" dirty="0"/>
          </a:p>
        </p:txBody>
      </p:sp>
    </p:spTree>
    <p:extLst>
      <p:ext uri="{BB962C8B-B14F-4D97-AF65-F5344CB8AC3E}">
        <p14:creationId xmlns:p14="http://schemas.microsoft.com/office/powerpoint/2010/main" val="101910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ABOUT OLYMPICS:-</a:t>
            </a:r>
            <a:endParaRPr lang="en-US" dirty="0"/>
          </a:p>
        </p:txBody>
      </p:sp>
      <p:sp>
        <p:nvSpPr>
          <p:cNvPr id="3" name="Content Placeholder 2"/>
          <p:cNvSpPr>
            <a:spLocks noGrp="1"/>
          </p:cNvSpPr>
          <p:nvPr>
            <p:ph idx="1"/>
          </p:nvPr>
        </p:nvSpPr>
        <p:spPr>
          <a:xfrm>
            <a:off x="1210614" y="1825624"/>
            <a:ext cx="10981386" cy="5032375"/>
          </a:xfrm>
        </p:spPr>
        <p:txBody>
          <a:bodyPr>
            <a:normAutofit fontScale="70000" lnSpcReduction="20000"/>
          </a:bodyPr>
          <a:lstStyle/>
          <a:p>
            <a:r>
              <a:rPr lang="en-US" dirty="0"/>
              <a:t>The Summer Olympic Games </a:t>
            </a:r>
            <a:r>
              <a:rPr lang="en-US" dirty="0" smtClean="0"/>
              <a:t>first </a:t>
            </a:r>
            <a:r>
              <a:rPr lang="en-US" dirty="0"/>
              <a:t>held in 1896, is a major international multi-sport event held once every four years. </a:t>
            </a:r>
            <a:endParaRPr lang="en-US" dirty="0" smtClean="0"/>
          </a:p>
          <a:p>
            <a:r>
              <a:rPr lang="en-US" dirty="0" smtClean="0"/>
              <a:t>The </a:t>
            </a:r>
            <a:r>
              <a:rPr lang="en-US" dirty="0"/>
              <a:t>most recent Olympics were held in Rio de Janeiro, Brazil. </a:t>
            </a:r>
            <a:endParaRPr lang="en-US" dirty="0" smtClean="0"/>
          </a:p>
          <a:p>
            <a:r>
              <a:rPr lang="en-US" dirty="0" smtClean="0"/>
              <a:t>The </a:t>
            </a:r>
            <a:r>
              <a:rPr lang="en-US" dirty="0"/>
              <a:t>International Olympic Committee (IOC) </a:t>
            </a:r>
            <a:r>
              <a:rPr lang="en-US" dirty="0" smtClean="0"/>
              <a:t>organizes </a:t>
            </a:r>
            <a:r>
              <a:rPr lang="en-US" dirty="0"/>
              <a:t>the Games and oversees the host city's preparations. </a:t>
            </a:r>
            <a:endParaRPr lang="en-US" dirty="0" smtClean="0"/>
          </a:p>
          <a:p>
            <a:r>
              <a:rPr lang="en-US" dirty="0" smtClean="0"/>
              <a:t>In </a:t>
            </a:r>
            <a:r>
              <a:rPr lang="en-US" dirty="0"/>
              <a:t>each Olympic event, gold medals are awarded for first place, silver medals are awarded for second place, and bronze medals are awarded for third place; this tradition began in 1904. </a:t>
            </a:r>
            <a:endParaRPr lang="en-US" dirty="0" smtClean="0"/>
          </a:p>
          <a:p>
            <a:r>
              <a:rPr lang="en-US" dirty="0" smtClean="0"/>
              <a:t>The </a:t>
            </a:r>
            <a:r>
              <a:rPr lang="en-US" dirty="0"/>
              <a:t>Winter Olympic Games were created due to the success of the Summer Olympics.</a:t>
            </a:r>
          </a:p>
          <a:p>
            <a:r>
              <a:rPr lang="en-US" dirty="0"/>
              <a:t>The Olympics have increased in scope from a 42-event competition with fewer than 250 male competitors from 14 nations in 1896, to 306 events with 11,238 competitors (6,179 men, 5,059 women) from 206 nations in 2016.</a:t>
            </a:r>
          </a:p>
          <a:p>
            <a:r>
              <a:rPr lang="en-US" dirty="0"/>
              <a:t>The Summer Olympics has been hosted on five continents by a total of nineteen countries. </a:t>
            </a:r>
            <a:endParaRPr lang="en-US" dirty="0" smtClean="0"/>
          </a:p>
          <a:p>
            <a:r>
              <a:rPr lang="en-US" dirty="0" smtClean="0"/>
              <a:t>The </a:t>
            </a:r>
            <a:r>
              <a:rPr lang="en-US" dirty="0"/>
              <a:t>Games have been held four times in the United States (in 1904, 1932, 1984 and 1996); three times in the United Kingdom (in 1908, 1948 and 2012); twice each in Greece (1896, 2004), France (1900, 1924), Germany (1936, 1972) and Australia (1956, 2000); and once each in Sweden (1912), Belgium (1920), Netherlands (1928), Finland (1952), Italy (1960), Japan (1964), Mexico (1968), Canada (1976), Soviet Union (1980), South Korea (1988), Spain (1992), China (2008) and Brazil (2016).</a:t>
            </a:r>
          </a:p>
          <a:p>
            <a:endParaRPr lang="en-US" dirty="0"/>
          </a:p>
        </p:txBody>
      </p:sp>
    </p:spTree>
    <p:extLst>
      <p:ext uri="{BB962C8B-B14F-4D97-AF65-F5344CB8AC3E}">
        <p14:creationId xmlns:p14="http://schemas.microsoft.com/office/powerpoint/2010/main" val="169865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USING PYTHON</a:t>
            </a:r>
            <a:endParaRPr lang="en-US" dirty="0"/>
          </a:p>
        </p:txBody>
      </p:sp>
      <p:sp>
        <p:nvSpPr>
          <p:cNvPr id="3" name="Content Placeholder 2"/>
          <p:cNvSpPr>
            <a:spLocks noGrp="1"/>
          </p:cNvSpPr>
          <p:nvPr>
            <p:ph idx="1"/>
          </p:nvPr>
        </p:nvSpPr>
        <p:spPr/>
        <p:txBody>
          <a:bodyPr/>
          <a:lstStyle/>
          <a:p>
            <a:pPr marL="0" indent="0">
              <a:buNone/>
            </a:pPr>
            <a:r>
              <a:rPr lang="en-US" b="1" dirty="0" smtClean="0"/>
              <a:t>----------------------------------------------------------------------------------------------</a:t>
            </a:r>
          </a:p>
          <a:p>
            <a:pPr marL="0" indent="0">
              <a:buNone/>
            </a:pPr>
            <a:r>
              <a:rPr lang="en-US" b="1" dirty="0" smtClean="0"/>
              <a:t>Steps Followed:  </a:t>
            </a:r>
          </a:p>
          <a:p>
            <a:pPr marL="0" indent="0">
              <a:buNone/>
            </a:pPr>
            <a:r>
              <a:rPr lang="en-US" b="1" dirty="0" smtClean="0"/>
              <a:t>----------------------------------------------------------------------------------------------</a:t>
            </a:r>
          </a:p>
          <a:p>
            <a:pPr marL="0" indent="0">
              <a:buNone/>
            </a:pPr>
            <a:r>
              <a:rPr lang="en-US" b="1" dirty="0" smtClean="0"/>
              <a:t>Step-1: Load </a:t>
            </a:r>
            <a:r>
              <a:rPr lang="en-US" b="1" dirty="0"/>
              <a:t>the </a:t>
            </a:r>
            <a:r>
              <a:rPr lang="en-US" b="1" dirty="0" smtClean="0"/>
              <a:t>dataset</a:t>
            </a:r>
          </a:p>
          <a:p>
            <a:pPr marL="0" indent="0">
              <a:buNone/>
            </a:pPr>
            <a:r>
              <a:rPr lang="en-US" b="1" dirty="0" smtClean="0"/>
              <a:t>Step-2: Preprocess the data</a:t>
            </a:r>
          </a:p>
          <a:p>
            <a:pPr marL="0" indent="0">
              <a:buNone/>
            </a:pPr>
            <a:r>
              <a:rPr lang="en-US" b="1" dirty="0" smtClean="0"/>
              <a:t>Step-3: Cleansing the Data</a:t>
            </a:r>
          </a:p>
          <a:p>
            <a:pPr marL="0" indent="0">
              <a:buNone/>
            </a:pPr>
            <a:r>
              <a:rPr lang="en-US" b="1" dirty="0" smtClean="0"/>
              <a:t>Step-4: Process the data for </a:t>
            </a:r>
            <a:r>
              <a:rPr lang="en-US" b="1" dirty="0" err="1" smtClean="0"/>
              <a:t>anlysis</a:t>
            </a:r>
            <a:endParaRPr lang="en-US" dirty="0"/>
          </a:p>
        </p:txBody>
      </p:sp>
    </p:spTree>
    <p:extLst>
      <p:ext uri="{BB962C8B-B14F-4D97-AF65-F5344CB8AC3E}">
        <p14:creationId xmlns:p14="http://schemas.microsoft.com/office/powerpoint/2010/main" val="48797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Analysis-1: - Medal Tally</a:t>
            </a:r>
            <a:endParaRPr lang="en-US" dirty="0"/>
          </a:p>
        </p:txBody>
      </p:sp>
      <p:sp>
        <p:nvSpPr>
          <p:cNvPr id="3" name="Content Placeholder 2"/>
          <p:cNvSpPr>
            <a:spLocks noGrp="1"/>
          </p:cNvSpPr>
          <p:nvPr>
            <p:ph idx="1"/>
          </p:nvPr>
        </p:nvSpPr>
        <p:spPr/>
        <p:txBody>
          <a:bodyPr>
            <a:normAutofit/>
          </a:bodyPr>
          <a:lstStyle/>
          <a:p>
            <a:pPr marL="0" indent="0">
              <a:buNone/>
            </a:pPr>
            <a:r>
              <a:rPr lang="de-DE" dirty="0" smtClean="0"/>
              <a:t>Medal‘s Being won in form of Gold, Silver and Bronze are:-</a:t>
            </a:r>
          </a:p>
          <a:p>
            <a:pPr marL="0" indent="0">
              <a:buNone/>
            </a:pPr>
            <a:r>
              <a:rPr lang="de-DE" dirty="0" smtClean="0"/>
              <a:t>----------------------------------------------------------------------------</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Outcome: </a:t>
            </a:r>
          </a:p>
          <a:p>
            <a:pPr marL="0" indent="0">
              <a:buNone/>
            </a:pPr>
            <a:r>
              <a:rPr lang="en-US" sz="2000" i="1" dirty="0" smtClean="0"/>
              <a:t>	its </a:t>
            </a:r>
            <a:r>
              <a:rPr lang="en-US" sz="2000" i="1" dirty="0"/>
              <a:t>clear that there are around </a:t>
            </a:r>
            <a:r>
              <a:rPr lang="en-US" sz="2000" b="1" i="1" dirty="0"/>
              <a:t>174</a:t>
            </a:r>
            <a:r>
              <a:rPr lang="en-US" sz="2000" i="1" dirty="0"/>
              <a:t> entries missing who won </a:t>
            </a:r>
            <a:r>
              <a:rPr lang="en-US" sz="2000" b="1" i="1" dirty="0"/>
              <a:t>Bronze</a:t>
            </a:r>
            <a:r>
              <a:rPr lang="en-US" sz="2000" i="1" dirty="0"/>
              <a:t> and </a:t>
            </a:r>
            <a:r>
              <a:rPr lang="en-US" sz="2000" b="1" i="1" dirty="0"/>
              <a:t>115</a:t>
            </a:r>
            <a:r>
              <a:rPr lang="en-US" sz="2000" i="1" dirty="0"/>
              <a:t> entries are missing who won </a:t>
            </a:r>
            <a:r>
              <a:rPr lang="en-US" sz="2000" b="1" i="1" dirty="0"/>
              <a:t>Silver</a:t>
            </a:r>
            <a:r>
              <a:rPr lang="en-US" sz="2000" i="1" dirty="0"/>
              <a:t>.</a:t>
            </a:r>
          </a:p>
        </p:txBody>
      </p:sp>
      <p:graphicFrame>
        <p:nvGraphicFramePr>
          <p:cNvPr id="4" name="Table 3"/>
          <p:cNvGraphicFramePr>
            <a:graphicFrameLocks noGrp="1"/>
          </p:cNvGraphicFramePr>
          <p:nvPr>
            <p:extLst>
              <p:ext uri="{D42A27DB-BD31-4B8C-83A1-F6EECF244321}">
                <p14:modId xmlns:p14="http://schemas.microsoft.com/office/powerpoint/2010/main" val="1097525333"/>
              </p:ext>
            </p:extLst>
          </p:nvPr>
        </p:nvGraphicFramePr>
        <p:xfrm>
          <a:off x="971997" y="2793165"/>
          <a:ext cx="8128000" cy="14833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CATEGORY</a:t>
                      </a:r>
                      <a:endParaRPr lang="en-US" dirty="0"/>
                    </a:p>
                  </a:txBody>
                  <a:tcPr/>
                </a:tc>
                <a:tc>
                  <a:txBody>
                    <a:bodyPr/>
                    <a:lstStyle/>
                    <a:p>
                      <a:r>
                        <a:rPr lang="en-US" dirty="0" smtClean="0"/>
                        <a:t>COUNT</a:t>
                      </a:r>
                      <a:endParaRPr lang="en-US" dirty="0"/>
                    </a:p>
                  </a:txBody>
                  <a:tcPr/>
                </a:tc>
              </a:tr>
              <a:tr h="370840">
                <a:tc>
                  <a:txBody>
                    <a:bodyPr/>
                    <a:lstStyle/>
                    <a:p>
                      <a:r>
                        <a:rPr lang="en-US" dirty="0" smtClean="0"/>
                        <a:t>GOLD</a:t>
                      </a:r>
                      <a:endParaRPr lang="en-US" dirty="0"/>
                    </a:p>
                  </a:txBody>
                  <a:tcPr/>
                </a:tc>
                <a:tc>
                  <a:txBody>
                    <a:bodyPr/>
                    <a:lstStyle/>
                    <a:p>
                      <a:r>
                        <a:rPr lang="de-DE" dirty="0" smtClean="0"/>
                        <a:t>10484 </a:t>
                      </a:r>
                      <a:endParaRPr lang="en-US" dirty="0"/>
                    </a:p>
                  </a:txBody>
                  <a:tcPr/>
                </a:tc>
              </a:tr>
              <a:tr h="370840">
                <a:tc>
                  <a:txBody>
                    <a:bodyPr/>
                    <a:lstStyle/>
                    <a:p>
                      <a:r>
                        <a:rPr lang="en-US" dirty="0" smtClean="0"/>
                        <a:t>SILVER</a:t>
                      </a:r>
                      <a:endParaRPr lang="en-US" dirty="0"/>
                    </a:p>
                  </a:txBody>
                  <a:tcPr/>
                </a:tc>
                <a:tc>
                  <a:txBody>
                    <a:bodyPr/>
                    <a:lstStyle/>
                    <a:p>
                      <a:r>
                        <a:rPr lang="de-DE" dirty="0" smtClean="0"/>
                        <a:t>10369 </a:t>
                      </a:r>
                      <a:endParaRPr lang="en-US" dirty="0"/>
                    </a:p>
                  </a:txBody>
                  <a:tcPr/>
                </a:tc>
              </a:tr>
              <a:tr h="370840">
                <a:tc>
                  <a:txBody>
                    <a:bodyPr/>
                    <a:lstStyle/>
                    <a:p>
                      <a:r>
                        <a:rPr lang="en-US" dirty="0" smtClean="0"/>
                        <a:t>BRONZE</a:t>
                      </a:r>
                      <a:endParaRPr lang="en-US" dirty="0"/>
                    </a:p>
                  </a:txBody>
                  <a:tcPr/>
                </a:tc>
                <a:tc>
                  <a:txBody>
                    <a:bodyPr/>
                    <a:lstStyle/>
                    <a:p>
                      <a:r>
                        <a:rPr lang="de-DE" dirty="0" smtClean="0"/>
                        <a:t>10310 </a:t>
                      </a:r>
                      <a:endParaRPr lang="en-US" dirty="0"/>
                    </a:p>
                  </a:txBody>
                  <a:tcPr/>
                </a:tc>
              </a:tr>
            </a:tbl>
          </a:graphicData>
        </a:graphic>
      </p:graphicFrame>
    </p:spTree>
    <p:extLst>
      <p:ext uri="{BB962C8B-B14F-4D97-AF65-F5344CB8AC3E}">
        <p14:creationId xmlns:p14="http://schemas.microsoft.com/office/powerpoint/2010/main" val="292005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Analysis-2: - Men and Women participation</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It’s clear that Male participation is in large as compared to women participation, </a:t>
            </a:r>
          </a:p>
          <a:p>
            <a:r>
              <a:rPr lang="en-US" dirty="0" smtClean="0"/>
              <a:t>Lets see the Year wise participation:=</a:t>
            </a:r>
          </a:p>
          <a:p>
            <a:endParaRPr lang="en-US" dirty="0"/>
          </a:p>
          <a:p>
            <a:endParaRPr lang="en-US" dirty="0" smtClean="0"/>
          </a:p>
          <a:p>
            <a:endParaRPr lang="en-US" dirty="0"/>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485664811"/>
              </p:ext>
            </p:extLst>
          </p:nvPr>
        </p:nvGraphicFramePr>
        <p:xfrm>
          <a:off x="1890332" y="2116652"/>
          <a:ext cx="8128000" cy="111252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GENDER</a:t>
                      </a:r>
                      <a:endParaRPr lang="en-US" dirty="0"/>
                    </a:p>
                  </a:txBody>
                  <a:tcPr/>
                </a:tc>
                <a:tc>
                  <a:txBody>
                    <a:bodyPr/>
                    <a:lstStyle/>
                    <a:p>
                      <a:r>
                        <a:rPr lang="en-US" dirty="0" smtClean="0"/>
                        <a:t>NUMBER</a:t>
                      </a:r>
                      <a:endParaRPr lang="en-US" dirty="0"/>
                    </a:p>
                  </a:txBody>
                  <a:tcPr/>
                </a:tc>
              </a:tr>
              <a:tr h="370840">
                <a:tc>
                  <a:txBody>
                    <a:bodyPr/>
                    <a:lstStyle/>
                    <a:p>
                      <a:r>
                        <a:rPr lang="en-US" dirty="0" smtClean="0"/>
                        <a:t>MEN</a:t>
                      </a:r>
                      <a:endParaRPr lang="en-US" dirty="0"/>
                    </a:p>
                  </a:txBody>
                  <a:tcPr/>
                </a:tc>
                <a:tc>
                  <a:txBody>
                    <a:bodyPr/>
                    <a:lstStyle/>
                    <a:p>
                      <a:r>
                        <a:rPr lang="en-US" dirty="0" smtClean="0"/>
                        <a:t>22745</a:t>
                      </a:r>
                      <a:endParaRPr lang="en-US" dirty="0"/>
                    </a:p>
                  </a:txBody>
                  <a:tcPr/>
                </a:tc>
              </a:tr>
              <a:tr h="370840">
                <a:tc>
                  <a:txBody>
                    <a:bodyPr/>
                    <a:lstStyle/>
                    <a:p>
                      <a:r>
                        <a:rPr lang="en-US" dirty="0" smtClean="0"/>
                        <a:t>WOMEN</a:t>
                      </a:r>
                      <a:endParaRPr lang="en-US" dirty="0"/>
                    </a:p>
                  </a:txBody>
                  <a:tcPr/>
                </a:tc>
                <a:tc>
                  <a:txBody>
                    <a:bodyPr/>
                    <a:lstStyle/>
                    <a:p>
                      <a:r>
                        <a:rPr lang="en-US" dirty="0" smtClean="0"/>
                        <a:t>8418</a:t>
                      </a:r>
                      <a:endParaRPr lang="en-US" dirty="0"/>
                    </a:p>
                  </a:txBody>
                  <a:tcPr/>
                </a:tc>
              </a:tr>
            </a:tbl>
          </a:graphicData>
        </a:graphic>
      </p:graphicFrame>
    </p:spTree>
    <p:extLst>
      <p:ext uri="{BB962C8B-B14F-4D97-AF65-F5344CB8AC3E}">
        <p14:creationId xmlns:p14="http://schemas.microsoft.com/office/powerpoint/2010/main" val="1977341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29577"/>
            <a:ext cx="10515600" cy="1347386"/>
          </a:xfrm>
        </p:spPr>
        <p:txBody>
          <a:bodyPr>
            <a:normAutofit fontScale="92500" lnSpcReduction="10000"/>
          </a:bodyPr>
          <a:lstStyle/>
          <a:p>
            <a:r>
              <a:rPr lang="en-US" b="1" dirty="0"/>
              <a:t>Outcome</a:t>
            </a:r>
            <a:r>
              <a:rPr lang="en-US" b="1" dirty="0" smtClean="0"/>
              <a:t>:</a:t>
            </a:r>
            <a:endParaRPr lang="en-US" b="1" dirty="0"/>
          </a:p>
          <a:p>
            <a:pPr marL="0" indent="0">
              <a:buNone/>
            </a:pPr>
            <a:r>
              <a:rPr lang="en-US" sz="2200" i="1" dirty="0"/>
              <a:t>From the above graph its clear that Men participants are much more as compared to Women. But a good thing happen is that as year wise </a:t>
            </a:r>
            <a:r>
              <a:rPr lang="en-US" sz="2200" i="1" dirty="0" err="1"/>
              <a:t>olympic</a:t>
            </a:r>
            <a:r>
              <a:rPr lang="en-US" sz="2200" i="1" dirty="0"/>
              <a:t> progresses the women </a:t>
            </a:r>
            <a:r>
              <a:rPr lang="en-US" sz="2200" i="1" dirty="0" err="1"/>
              <a:t>particpant</a:t>
            </a:r>
            <a:r>
              <a:rPr lang="en-US" sz="2200" i="1" dirty="0"/>
              <a:t> also increases. Great sign for sports.</a:t>
            </a:r>
          </a:p>
          <a:p>
            <a:pPr marL="0" indent="0">
              <a:buNone/>
            </a:pPr>
            <a:endParaRPr lang="en-US" sz="2200" i="1" dirty="0"/>
          </a:p>
        </p:txBody>
      </p:sp>
      <p:pic>
        <p:nvPicPr>
          <p:cNvPr id="5" name="Picture 4"/>
          <p:cNvPicPr>
            <a:picLocks noChangeAspect="1"/>
          </p:cNvPicPr>
          <p:nvPr/>
        </p:nvPicPr>
        <p:blipFill>
          <a:blip r:embed="rId2"/>
          <a:stretch>
            <a:fillRect/>
          </a:stretch>
        </p:blipFill>
        <p:spPr>
          <a:xfrm>
            <a:off x="1938538" y="0"/>
            <a:ext cx="6743700" cy="4695825"/>
          </a:xfrm>
          <a:prstGeom prst="rect">
            <a:avLst/>
          </a:prstGeom>
        </p:spPr>
      </p:pic>
    </p:spTree>
    <p:extLst>
      <p:ext uri="{BB962C8B-B14F-4D97-AF65-F5344CB8AC3E}">
        <p14:creationId xmlns:p14="http://schemas.microsoft.com/office/powerpoint/2010/main" val="1172214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Analysis-3: - Sports in winning spot</a:t>
            </a:r>
            <a:endParaRPr lang="en-US" dirty="0"/>
          </a:p>
        </p:txBody>
      </p:sp>
      <p:sp>
        <p:nvSpPr>
          <p:cNvPr id="3" name="Content Placeholder 2"/>
          <p:cNvSpPr>
            <a:spLocks noGrp="1"/>
          </p:cNvSpPr>
          <p:nvPr>
            <p:ph idx="1"/>
          </p:nvPr>
        </p:nvSpPr>
        <p:spPr/>
        <p:txBody>
          <a:bodyPr/>
          <a:lstStyle/>
          <a:p>
            <a:endParaRPr lang="en-US" dirty="0" smtClean="0"/>
          </a:p>
          <a:p>
            <a:r>
              <a:rPr lang="en-US" dirty="0" smtClean="0"/>
              <a:t>TOP 5 SPORTS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88511739"/>
              </p:ext>
            </p:extLst>
          </p:nvPr>
        </p:nvGraphicFramePr>
        <p:xfrm>
          <a:off x="1503966" y="3600956"/>
          <a:ext cx="8128000" cy="2219960"/>
        </p:xfrm>
        <a:graphic>
          <a:graphicData uri="http://schemas.openxmlformats.org/drawingml/2006/table">
            <a:tbl>
              <a:tblPr firstRow="1" bandRow="1">
                <a:tableStyleId>{5C22544A-7EE6-4342-B048-85BDC9FD1C3A}</a:tableStyleId>
              </a:tblPr>
              <a:tblGrid>
                <a:gridCol w="4064000"/>
                <a:gridCol w="4064000"/>
              </a:tblGrid>
              <a:tr h="0">
                <a:tc>
                  <a:txBody>
                    <a:bodyPr/>
                    <a:lstStyle/>
                    <a:p>
                      <a:r>
                        <a:rPr lang="en-US" dirty="0" smtClean="0"/>
                        <a:t>SPORTS</a:t>
                      </a:r>
                      <a:endParaRPr lang="en-US" dirty="0"/>
                    </a:p>
                  </a:txBody>
                  <a:tcPr/>
                </a:tc>
                <a:tc>
                  <a:txBody>
                    <a:bodyPr/>
                    <a:lstStyle/>
                    <a:p>
                      <a:r>
                        <a:rPr lang="en-US" dirty="0" smtClean="0"/>
                        <a:t>MEDAL’s WON</a:t>
                      </a:r>
                      <a:endParaRPr lang="en-US" dirty="0"/>
                    </a:p>
                  </a:txBody>
                  <a:tcPr/>
                </a:tc>
              </a:tr>
              <a:tr h="370840">
                <a:tc>
                  <a:txBody>
                    <a:bodyPr/>
                    <a:lstStyle/>
                    <a:p>
                      <a:r>
                        <a:rPr lang="en-US" dirty="0" smtClean="0"/>
                        <a:t>ATHELETICS</a:t>
                      </a:r>
                      <a:endParaRPr lang="en-US" dirty="0"/>
                    </a:p>
                  </a:txBody>
                  <a:tcPr/>
                </a:tc>
                <a:tc>
                  <a:txBody>
                    <a:bodyPr/>
                    <a:lstStyle/>
                    <a:p>
                      <a:r>
                        <a:rPr lang="en-US" dirty="0" smtClean="0"/>
                        <a:t>3638</a:t>
                      </a:r>
                      <a:endParaRPr lang="en-US" dirty="0"/>
                    </a:p>
                  </a:txBody>
                  <a:tcPr/>
                </a:tc>
              </a:tr>
              <a:tr h="370840">
                <a:tc>
                  <a:txBody>
                    <a:bodyPr/>
                    <a:lstStyle/>
                    <a:p>
                      <a:r>
                        <a:rPr lang="en-US" dirty="0" smtClean="0"/>
                        <a:t>ROWING</a:t>
                      </a:r>
                      <a:endParaRPr lang="en-US" dirty="0"/>
                    </a:p>
                  </a:txBody>
                  <a:tcPr/>
                </a:tc>
                <a:tc>
                  <a:txBody>
                    <a:bodyPr/>
                    <a:lstStyle/>
                    <a:p>
                      <a:r>
                        <a:rPr lang="en-US" dirty="0" smtClean="0"/>
                        <a:t>2667</a:t>
                      </a:r>
                      <a:endParaRPr lang="en-US" dirty="0"/>
                    </a:p>
                  </a:txBody>
                  <a:tcPr/>
                </a:tc>
              </a:tr>
              <a:tr h="370840">
                <a:tc>
                  <a:txBody>
                    <a:bodyPr/>
                    <a:lstStyle/>
                    <a:p>
                      <a:r>
                        <a:rPr lang="en-US" dirty="0" smtClean="0"/>
                        <a:t>SWIMMING</a:t>
                      </a:r>
                      <a:endParaRPr lang="en-US" dirty="0"/>
                    </a:p>
                  </a:txBody>
                  <a:tcPr/>
                </a:tc>
                <a:tc>
                  <a:txBody>
                    <a:bodyPr/>
                    <a:lstStyle/>
                    <a:p>
                      <a:r>
                        <a:rPr lang="en-US" dirty="0" smtClean="0"/>
                        <a:t>2628</a:t>
                      </a:r>
                      <a:endParaRPr lang="en-US" dirty="0"/>
                    </a:p>
                  </a:txBody>
                  <a:tcPr/>
                </a:tc>
              </a:tr>
              <a:tr h="370840">
                <a:tc>
                  <a:txBody>
                    <a:bodyPr/>
                    <a:lstStyle/>
                    <a:p>
                      <a:r>
                        <a:rPr lang="en-US" dirty="0" smtClean="0"/>
                        <a:t>ARTISTIC G</a:t>
                      </a:r>
                      <a:endParaRPr lang="en-US" dirty="0"/>
                    </a:p>
                  </a:txBody>
                  <a:tcPr/>
                </a:tc>
                <a:tc>
                  <a:txBody>
                    <a:bodyPr/>
                    <a:lstStyle/>
                    <a:p>
                      <a:r>
                        <a:rPr lang="en-US" dirty="0" smtClean="0"/>
                        <a:t>2103</a:t>
                      </a:r>
                      <a:endParaRPr lang="en-US" dirty="0"/>
                    </a:p>
                  </a:txBody>
                  <a:tcPr/>
                </a:tc>
              </a:tr>
              <a:tr h="370840">
                <a:tc>
                  <a:txBody>
                    <a:bodyPr/>
                    <a:lstStyle/>
                    <a:p>
                      <a:r>
                        <a:rPr lang="en-US" dirty="0" smtClean="0"/>
                        <a:t>FENCING</a:t>
                      </a:r>
                      <a:endParaRPr lang="en-US" dirty="0"/>
                    </a:p>
                  </a:txBody>
                  <a:tcPr/>
                </a:tc>
                <a:tc>
                  <a:txBody>
                    <a:bodyPr/>
                    <a:lstStyle/>
                    <a:p>
                      <a:r>
                        <a:rPr lang="en-US" dirty="0" smtClean="0"/>
                        <a:t>1613</a:t>
                      </a:r>
                      <a:endParaRPr lang="en-US" dirty="0"/>
                    </a:p>
                  </a:txBody>
                  <a:tcPr/>
                </a:tc>
              </a:tr>
            </a:tbl>
          </a:graphicData>
        </a:graphic>
      </p:graphicFrame>
    </p:spTree>
    <p:extLst>
      <p:ext uri="{BB962C8B-B14F-4D97-AF65-F5344CB8AC3E}">
        <p14:creationId xmlns:p14="http://schemas.microsoft.com/office/powerpoint/2010/main" val="6640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Analysis-4: - Year wise medal tally</a:t>
            </a:r>
            <a:endParaRPr lang="en-US" dirty="0"/>
          </a:p>
        </p:txBody>
      </p:sp>
      <p:sp>
        <p:nvSpPr>
          <p:cNvPr id="4" name="AutoShape 2" descr="data:image/png;base64,iVBORw0KGgoAAAANSUhEUgAAAsUAAAH+CAYAAAB0nnPrAAAABHNCSVQICAgIfAhkiAAAAAlwSFlzAAAPYQAAD2EBqD+naQAAADl0RVh0U29mdHdhcmUAbWF0cGxvdGxpYiB2ZXJzaW9uIDMuMC4yLCBodHRwOi8vbWF0cGxvdGxpYi5vcmcvOIA7rQAAIABJREFUeJzs3XtUVPXC//EPOKhAKppip36VpUCpEOMNFbPEOGbl5aiFaWYqulIUb3grTTum5pOlIWXe0lNyCjU9ZVnW6WgXH8PLQ2U9YmIX8aiAgsZFBGT//mg5x3lARZhhBvb7tRZryXfv/Znv3sD4cfudwcMwDEMAAACAiXm6egIAAACAq1GKAQAAYHqUYgAAAJgepRgAAACmRykGAACA6VGKAQAAYHqUYgAAAJgepRgAAACmRykGADfg6t+j5OrHBwBXoxQDMI2DBw9q2rRpuv/++xUSEqKePXtq9uzZSk9Pd+m8Pv/8c82YMaPKOVu2bFFQUJCOHz9e4WN+//13zZgxQ/v377/qfsnJyerVq5fatm2rUaNGVXWqNoZh6IknnlDbtm115MiRcvd55513FBQUpMTERIc9LgD8X5RiAKaQmJiowYMH68yZM5o6dapWr16tp59+Wvv27dPAgQP1448/umxu69ev18mTJ13y2IcOHdI//vEPlZaWXnW/xYsXq7S0VKtWrdL06dMd9vgeHh5auHChLBaLZs+eXWYep06d0pIlSxQeHq4hQ4Y47HEB4P+iFAOo9Q4cOKAFCxZoyJAhevPNN9WnTx+FhYXp0Ucf1TvvvCMfHx/NmjXL1dN0a2fPnlW7du3UtWtXBQUFOTT7tttu06RJk/Ttt99qw4YNdtvmzZsnT09PLVy4UB4eHg59XAC4HKUYQK23du1aNWjQQFOmTCmzrUmTJpo5c6b+/Oc/Ky8vzza+fft2DRgwQFarVeHh4Xruued07tw52/bly5eXWw6DgoK0fPlySdLx48cVFBSkjz/+WLGxsbJarerYsaOeffZZ5efnS5KGDRumvXv3au/evQoKClJycnK55zBz5kwNGzZMmzdvVo8ePWS1WvXkk0/qf//3f6967rt379aQIUPUvn17hYWFaerUqba70snJyXryySclSU8++aSGDRtW5vhL5/Dvf/9b//jHP+zmePDgQY0aNUphYWFq166dnn76abslEMnJyQoKCtK7776rHj16qGvXrvr666/LneeTTz6p9u3ba+nSpbb5ffTRR9q5c6eee+453XTTTbZ9L168qDfeeEMPPPCA2rZtq169epVZWnHx4kWtXLlSDz/8sIKDgxUaGqrHH3/c7vouXbpUDz74oOLj4xUWFqbIyEi7rzEAc6EUA6jVDMPQ119/rS5dusjb27vcfR588EGNHz9eN9xwgyTp9ddf1+TJk3XPPfcoPj5eMTEx2rFjh4YNG6bCwsLrnsPcuXN1yy236PXXX1d0dLTee+89vfHGG7ZtrVu3VuvWrZWUlKQ2bdpcMefQoUNaunSpxo8fr5deeklnz57VsGHDlJGRUe7+77//vkaOHKnmzZvrlVde0axZs5SSkqKoqCidOXNGbdq00XPPPSdJeu655zR37twyGf7+/kpKSlKzZs1033332eb4zTff6PHHH1dpaakWLFigF154QSdPntTgwYN19OhRu4ylS5dqxowZmjFjhkJDQ8ud66W7waWlpXrxxReVl5enRYsW6cEHH1SfPn3s9p0zZ44SEhLUv39/vfHGG4qMjNT8+fO1cuVK2z6LFy/WG2+8oSFDhmjt2rV6/vnndfr0aU2cOFHnz5+37Zeenq6dO3fqlVde0aRJk9SoUaMrXn8AtZvF1RMAAGfKycnRhQsX9P/+3/+r0P7nzp3TihUr9Oijj9qVxMDAQA0dOlRbtmy57rWt9913n+2FdF26dNHu3bu1a9cuTZ06Va1atbKV8SsVxktyc3O1YsUKdezYUZIUEhKiBx54QOvXry/zQr3S0lK99NJL6tq1q5YuXWobb9eunR566CG9+eabmjZtmlq1aiVJatWqle3Pl6tbt65CQ0NVt25dNWnSxDbHl19+WbfeeqvWrFmjOnXqSJK6deumyMhILV++XMuWLbNlDB48WA8++OA1r1OLFi00adIkvfjiizpz5oykP5ZPXO7o0aN67733NGPGDI0cOdL2uB4eHnr99df1+OOPq2HDhsrKytKUKVM0dOhQ27FeXl6aPHmyjhw5opCQEElSSUmJZs6cqbCwsGvOD0Dtxp1iALWap+cfT3MXL16s0P7ffvutioqKytyd7NChg2655ZYrLm+4mv9bdm+66SYVFBRcd87NN99sK8TSH3dxrVarDhw4UGbfX375RVlZWWXO47bbbpPVaq3UeVxSUFCggwcP6qGHHrIVYklq2LChevToUSb7etYgDx8+XFarVfv27dOCBQvUuHFju+179uyRJPXo0UMlJSW2j4iICBUWFtquxdKlSzVs2DBlZ2crJSVFW7Zs0YcffihJKi4utssMDAys+MkDqLW4UwygVvPz85Ovr69OnDhxxX0KCgpUVFQkPz8/25rSpk2bltmvadOmys3Nve45/N9lG56enpV6X2B/f/8yYzfeeGO575xx9uxZSVc+j2utRb6a3NxcGYZR4Wt04403Vjjb09NT4eHhSklJ0X333Vdm+6XzutKd58zMTEnS999/r+eff14//PCDvL291apVK9u65MuvfZ06dcoUbwDmRCkGUOt169ZNycnJunDhgurVq1dm+5YtW7RgwQL9/e9/t60pPX36tFq2bGm3X1ZWlm699VZJsr0TwsWLF213Sy+9eM5ZLhXCy50+fbrc0unn52fb/n9lZWVVqQg2aNBAHh4eV8y+9NjO0KBBA0nShg0bVL9+/TLbb7nlFv3++++Kjo5W69at9dFHH+nOO++Up6enPv/8c3322WdOmxuAmo3lEwBqvZEjR+rs2bN2a2svOXPmjNasWaPbb79doaGhuueee1S3bl1t27bNbr/9+/frxIkTateunSTZ1gFf/v7C//M//1Op+V1a4nEtx44dU1pamu3zjIwMffvtt+rSpUuZfe+44w41a9aszHmkp6fr22+/tZ3H5csfKsrHx0dt27bV9u3b7Zal5ObmateuXWrfvv11Z1ZUp06dJP3xD4Tg4GDbR3Z2tl599VWdO3dOaWlpOnfunJ566im1atXKdn2//PJLSfz2PgDl404xgFovNDRUEydO1LJly3T06FH95S9/UePGjXXkyBG9+eabys/P16pVq+Th4SE/Pz+NGTNGCQkJ8vLyUs+ePXX8+HG9+uqratWqlQYMGCDpjxfPLVq0SHPmzNHo0aN16tQpJSQkyNfX97rn17BhQ6WkpGjPnj1q3br1Fd8BwTAMjRs3TpMmTVKdOnWUkJCghg0blvtWap6enpoyZYpmzZqlyZMnq3///srJyVFCQoIaNWqkESNGSPrPndddu3apUaNGuuuuuyo056lTp2rUqFGKjo7WE088oeLiYq1atUpFRUUaP378dV+Dirr77rv18MMP65lnnlF6erpat26to0ePatmyZWrRooVuv/12NWnSRL6+vnr99dfl4eEhT09PffLJJ9qyZYskXXM996lTp3Tq1Cm1bt1adevWddq5AHAv3CkGYApjx461Fd9FixZpzJgxevvtt9W9e3e9//77di+2mjBhgubNm6e9e/fq6aefVkJCgh588EH9/e9/t60PvuOOO7R48WKdOHFCY8aM0d/+9jfNnz+/3HW/1zJ06FB5eXlp9OjRtruZ5bn55ps1YsQILVy4UM8884xatGihd99994rLFQYMGKD4+Hj99ttviomJ0Ysvviir1arNmzerWbNmkqSAgAA98sgjSkxMVFxcXIXn3KVLF61bt05FRUWaMmWK5syZo+bNm2vjxo0KCAi4vgtwnRYvXqzhw4crMTFR0dHRWr16tfr06aM1a9bI09NTjRo10muvvaaSkhLFxsZq5syZysjIUGJionx8fMp9YeLl3nnnHUVFRSk7O9up5wHAvXgY/D8SALi9mTNnau/evfrXv/7l6qkAQK3EnWIAAACYHqUYAAAApsfyCQAAAJged4oBAABgepRiAAAAmB6lGAAAAKZHKQYAAIDp8RvtrkNWVq6rpwAAAICraNasQaWO404xAAAATI9SDAAAANOjFAMAAMD0KMUAAAAwPUoxAAAATI9SDAAAANOjFAMAAMD0KMUAAAAwPUoxAAAATI9SDAAAANOjFAMAAMD0KMUAAAAwPUoxAAAATI9SDAAAANOjFAMAAMD0KMUAAAAwPUoxAAAATI9SDAAAANOjFAMAAMD0KMUAAAAwPYurJwAAAAD3VvrOtw7J8Xw81CE5zsCdYgAAAJgepRgAAACm59JSnJqaqhEjRqhTp04KDw/X9OnTlZ2dLUn67rvv9Oijj8pqtSoiIkKbNm2yO3br1q2KjIxUaGioBgwYoJSUFNu2ixcvavHixeratausVqvGjh2rzMzMaj03AAAA1BwuK8WFhYWKjo6W1WrV119/rQ8//FBnz57VM888o3PnzmnMmDHq37+/9u3bpwULFmjRokX6/vvvJUnJycmaP3++XnzxRe3bt099+/bV2LFjdf78eUnSihUrtHv3br333nv66quvVL9+fc2ePdtVpwoAAAA357IX2p04cUJ33XWXYmJiVKdOHdWtW1dRUVGaPn26Pv30U/n5+Wno0KGSpC5duqhPnz5KTExUSEiINm3apIcffljt27eXJD311FNKSkrS9u3bNXDgQG3atElxcXH605/+JEl69tln1a1bN6Wnp+vWW2911SkDAACTK1l3ziE5lhGNHJKD/3DZneI777xTa9asUZ06dWxjO3bsUJs2bXTkyBEFBgba7d+qVSulpqZKktLS0q64PTc3V6dOnbLb3rRpUzVq1EiHDx924hkBAACgpnKLt2QzDEPLli3Tzp07tWHDBr311lvy9va226d+/foqKCiQJOXn519xe35+viTJx8enzPZL2yoiMzNTWVlZdmMWi4/8/f0rnAEAAHC5EgflWCzVe1+zyEE51T3v6+HyUpyXl6dZs2bpxx9/1IYNGxQUFCRvb2/l5uba7VdYWChfX19Jkre3twoLC8tsb9y4sa0sX1pfXN7xFZGUlKSEhAS7sZiYGMXGxlY4AwAA4HInleOQnMaNy3aajKXfOyS7+eSQstkOSS5/3u7CpaX42LFjGj16tG6++WZt3rxZTZo0kSQFBgZq9+7ddvumpaUpICBAkhQQEKAjR46U2d69e3c1atRIzZs3t1tikZWVpbNnz5ZZcnE1UVFRioiIsBuzWHyUk1Pxu80AAADO4Mw+UlOzL6ls8XZZKT537pyGDx+uzp07a8GCBfL0/M/t9MjISL300ktav369hg4dqgMHDmjbtm16/fXXJUmDBg1STEyMevfurfbt2ysxMVFnzpxRZGSkJGnAgAFasWKFgoOD1bhxYy1cuFCdOnXSbbfdVuH5+fv7l1kqkZWVq5KSUgecPQAAQOU5s4/U1Oyqclkp3rJli06cOKGPP/5Yn3zyid22lJQUvfnmm1qwYIHi4+PVpEkTzZ49W507d5b0x7tRzJ07V/PmzVNGRoZatWql1atXy8/PT9IfyxxKSko0dOhQ5efnKywsTMuWLav2cwQAAEDN4GEYhuHqSdQUWVm5194JAADgCpz5lmylG35xSLbnE3eUzX7nW8dkPx7qkJyradasQaWOc9+XAAIAAADVhFIMAAAA06MUAwAAwPQoxQAAADA9SjEAAABMj1IMAAAA03P5r3kGAACAORlJXzosyyOqe5WO504xAAAATI9SDAAAANOjFAMAAMD0KMUAAAAwPUoxAAAATI9SDAAAANOjFAMAAMD0KMUAAAAwPUoxAAAATI9SDAAAANOjFAMAAMD0KMUAAAAwPUoxAAAATI9SDAAAANOjFAMAAMD0KMUAAAAwPYurJwAAAOBOsjYXOCSn2SAfh+SgenCnGAAAAKZHKQYAAIDpUYoBAABgepRiAAAAmB6lGAAAAKZHKQYAAIDpUYoBAABgepRiAAAAmB6lGAAAAKZHKQYAAIDpUYoBAABgepRiAAAAmB6lGAAAAKZHKQYAAIDpUYoBAABgepRiAAAAmJ7F1ROQpOzsbEVFRemFF15QWFiYnnvuOW3bts1un8LCQnXt2lVr165VaWmp2rdvL8Mw5OHhYdtn9+7d8vHx0ZkzZzRnzhzt3btXderUUd++fTVjxgxZLG5xugAAAHAzLr9TfODAAUVFRenYsWO2sb/+9a9KSUmxfSxfvlwNGzbUzJkzJUlpaWkqLi7W3r177fbz8fGRJE2aNEk+Pj766quvtHnzZu3Zs0fr1693xekBAACgBnBpKd66davi4uI0efLkK+6TnZ2tuLg4PfvsswoICJAkHTx4UEFBQapbt26Z/X/77Tft3btX06ZNk7e3t2699VaNGzdOiYmJTjsPAAAA1GwuXU/QrVs39enTRxaL5YrFeMmSJWrbtq369u1rGzt48KAuXLiggQMH6t///rdatmypqVOnql27djpy5Ij8/PzUvHlz2/4tW7bUiRMn9Pvvv6thw4YVmltmZqaysrLsxiwWH/n7+1fiTAEAgNlYLGXvPZY4MbuoBmYXOyi3vOzrPt5B86iUZs2aXXV7enq6PvjgA23atMluvH79+goJCdHEiRPVqFEjJSYmatSoUfrggw+Un58vb29vu/0vfV5QUFDhUpyUlKSEhAS7sZiYGMXGxlboeAAAUDOdVJ5Dcho39i0nO8dp2RkOSa7e7EwH5ZaXfb3c+pVn7733nqxWq+6++2678Utriy8ZNWqUtmzZoi+++ELNmzfX+fPn7bZf+tzXt+IXKyoqShEREXZjFouPcnLyr+cUAACASTmzM5B95ezKlmO3LsWffvqpRo4cWWZ86dKl6tWrl1q3bm0bKyoqUr169RQQEKCzZ8/q9OnTatq0qSTp6NGjuummm9SgQYMKP7a/v3+ZpRJZWbkqKSmt5NkAAAAzcWZnINvx2S5/94krycnJ0dGjR9WxY8cy23766SctWLBAWVlZKioqUkJCgvLy8hQZGakWLVqoffv2WrhwofLy8pSenq7XX39dgwYNcsFZAAAAoCZw21J8/PhxSbJ7wdwlixYt0m233aZ+/fopLCxMe/fu1bp16+Tn5ydJio+PV0lJiXr27KnHHntM9957r8aNG1et8wcAAEDN4TbLJw4fPmz3eXBwcJmxS/z8/LRo0aIrZjVt2lTx8fEOnR8AAABqL7e9UwwAAABUF0oxAAAATI9SDAAAANNzmzXFAAAAFfXTx4UOyQnsXd8hOaj5uFMMAAAA06MUAwAAwPQoxQAAADA9SjEAAABMj1IMAAAA06MUAwAAwPQoxQAAADA9SjEAAABMj1IMAAAA06MUAwAAwPQoxQAAADA9SjEAAABMj1IMAAAA06MUAwAAwPQoxQAAADA9SjEAAABMj1IMAAAA06MUAwAAwPQoxQAAADA9SjEAAABMj1IMAAAA06MUAwAAwPQoxQAAADA9SjEAAABMj1IMAAAA06MUAwAAwPQoxQAAADA9SjEAAABMj1IMAAAA06MUAwAAwPQsrp4AAAConfbsuuCQnC7313NIDnA13CkGAACA6VGKAQAAYHqUYgAAAJgepRgAAACm5xalODs7W5GRkUpOTraNzZ07V23btpXVarV9JCUl2bavXr1a3bt3V2hoqIYNG6aff/7Ztq2goECzZs1SWFiY2rdvr+nTpys/P79azwkAAAA1h8tL8YEDBxQVFaVjx47ZjR88eFDz589XSkqK7SMqKkqStHXrVr399ttau3atkpOT1aZNG8XGxsowDEnS/PnzdfLkSe3YsUOffvqpTp48qSVLllT7uQEAAKBmcGkp3rp1q+Li4jR58mS78aKiIv30009q27Ztucdt3LhRQ4YMUUBAgOrVq6epU6fqxIkTSk5O1vnz57Vt2zbFxsbKz89PN954o+Li4rRlyxadP3++Ok4LAAAANYxLS3G3bt302Wef6aGHHrIbT01NVUlJieLj49W1a1f16tVLq1atUmlpqSQpLS1NgYGBtv29vLzUokULpaam6rffflNxcbHd9pYtW6qwsFC//vprtZwXAAAAahaX/vKOZs2alTuem5urTp06adiwYXrllVd06NAhxcTEyNPTU9HR0crPz5e3t7fdMfXr11dBQYHy8vIkST4+PrZtl/a9nnXFmZmZysrKshuzWHzk7+9f4QwAAFB1Fovz7uFVd3aJE7OLamB2sYNyy8u+7uMdNA+HCg8PV3h4uO3zkJAQDR8+XNu3b1d0dLS8vb1VWFhod0xhYaF8fX1tZfj8+fPy9fW1/VmSbrjhhgrPISkpSQkJCXZjMTExio2NrdQ5AQBgPo5Ztti4sW85owVOyz6pPCdm5zgtO8MhydWbnemg3PKyr5dbluJ//vOfOn36tAYPHmwbKyoqUv369SVJAQEBOnLkiHr06CFJKi4u1q+//qrAwEDdcccd8vLyUlpamu655x5J0tGjR21LLCoqKipKERERdmMWi49ycngXCwAAqpMz/+4lu/ZlV7Ycu2UpNgxDixYt0u23367OnTvr22+/1VtvvaVZs2ZJkgYOHKjly5ere/fuuuOOO7R06VI1bdpUHTp0kJeXl3r37q0lS5bo1VdflSQtWbJEjzzyiK1UV4S/v3+ZpRJZWbkqKSl13IkCAIBrcubfvWSTfYlbluLIyEjNmjVL8+bNU0ZGhpo2baoJEyaoX79+kqRBgwYpNzdXMTExys7OVnBwsFauXCkvLy9Jf7zH8eLFi9WnTx8VFxerZ8+emjNnjitPCQAAAG7Mw7j05r64pqysXFdPAQCAGmPPrgsOyelyf70yYz99XFjOntcvsHfZ/0XO2uyY9crNBvmUGStZd84h2ZYRjcqMlW74xSHZnk/cUTb7nW8dk/14qN3nRtKXDsmVJI+o7pKkZs0aVOp4l//yDgAAAMDVKMUAAAAwPUoxAAAATM8tX2gHAACqx3tfOWb97MB7y66fBWoS7hQDAADA9CjFAAAAMD1KMQAAAEyPUgwAAADToxQDAADA9CjFAAAAMD1KMQAAAEyPUgwAAADToxQDAADA9CjFAAAAMD1KMQAAAEyPUgwAAADToxQDAADA9CyungAAALi6+V+fdUjOnG5+DskBaiPuFAMAAMD0KMUAAAAwPUoxAAAATI9SDAAAANOjFAMAAMD0KMUAAAAwPUoxAAAATI9SDAAAANOjFAMAAMD0KMUAAAAwPUoxAAAATI9SDAAAANOjFAMAAMD0KMUAAAAwPUoxAAAATM/i6gkAAFAbjP3yZ4fkrOh+p0NyAFwfSjFMbc+2xxyW1aXPRodlAQCA6sXyCQAAAJgepRgAAACmRykGAACA6VGKAQAAYHqUYgAAAJieW5Ti7OxsRUZGKjk52Ta2Y8cO9evXT+3atVNERIQSEhJUWlpq2967d2/dc889slqtto+jR49KkgoKCjRr1iyFhYWpffv2mj59uvLz86v9vAAAAFAzuPwt2Q4cOKCZM2fq2LFjtrEffvhB06dP17Jly3Tffffpl19+0ejRo+Xj46ORI0cqLy9Pv/zyiz7//HPdcsstZTLnz5+vkydPaseOHbp48aImTZqkJUuWaO7cudV5agAAAKghXHqneOvWrYqLi9PkyZPtxv/9739r8ODB6tGjhzw9PdWyZUtFRkZq3759kv4ozX5+fuUW4vPnz2vbtm2KjY2Vn5+fbrzxRsXFxWnLli06f/58tZwXAAAAahaX3inu1q2b+vTpI4vFYleMe/XqpV69etk+Lyws1K5du9SnTx9J0sGDB+Xt7a0nnnhCR44c0S233KIJEyaoR48e+u2331RcXKzAwEDb8S1btlRhYaF+/fVX3X333RWaW2ZmprKysuzGLBYf+fv7V+WUUYtZLG6xGglADefM5xKyXZ9d4sTsohqYXeyg3PKyr/t4B82jUpo1a3bNffLy8jRx4kTVr19fTz31lCTJw8NDwcHBmjJlim6++WZ98sknmjBhgjZs2KCSkj++3Xx8fGwZ3t7eknRd64qTkpKUkJBgNxYTE6PY2NgKZ8BcGjf2dfUUANQC5T+XZDsxO8+J2Y75H9ryswucln3SidfkpHKclp3hkOTqzc50UG552dfL5WuKr+bnn39WbGysbrzxRr311lu64YYbJEnR0dF2+/Xt21cffvihduzYYbubfP78efn6+tr+LMl2fEVERUUpIiLCbsxi8VFODi/YQ/n43gDgCM58LiGbbDNkV7Ycu20p/uKLLzRlyhQ99thjmjp1qiyW/0x17dq1at26tbp06WIbKyoqUr169XTHHXfIy8tLaWlpuueeeyRJR48elZeXl1q0aFHhx/f39y+zVCIrK1clJaVXOAJmx/cGAEdw5nMJ2WSTfWVuuQjy22+/VUxMjGbNmqUZM2bYFWJJOnnypJ5//nmlp6erpKREmzdvVkpKiv7yl7/I29tbvXv31pIlS5Sdna3s7GwtWbJEjzzyiOrXr++iMwIAAIA7c8s7xW+88YZKSkq0YMECLViwwDbevn17rVmzRtOnT5enp6eGDBmi3NxctWrVSqtWrdLtt98uSZo7d64WL16sPn36qLi4WD179tScOXNcdToAAABwc25Tig8fPmz78xtvvHHVfevWratnnnlGzzzzTLnbb7jhBs2fP1/z58936BwBAABQO7nl8gkAAACgOlGKAQAAYHqUYgAAAJgepRgAAACmRykGAACA6VGKAQAAYHqUYgAAAJie27xPMQAAzjbmy/9xSM6q7u0ckgPAfXCnGAAAAKZHKQYAAIDpUYoBAABgepRiAAAAmF6lSvGJEydkGEaZ8ZKSEn3//fdVnhQAAABQnSpVinv27KmcnJwy48ePH9ewYcOqPCkAAACgOlX4LdkSExP15ptvSpIMw9DAgQPl6WnfqX///XfdfPPNjp0hAAAA4GQVLsUDBgxQTk6ODMPQa6+9pgcffFC+vr52+/j6+urPf/6zwycJAAAAOFOFS7G3t7fGjx8vSfLw8NCoUaPk7e3ttIkBAAAA1aVSv9Fu/PjTi1v9AAAgAElEQVTxOn/+vL777jsVFxeXedFdx44dHTI5AAAAoDpUqhTv2rVL06ZNU15eXplC7OHhoUOHDjlkcgAAAEB1qFQpXrJkiTp06KCJEyeqQYMGjp4TAAAAUK0qVYp/++03LVu2TK1atXL0fAAAAIBqV6n3KW7RooWys7MdPRcAAADAJSp1p3jatGmaP3++Jk+erDvvvFN169a12857FQMAAKAmqVQpHjNmjCRp3Lhx8vDwsI0bhsEL7QAAAFDjVKoUv/XWW46eBwAAAOAylSrFnTp1cvQ8AAAAAJepVCmeNWvWVbcvWrSoUpMBAAAAXKFSpfj48eN2n5eUlCg9PV35+fl66KGHHDIxAAAAoLpUqhS//fbbZcYMw9DcuXPVuHHjKk8KAAAAqE6Vep/i8nh4eGjkyJHavHmzoyIBAACAauGwUixJp0+fVkFBgSMjAQAAAKer1PKJhISEMmO5ubn66KOPFB4eXuVJAQAAANWpUqV4y5YtZca8vLx07733asqUKVWeFAAAAFCdKlWK//Wvfzl6HgAAAIDLVKoUX/LVV1/p8OHDslgsCggIUOfOnVWnTh1HzQ0AAACoFpUqxb///rtGjhypH374QQ0bNlRpaany8vLUpk0brVu3Tg0bNnT0PAEAAACnqdS7TyxevFgXLlzQBx98oL1792r//v36xz/+oaKiIr388suOniMAAADgVJW6U/z5559r+fLlCgwMtI3dddddmjNnjiZPnqznn3/eYRMEAJjLqC++cEjO2vvuc0gOAHOo1J3ikpISNWnSpMz4jTfeqLy8vCpPCgAAAKhOlSrFbdq00TvvvFNm/O9//7vuvvvu687Lzs5WZGSkkpOTbWPfffedHn30UVmtVkVERGjTpk12x2zdulWRkZEKDQ3VgAEDlJKSYtt28eJFLV68WF27dpXVatXYsWOVmZl53fMCAACAOVRq+cSkSZP05JNP6rvvvlO7du3k4eGh/fv369ChQ1qzZs11ZR04cEAzZ87UsWPHbGPnzp3TmDFjFBsbq6ioKO3bt08xMTEKCgpSSEiIkpOTNX/+fK1evVohISFKTEzU2LFjtXPnTnl7e2vFihXavXu33nvvPTVo0EBz5szR7NmztWrVqsqcLgAAAGq5SpViq9WqxMRErVq1Sl9//bUMw1B6erreeusttW/fvsI5W7duVXx8vKZNm6bJkyfbxj/99FP5+flp6NChkqQuXbqoT58+SkxMVEhIiDZt2qSHH37Y9lhPPfWUkpKStH37dg0cOFCbNm1SXFyc/vSnP0mSnn32WXXr1k3p6em69dZbK3PKAIDLjPjiY4fkrLuvt0NyAKCqKlWKv//+e40ePVoDBgyw/crn+++/XxMnTtS6desUEBBQoZxu3bqpT58+slgsdqX4yJEjdi/ik6RWrVpp8+bNkqS0tDQNHDiwzPbU1FTl5ubq1KlTdsc3bdpUjRo10uHDhytcijMzM5WVlWU3ZrH4yN/fv0LHw3wslkqtRgJMzZk/N2ST7Y7ZJU7MLqqB2cUOyi0v+7qPr8xB//Vf/6U///nPdr/S+fPPP9ecOXO0aNEivfnmmxXKadasWbnj+fn58vb2thurX7++CgoKrrk9Pz9fkuTj41Nm+6VtFZGUlGQr/JfExMQoNja2whkwl8aNfV09BaDGcebPTe3KznZitmNeIF9+9nknZhc4LfukE6/JSeU4LTvDIcnVm+3IV3xV9eeyUqX4xx9/1KJFi+Tl5WUbq1OnjkaPHl3mDm5leHt7Kzc3126ssLBQvr6+tu2FhYVltjdu3NhWls+fP3/F4ysiKipKERERdmMWi49yciperGEufG8A18+ZPzdkk022ObMrW44rVYpvuOEGHTt2rMxShIyMDNWvX79SE7lcYGCgdu/ebTeWlpZmW5YREBCgI0eOlNnevXt3NWrUSM2bN1daWpptCUVWVpbOnj1bZknG1fj7+5dZKpGVlauSktLKnBJMgO8N4Po58+eGbLLJJvt6VGrxRa9evTRv3jz993//t/Ly8pSfn69vvvlGf/3rXxUZGVmlCUlSZGSkTp8+rfXr16u4uFjffPONtm3bZrsLPWjQIG3btk3ffPONiouLtX79ep05c8b22AMGDNCKFSuUnp6uvLw8LVy4UJ06ddJtt91W5bkBAACg9qnUneKpU6cqPT1dI0eOlIeHh208MjJS06dPr/KkGjdurDfffFMLFixQfHy8mjRpotmzZ6tz586S/ng3irlz52revHnKyMhQq1attHr1avn5+Un6Y+1vSUmJhg4dqvz8fIWFhWnZsmVVnhcAAABqp0qVYm9vb61cuVK//vqrDh8+LIvFopYtW6pFixaVnsjhw4ftPg8ODta77757xf379eunfv36lbvNy8tLcXFxiouLq/R8AAAAYB6VKsWXtGjRokpFGAAAAHAHvLEqAAAATI9SDAAAANOjFAMAAMD0KMUAAAAwPUoxAAAATI9SDAAAANOjFAMAAMD0KMUAAAAwPUoxAAAATI9SDAAAANOjFAMAAMD0KMUAAAAwPUoxAAAATI9SDAAAANOjFAMAAMD0LK6eAAC4u+FfJzgk52/dxjskBwDgeJRiuL3//cdgh2W17v+uw7Ku5ZOPBjks68GHNzssC+7lqa/edkjO+nuHOSQHAMyKUgwAtdSIL99zSM667gMdkgMA7oxSDKDaTP/6UYfk/Fe3TQ7JAQDgEl5oBwAAANOjFAMAAMD0KMUAAAAwPUoxAAAATI9SDAAAANOjFAMAAMD0KMUAAAAwPUoxAAAATI9SDAAAANOjFAMAAMD0KMUAAAAwPYurJwAAjvDk7tkOyXkr/AWH5AAAahbuFAMAAMD0uFMMhzi5eajDsv40KNFhWQAAABXBnWIAAACYHqUYAAAApkcpBgAAgOlRigEAAGB6lGIAAACYntu++8QHH3yguXPn2o0VFxdLkn744QdFR0crOTlZFst/TuHVV19V9+7ddfHiRS1ZskTvv/++zp8/r86dO+v555+Xv79/tZ4DAAAAaga3LcV9+/ZV3759bZ9nZGRo4MCBmjZtmqQ/ivHatWvVqVOnMseuWLFCu3fv1nvvvacGDRpozpw5mj17tlatWlVt8wcAAEDNUSOWTxiGoWnTpun+++9Xv379lJ6ernPnzql169bl7r9p0yaNHj1af/rTn3TDDTfo2Wef1Zdffqn09PRqnjkAAABqghpRit9//32lpaVp5syZkqSDBw/K19dXkydPVufOnfXII49o8+bNkqTc3FydOnVKgYGBtuObNm2qRo0a6fDhwy6ZPwAAANyb2y6fuKS0tFQrVqzQ008/rRtuuEGSVFRUpNDQUE2ePFkBAQFKTk7WhAkT5OvrK6vVKkny8fGxy6lfv77y8/Mr/LiZmZnKysqyG7NYfFiXXA0sFuf9W43s2qGmXmuyySab7BInZhfVwOxiB+WWl33dxztoHk6TnJyszMxMDRo0yDbWv39/9e/f3/Z5t27d1L9/f3388cfq2rWrJOn8+fN2OYWFhfL19a3w4yYlJSkhIcFuLCYmRrGxsZU5jVrPkQtTGjeu+NeJbHOqqdeabLIrn53txOw8J2afL2fMUdkFTss+6cRrclI5TsvOcEhy9WZnOii3vOzr5faleMeOHYqMjLS787t582b5+vqqd+/etrGioiLVq1dPjRo1UvPmzZWWlmZbQpGVlaWzZ8/aLam4lqioKEVERNiNWSw+ysmp+N1mVI4zrzHZtUNNvdZkk0022WQ7P7uy5djtS/GBAwf05JNP2o3l5eXplVde0e2336677rpLX375pT788EOtXbtWkjRgwACtWLFCwcHBaty4sRYuXKhOnTrptttuq/Dj+vv7l1kqkZWVq5KS0qqfFK7KmdeY7Nqhpl5rsskmm2yy3Tfb7Uvx8ePHy5TT4cOHq6CgQOPHj9eZM2d06623avHixerQoYOkP5Y5lJSUaOjQocrPz1dYWJiWLVvmiukDAACgBnD7UpySklJmzMPDQ+PGjdO4cePKPcbLy0txcXGKi4tz9vQAAABQC/CSdgAAAJgepRgAAACmRykGAACA6bn9mmIAZW3cMejaO1XQY702OywLAICaijvFAAAAMD1KMQAAAEyPUgwAAADToxQDAADA9CjFAAAAMD1KMQAAAEyPUgwAAADToxQDAADA9CjFAAAAMD1KMQAAAEyPUgwAAADToxQDAADA9CjFAAAAMD1KMQAAAEyPUgwAAADToxQDAADA9CjFAAAAMD2LqycAwL288a9BDst6OmKzw7IAAHAm7hQDAADA9CjFAAAAMD1KMQAAAEyPUgwAAADToxQDAADA9CjFAAAAMD1KMQAAAEyPUgwAAADToxQDAADA9CjFAAAAMD1KMQAAAEyPUgwAAADToxQDAADA9CjFAAAAMD1KMQAAAEyPUgwAAADToxQDAADA9CjFAAAAMD23LsXbt29X69atZbVabR/Tpk2TJH3xxRfq06ePQkND1bt3b+3cudPu2NWrV6t79+4KDQ3VsGHD9PPPP7viFAAAAFADuHUpPnjwoPr166eUlBTbx0svvaRff/1VEyZM0MSJE7V//35NmDBBkyZNUkZGhiRp69atevvtt7V27VolJyerTZs2io2NlWEYLj4jAAAAuCOLqydwNQcPHlTv3r3LjG/dulUdOnTQAw88IEl66KGHtGXLFiUlJSk2NlYbN27UkCFDFBAQIEmaOnWqNm7cqOTkZHXu3Llaz+F6Ge+tcViWx8Boh2UBAADUZm5biktLS/Xjjz/K29tba9as0cWLF3XfffcpLi5OaWlpCgwMtNu/VatWSk1NlSSlpaVp9OjRtm1eXl5q0aKFUlNTK1yKMzMzlZWVZTdmsfjI39+/imd2dcUOzLJY3Po/Aq7ImfMmu3Zk18Q5k0022WRLUokTs4tqYLY79R63LcXZ2dlq3bq1evXqpfj4eOXk5GjGjBmaNm2aioqK5O3tbbd//fr1VVBQIEnKz8+/6vaKSEpKUkJCgt1YTEyMYmNjK3lGFZPpwKzGjX0dmHZ16Q7Mcua8ya4d2TVxzmSTXbXsbCdm5zkx+7wTsyv+d/r1Zp904jU5qRynZWc4JLl6s92p97htKW7atKkSExNtn3t7e2vatGl67LHHFBYWpsLCQrv9CwsL5evra9v3atsrIioqShEREXZjFouPcnLyr/dUXKYmzfVyzpw32bUjuybOmWyyySab7OrJrmw5dttSnJqaqg8//FBTp06Vh4eHJKmoqEienp4KCQnRoUOH7PZPS0tT27ZtJUkBAQE6cuSIevToIUkqLi7Wr7/+WmbJxdX4+/uXWSqRlZWrkpLSqpxWtapJc72cM+dNdu3IrolzJptssskm272z3XbRqZ+fnxITE7VmzRqVlJToxIkTeumll/SXv/xF/fv31969e7V9+3aVlJRo+/bt2rt3r/r16ydJGjhwoDZs2KDU1FRduHBBL7/8spo2baoOHTq4+KwAAADgjtz2TvFNN92klStX6pVXXtGKFStUr149Pfzww5o2bZrq1aun1157TUuWLNGzzz6rW265RcuXL9cdd9whSRo0aJByc3MVExOj7OxsBQcHa+XKlfLy8nLxWQEAAMAduW0plqROnTrp3XffLXfbvffeq3vvvbfcbR4eHho5cqRGjhzpzOkBAACglnDrUgzHupAU57CselFLHJYFAADgam67phgAAACoLpRiAAAAmB6lGAAAAKZHKQYAAIDpUYoBAABgepRiAAAAmB6lGAAAAKZHKQYAAIDpUYoBAABgepRiAAAAmB6lGAAAAKZHKQYAAIDpUYoBAABgepRiAAAAmB6lGAAAAKZHKQYAAIDpUYoBAABgepRiAAAAmB6lGAAAAKZHKQYAAIDpUYoBAABgepRiAAAAmB6lGAAAAKZHKQYAAIDpUYoBAABgepRiAAAAmB6lGAAAAKZHKQYAAIDpUYoBAABgepRiAAAAmB6lGAAAAKZHKQYAAIDpUYoBAABgepRiAAAAmB6lGAAAAKZHKQYAAIDpUYoBAABgepRiAAAAmJ5bl+LU1FSNGDFCnTp1Unh4uKZPn67s7GxJ0ty5c9W2bVtZrVbbR1JSku3Y1atXq3v37goNDdWwYcP0888/u+o0AAAA4ObcthQXFhYqOjpaVqtVX3/9tT788EOdPXtWzzzzjCTp4MGDmj9/vlJSUmwfUVFRkqStW7fq7bff1tq1a5WcnKw2bdooNjZWhmG48pQAAADgpty2FJ84cUJ33XWXYmJiVLduXTVu3FhRUVHat2+fioqK9NNPP6lt27blHrtx40YNGTJEAQEBqlevnqZOnaoTJ04oOTm5ms8CAAAANYHF1RO4kjvvvFNr1qyxG9uxY4fatGmj1NRUlZSUKD4+XgcOHFCDBg00cOBARUdHy9PTU2lpaRo9erTtOC8vL7Vo0UKpqanq3LlzhR4/MzNTWVlZdmMWi4/8/f2rfnJXUezALIvF/t88F5yY7Uhkk+2qXLLJJptsZ2eXODG7qAZmO7P3XPfxDpqHUxmGoWXLlmnnzp3asGGDTp8+rU6dOmnYsGF65ZVXdOjQIcXExMjT01PR0dHKz8+Xt7e3XUb9+vVVUFBQ4cdMSkpSQkKC3VhMTIxiY2Mdck5XkunArMaNfe0+z3didroTsx2J7NqRXRPnTDbZVcvOdmJ2nhOzzzsxu+J/p19v9kknXpOTynFadoZDkqs325m953q5fSnOy8vTrFmz9OOPP2rDhg0KCgpSUFCQwsPDbfuEhIRo+PDh2r59u6Kjo+Xt7a3CwkK7nMLCQvn6VvxiRUVFKSIiwm7MYvFRTo4jq6VzOXOuZJPtyuyaOGeyySabbLKrJ7uy5ditS/GxY8c0evRo3Xzzzdq8ebOaNGkiSfrnP/+p06dPa/DgwbZ9i4qKVL9+fUlSQECAjhw5oh49ekiSiouL9euvvyowMLDCj+3v719mqURWVq5KSkqrelrVxplzJZtsV2bXxDmTTTbZZJPt3tlu+0K7c+fOafjw4WrXrp3Wrl1rK8TSH8spFi1apD179sgwDKWkpOitt96yvfvEwIEDtWHDBqWmpurChQt6+eWX1bRpU3Xo0MFVpwMAAAA35rZ3irds2aITJ07o448/1ieffGK3LSUlRbNmzdK8efOUkZGhpk2basKECerXr58kadCgQcrNzVVMTIyys7MVHByslStXysvLyxWnAgAAADfntqV4xIgRGjFixBW3Dx482G75xOU8PDw0cuRIjRw50lnTAwAAQC3itssnAAAAgOpCKQYAAIDpUYoBAABgepRiAAAAmB6lGAAAAKZHKQYAAIDpUYoBAABgepRiAAAAmB6lGAAAAKZHKQYAAIDpUYoBAABgepRiAAAAmB6lGAAAAKZHKQYAAIDpWVw9gRpp8/uOyxrUz3FZAAAAqBTuFAMAAMD0KMUAAAAwPUoxAAAATI9SDAAAANOjFAMAAMD0KMUAAAAwPUoxAAAATI9SDAAAANOjFAMAAMD0KMUAAAAwPUoxAAAATI9SDAAAANOjFAMAAMD0KMUAAAAwPUoxAAAATI9SDAAAANOjFAMAAMD0KMUAAAAwPUoxAAAATI9SDAAAANOjFAMAAMD0KMUAAAAwPUoxAAAATI9SDAAAANOrtaX4zJkzGjdunDp06KCwsDAtWLBAJSUlrp4WAAAA3FCtLcWTJk2Sj4+PvvrqK23evFl79uzR+vXrXT0tAAAAuKFaWYp/++037d27V9OmTZO3t7duvfVWjRs3TomJia6eGgAAANxQrSzFR44ckZ+fn5o3b24ba9mypU6cOKHff//dhTMDAACAO7K4egLOkJ+fL29vb7uxS58XFBSoYcOG18zIzMxUVlaW3ZjF4iN/f385cmWyxWL/75JiJ2ZfcGK2I5FNtqtyySabbLKdne2oDlFedlENzHZm77luRi306aefGp06dbIbS01NNQIDA43ff/+9Qhnx8fFGYGCg3Ud8fHyF55CRkWHEx8cbGRkZ1zV3st0nl2yyySabbLLJrt3Zl6uVyycCAgJ09uxZnT592jZ29OhR3XTTTWrQoEGFMqKiorRlyxa7j6ioqArPISsrSwkJCWXuNjsC2dWTSzbZZJNNNtlk1+7sy9XK5RMtWrRQ+/bttXDhQv31r39VTk6OXn/9dQ0aNKjCGf7+/vL393fiLAEAAOAuauWdYkmKj49XSUmJevbsqccee0z33nuvxo0b5+ppAQAAwA3VyjvFktS0aVPFx8e7ehoAAACoAerMmzdvnqsnUVv5+vqqU6dO8vX1JdvJ2TVxzmSTTTbZZJNNtuuzL/EwDMNwWjoAAABQA9TaNcUAAABARVGKAQAAYHqUYgAAAJgepRgAAACmRykGAACA6VGKAQAAYHqUYgAAAJgepfg6ZGdnKzIyUsnJybaxjz76SL1791a7du3Uq1cvvfPOO7ZtRUVFeumll9S9e3d17NhRMTExOnnypG37hQsX9MILLyg8PFzt2rVTSEiItm7datv+xRdfqH///rJarerbt68+++wzu/ls3bpVkZGRCg0N1YABA5SSkmLbdvHiRS1evFhdu3ZVaGioQkNDtWPHDodkX27hwoVq3bq13TWpSnZ2drYmT56ssLAwdezYUaGhodq+fXuFsy9Zt26dhg0bZjeWk5OjmTNnqkuXLrrrrrvUv39/HTp06Jq5hmHotddeU0REhNq1a6c+ffrok08+KfdaW61WjRo1ShERERW+JtfKv/zadOzYUeHh4Q7Jrcq1vnDhgubPn6/w8HBZrVY99thj2rNnT5lrHR4ervbt2yskJEQbN250SHZpaakSEhJ03333KTQ0VMHBwdqwYUOFsi+3e/du3X333Tp+/LhtLD09XaNHj1anTp0UFhamdu3aaefOnRXO7t27t+655x5ZrVbbx9GjRyVJx48f1/jx49W5c2fb9d62bZtDsqv6XLJjxw498sgjCg0NVWRkpDZv3mzbVtXnkqtlX64yzyVXy67K9/fDDz9sd52tVquCgoK0cuXKKn8tr5Vdla9laWmpli5dqu7du6t9+/Z67LHHtHfvXtv2goICzZo1y/a93a5dO33xxRcOyb5cbGysQkJCKvy1vFZ2VX4uDcPQ6tWrbc+DTz31lH766Sfb9qo8V10ru7S0VHPnzlVwcLCCgoLUpk0bRUdHKzs7W5L03Xff6dFHH5XValVERIQ2bdpkdx2v9Xf89OnT1bZtWwUFBSk4OFixsbEOyZak1NRUjRgxQiEhIbr77rs1ffp0h2RnZ2dr1KhRatOmje666y4FBwdr/PjxFc6+5Gp/x4eHh6tjx44aPny47e/4CjNQIfv37zceeOABIzAw0Pjmm28MwzCMw4cPG/fcc4+RkpJiGIZhHDhwwGjTpo2xb98+wzAMY+HChcYDDzxg/PTTT8aFCxeMxYsXG7169TIuXLhgGIZhzJw50xg8eLDx2WefGT179jQCAwONHj16GIZhGD/88IPRpk0bY+PGjUZxcbGxb98+w2q12h77m2++MaxWq7F//36jqKjIWLdunREWFmYUFBQYhmEYy5cvN/r06WPs2LHDiIiIMAIDA41HH33UIdmX/O1vfzMCAwPtrklVsydOnGhMmTLF2L17t+2a9OvXr0LZhmEY+fn5xqJFi4zAwEDjiSeesJvv2LFjjaioKNv1mDZtmtG1a1dj//79V81dt26dERERYaSlpRmlpaXG559/bgQHBxvfffed3bU+ceKE8dVXXxmhoaHXdU2ulX/p+69bt25GYGCg0bVrV4fkVuVaL1q0yBg4cKCRmZlpXLx40diwYYMRGhpq5OXl2a71mDFjjJ07d9qyO3ToYOTn51c5e/ny5UavXr2Mbdu22bKtVqtx4cKFCn2PGIZhZGZmGuHh4UZgYKCRnp5uGx80aJDx4osvGt98843t+yQ6OrpC1yQ3N9cICgoyjh8/bpSnb9++xjPPPGPs3r3blh0REeGQ7Ko8l+zZs8cIDQ01du3aZZSWlhp79uwx2rZtW+b7uzLPJdfKvqQyzyXXyq7qc8nlli5davTr18/2PViVr+W1sqvytUxMTDQeeugh49SpU8bFixeNdevWGaGhoUZhYaEte/jw4cauXbuMHj16GIGBgcbYsWMdkn3JkiVLrvtrea3sqvxc/u1v/7+9e4+Kqlz/AP6dgOEmglmrczQ7cMStIMIMIAiBiRqmKOJtQWHmUpGDiHLzkh5UVDx4K0VNSTEDrZNgeTsKluaxvOGBpckJ8wZimcQl7pcZmOf3B4u9GLGZwe2pX/F81vKPZs98fed5937f132ZPiQPDw/Ky8sjtVpN6enp5OnpSRUVFUQkbazSl/3uu++Sg4MDJSYmUkNDA23ZsoUcHR0pLCyMqqqqyMPDg/bv309qtZouXLhASqVS3H/1zZXt2UlJSVRZWUnz5s2jYcOGUXh4uOTsxsZGevnll2nRokXk6OhIw4cPp7CwsKeSPX/+fBoyZAht2rSJqqqqaN68eeTh4WFQNpH+OX7u3LlUWVlJzc3NtGXLFvL29qb6+vrHHnuPw2eKDfDZZ58hPj4eMTExWq8XFxejpaUFGo0GRASZTAYjIyPI5XIAwPHjxxEZGYkBAwZALpcjLi4OpaWluHjxIioqKnDkyBGMHDkSSUlJiI2NBQCEh4eDiHDy5Em4urpi2rRpMDY2hru7OyZMmCCeic7MzERAQADc3NxgYmKCmTNnolevXuKZkMzMTCgUCvzjH/9AXFwcgLZ/gd2/f19yNgCkp6cjOTkZI0aM0KqJ1Ow7d+7g/v37ePvttzFv3jwAgKmpqUHZADBx4kSUlZXh9ddf12oXEeHHH3/E999/L9Zj3LhxKC8vR2Zmps7cmpoaREZGon///pDJZBg5ciT69++P/Px88TuFhYXh0qVLSEhIwJIlSwAAP/30k0Ht1pf/2WefISYmBi0tLV2qtddYeI8AABRySURBVL5cKbVetGgRMjIy8Pzzz6OpqQlVVVWwsrKCiYmJeCwMGTIEiYmJ4r5dU1OD4uJiSdmtra348MMPMXLkSGzevFnMXrRokcH7iEajQXx8PKZNm4ZH3blzBzdv3sSSJUsQHh4OAOLxrC+7oKAANjY26Nu3b6fc6upqPPfccxAEAcuXLxf3we+//x7V1dWSsqWOJfv27cOMGTPwyiuvQCaTYdiwYTh06BBeeuklcf9+0rFEXzbw5GOJvmypY0m7S5cu4cMPP8SWLVtgaWkpuS91ZUvty7t370Kj0WjNSWZmZgCAxsZGHDt2DC4uLli1ahXi4+MBAOfOnUNjY6Ok7Ha7du1CWloavLy8utSX+rKlHJfHjx/Hm2++CVdXVxgbG+PNN99Er169kJ2dLXms0pXd2tqK9PR0ODg4YPny5TA3N8f8+fMRFxeHvLw8nDp1CjY2NggNDYWxsTG8vLwwYcIEHDhwAIBhc7y9vT2WLFmCXr16ITExEZWVlbh8+bLk7AcPHqB///74z3/+gxkzZsDIyAjBwcG4cuWK5OybN2+iZ8+eCAsLg7GxMczMzNCvXz+DsgHdc7xMJsPChQvRq1cvyOVyzJ49G+Xl5SguLu507P0SXhQbwMfHB59//jnGjRvX6XWFQoHXX38dgwcPRkhICBYuXAhnZ2cAbZc3zM3NxffLZDIAQFFREQoKCmBlZQUzMzOYm5tjzZo1AAArKyvIZDK0trbCwsJC6+975plncPfuXQDA7du3IQiC1nZ7e3vcuHEDtbW1ePjwIcaNG6fVbktLS3z33XeSsoG2RUV2djaWL1+OMWPGaL1PanZERARu3ryJhw8fYtmyZQCAWbNmGZQNABkZGdi8eTN69+6t9T6ZTIb3338fZ8+eFeuRm5sLCwsLWFlZ6cxdsGABJk+eLG67c+cObt26hcGDB4u1FgRB3E9CQkIAtF3yM6TduvIBwNvbG3Z2dli4cGGXaq0vV0qtjYyMYG5ujk8++QSurq7YuXMnli1bBrlcDplMhh07diA4OFhr/zM1NYWdnZ2k7OLiYtTU1OAvf/kLbGxskJiYCKBtgpTL5QbtI++99x569+6NKVOm4FFRUVG4dOkSSktLkZCQAAAIDg42qCbXr1+Hubk5pk+fDk9PT0yePFm8xGttbY20tLROx+Rzzz0Ha2trSdlSx5JvvvkGNjY2mDt3Ljw9PTFx4kSUlJTAxsZG8liiKxuQNpboy5Y6lrS/b+XKlYiIiICtre1T6Utd2VL7MiQkBE1NTRgxYgSGDBmCLVu2ICUlBaamprh37x7UajUmTZqk1W61Wo3i4mJJ2QDQ1NSEI0eOYPv27XBzc+tSX+rLlnJc6toudazStb24uBj19fWYM2cOpk2bBk9PT8yZMwe5ubkYPHgwbt26pXMu1DfHl5eXY+PGjTAyMgLQtv+ZmJjgxRdflJQNALa2tpDJZJg7dy4GDBgAoO1WJantBoCFCxeivr4eHh4ecHNzQ0FBAfr06WNQNqB7jt+xYwccHR3F17Kzs2FhYQE7OzsYihfFBnj++edhbGzc6XWVSoUXX3wRH3zwAa5du4bU1FRs27YNX3/9NQDA398fu3btQklJCZqbm7F161Y0NzejqakJ1dXVqK2txcWLF7F//36cOnUKAPDOO++gtbUVr776Kr7++mvk5OSgpaUFeXl5OHHiBJqbmwEA9fX1WgtuADAzM0NDQwPq6+sBAH379tVqt1wuR319vaRsANi5cyd69+6N0NDQTjWRmq3RaBASEoLc3FxcuHABALB9+3aDsgHgT3/60y/0Yud+zMjIwMqVKzF27Fi9ue2KiooQFhaGwMBADB06VKy1hYVFp/ympiaD2/1L+QCQlZWFnj17iottQ2utL1dqrQEgKCgI169fx/r16xEfH4+8vLxO9T59+jQA4K233oK5ubmk7KqqKgAQJ9/2+yE3bNiA2tpavdm5ubk4evQoVq9e3alGQNvAOm/ePOTl5eHMmTMA2u5dM6Qm7Wec1q5di6+++gozZ85EVFQUrl692qkm7WeaZs+eLTlb6lhSXV2NtLQ0RERE4Pz584iMjERMTAyuXbsmeSzRlQ1IG0v0ZT+N/fvYsWNoaGjAjBkzOrXvSftSV7bUvlSr1fDw8MDJkyeRn5+POXPmYMGCBSgrK0NdXR0A4KWXXuo0nxnSl7qyAWD16tV45ZVXMHLkyC73pb5sKcflmDFjkJGRgcLCQqjVanz88ccoKirS6o8nHat0ZbePVRkZGdi2bRvOnj2LhoYGnD17FjExMXrnQkPm+PYFORHh3XffRUtLCwICAiRlA23HpZWVFUJCQkBEqKmpwZdffonly5dLztZoNAgODsbly5dx/vx5EBG++OILg7IB3XN8R6dPn8batWuxcuXKTpm68KJYgm3btkEul8Pb2xsmJiYYMWIEAgIC8MknnwAAli5dCqVSidDQULz22muQy+UQBAE9e/YUz2otWbIEzz77LKysrAC0nV0sKiqCq6srNmzYgO3bt+Pll19GWloaJk+ejJ49ewIAzM3NxUVXu6amJlhaWoo7QGNjo9Z2lUoFS0tLSdlXrlzBp59+irVr1z62JlKyy8rKsHTpUsyePRvW1tZ49tlnAbRdbvnuu+/0ZhuCiPDee+8BAMLCwhAUFGRw7pkzZxAcHAx/f38kJSWJ3+dxtQYgXv6Tkq+r3lJyn1atTU1NYWJigoCAAHh5eeHkyZOdat1+mdbHx6dL7X5cdvsl0/nz56Nv375al4bz8/N1ZldWVmLp0qXYuHEjevTo0ameBQUF2Lp1K8LDw2FhYSHeqnDhwgXU1dXpbfecOXOQkpICW1tbyOVyBAYGwtvbW+uhNJVKhcTERGzZsgUAxLP2UrKljiVyuRxTpkyBUqmEsbEx/P394eXlhZycHMljia5sqWOJruyntX8fPHgQwcHBnW4TkNKXurKl9uXixYsxfPhw/PWvf4WZmRkiIyNhZWUlnjF7XF8CQI8ePSRlHz16FDdu3BBvP+hqX+rKlnpczpo1C0FBQYiMjISfnx/u3r0LHx8frf540rFKV3bHscra2hqLFy/GTz/9BFNTU9TU1OicCwHD5/i6ujosWLAAx44dQ48ePWBvby8pu+NxWVdXhwMHDqChoQH79+/HwIEDJWV3PC6NjIywatUqNDc3o7W1Ve9nDdWxL9etW4egoCCDPwsAnU9/MoM9ePBAvFTXztjYGCYmJgCA0tJSREREYMWKFQDazgKkpqbCyclJHKBUKlWnXCJCVVUVBgwYoPVEc3R0NJycnAAAAwYMwK1bt7Q+d/v2bQwfPhzW1tZ44YUXOl3GqK+vhyAIkrKPHj2KyspKjBo1CkDbv/CBtnve9uzZA3t7+yfOLisrg1qtfmxNTExM9LZbn8bGRsTExIh/v6enJwAYlLtjxw7s2bMHq1evxoQJE8TXH1fr9rMb/fr1k5z/aL0BoLy8HO7u7ti0adMT50qtdXR0NBQKBWbOnCluV6lU4vHQsdYHDhzApEmTxPdJybazs4OxsXGndhOR3uPmq6++QkVFhXhGT6PRAAACAwPxt7/9Tbxc2v56u/ZnBfS1Oy0tDY6Ojlr3U6pUKvEScGVlJSIiIqBSqZCVlYXRo0cbXBNd2fb29uJ/P8qQsaR///6dPtva2goikjyW6MqWOpboyn4aY0l5eTny8/Oxfv36ThlS+lJXttS+fPDgQafPts9JdnZ2MDExwe3bt+Hi4iJuNzIygq2traTsI0eOoKioCN7e3gAgnkkNDw/HiRMnYGFh8cTZP/74o6TjsrS0FFOnThVvP2tpacHIkSPFMUnKWKUru32s+uGHH5CYmIg+ffogMzMTo0ePBhFBEAScP39e6zvdvn1bvF3BkDn+0qVLOHDgAPr06YPU1FSMHz8egiCgsrLyibPbj0s/Pz80NDRAJpNBo9EgNDQUu3btktTu9uOyqKgICQkJ6NOnD/bu3Ytx48bBxMREb7Y+j/Zlx1spDGbwI3mMiEjridqDBw+Ss7MznTt3jjQaDV2+fJmUSiWdOXOGiIhWrFhBs2bNorq6OqqqqqKYmBgKCQkRs0JDQykkJIQqKiqorq6OBEEgf39/IiK6evUqKRQKKiwsJLVaTf/617/I2dmZbt68SUQkPpV58eJF8QnPoUOH0s8//0xEbU+mjh8/nkpKSqi2tpYEQaDAwMCnkt3RoUOHtGoiJbu5uZlGjRpFERERVFtbK7b7tddeo9bWVr3ZHaWkpHR6MjU8PJwmTpxIP//8c5favHfvXnJzc6P//ve/j90nHq11dHT0U83vqOOvT0jJlVrrffv2kbe3N924cYPUajUdPHiQlEol3bt3r1Ot29ttaD30ZS9evJj8/f3p/v371NzcTIIgkKenJzU2NnZpH7l//77Wr09UVFSQh4cHrVy5kpqamqi8vJwEQaDQ0FCD2r1mzRoaM2YMlZSUkFqtpszMTHJ2dqbi4mJSqVQ0adIkmjVrFjU2Nna5JrqyiaSNJVlZWeTi4kLnz5+n1tZWys7OpsGDB1NBQcFj9++ujCX6sjvq6liiK/tpjCU5OTnk6+vbqZ1S+1JXttS+jI+Pp1dffZVKSkpIpVLRvn37yN3dnR4+fChunz59OlVUVFBFRQUJgkCzZs16KtkdpaSkdKkmurKlHpepqakUGBhIlZWVVFdXR8nJyTRq1Cjxly2kjFX6sqOjo8nBwYGioqKosbGRkpOTydfXlxobG6myspLc3d3pgw8+IJVKRRcvXhTnRiL983BycjI5OjpSVFQUVVdXU3R0tDjnSc2uqqqiESNG0NKlSykzM1P89ROp2c3NzeTn50fOzs4UFxdH1dXVFBsbS1OnTqXW1la92Y/uY7rm+CfFi+Iu6njAEBGlp6eTv78/KZVKCggIoCNHjojbamtrKTY2ljw8PMjDw4NiY2OpsrJS3F5TU0MJCQnk6+tLSqWSBEGgEydOiNs/+ugj8vPzI4VCQZMnT6YLFy5oteXw4cM0ZswYUigUNHXqVLp69aq4TaVS0caNG8nX15dcXV1JEAQ6derUU8nu6NGJTGp2cXExRUREkKenJ3l5eZEgCJSdnW1wdrtHD5iCggISBIGcnJzEn0wbMmQIKRQKunLlyi/majQacnNzI0dHR1IoFFp/du7c+dhaR0REGFwTQ/I76rgolporpdYajYZSU1PJz8+P3N3dafr06eLP5jxa6471bv+5wifNJmpb0G/atEn8vCAIlJWV1eV95NFFMRHR9evX6a233qKhQ4eKP4H35ZdfGpTd3NxMSUlJ5OPjQy4uLjRlyhRxH8jJydHa5zrW5IcffpCUTSR9LPn0009p/PjxpFAoKCAgQGuskDqW6Mru6EnGEl3ZUseSPXv20NSpUzu1U2pf6somktaXdXV1tGbNGvL19SV3d3cKDQ3VOnZqa2vp73//O3l7e9PQoUNJEAT697///VSyO3p0USw1W8pxqVKpaNWqVTRs2DByc3Oj8PBw8ZiXOlbpyiYiev/990kQBBo4cCAJgkCDBg0iZ2dnUigURET0zTffUHBwMCmVSho1ahQdOnRIq4665srdu3eLP30nCAI5ODiQi4vLU8neu3cvCYJALi4u5OTkRAMHDhTrIzW740/2PUm72+mb4zv+ae9LQ8iIiLp+fpkxxhhjjLE/Dn7QjjHGGGOMdXu8KGaMMcYYY90eL4oZY4wxxli3x4tixhhjjDHW7fGimDHGGGOMdXu8KGaMMcYYY90eL4oZY4wxxli3x4tixhhjjDHW7fGimDHGfscWLVoEZ2dnFBcXd9pWUVEBT09PxMbG/voNY4yx3xn+P9oxxtjvWHV1NQICAmBnZ4f09HTIZDJx28KFC5Gfn4/jx4/D2tr6N2wlY4z9/8dnihlj7HfM2toaiYmJyM3NRVZWlvj6559/juzsbKxbt44XxIwxZgBeFDPG2O/cqFGjMH78eGzYsAEVFRWoq6tDYmIi3njjDfj6+gIAVCoV1q9fDx8fHyiVSgQHB+PChQtaOZmZmZg4cSKcnZ2hVCoxY8YMFBYWituHDx+O5ORkjB07Fp6enrhy5cqv+j0ZY+x/iW+fYIyxP4CqqiqMHz8ePj4+sLKywrlz53D48GGYm5sDaLuV4t69e3j77bfxwgsv4PTp03jnnXewa9cu+Pr64uTJk1i8eDGSkpLg5uaGsrIyrFmzBgBw6NAhAG2L4urqauzatQuWlpYYNGgQ5HL5b/adGWPsaeJFMWOM/UF88cUXmD9/PoyNjbF//34oFAoAwN27dzF27FgcPnwYDg4O4vvj4uJQUVGBffv24fLlyygtLUVgYKC4/aOPPsK6detQUFAAoG1RrFQqsXXr1l/3izHG2K/A+LduAGOMsadj9OjRcHJyQt++fcUFMQB8++23AIA33nhD6/1qtRq9evUCAHh6euLWrVvYsWMH7t27h6KiIhQWFkKj0Wh9xtbW9n/7JRhj7DfCi2LGGPsDMTc3F2+ZaNe+sP344487bXvmmbZHS44cOYJly5ZhwoQJcHFxwbRp01BYWIjk5GSt95uamv4PW88YY78dXhQzxtgfnCAIAICysjLxwTsA2Lx5M+RyOaKiopCamoqQkBAkJCSI23NycsB32DHGugv+9QnGGPuDGzRoEHx9fZGQkIAzZ87g/v372L17N3bv3o1+/foBAP785z8jLy8P3377LUpKSrB3717885//hEajQUtLy2/8DRhj7H+PF8WMMdYNpKSkYPTo0VixYgXGjRuHw4cPIykpCUFBQQCAlStXwsbGBqGhoZg2bRrOnTsn3jpx7dq137LpjDH2q+Bfn2CMMcYYY90enylmjDHGGGPdHi+KGWOMMcZYt8eLYsYYY4wx1u3xopgxxhhjjHV7vChmjDHGGGPdHi+KGWOMMcZYt8eLYsYYY4wx1u3xopgxxhhjjHV7vChmjDHGGGPdHi+KGWOMMcZYt8eLYsYYY4wx1u3xopgxxhhjjHV7/wcgT1kijOd3GwAAAABJRU5ErkJggg=="/>
          <p:cNvSpPr>
            <a:spLocks noGrp="1" noChangeAspect="1" noChangeArrowheads="1"/>
          </p:cNvSpPr>
          <p:nvPr>
            <p:ph idx="1"/>
          </p:nvPr>
        </p:nvSpPr>
        <p:spPr bwMode="auto">
          <a:xfrm>
            <a:off x="8203842" y="3744577"/>
            <a:ext cx="3149958" cy="22569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dirty="0" smtClean="0"/>
              <a:t>From the fig its clear that the top of the year is: 2008 and 1896 is the lowest on medal tally</a:t>
            </a:r>
          </a:p>
          <a:p>
            <a:pPr marL="0" indent="0">
              <a:buNone/>
            </a:pPr>
            <a:endParaRPr lang="en-US" dirty="0"/>
          </a:p>
        </p:txBody>
      </p:sp>
      <p:pic>
        <p:nvPicPr>
          <p:cNvPr id="6" name="Picture 5"/>
          <p:cNvPicPr>
            <a:picLocks noChangeAspect="1"/>
          </p:cNvPicPr>
          <p:nvPr/>
        </p:nvPicPr>
        <p:blipFill>
          <a:blip r:embed="rId2"/>
          <a:stretch>
            <a:fillRect/>
          </a:stretch>
        </p:blipFill>
        <p:spPr>
          <a:xfrm>
            <a:off x="2204232" y="2159223"/>
            <a:ext cx="5857943" cy="4213753"/>
          </a:xfrm>
          <a:prstGeom prst="rect">
            <a:avLst/>
          </a:prstGeom>
        </p:spPr>
      </p:pic>
    </p:spTree>
    <p:extLst>
      <p:ext uri="{BB962C8B-B14F-4D97-AF65-F5344CB8AC3E}">
        <p14:creationId xmlns:p14="http://schemas.microsoft.com/office/powerpoint/2010/main" val="310751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Analysis-5: - Country on Top </a:t>
            </a:r>
            <a:endParaRPr lang="en-US" dirty="0"/>
          </a:p>
        </p:txBody>
      </p:sp>
      <p:sp>
        <p:nvSpPr>
          <p:cNvPr id="3" name="Content Placeholder 2"/>
          <p:cNvSpPr>
            <a:spLocks noGrp="1"/>
          </p:cNvSpPr>
          <p:nvPr>
            <p:ph idx="1"/>
          </p:nvPr>
        </p:nvSpPr>
        <p:spPr>
          <a:xfrm>
            <a:off x="7783534" y="3709115"/>
            <a:ext cx="4408466" cy="2009105"/>
          </a:xfrm>
        </p:spPr>
        <p:txBody>
          <a:bodyPr/>
          <a:lstStyle/>
          <a:p>
            <a:pPr marL="0" indent="0">
              <a:buNone/>
            </a:pPr>
            <a:r>
              <a:rPr lang="en-US" b="1" dirty="0"/>
              <a:t>Outcome</a:t>
            </a:r>
            <a:r>
              <a:rPr lang="en-US" b="1" dirty="0" smtClean="0"/>
              <a:t>:</a:t>
            </a:r>
            <a:endParaRPr lang="en-US" b="1" dirty="0"/>
          </a:p>
          <a:p>
            <a:pPr marL="0" indent="0">
              <a:buNone/>
            </a:pPr>
            <a:r>
              <a:rPr lang="en-US" dirty="0" smtClean="0"/>
              <a:t>	USA </a:t>
            </a:r>
            <a:r>
              <a:rPr lang="en-US" dirty="0"/>
              <a:t>is the country who top in the </a:t>
            </a:r>
            <a:r>
              <a:rPr lang="en-US" dirty="0" err="1"/>
              <a:t>mdeal</a:t>
            </a:r>
            <a:r>
              <a:rPr lang="en-US" dirty="0"/>
              <a:t> tally than others.</a:t>
            </a:r>
          </a:p>
          <a:p>
            <a:pPr marL="0" indent="0">
              <a:buNone/>
            </a:pPr>
            <a:endParaRPr lang="en-US" dirty="0"/>
          </a:p>
        </p:txBody>
      </p:sp>
      <p:pic>
        <p:nvPicPr>
          <p:cNvPr id="9" name="Picture 8"/>
          <p:cNvPicPr>
            <a:picLocks noChangeAspect="1"/>
          </p:cNvPicPr>
          <p:nvPr/>
        </p:nvPicPr>
        <p:blipFill>
          <a:blip r:embed="rId2"/>
          <a:stretch>
            <a:fillRect/>
          </a:stretch>
        </p:blipFill>
        <p:spPr>
          <a:xfrm>
            <a:off x="838201" y="1690688"/>
            <a:ext cx="6945334" cy="5167312"/>
          </a:xfrm>
          <a:prstGeom prst="rect">
            <a:avLst/>
          </a:prstGeom>
        </p:spPr>
      </p:pic>
    </p:spTree>
    <p:extLst>
      <p:ext uri="{BB962C8B-B14F-4D97-AF65-F5344CB8AC3E}">
        <p14:creationId xmlns:p14="http://schemas.microsoft.com/office/powerpoint/2010/main" val="414978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765</Words>
  <Application>Microsoft Office PowerPoint</Application>
  <PresentationFormat>Widescreen</PresentationFormat>
  <Paragraphs>168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 REPORT  ON  SUMMER OLYMPIC  FROM  1896-2012</vt:lpstr>
      <vt:lpstr>A BRIEF ABOUT OLYMPICS:-</vt:lpstr>
      <vt:lpstr>ANALYSIS USING PYTHON</vt:lpstr>
      <vt:lpstr>Analysis-1: - Medal Tally</vt:lpstr>
      <vt:lpstr>Analysis-2: - Men and Women participation</vt:lpstr>
      <vt:lpstr>PowerPoint Presentation</vt:lpstr>
      <vt:lpstr>Analysis-3: - Sports in winning spot</vt:lpstr>
      <vt:lpstr>Analysis-4: - Year wise medal tally</vt:lpstr>
      <vt:lpstr>Analysis-5: - Country on Top </vt:lpstr>
      <vt:lpstr>Analysis-6: - Year wise countries participation.</vt:lpstr>
      <vt:lpstr>Analysis-7: - Sports in winning spot</vt:lpstr>
      <vt:lpstr>Analysis-8: - Top players with no of medals</vt:lpstr>
      <vt:lpstr>Analysis-9: - Athelete With most numbers of Gold medals</vt:lpstr>
      <vt:lpstr>Analysis-10:- India on Olympic</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REPORT  ON  SUMMER OLYMPIC  FROM  1896-2012</dc:title>
  <dc:creator>Subhashree Mishra</dc:creator>
  <cp:lastModifiedBy>Subhashree Mishra</cp:lastModifiedBy>
  <cp:revision>9</cp:revision>
  <dcterms:created xsi:type="dcterms:W3CDTF">2019-04-20T05:08:29Z</dcterms:created>
  <dcterms:modified xsi:type="dcterms:W3CDTF">2019-04-20T06:14:42Z</dcterms:modified>
</cp:coreProperties>
</file>