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78" r:id="rId4"/>
    <p:sldId id="264" r:id="rId5"/>
    <p:sldId id="268" r:id="rId6"/>
    <p:sldId id="269" r:id="rId7"/>
    <p:sldId id="275" r:id="rId8"/>
    <p:sldId id="276" r:id="rId9"/>
    <p:sldId id="270" r:id="rId10"/>
    <p:sldId id="272" r:id="rId11"/>
    <p:sldId id="273" r:id="rId12"/>
    <p:sldId id="274" r:id="rId13"/>
    <p:sldId id="265" r:id="rId14"/>
    <p:sldId id="263" r:id="rId15"/>
    <p:sldId id="277" r:id="rId16"/>
    <p:sldId id="267" r:id="rId17"/>
    <p:sldId id="26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1E0D7-7694-46E3-892F-3D90BAF8CF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E234EA-6547-412D-982E-811E845695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25595A-F617-4C7B-8179-B1D2CF311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1454B-0898-41CA-9947-B74E873F38E3}" type="datetimeFigureOut">
              <a:rPr lang="en-IN" smtClean="0"/>
              <a:t>18-12-2019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1A6D01-BF64-4D64-93A0-68C284C4D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43A09F-0943-4E49-BDD3-42F283072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34D04-C6A3-4300-A0FE-587660BDAA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3743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D6551-1034-416F-8B69-8E1029BAA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88AD12-257B-4452-A865-28F958E940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448E55-F737-4A2A-A0A1-77E18B201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1454B-0898-41CA-9947-B74E873F38E3}" type="datetimeFigureOut">
              <a:rPr lang="en-IN" smtClean="0"/>
              <a:t>18-12-2019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FB0961-78BA-4DA6-8C97-5A85C01C7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B31AC0-B314-43F1-AF4E-98E343E0E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34D04-C6A3-4300-A0FE-587660BDAA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1884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091DEC-5AE3-4845-BF2E-2DAF8474DE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B9BC28-4A38-482F-82BC-F3CDF32CD1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2E850A-72D3-4607-A6F8-7F81DF9B2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1454B-0898-41CA-9947-B74E873F38E3}" type="datetimeFigureOut">
              <a:rPr lang="en-IN" smtClean="0"/>
              <a:t>18-12-2019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FA19CA-909B-45A5-B3A4-BFEBF26A6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3518D1-720B-44A4-BAC5-7DCA2ECCA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34D04-C6A3-4300-A0FE-587660BDAA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2833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6A915-0034-4080-B478-FD35A1892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D5027F-7C6A-457D-B6C1-99A5DCFF34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E433F8-16BC-4CF1-B948-7D4517E7C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1454B-0898-41CA-9947-B74E873F38E3}" type="datetimeFigureOut">
              <a:rPr lang="en-IN" smtClean="0"/>
              <a:t>18-12-2019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6A2AE3-7D02-4D6F-AF75-069ADDEB1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B61256-2B55-406E-A269-9E4DED8D6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34D04-C6A3-4300-A0FE-587660BDAA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865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14235-EA79-465C-A568-A2308E37B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90E557-EA26-45C4-9F75-391C0AFC19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1FCB42-B3F7-4A21-959B-4D8B1B08F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1454B-0898-41CA-9947-B74E873F38E3}" type="datetimeFigureOut">
              <a:rPr lang="en-IN" smtClean="0"/>
              <a:t>18-12-2019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CE6876-FC39-467D-B923-C4AC12316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7A6458-E14D-4BA4-B961-C11C95B3F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34D04-C6A3-4300-A0FE-587660BDAA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3958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5E546-1540-4F14-9109-24E94348E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1AF2EC-AABA-407F-BE49-63D2690494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BA25BC-4354-40B3-B0E6-F849AECFE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4275FF-A479-4628-8690-8E4FB588E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1454B-0898-41CA-9947-B74E873F38E3}" type="datetimeFigureOut">
              <a:rPr lang="en-IN" smtClean="0"/>
              <a:t>18-12-2019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2B42B0-C272-46C1-9AC8-BCB5F7EC9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D0E726-B552-46B7-9F3A-74FD491AF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34D04-C6A3-4300-A0FE-587660BDAA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6310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0FA1D-D186-4E9A-AB6D-FDCA71767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79A6B9-14EC-49B8-9097-EF196EDF6F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312281-DFDF-42F9-934D-DCE0278854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D6EE65-BBBF-48AB-9E98-593E989019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8734A7-7241-45D2-9D89-C4A0DC6943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133169-5FD7-4EEA-B100-ED00E4CCF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1454B-0898-41CA-9947-B74E873F38E3}" type="datetimeFigureOut">
              <a:rPr lang="en-IN" smtClean="0"/>
              <a:t>18-12-2019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9EAD68-F9E8-4BE1-A80B-2B3FD462D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F66A44-AA76-4C76-8795-EC44A1215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34D04-C6A3-4300-A0FE-587660BDAA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8880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FDB9F-1729-4DD4-BF0F-E30E68B1A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5E708F-9FC9-451E-86D4-58F0D47F9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1454B-0898-41CA-9947-B74E873F38E3}" type="datetimeFigureOut">
              <a:rPr lang="en-IN" smtClean="0"/>
              <a:t>18-12-2019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AF7999-FB5D-4F2B-A279-85045A6A5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C90323-2F9F-48E5-B8F3-037552198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34D04-C6A3-4300-A0FE-587660BDAA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0986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72FF94-D29D-45A5-B66F-C46BDB079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1454B-0898-41CA-9947-B74E873F38E3}" type="datetimeFigureOut">
              <a:rPr lang="en-IN" smtClean="0"/>
              <a:t>18-12-2019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84478E-E5DD-46B2-ADFB-0D4F33682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9DF36E-ABA8-47B8-B002-14EE6AE53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34D04-C6A3-4300-A0FE-587660BDAA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5228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1A6CF-03DA-4556-BEA7-F12FA52DE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E1ACB8-C8AA-4F29-9F9E-A1FA7F16CE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B78583-B0D7-4AC8-B469-1C65CBBDB4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418486-7150-4D30-ACC6-F0940C7F3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1454B-0898-41CA-9947-B74E873F38E3}" type="datetimeFigureOut">
              <a:rPr lang="en-IN" smtClean="0"/>
              <a:t>18-12-2019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CF04C3-1DB2-4CA4-A2F1-766A104CF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C26F31-8344-4565-BB6F-CAC2D1F56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34D04-C6A3-4300-A0FE-587660BDAA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6372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8146D-EBCC-4965-B7E0-C4F37C89C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10EC27-CB23-4737-BF90-9F42F5D606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FCAD8C-BE4B-4A55-B21A-26A9CFA291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6731E1-D916-4EAF-A9A3-7C2520E89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1454B-0898-41CA-9947-B74E873F38E3}" type="datetimeFigureOut">
              <a:rPr lang="en-IN" smtClean="0"/>
              <a:t>18-12-2019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7FF8C9-F76F-4A8B-A5F9-177F529F7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8DC841-097F-45BC-B6B1-1C46F7767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34D04-C6A3-4300-A0FE-587660BDAA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0477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A1BFCE-98F8-4F38-B94F-2B72080EF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931B31-7D59-4916-A0C4-CD6B20566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3D803B-8C89-4AEA-BFD5-7EB485BAED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71454B-0898-41CA-9947-B74E873F38E3}" type="datetimeFigureOut">
              <a:rPr lang="en-IN" smtClean="0"/>
              <a:t>18-12-2019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4D38F4-FD76-4883-A4F4-D93C328FF0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D45F8A-D13B-47DD-8A33-BFFF8AF112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234D04-C6A3-4300-A0FE-587660BDAA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8655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martmadeinfotech.in/" TargetMode="External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4.xml"/><Relationship Id="rId5" Type="http://schemas.openxmlformats.org/officeDocument/2006/relationships/hyperlink" Target="http://www.narayanvyas.org/" TargetMode="External"/><Relationship Id="rId4" Type="http://schemas.openxmlformats.org/officeDocument/2006/relationships/hyperlink" Target="http://www.webdevfusion.com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arayanvyas/IoT-Workshop/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B16F5-4897-4BAF-8B83-27250894B4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46982"/>
            <a:ext cx="9144000" cy="2387600"/>
          </a:xfrm>
        </p:spPr>
        <p:txBody>
          <a:bodyPr>
            <a:normAutofit/>
          </a:bodyPr>
          <a:lstStyle/>
          <a:p>
            <a:r>
              <a:rPr lang="en-IN" sz="7200" b="1" dirty="0">
                <a:solidFill>
                  <a:schemeClr val="bg1"/>
                </a:solidFill>
              </a:rPr>
              <a:t>Internet of Things (IoT)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8BFFE6-8A04-4FB4-BB00-221E0F36A7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95933"/>
            <a:ext cx="9144000" cy="1655762"/>
          </a:xfrm>
        </p:spPr>
        <p:txBody>
          <a:bodyPr>
            <a:normAutofit/>
          </a:bodyPr>
          <a:lstStyle/>
          <a:p>
            <a:r>
              <a:rPr lang="en-IN" sz="2800" dirty="0">
                <a:solidFill>
                  <a:schemeClr val="bg1"/>
                </a:solidFill>
              </a:rPr>
              <a:t>By Narayan Vyas</a:t>
            </a:r>
          </a:p>
          <a:p>
            <a:r>
              <a:rPr lang="en-IN" sz="2800" dirty="0">
                <a:solidFill>
                  <a:schemeClr val="bg1"/>
                </a:solidFill>
              </a:rPr>
              <a:t>Head of IoT Department, SmartMade Infotech</a:t>
            </a:r>
          </a:p>
          <a:p>
            <a:r>
              <a:rPr lang="en-IN" sz="2800" dirty="0">
                <a:solidFill>
                  <a:schemeClr val="bg1"/>
                </a:solidFill>
              </a:rPr>
              <a:t>Founder and CEO, Web Dev Fusion</a:t>
            </a:r>
          </a:p>
        </p:txBody>
      </p:sp>
    </p:spTree>
    <p:extLst>
      <p:ext uri="{BB962C8B-B14F-4D97-AF65-F5344CB8AC3E}">
        <p14:creationId xmlns:p14="http://schemas.microsoft.com/office/powerpoint/2010/main" val="32058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0" b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0B0A545-B2F3-41D6-91C0-4BFA7BF9FA66}"/>
              </a:ext>
            </a:extLst>
          </p:cNvPr>
          <p:cNvSpPr txBox="1"/>
          <p:nvPr/>
        </p:nvSpPr>
        <p:spPr>
          <a:xfrm>
            <a:off x="876884" y="1593024"/>
            <a:ext cx="10438227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SPI is a serial data protocol used by microcontrollers to communicate with one or more external devices in a bus like connection. The SPI can also be used to connect 2 microcontrollers.</a:t>
            </a:r>
          </a:p>
          <a:p>
            <a:pPr algn="ctr"/>
            <a:endParaRPr lang="en-US" sz="2800" dirty="0">
              <a:solidFill>
                <a:schemeClr val="bg1"/>
              </a:solidFill>
            </a:endParaRPr>
          </a:p>
          <a:p>
            <a:pPr algn="ctr"/>
            <a:r>
              <a:rPr lang="en-US" sz="2800" dirty="0">
                <a:solidFill>
                  <a:schemeClr val="bg1"/>
                </a:solidFill>
              </a:rPr>
              <a:t>On the SPI bus, there is always one device that is denoted as a Master device and all the rest as Slaves. The SS (Slave Select) pin determines which device the Master is currently communicating with.</a:t>
            </a:r>
          </a:p>
          <a:p>
            <a:pPr algn="ctr"/>
            <a:endParaRPr lang="en-US" sz="2800" dirty="0">
              <a:solidFill>
                <a:schemeClr val="bg1"/>
              </a:solidFill>
            </a:endParaRPr>
          </a:p>
          <a:p>
            <a:pPr algn="ctr"/>
            <a:r>
              <a:rPr lang="en-US" sz="2800" dirty="0">
                <a:solidFill>
                  <a:schemeClr val="bg1"/>
                </a:solidFill>
              </a:rPr>
              <a:t>SS/SCK/MISO/MOSI pins are the dedicated pins for SPI communication. They can be found on digital pins 10-13 of the Arduino Uno and on the ICSP headers.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483C22-F829-4260-A660-BA8D7D42E82F}"/>
              </a:ext>
            </a:extLst>
          </p:cNvPr>
          <p:cNvSpPr txBox="1"/>
          <p:nvPr/>
        </p:nvSpPr>
        <p:spPr>
          <a:xfrm>
            <a:off x="1072347" y="253662"/>
            <a:ext cx="1004730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6000" b="1" dirty="0">
                <a:solidFill>
                  <a:schemeClr val="bg1"/>
                </a:solidFill>
              </a:rPr>
              <a:t>SPI (</a:t>
            </a:r>
            <a:r>
              <a:rPr lang="en-US" sz="6000" dirty="0">
                <a:solidFill>
                  <a:schemeClr val="bg1"/>
                </a:solidFill>
              </a:rPr>
              <a:t>Serial Peripheral Interface )</a:t>
            </a:r>
            <a:endParaRPr lang="en-IN" sz="6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5208779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0" b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0B0A545-B2F3-41D6-91C0-4BFA7BF9FA66}"/>
              </a:ext>
            </a:extLst>
          </p:cNvPr>
          <p:cNvSpPr txBox="1"/>
          <p:nvPr/>
        </p:nvSpPr>
        <p:spPr>
          <a:xfrm>
            <a:off x="876884" y="1593024"/>
            <a:ext cx="10438227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I2C is a communication protocol commonly referred to as the “I2C bus”. The I2C protocol was designed to enable communication between components on a single circuit board.</a:t>
            </a:r>
          </a:p>
          <a:p>
            <a:pPr algn="ctr"/>
            <a:endParaRPr lang="en-US" sz="2800" dirty="0">
              <a:solidFill>
                <a:schemeClr val="bg1"/>
              </a:solidFill>
            </a:endParaRPr>
          </a:p>
          <a:p>
            <a:pPr algn="ctr"/>
            <a:r>
              <a:rPr lang="en-US" sz="2800" dirty="0">
                <a:solidFill>
                  <a:schemeClr val="bg1"/>
                </a:solidFill>
              </a:rPr>
              <a:t>With I2C there are 2 wires referred to as SCL and SDA. SCL is the clock line which is designed to synchronize data transfers. SDA is the line used to transmit data.</a:t>
            </a:r>
          </a:p>
          <a:p>
            <a:pPr algn="ctr"/>
            <a:endParaRPr lang="en-US" sz="2800" dirty="0">
              <a:solidFill>
                <a:schemeClr val="bg1"/>
              </a:solidFill>
            </a:endParaRPr>
          </a:p>
          <a:p>
            <a:pPr algn="ctr"/>
            <a:r>
              <a:rPr lang="en-US" sz="2800" dirty="0">
                <a:solidFill>
                  <a:schemeClr val="bg1"/>
                </a:solidFill>
              </a:rPr>
              <a:t>Each device on the I2C bus has a unique address, up to 255 devices can be connected on the same bus. SCL/SDA pins are the dedicated pins for I2C communication. On the Arduino Uno they are found on Analog pins A4 and A5.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483C22-F829-4260-A660-BA8D7D42E82F}"/>
              </a:ext>
            </a:extLst>
          </p:cNvPr>
          <p:cNvSpPr txBox="1"/>
          <p:nvPr/>
        </p:nvSpPr>
        <p:spPr>
          <a:xfrm>
            <a:off x="5502725" y="333175"/>
            <a:ext cx="118654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6000" b="1" dirty="0">
                <a:solidFill>
                  <a:schemeClr val="bg1"/>
                </a:solidFill>
              </a:rPr>
              <a:t>I2C</a:t>
            </a:r>
          </a:p>
        </p:txBody>
      </p:sp>
    </p:spTree>
    <p:extLst>
      <p:ext uri="{BB962C8B-B14F-4D97-AF65-F5344CB8AC3E}">
        <p14:creationId xmlns:p14="http://schemas.microsoft.com/office/powerpoint/2010/main" val="901385252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0" b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0B0A545-B2F3-41D6-91C0-4BFA7BF9FA66}"/>
              </a:ext>
            </a:extLst>
          </p:cNvPr>
          <p:cNvSpPr txBox="1"/>
          <p:nvPr/>
        </p:nvSpPr>
        <p:spPr>
          <a:xfrm>
            <a:off x="876883" y="2083355"/>
            <a:ext cx="1043822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ICSP stands for In-Circuit Serial Programming. The name originated from In-System Programming headers (ISP). Manufacturers like Atmel who work with Arduino have developed their own in-circuit serial programming headers.</a:t>
            </a:r>
          </a:p>
          <a:p>
            <a:pPr algn="ctr"/>
            <a:endParaRPr lang="en-US" sz="2800" dirty="0">
              <a:solidFill>
                <a:schemeClr val="bg1"/>
              </a:solidFill>
            </a:endParaRPr>
          </a:p>
          <a:p>
            <a:pPr algn="ctr"/>
            <a:r>
              <a:rPr lang="en-US" sz="2800" dirty="0">
                <a:solidFill>
                  <a:schemeClr val="bg1"/>
                </a:solidFill>
              </a:rPr>
              <a:t>These pins enable the user to program the Arduino boards’ firmware. There are six ICSP pins available on the Arduino board that can be hooked to a programmer device via a programming cable.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483C22-F829-4260-A660-BA8D7D42E82F}"/>
              </a:ext>
            </a:extLst>
          </p:cNvPr>
          <p:cNvSpPr txBox="1"/>
          <p:nvPr/>
        </p:nvSpPr>
        <p:spPr>
          <a:xfrm>
            <a:off x="3910815" y="200653"/>
            <a:ext cx="437036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6000" b="1" dirty="0">
                <a:solidFill>
                  <a:schemeClr val="bg1"/>
                </a:solidFill>
              </a:rPr>
              <a:t>ICSP Headers</a:t>
            </a:r>
          </a:p>
        </p:txBody>
      </p:sp>
    </p:spTree>
    <p:extLst>
      <p:ext uri="{BB962C8B-B14F-4D97-AF65-F5344CB8AC3E}">
        <p14:creationId xmlns:p14="http://schemas.microsoft.com/office/powerpoint/2010/main" val="1483178261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1000" t="-23000" r="-12000" b="-3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0B0A545-B2F3-41D6-91C0-4BFA7BF9FA66}"/>
              </a:ext>
            </a:extLst>
          </p:cNvPr>
          <p:cNvSpPr txBox="1"/>
          <p:nvPr/>
        </p:nvSpPr>
        <p:spPr>
          <a:xfrm>
            <a:off x="696348" y="5197952"/>
            <a:ext cx="1079929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NodeMCU is an open source IoT platform. It includes firmware which runs on the ESP8266 Wi-Fi SoC from Espressif Systems, and hardware which is based on the ESP-12 module.</a:t>
            </a:r>
            <a:endParaRPr lang="en-IN" sz="2800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9362477-FAB7-4188-B5D3-902928A1D4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0385" y="1814512"/>
            <a:ext cx="5991225" cy="3228975"/>
          </a:xfrm>
          <a:prstGeom prst="rect">
            <a:avLst/>
          </a:prstGeom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9B3D3788-CB86-4E90-ABA2-130A2546CB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8830" y="275053"/>
            <a:ext cx="2754337" cy="762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1530245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2B6ABAA0-DEE3-4257-8592-37C7FEF8C5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693" y="122583"/>
            <a:ext cx="10008614" cy="6612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1016856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A50A9D0-5A86-4D23-961C-D2EC3F61C12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926"/>
          <a:stretch/>
        </p:blipFill>
        <p:spPr>
          <a:xfrm>
            <a:off x="0" y="774714"/>
            <a:ext cx="12192000" cy="3860299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7C697C39-646F-4F58-BF8D-5A455BEC66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831" y="5821646"/>
            <a:ext cx="1422124" cy="842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72C8B518-997D-48F9-851E-4B7C0AFB34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5163" y="5514146"/>
            <a:ext cx="1229968" cy="1229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C2E6608E-82D1-4287-A93D-D27FBA21246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43" t="15557" r="13963" b="20126"/>
          <a:stretch/>
        </p:blipFill>
        <p:spPr bwMode="auto">
          <a:xfrm>
            <a:off x="8797787" y="5400261"/>
            <a:ext cx="2539535" cy="1457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6682FCF-E962-4C14-BF15-5594EE3A85F8}"/>
              </a:ext>
            </a:extLst>
          </p:cNvPr>
          <p:cNvCxnSpPr>
            <a:cxnSpLocks/>
          </p:cNvCxnSpPr>
          <p:nvPr/>
        </p:nvCxnSpPr>
        <p:spPr>
          <a:xfrm flipH="1">
            <a:off x="2783785" y="4635013"/>
            <a:ext cx="3789294" cy="1343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9BFA940-7FBF-4903-8AB4-80869D27BC8B}"/>
              </a:ext>
            </a:extLst>
          </p:cNvPr>
          <p:cNvCxnSpPr>
            <a:cxnSpLocks/>
          </p:cNvCxnSpPr>
          <p:nvPr/>
        </p:nvCxnSpPr>
        <p:spPr>
          <a:xfrm>
            <a:off x="2897945" y="6243016"/>
            <a:ext cx="20243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071D3AD-A3E9-4A02-B69B-1DB3C0F2A7B2}"/>
              </a:ext>
            </a:extLst>
          </p:cNvPr>
          <p:cNvCxnSpPr>
            <a:cxnSpLocks/>
          </p:cNvCxnSpPr>
          <p:nvPr/>
        </p:nvCxnSpPr>
        <p:spPr>
          <a:xfrm>
            <a:off x="6696222" y="6243016"/>
            <a:ext cx="15879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A3C544E-E0C0-4494-A063-910CBD359222}"/>
              </a:ext>
            </a:extLst>
          </p:cNvPr>
          <p:cNvSpPr txBox="1"/>
          <p:nvPr/>
        </p:nvSpPr>
        <p:spPr>
          <a:xfrm>
            <a:off x="4262357" y="159731"/>
            <a:ext cx="36672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b="1" dirty="0"/>
              <a:t>Weather Station</a:t>
            </a:r>
          </a:p>
        </p:txBody>
      </p:sp>
    </p:spTree>
    <p:extLst>
      <p:ext uri="{BB962C8B-B14F-4D97-AF65-F5344CB8AC3E}">
        <p14:creationId xmlns:p14="http://schemas.microsoft.com/office/powerpoint/2010/main" val="1912480739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7A1BBBE-B84F-4C46-A98B-09780948ED8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679"/>
          <a:stretch/>
        </p:blipFill>
        <p:spPr>
          <a:xfrm>
            <a:off x="1464673" y="0"/>
            <a:ext cx="926265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844875"/>
      </p:ext>
    </p:extLst>
  </p:cSld>
  <p:clrMapOvr>
    <a:masterClrMapping/>
  </p:clrMapOvr>
  <p:transition spd="med">
    <p:pull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97A8913-81C5-41CB-8DBD-F6B414CE9393}"/>
              </a:ext>
            </a:extLst>
          </p:cNvPr>
          <p:cNvSpPr txBox="1"/>
          <p:nvPr/>
        </p:nvSpPr>
        <p:spPr>
          <a:xfrm>
            <a:off x="4080095" y="2454812"/>
            <a:ext cx="403180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7200" dirty="0">
                <a:solidFill>
                  <a:schemeClr val="bg1"/>
                </a:solidFill>
              </a:rPr>
              <a:t>Thank You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2993C6-53DD-4805-8694-8FC125D1917E}"/>
              </a:ext>
            </a:extLst>
          </p:cNvPr>
          <p:cNvSpPr txBox="1"/>
          <p:nvPr/>
        </p:nvSpPr>
        <p:spPr>
          <a:xfrm>
            <a:off x="4206443" y="3882683"/>
            <a:ext cx="3779111" cy="2000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800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www.smartmade.in</a:t>
            </a:r>
            <a:endParaRPr lang="en-IN" sz="2800" dirty="0">
              <a:solidFill>
                <a:schemeClr val="bg1"/>
              </a:solidFill>
            </a:endParaRPr>
          </a:p>
          <a:p>
            <a:pPr algn="ctr"/>
            <a:endParaRPr lang="en-IN" sz="2000" dirty="0">
              <a:solidFill>
                <a:schemeClr val="bg1"/>
              </a:solidFill>
            </a:endParaRPr>
          </a:p>
          <a:p>
            <a:pPr algn="ctr"/>
            <a:r>
              <a:rPr lang="en-IN" sz="2800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www.webdevfusion.com</a:t>
            </a:r>
            <a:endParaRPr lang="en-IN" sz="2800" dirty="0">
              <a:solidFill>
                <a:schemeClr val="bg1"/>
              </a:solidFill>
            </a:endParaRPr>
          </a:p>
          <a:p>
            <a:pPr algn="ctr"/>
            <a:endParaRPr lang="en-IN" sz="2000" dirty="0">
              <a:solidFill>
                <a:schemeClr val="bg1"/>
              </a:solidFill>
              <a:hlinkClick r:id="rId5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algn="ctr"/>
            <a:r>
              <a:rPr lang="en-IN" sz="2800" dirty="0">
                <a:solidFill>
                  <a:schemeClr val="bg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www.narayanvyas.org</a:t>
            </a:r>
            <a:endParaRPr lang="en-IN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9459015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7CCC535-4CAC-4654-AAEA-920EC996CD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261" y="0"/>
            <a:ext cx="9011478" cy="6890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52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0" b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0B0A545-B2F3-41D6-91C0-4BFA7BF9FA66}"/>
              </a:ext>
            </a:extLst>
          </p:cNvPr>
          <p:cNvSpPr txBox="1"/>
          <p:nvPr/>
        </p:nvSpPr>
        <p:spPr>
          <a:xfrm>
            <a:off x="876886" y="3075057"/>
            <a:ext cx="104382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https://github.com/narayanvyas/IoT-Workshop/</a:t>
            </a:r>
            <a:endParaRPr lang="en-IN" sz="40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579F6D-A525-42D3-BC1B-360F5A008946}"/>
              </a:ext>
            </a:extLst>
          </p:cNvPr>
          <p:cNvSpPr txBox="1"/>
          <p:nvPr/>
        </p:nvSpPr>
        <p:spPr>
          <a:xfrm>
            <a:off x="2070474" y="545211"/>
            <a:ext cx="805105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6000" b="1" dirty="0">
                <a:solidFill>
                  <a:schemeClr val="bg1"/>
                </a:solidFill>
              </a:rPr>
              <a:t>GitHub Repositories Link</a:t>
            </a:r>
          </a:p>
        </p:txBody>
      </p:sp>
    </p:spTree>
    <p:extLst>
      <p:ext uri="{BB962C8B-B14F-4D97-AF65-F5344CB8AC3E}">
        <p14:creationId xmlns:p14="http://schemas.microsoft.com/office/powerpoint/2010/main" val="1562936027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0" b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0B0A545-B2F3-41D6-91C0-4BFA7BF9FA66}"/>
              </a:ext>
            </a:extLst>
          </p:cNvPr>
          <p:cNvSpPr txBox="1"/>
          <p:nvPr/>
        </p:nvSpPr>
        <p:spPr>
          <a:xfrm>
            <a:off x="876885" y="5188195"/>
            <a:ext cx="1043822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Arduino is an open hardware development board that can be used by tinkerers, hobbyists, and makers to design and build devices that interact with the real world.</a:t>
            </a:r>
            <a:endParaRPr lang="en-IN" sz="3200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B9CEA29-1E24-412C-BAC1-8A7343C98D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6128" y="1337995"/>
            <a:ext cx="5219743" cy="4182009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74C382FF-97BF-4751-BAC6-D43FD848DB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4815" y="100145"/>
            <a:ext cx="1602368" cy="1091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817205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0" b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0B0A545-B2F3-41D6-91C0-4BFA7BF9FA66}"/>
              </a:ext>
            </a:extLst>
          </p:cNvPr>
          <p:cNvSpPr txBox="1"/>
          <p:nvPr/>
        </p:nvSpPr>
        <p:spPr>
          <a:xfrm>
            <a:off x="876886" y="2604021"/>
            <a:ext cx="1043822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In 2005, building upon the work of Hernando </a:t>
            </a:r>
            <a:r>
              <a:rPr lang="en-US" sz="3200" dirty="0" err="1">
                <a:solidFill>
                  <a:schemeClr val="bg1"/>
                </a:solidFill>
              </a:rPr>
              <a:t>Barragán</a:t>
            </a:r>
            <a:r>
              <a:rPr lang="en-US" sz="3200" dirty="0">
                <a:solidFill>
                  <a:schemeClr val="bg1"/>
                </a:solidFill>
              </a:rPr>
              <a:t> (creator of Wiring), Massimo </a:t>
            </a:r>
            <a:r>
              <a:rPr lang="en-US" sz="3200" dirty="0" err="1">
                <a:solidFill>
                  <a:schemeClr val="bg1"/>
                </a:solidFill>
              </a:rPr>
              <a:t>Banzi</a:t>
            </a:r>
            <a:r>
              <a:rPr lang="en-US" sz="3200" dirty="0">
                <a:solidFill>
                  <a:schemeClr val="bg1"/>
                </a:solidFill>
              </a:rPr>
              <a:t> and David </a:t>
            </a:r>
            <a:r>
              <a:rPr lang="en-US" sz="3200" dirty="0" err="1">
                <a:solidFill>
                  <a:schemeClr val="bg1"/>
                </a:solidFill>
              </a:rPr>
              <a:t>Cuartielles</a:t>
            </a:r>
            <a:r>
              <a:rPr lang="en-US" sz="3200" dirty="0">
                <a:solidFill>
                  <a:schemeClr val="bg1"/>
                </a:solidFill>
              </a:rPr>
              <a:t> created Arduino, an easy-to-use programmable device for interactive art design projects, at the Interaction Design Institute Ivrea in Ivrea, Italy.</a:t>
            </a:r>
            <a:endParaRPr lang="en-IN" sz="32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483C22-F829-4260-A660-BA8D7D42E82F}"/>
              </a:ext>
            </a:extLst>
          </p:cNvPr>
          <p:cNvSpPr txBox="1"/>
          <p:nvPr/>
        </p:nvSpPr>
        <p:spPr>
          <a:xfrm>
            <a:off x="2980016" y="319924"/>
            <a:ext cx="605197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6000" b="1" dirty="0">
                <a:solidFill>
                  <a:schemeClr val="bg1"/>
                </a:solidFill>
              </a:rPr>
              <a:t>History of Arduino</a:t>
            </a:r>
          </a:p>
        </p:txBody>
      </p:sp>
    </p:spTree>
    <p:extLst>
      <p:ext uri="{BB962C8B-B14F-4D97-AF65-F5344CB8AC3E}">
        <p14:creationId xmlns:p14="http://schemas.microsoft.com/office/powerpoint/2010/main" val="3075911856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0" b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8483C22-F829-4260-A660-BA8D7D42E82F}"/>
              </a:ext>
            </a:extLst>
          </p:cNvPr>
          <p:cNvSpPr txBox="1"/>
          <p:nvPr/>
        </p:nvSpPr>
        <p:spPr>
          <a:xfrm>
            <a:off x="2842320" y="152400"/>
            <a:ext cx="650735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6000" b="1" dirty="0">
                <a:solidFill>
                  <a:schemeClr val="bg1"/>
                </a:solidFill>
              </a:rPr>
              <a:t>Features of Arduino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7EA9D2-2022-40E3-961E-AC41946EEA7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092"/>
          <a:stretch/>
        </p:blipFill>
        <p:spPr>
          <a:xfrm>
            <a:off x="2759629" y="1168063"/>
            <a:ext cx="6672741" cy="5648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697115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57CF0CA1-E18A-41E1-AFC1-3C1E1C70E9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14"/>
          <a:stretch/>
        </p:blipFill>
        <p:spPr bwMode="auto">
          <a:xfrm>
            <a:off x="2074469" y="0"/>
            <a:ext cx="8043062" cy="6493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77898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0" b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8483C22-F829-4260-A660-BA8D7D42E82F}"/>
              </a:ext>
            </a:extLst>
          </p:cNvPr>
          <p:cNvSpPr txBox="1"/>
          <p:nvPr/>
        </p:nvSpPr>
        <p:spPr>
          <a:xfrm>
            <a:off x="1898953" y="2921168"/>
            <a:ext cx="839409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6000" b="1" dirty="0">
                <a:solidFill>
                  <a:schemeClr val="bg1"/>
                </a:solidFill>
              </a:rPr>
              <a:t>Protocols used in Arduino</a:t>
            </a:r>
          </a:p>
        </p:txBody>
      </p:sp>
    </p:spTree>
    <p:extLst>
      <p:ext uri="{BB962C8B-B14F-4D97-AF65-F5344CB8AC3E}">
        <p14:creationId xmlns:p14="http://schemas.microsoft.com/office/powerpoint/2010/main" val="3904846610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0" b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0B0A545-B2F3-41D6-91C0-4BFA7BF9FA66}"/>
              </a:ext>
            </a:extLst>
          </p:cNvPr>
          <p:cNvSpPr txBox="1"/>
          <p:nvPr/>
        </p:nvSpPr>
        <p:spPr>
          <a:xfrm>
            <a:off x="876885" y="1911077"/>
            <a:ext cx="1043822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Serial communication is used to exchange data between the Arduino board and another serial device such as computers, displays, sensors and more.</a:t>
            </a:r>
          </a:p>
          <a:p>
            <a:pPr algn="ctr"/>
            <a:endParaRPr lang="en-US" sz="3200" dirty="0">
              <a:solidFill>
                <a:schemeClr val="bg1"/>
              </a:solidFill>
            </a:endParaRPr>
          </a:p>
          <a:p>
            <a:pPr algn="ctr"/>
            <a:r>
              <a:rPr lang="en-US" sz="3200" dirty="0">
                <a:solidFill>
                  <a:schemeClr val="bg1"/>
                </a:solidFill>
              </a:rPr>
              <a:t>Each Arduino board has at least one serial port. Serial communication occurs on digital pins 0 (RX) and 1 (TX) as well as via USB.</a:t>
            </a:r>
            <a:endParaRPr lang="en-IN" sz="32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483C22-F829-4260-A660-BA8D7D42E82F}"/>
              </a:ext>
            </a:extLst>
          </p:cNvPr>
          <p:cNvSpPr txBox="1"/>
          <p:nvPr/>
        </p:nvSpPr>
        <p:spPr>
          <a:xfrm>
            <a:off x="2494083" y="306671"/>
            <a:ext cx="72038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6000" b="1" dirty="0">
                <a:solidFill>
                  <a:schemeClr val="bg1"/>
                </a:solidFill>
              </a:rPr>
              <a:t>Serial Communication</a:t>
            </a:r>
          </a:p>
        </p:txBody>
      </p:sp>
    </p:spTree>
    <p:extLst>
      <p:ext uri="{BB962C8B-B14F-4D97-AF65-F5344CB8AC3E}">
        <p14:creationId xmlns:p14="http://schemas.microsoft.com/office/powerpoint/2010/main" val="626315195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646</TotalTime>
  <Words>530</Words>
  <Application>Microsoft Office PowerPoint</Application>
  <PresentationFormat>Widescreen</PresentationFormat>
  <Paragraphs>39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Internet of Things (IoT)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 of Things (IoT)</dc:title>
  <dc:creator>Narayan Vyas</dc:creator>
  <cp:lastModifiedBy>Narayan Vyas</cp:lastModifiedBy>
  <cp:revision>45</cp:revision>
  <dcterms:created xsi:type="dcterms:W3CDTF">2019-10-18T02:08:11Z</dcterms:created>
  <dcterms:modified xsi:type="dcterms:W3CDTF">2019-12-18T01:58:56Z</dcterms:modified>
</cp:coreProperties>
</file>