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73" r:id="rId10"/>
    <p:sldId id="270" r:id="rId11"/>
    <p:sldId id="271" r:id="rId12"/>
    <p:sldId id="265" r:id="rId13"/>
    <p:sldId id="266" r:id="rId14"/>
    <p:sldId id="267" r:id="rId15"/>
    <p:sldId id="268" r:id="rId16"/>
    <p:sldId id="269" r:id="rId17"/>
    <p:sldId id="272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2"/>
    <p:restoredTop sz="96405"/>
  </p:normalViewPr>
  <p:slideViewPr>
    <p:cSldViewPr snapToGrid="0" snapToObjects="1">
      <p:cViewPr varScale="1">
        <p:scale>
          <a:sx n="151" d="100"/>
          <a:sy n="151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flutter.dev/flutter/painting/BoxDecoration-clas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material/Icons-class.html" TargetMode="External"/><Relationship Id="rId2" Type="http://schemas.openxmlformats.org/officeDocument/2006/relationships/hyperlink" Target="https://api.flutter.dev/flutter/widgets/IconData-clas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.flutter.dev/flutter/material/IconButton-class.html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pi.flutter.dev/flutter/dart-io/File-class.html" TargetMode="External"/><Relationship Id="rId3" Type="http://schemas.openxmlformats.org/officeDocument/2006/relationships/hyperlink" Target="https://api.flutter.dev/flutter/painting/ImageProvider-class.html" TargetMode="External"/><Relationship Id="rId7" Type="http://schemas.openxmlformats.org/officeDocument/2006/relationships/hyperlink" Target="https://api.flutter.dev/flutter/widgets/Image/Image.file.html" TargetMode="External"/><Relationship Id="rId2" Type="http://schemas.openxmlformats.org/officeDocument/2006/relationships/hyperlink" Target="https://api.flutter.dev/flutter/widgets/Image/Imag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flutter.dev/flutter/widgets/Image/Image.network.html" TargetMode="External"/><Relationship Id="rId5" Type="http://schemas.openxmlformats.org/officeDocument/2006/relationships/hyperlink" Target="https://api.flutter.dev/flutter/services/AssetBundle-class.html" TargetMode="External"/><Relationship Id="rId10" Type="http://schemas.openxmlformats.org/officeDocument/2006/relationships/hyperlink" Target="https://api.flutter.dev/flutter/dart-typed_data/Uint8List-class.html" TargetMode="External"/><Relationship Id="rId4" Type="http://schemas.openxmlformats.org/officeDocument/2006/relationships/hyperlink" Target="https://api.flutter.dev/flutter/widgets/Image/Image.asset.html" TargetMode="External"/><Relationship Id="rId9" Type="http://schemas.openxmlformats.org/officeDocument/2006/relationships/hyperlink" Target="https://api.flutter.dev/flutter/widgets/Image/Image.memory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dev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AB6C-5164-C04E-AD14-CF9F99A52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Introduction to app development 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&amp;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Flutter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6AF1A-5348-0B43-9227-6FD1443F4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Narayan </a:t>
            </a:r>
            <a:r>
              <a:rPr lang="en-US" dirty="0" err="1"/>
              <a:t>vyas</a:t>
            </a:r>
            <a:endParaRPr lang="en-US" dirty="0"/>
          </a:p>
          <a:p>
            <a:r>
              <a:rPr lang="en-US" dirty="0"/>
              <a:t>Sr. Developer, </a:t>
            </a:r>
            <a:r>
              <a:rPr lang="en-US" dirty="0" err="1"/>
              <a:t>Flexxited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55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1746-5149-E34A-87B0-02685CF3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093E-D5E3-FA42-A83C-B3EC5BDC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Implements the basic material design visual layout structure.</a:t>
            </a:r>
          </a:p>
          <a:p>
            <a:endParaRPr lang="en-IN" dirty="0"/>
          </a:p>
          <a:p>
            <a:r>
              <a:rPr lang="en-IN" dirty="0"/>
              <a:t>This class provides APIs for showing drawers and bottom sheets.</a:t>
            </a:r>
          </a:p>
        </p:txBody>
      </p:sp>
      <p:pic>
        <p:nvPicPr>
          <p:cNvPr id="2050" name="Picture 2" descr="The Scaffold has a white background with a blue AppBar at the top. A blue FloatingActionButton is positioned at the bottom right corner of the Scaffold.">
            <a:extLst>
              <a:ext uri="{FF2B5EF4-FFF2-40B4-BE49-F238E27FC236}">
                <a16:creationId xmlns:a16="http://schemas.microsoft.com/office/drawing/2014/main" id="{00DBC750-5814-C847-AF48-95EA51ED7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499" y="635254"/>
            <a:ext cx="3139040" cy="558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436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1746-5149-E34A-87B0-02685CF3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Appbar</a:t>
            </a:r>
            <a:r>
              <a:rPr lang="en-US" dirty="0"/>
              <a:t>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093E-D5E3-FA42-A83C-B3EC5BDC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material design app bar consists of a toolbar and potentially other widgets, such as a </a:t>
            </a:r>
            <a:r>
              <a:rPr lang="en-IN" dirty="0" err="1"/>
              <a:t>TabBar</a:t>
            </a:r>
            <a:r>
              <a:rPr lang="en-IN" dirty="0"/>
              <a:t> and a </a:t>
            </a:r>
            <a:r>
              <a:rPr lang="en-IN" dirty="0" err="1"/>
              <a:t>FlexibleSpaceBar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App bars typically expose one or more common actions with </a:t>
            </a:r>
            <a:r>
              <a:rPr lang="en-IN" dirty="0" err="1"/>
              <a:t>IconButtons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91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1746-5149-E34A-87B0-02685CF3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093E-D5E3-FA42-A83C-B3EC5BDC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Container widget lets you create a rectangular visual element. A container can be decorated with a </a:t>
            </a:r>
            <a:r>
              <a:rPr lang="en-IN" dirty="0">
                <a:hlinkClick r:id="rId2"/>
              </a:rPr>
              <a:t>BoxDecoration</a:t>
            </a:r>
            <a:r>
              <a:rPr lang="en-IN" dirty="0"/>
              <a:t>, such as a background, a border, or a shadow. </a:t>
            </a:r>
          </a:p>
          <a:p>
            <a:endParaRPr lang="en-IN" dirty="0"/>
          </a:p>
          <a:p>
            <a:r>
              <a:rPr lang="en-IN" dirty="0"/>
              <a:t>A Container can also have margins, padding, and constraints applied to its size. In addition, a Container can be transformed in three dimensional space using a matrix.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7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1746-5149-E34A-87B0-02685CF3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Row, column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093E-D5E3-FA42-A83C-B3EC5BDC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These flex widgets let you create flexible layouts in both the horizontal (Row) and vertical (Column) directions. </a:t>
            </a:r>
          </a:p>
          <a:p>
            <a:endParaRPr lang="en-IN" dirty="0"/>
          </a:p>
          <a:p>
            <a:r>
              <a:rPr lang="en-IN" dirty="0"/>
              <a:t>The design of these objects is based on the web’s flexbox layout model.</a:t>
            </a:r>
          </a:p>
          <a:p>
            <a:endParaRPr lang="en-IN" dirty="0"/>
          </a:p>
          <a:p>
            <a:r>
              <a:rPr lang="en-IN" dirty="0"/>
              <a:t>Row is widget that displays its children in a horizontal array.</a:t>
            </a:r>
          </a:p>
          <a:p>
            <a:endParaRPr lang="en-IN" dirty="0"/>
          </a:p>
          <a:p>
            <a:r>
              <a:rPr lang="en-IN" dirty="0"/>
              <a:t>Column is a widget that displays its children in a vertical array.</a:t>
            </a:r>
          </a:p>
        </p:txBody>
      </p:sp>
    </p:spTree>
    <p:extLst>
      <p:ext uri="{BB962C8B-B14F-4D97-AF65-F5344CB8AC3E}">
        <p14:creationId xmlns:p14="http://schemas.microsoft.com/office/powerpoint/2010/main" val="250200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1746-5149-E34A-87B0-02685CF3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093E-D5E3-FA42-A83C-B3EC5BDC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Text widget displays a string of text with single style. </a:t>
            </a:r>
          </a:p>
          <a:p>
            <a:endParaRPr lang="en-IN" dirty="0"/>
          </a:p>
          <a:p>
            <a:r>
              <a:rPr lang="en-IN" dirty="0"/>
              <a:t>The string might break across multiple lines or might all be displayed on the same line depending on the layout constraints. </a:t>
            </a:r>
          </a:p>
          <a:p>
            <a:endParaRPr lang="en-IN" dirty="0"/>
          </a:p>
          <a:p>
            <a:r>
              <a:rPr lang="en-IN" dirty="0"/>
              <a:t>The style argument is optional.</a:t>
            </a:r>
          </a:p>
        </p:txBody>
      </p:sp>
    </p:spTree>
    <p:extLst>
      <p:ext uri="{BB962C8B-B14F-4D97-AF65-F5344CB8AC3E}">
        <p14:creationId xmlns:p14="http://schemas.microsoft.com/office/powerpoint/2010/main" val="13845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1746-5149-E34A-87B0-02685CF3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093E-D5E3-FA42-A83C-B3EC5BDC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graphical icon widget drawn with a glyph from a font described in an </a:t>
            </a:r>
            <a:r>
              <a:rPr lang="en-IN" dirty="0">
                <a:hlinkClick r:id="rId2"/>
              </a:rPr>
              <a:t>IconData</a:t>
            </a:r>
            <a:r>
              <a:rPr lang="en-IN" dirty="0"/>
              <a:t> such as material's predefined </a:t>
            </a:r>
            <a:r>
              <a:rPr lang="en-IN" dirty="0" err="1">
                <a:hlinkClick r:id="rId2"/>
              </a:rPr>
              <a:t>IconData</a:t>
            </a:r>
            <a:r>
              <a:rPr lang="en-IN" dirty="0" err="1"/>
              <a:t>s</a:t>
            </a:r>
            <a:r>
              <a:rPr lang="en-IN" dirty="0"/>
              <a:t> in </a:t>
            </a:r>
            <a:r>
              <a:rPr lang="en-IN" dirty="0">
                <a:hlinkClick r:id="rId3"/>
              </a:rPr>
              <a:t>Icons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Icons are not interactive. For an interactive icon, consider material's </a:t>
            </a:r>
            <a:r>
              <a:rPr lang="en-IN" dirty="0">
                <a:hlinkClick r:id="rId4"/>
              </a:rPr>
              <a:t>IconButton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471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1746-5149-E34A-87B0-02685CF3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093E-D5E3-FA42-A83C-B3EC5BDC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widget that is used to display images in the application.</a:t>
            </a:r>
          </a:p>
          <a:p>
            <a:endParaRPr lang="en-IN" dirty="0"/>
          </a:p>
          <a:p>
            <a:r>
              <a:rPr lang="en-IN" dirty="0"/>
              <a:t>Several constructors are provided for the various ways that an image can be specified:</a:t>
            </a:r>
          </a:p>
          <a:p>
            <a:pPr lvl="1"/>
            <a:r>
              <a:rPr lang="en-IN" dirty="0">
                <a:hlinkClick r:id="rId2"/>
              </a:rPr>
              <a:t>new Image</a:t>
            </a:r>
            <a:r>
              <a:rPr lang="en-IN" dirty="0"/>
              <a:t>, for obtaining an image from an </a:t>
            </a:r>
            <a:r>
              <a:rPr lang="en-IN" dirty="0">
                <a:hlinkClick r:id="rId3"/>
              </a:rPr>
              <a:t>ImageProvider</a:t>
            </a:r>
            <a:r>
              <a:rPr lang="en-IN" dirty="0"/>
              <a:t>.</a:t>
            </a:r>
          </a:p>
          <a:p>
            <a:pPr lvl="1"/>
            <a:r>
              <a:rPr lang="en-IN" dirty="0">
                <a:hlinkClick r:id="rId4"/>
              </a:rPr>
              <a:t>new Image.asset</a:t>
            </a:r>
            <a:r>
              <a:rPr lang="en-IN" dirty="0"/>
              <a:t>, for obtaining an image from an </a:t>
            </a:r>
            <a:r>
              <a:rPr lang="en-IN" dirty="0">
                <a:hlinkClick r:id="rId5"/>
              </a:rPr>
              <a:t>AssetBundle</a:t>
            </a:r>
            <a:r>
              <a:rPr lang="en-IN" dirty="0"/>
              <a:t> using a key.</a:t>
            </a:r>
          </a:p>
          <a:p>
            <a:pPr lvl="1"/>
            <a:r>
              <a:rPr lang="en-IN" dirty="0">
                <a:hlinkClick r:id="rId6"/>
              </a:rPr>
              <a:t>new Image.network</a:t>
            </a:r>
            <a:r>
              <a:rPr lang="en-IN" dirty="0"/>
              <a:t>, for obtaining an image from a URL.</a:t>
            </a:r>
          </a:p>
          <a:p>
            <a:pPr lvl="1"/>
            <a:r>
              <a:rPr lang="en-IN" dirty="0">
                <a:hlinkClick r:id="rId7"/>
              </a:rPr>
              <a:t>new Image.file</a:t>
            </a:r>
            <a:r>
              <a:rPr lang="en-IN" dirty="0"/>
              <a:t>, for obtaining an image from a </a:t>
            </a:r>
            <a:r>
              <a:rPr lang="en-IN" dirty="0">
                <a:hlinkClick r:id="rId8"/>
              </a:rPr>
              <a:t>File</a:t>
            </a:r>
            <a:r>
              <a:rPr lang="en-IN" dirty="0"/>
              <a:t>.</a:t>
            </a:r>
          </a:p>
          <a:p>
            <a:pPr lvl="1"/>
            <a:r>
              <a:rPr lang="en-IN" dirty="0">
                <a:hlinkClick r:id="rId9"/>
              </a:rPr>
              <a:t>new Image.memory</a:t>
            </a:r>
            <a:r>
              <a:rPr lang="en-IN" dirty="0"/>
              <a:t>, for obtaining an image from a </a:t>
            </a:r>
            <a:r>
              <a:rPr lang="en-IN" dirty="0">
                <a:hlinkClick r:id="rId10"/>
              </a:rPr>
              <a:t>Uint8List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348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87DD-08E4-5F47-ADD8-FBC1E455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in 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9AA64-80E0-314E-9CB6-EB83F52C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Flutter supports using shared packages contributed by other developers to the Flutter and Dart ecosystems.</a:t>
            </a:r>
          </a:p>
          <a:p>
            <a:endParaRPr lang="en-IN" dirty="0"/>
          </a:p>
          <a:p>
            <a:r>
              <a:rPr lang="en-IN" dirty="0"/>
              <a:t>This allows quickly building an app without having to develop everything from scratch.</a:t>
            </a:r>
          </a:p>
          <a:p>
            <a:endParaRPr lang="en-IN" dirty="0"/>
          </a:p>
          <a:p>
            <a:r>
              <a:rPr lang="en-IN" dirty="0"/>
              <a:t>Website to check all the packages available – </a:t>
            </a:r>
            <a:r>
              <a:rPr lang="en-IN" dirty="0">
                <a:hlinkClick r:id="rId2"/>
              </a:rPr>
              <a:t>https://pub.dev</a:t>
            </a:r>
            <a:r>
              <a:rPr lang="en-IN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40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36C8958-B7D5-F644-833C-660B1E3C7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852" y="169334"/>
            <a:ext cx="6092296" cy="488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F8C4E1-0CA6-6548-981C-7522268A887B}"/>
              </a:ext>
            </a:extLst>
          </p:cNvPr>
          <p:cNvSpPr txBox="1"/>
          <p:nvPr/>
        </p:nvSpPr>
        <p:spPr>
          <a:xfrm>
            <a:off x="2975504" y="5269004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Cannot be updated on user interaction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Shortcut - </a:t>
            </a:r>
            <a:r>
              <a:rPr lang="en-US" dirty="0" err="1"/>
              <a:t>stl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2E13C-520D-1347-9797-6EF54AF4D4E4}"/>
              </a:ext>
            </a:extLst>
          </p:cNvPr>
          <p:cNvSpPr txBox="1"/>
          <p:nvPr/>
        </p:nvSpPr>
        <p:spPr>
          <a:xfrm>
            <a:off x="5892800" y="5269003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be updated on user interaction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Shortcut - </a:t>
            </a:r>
            <a:r>
              <a:rPr lang="en-US" dirty="0" err="1"/>
              <a:t>stf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8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C2E8-3B0D-C64A-AB6D-999510E0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3F0B1-2A62-284A-9B92-5E92B741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Mobile application development is the process of creating software applications that run on a mobile device, and a typical mobile application utilizes a network connection to work with remote computing resources.</a:t>
            </a:r>
          </a:p>
        </p:txBody>
      </p:sp>
    </p:spTree>
    <p:extLst>
      <p:ext uri="{BB962C8B-B14F-4D97-AF65-F5344CB8AC3E}">
        <p14:creationId xmlns:p14="http://schemas.microsoft.com/office/powerpoint/2010/main" val="116666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8E98-3230-8F44-9582-5A28FC12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development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D217C-E53A-E946-8E96-1ACCC280A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Various Technologies are used for Mobile App Development which are classified as –</a:t>
            </a:r>
          </a:p>
          <a:p>
            <a:endParaRPr lang="en-US" dirty="0"/>
          </a:p>
          <a:p>
            <a:r>
              <a:rPr lang="en-US" dirty="0"/>
              <a:t>Native Approach</a:t>
            </a:r>
          </a:p>
          <a:p>
            <a:r>
              <a:rPr lang="en-US" dirty="0"/>
              <a:t>Hybrid Approach</a:t>
            </a:r>
          </a:p>
          <a:p>
            <a:r>
              <a:rPr lang="en-US" dirty="0"/>
              <a:t>Cross-Platform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6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37C7A8-6687-9443-AC5E-751CE4885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56" y="0"/>
            <a:ext cx="11307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5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9727-068F-C744-B180-0C7F34AD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flutter?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0555E-19CE-4D41-A930-A8DE5BB26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Flutter is an open-source UI software development kit created by Google. It is used to develop cross platform applications for Android, iOS, Linux, Mac, Windows, Google Fuchsia, and the web from a single codebase. </a:t>
            </a:r>
          </a:p>
          <a:p>
            <a:endParaRPr lang="en-IN" dirty="0"/>
          </a:p>
          <a:p>
            <a:r>
              <a:rPr lang="en-IN" dirty="0"/>
              <a:t>The first version of Flutter was known as codename "Sky" and ran on the Android operating system.</a:t>
            </a:r>
          </a:p>
          <a:p>
            <a:endParaRPr lang="en-IN" dirty="0"/>
          </a:p>
          <a:p>
            <a:r>
              <a:rPr lang="en-IN" dirty="0"/>
              <a:t>Initial release date of Flutter was May 2017.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1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CFF9-4325-E647-B507-B5032170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organizations working with Flutter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B3A586-A2EC-234B-BD01-652F77C97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40" t="37877" r="18399" b="35538"/>
          <a:stretch/>
        </p:blipFill>
        <p:spPr>
          <a:xfrm>
            <a:off x="1063594" y="2534959"/>
            <a:ext cx="10222902" cy="2763748"/>
          </a:xfrm>
        </p:spPr>
      </p:pic>
    </p:spTree>
    <p:extLst>
      <p:ext uri="{BB962C8B-B14F-4D97-AF65-F5344CB8AC3E}">
        <p14:creationId xmlns:p14="http://schemas.microsoft.com/office/powerpoint/2010/main" val="329123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09EE-0280-B14B-BFC7-A994AE10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flutter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D1C59E-1B71-604B-8AEE-169D1EFBE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262" y="1951020"/>
            <a:ext cx="7991475" cy="4371704"/>
          </a:xfrm>
        </p:spPr>
      </p:pic>
    </p:spTree>
    <p:extLst>
      <p:ext uri="{BB962C8B-B14F-4D97-AF65-F5344CB8AC3E}">
        <p14:creationId xmlns:p14="http://schemas.microsoft.com/office/powerpoint/2010/main" val="112685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444E-F7F5-914A-92EB-9EADBCCF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widgets?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1D5A-65C2-BB4B-95B4-71AAD27A4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Flutter widgets are built using a modern framework that takes inspiration from </a:t>
            </a:r>
            <a:r>
              <a:rPr lang="en-IN" dirty="0">
                <a:hlinkClick r:id="rId2"/>
              </a:rPr>
              <a:t>React</a:t>
            </a:r>
            <a:r>
              <a:rPr lang="en-IN" dirty="0"/>
              <a:t>. The central idea is that you build your UI out of widgets. </a:t>
            </a:r>
          </a:p>
          <a:p>
            <a:endParaRPr lang="en-IN" dirty="0"/>
          </a:p>
          <a:p>
            <a:r>
              <a:rPr lang="en-IN" dirty="0"/>
              <a:t>Widgets describe what their view should look like given their current configuration and state. When a widget’s state changes, the widget rebuilds its description.</a:t>
            </a:r>
          </a:p>
          <a:p>
            <a:endParaRPr lang="en-IN" dirty="0"/>
          </a:p>
          <a:p>
            <a:r>
              <a:rPr lang="en-IN" dirty="0"/>
              <a:t>Examples – Container, Row, Column, Image, Icon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7F2-C4CD-684B-8DD5-F961D7CE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C1C68-8457-7D42-848F-09DE86B5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MaterialApp</a:t>
            </a:r>
            <a:r>
              <a:rPr lang="en-IN" dirty="0"/>
              <a:t> is </a:t>
            </a:r>
            <a:r>
              <a:rPr lang="en-IN" b="1" dirty="0"/>
              <a:t>a predefined class in a flutter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It is likely the main or core component of flutter. We can access all the other components and widgets provided by Flutter SDK.</a:t>
            </a:r>
          </a:p>
          <a:p>
            <a:endParaRPr lang="en-IN" dirty="0"/>
          </a:p>
          <a:p>
            <a:r>
              <a:rPr lang="en-US" dirty="0" err="1"/>
              <a:t>MaterialApp</a:t>
            </a:r>
            <a:r>
              <a:rPr lang="en-US" dirty="0"/>
              <a:t> is a widget that introduces many interesting tools such as Navigator or Theme to help you develop your app. Material is, on the other hand, a widget used to define a UI element respecting </a:t>
            </a:r>
            <a:r>
              <a:rPr lang="en-US"/>
              <a:t>Material rules.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6716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52</TotalTime>
  <Words>731</Words>
  <Application>Microsoft Macintosh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Impact</vt:lpstr>
      <vt:lpstr>Badge</vt:lpstr>
      <vt:lpstr>Introduction to app development   &amp;  Flutter</vt:lpstr>
      <vt:lpstr>Mobile app development</vt:lpstr>
      <vt:lpstr>App development approaches</vt:lpstr>
      <vt:lpstr>PowerPoint Presentation</vt:lpstr>
      <vt:lpstr>What is flutter?</vt:lpstr>
      <vt:lpstr>organizations working with Flutter</vt:lpstr>
      <vt:lpstr>Why flutter</vt:lpstr>
      <vt:lpstr>What are widgets?</vt:lpstr>
      <vt:lpstr>Material app</vt:lpstr>
      <vt:lpstr>Scaffold</vt:lpstr>
      <vt:lpstr>Appbar widget</vt:lpstr>
      <vt:lpstr>Container widget</vt:lpstr>
      <vt:lpstr>Row, column widgets</vt:lpstr>
      <vt:lpstr>Text widget</vt:lpstr>
      <vt:lpstr>Icons</vt:lpstr>
      <vt:lpstr>Image widget</vt:lpstr>
      <vt:lpstr>Packages in flutter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app development   &amp;  Flutter</dc:title>
  <dc:creator>Narayan Vyas</dc:creator>
  <cp:lastModifiedBy>Narayan Vyas</cp:lastModifiedBy>
  <cp:revision>8</cp:revision>
  <dcterms:created xsi:type="dcterms:W3CDTF">2021-08-14T03:52:07Z</dcterms:created>
  <dcterms:modified xsi:type="dcterms:W3CDTF">2021-08-16T03:29:03Z</dcterms:modified>
</cp:coreProperties>
</file>