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4" r:id="rId7"/>
    <p:sldId id="261" r:id="rId8"/>
    <p:sldId id="262" r:id="rId9"/>
    <p:sldId id="263" r:id="rId10"/>
    <p:sldId id="264" r:id="rId11"/>
    <p:sldId id="273" r:id="rId12"/>
    <p:sldId id="270" r:id="rId13"/>
    <p:sldId id="271" r:id="rId14"/>
    <p:sldId id="265" r:id="rId15"/>
    <p:sldId id="266" r:id="rId16"/>
    <p:sldId id="267" r:id="rId17"/>
    <p:sldId id="268" r:id="rId18"/>
    <p:sldId id="269" r:id="rId19"/>
    <p:sldId id="275" r:id="rId20"/>
    <p:sldId id="272" r:id="rId21"/>
    <p:sldId id="276" r:id="rId22"/>
    <p:sldId id="279" r:id="rId23"/>
    <p:sldId id="280" r:id="rId24"/>
    <p:sldId id="277" r:id="rId25"/>
    <p:sldId id="27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6"/>
    <p:restoredTop sz="96405"/>
  </p:normalViewPr>
  <p:slideViewPr>
    <p:cSldViewPr snapToGrid="0" snapToObjects="1">
      <p:cViewPr varScale="1">
        <p:scale>
          <a:sx n="151" d="100"/>
          <a:sy n="151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painting/BoxDecoration-clas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Icons-class.html" TargetMode="External"/><Relationship Id="rId2" Type="http://schemas.openxmlformats.org/officeDocument/2006/relationships/hyperlink" Target="https://api.flutter.dev/flutter/widgets/IconData-cla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flutter.dev/flutter/material/IconButton-class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lutter.dev/flutter/dart-io/File-class.html" TargetMode="External"/><Relationship Id="rId3" Type="http://schemas.openxmlformats.org/officeDocument/2006/relationships/hyperlink" Target="https://api.flutter.dev/flutter/painting/ImageProvider-class.html" TargetMode="External"/><Relationship Id="rId7" Type="http://schemas.openxmlformats.org/officeDocument/2006/relationships/hyperlink" Target="https://api.flutter.dev/flutter/widgets/Image/Image.file.html" TargetMode="External"/><Relationship Id="rId2" Type="http://schemas.openxmlformats.org/officeDocument/2006/relationships/hyperlink" Target="https://api.flutter.dev/flutter/widgets/Image/Im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widgets/Image/Image.network.html" TargetMode="External"/><Relationship Id="rId5" Type="http://schemas.openxmlformats.org/officeDocument/2006/relationships/hyperlink" Target="https://api.flutter.dev/flutter/services/AssetBundle-class.html" TargetMode="External"/><Relationship Id="rId10" Type="http://schemas.openxmlformats.org/officeDocument/2006/relationships/hyperlink" Target="https://api.flutter.dev/flutter/dart-typed_data/Uint8List-class.html" TargetMode="External"/><Relationship Id="rId4" Type="http://schemas.openxmlformats.org/officeDocument/2006/relationships/hyperlink" Target="https://api.flutter.dev/flutter/widgets/Image/Image.asset.html" TargetMode="External"/><Relationship Id="rId9" Type="http://schemas.openxmlformats.org/officeDocument/2006/relationships/hyperlink" Target="https://api.flutter.dev/flutter/widgets/Image/Image.memory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Scaffold-class.html" TargetMode="External"/><Relationship Id="rId2" Type="http://schemas.openxmlformats.org/officeDocument/2006/relationships/hyperlink" Target="https://api.flutter.dev/flutter/material/Drawer-clas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rayanvyas.org/" TargetMode="External"/><Relationship Id="rId2" Type="http://schemas.openxmlformats.org/officeDocument/2006/relationships/hyperlink" Target="https://github.com/narayanvyas/flutter_worksh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AB6C-5164-C04E-AD14-CF9F99A5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1" y="1231506"/>
            <a:ext cx="10318418" cy="4394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Introduction to app development </a:t>
            </a:r>
            <a:br>
              <a:rPr lang="en-US" sz="3600" dirty="0"/>
            </a:br>
            <a:r>
              <a:rPr lang="en-US" sz="3600" dirty="0"/>
              <a:t>&amp;</a:t>
            </a:r>
            <a:br>
              <a:rPr lang="en-US" sz="3600" dirty="0"/>
            </a:br>
            <a:r>
              <a:rPr lang="en-US" sz="3600" dirty="0"/>
              <a:t>Flutter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6AF1A-5348-0B43-9227-6FD1443F4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Narayan vyas</a:t>
            </a:r>
          </a:p>
          <a:p>
            <a:r>
              <a:rPr lang="en-US" dirty="0"/>
              <a:t>Sr. Developer, Flexxited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54320-E717-014C-AC87-90FB4983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72" y="1098388"/>
            <a:ext cx="2110317" cy="60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15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6C8958-B7D5-F644-833C-660B1E3C7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52" y="169334"/>
            <a:ext cx="6092296" cy="48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F8C4E1-0CA6-6548-981C-7522268A887B}"/>
              </a:ext>
            </a:extLst>
          </p:cNvPr>
          <p:cNvSpPr txBox="1"/>
          <p:nvPr/>
        </p:nvSpPr>
        <p:spPr>
          <a:xfrm>
            <a:off x="2975504" y="5269004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Cannot be updated on user interaction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Shortcut - </a:t>
            </a:r>
            <a:r>
              <a:rPr lang="en-US" dirty="0" err="1"/>
              <a:t>stl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2E13C-520D-1347-9797-6EF54AF4D4E4}"/>
              </a:ext>
            </a:extLst>
          </p:cNvPr>
          <p:cNvSpPr txBox="1"/>
          <p:nvPr/>
        </p:nvSpPr>
        <p:spPr>
          <a:xfrm>
            <a:off x="5892800" y="5269003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be updated on user interaction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Shortcut - </a:t>
            </a:r>
            <a:r>
              <a:rPr lang="en-US" dirty="0" err="1"/>
              <a:t>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8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7F2-C4CD-684B-8DD5-F961D7CE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1C68-8457-7D42-848F-09DE86B5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MaterialApp</a:t>
            </a:r>
            <a:r>
              <a:rPr lang="en-IN" dirty="0"/>
              <a:t> is </a:t>
            </a:r>
            <a:r>
              <a:rPr lang="en-IN" b="1" dirty="0"/>
              <a:t>a predefined class in a flutter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It is likely the main or core component of flutter. We can access all the other components and widgets provided by Flutter SDK.</a:t>
            </a:r>
          </a:p>
          <a:p>
            <a:endParaRPr lang="en-IN" dirty="0"/>
          </a:p>
          <a:p>
            <a:r>
              <a:rPr lang="en-US" dirty="0" err="1"/>
              <a:t>MaterialApp</a:t>
            </a:r>
            <a:r>
              <a:rPr lang="en-US" dirty="0"/>
              <a:t> is a widget that introduces many interesting tools such as Navigator or Theme to help you develop your app. Material is, on the other hand, a widget used to define a UI element respecting </a:t>
            </a:r>
            <a:r>
              <a:rPr lang="en-US"/>
              <a:t>Material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6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Implements the basic material design visual layout structure.</a:t>
            </a:r>
          </a:p>
          <a:p>
            <a:endParaRPr lang="en-IN" dirty="0"/>
          </a:p>
          <a:p>
            <a:r>
              <a:rPr lang="en-IN" dirty="0"/>
              <a:t>This class provides APIs for showing drawers and bottom sheets.</a:t>
            </a:r>
          </a:p>
        </p:txBody>
      </p:sp>
      <p:pic>
        <p:nvPicPr>
          <p:cNvPr id="2050" name="Picture 2" descr="The Scaffold has a white background with a blue AppBar at the top. A blue FloatingActionButton is positioned at the bottom right corner of the Scaffold.">
            <a:extLst>
              <a:ext uri="{FF2B5EF4-FFF2-40B4-BE49-F238E27FC236}">
                <a16:creationId xmlns:a16="http://schemas.microsoft.com/office/drawing/2014/main" id="{00DBC750-5814-C847-AF48-95EA51ED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499" y="635254"/>
            <a:ext cx="3139040" cy="55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3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Appbar</a:t>
            </a:r>
            <a:r>
              <a:rPr lang="en-US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material design app bar consists of a toolbar and potentially other widgets, such as a </a:t>
            </a:r>
            <a:r>
              <a:rPr lang="en-IN" dirty="0" err="1"/>
              <a:t>TabBar</a:t>
            </a:r>
            <a:r>
              <a:rPr lang="en-IN" dirty="0"/>
              <a:t> and a </a:t>
            </a:r>
            <a:r>
              <a:rPr lang="en-IN" dirty="0" err="1"/>
              <a:t>FlexibleSpaceBar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App bars typically expose one or more common actions with </a:t>
            </a:r>
            <a:r>
              <a:rPr lang="en-IN" dirty="0" err="1"/>
              <a:t>IconButtons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91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Container widget lets you create a rectangular visual element. A container can be decorated with a </a:t>
            </a:r>
            <a:r>
              <a:rPr lang="en-IN" dirty="0">
                <a:hlinkClick r:id="rId2"/>
              </a:rPr>
              <a:t>BoxDecoration</a:t>
            </a:r>
            <a:r>
              <a:rPr lang="en-IN" dirty="0"/>
              <a:t>, such as a background, a border, or a shadow. </a:t>
            </a:r>
          </a:p>
          <a:p>
            <a:endParaRPr lang="en-IN" dirty="0"/>
          </a:p>
          <a:p>
            <a:r>
              <a:rPr lang="en-IN" dirty="0"/>
              <a:t>A Container can also have margins, padding, and constraints applied to its size. In addition, a Container can be transformed in three dimensional space using a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7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Row, column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flex widgets let you create flexible layouts in both the horizontal (Row) and vertical (Column) directions. </a:t>
            </a:r>
          </a:p>
          <a:p>
            <a:endParaRPr lang="en-IN" dirty="0"/>
          </a:p>
          <a:p>
            <a:r>
              <a:rPr lang="en-IN" dirty="0"/>
              <a:t>The design of these objects is based on the web’s flexbox layout model.</a:t>
            </a:r>
          </a:p>
          <a:p>
            <a:endParaRPr lang="en-IN" dirty="0"/>
          </a:p>
          <a:p>
            <a:r>
              <a:rPr lang="en-IN" dirty="0"/>
              <a:t>Row is widget that displays its children in a horizontal array.</a:t>
            </a:r>
          </a:p>
          <a:p>
            <a:endParaRPr lang="en-IN" dirty="0"/>
          </a:p>
          <a:p>
            <a:r>
              <a:rPr lang="en-IN" dirty="0"/>
              <a:t>Column is a widget that displays its children in a vertical array.</a:t>
            </a:r>
          </a:p>
        </p:txBody>
      </p:sp>
    </p:spTree>
    <p:extLst>
      <p:ext uri="{BB962C8B-B14F-4D97-AF65-F5344CB8AC3E}">
        <p14:creationId xmlns:p14="http://schemas.microsoft.com/office/powerpoint/2010/main" val="250200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Text widget displays a string of text with single style. </a:t>
            </a:r>
          </a:p>
          <a:p>
            <a:endParaRPr lang="en-IN" dirty="0"/>
          </a:p>
          <a:p>
            <a:r>
              <a:rPr lang="en-IN" dirty="0"/>
              <a:t>The string might break across multiple lines or might all be displayed on the same line depending on the layout constraints. </a:t>
            </a:r>
          </a:p>
          <a:p>
            <a:endParaRPr lang="en-IN" dirty="0"/>
          </a:p>
          <a:p>
            <a:r>
              <a:rPr lang="en-IN" dirty="0"/>
              <a:t>The style argument is optional.</a:t>
            </a:r>
          </a:p>
        </p:txBody>
      </p:sp>
    </p:spTree>
    <p:extLst>
      <p:ext uri="{BB962C8B-B14F-4D97-AF65-F5344CB8AC3E}">
        <p14:creationId xmlns:p14="http://schemas.microsoft.com/office/powerpoint/2010/main" val="13845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graphical icon widget drawn with a glyph from a font described in an </a:t>
            </a:r>
            <a:r>
              <a:rPr lang="en-IN" dirty="0">
                <a:hlinkClick r:id="rId2"/>
              </a:rPr>
              <a:t>IconData</a:t>
            </a:r>
            <a:r>
              <a:rPr lang="en-IN" dirty="0"/>
              <a:t> such as material's predefined </a:t>
            </a:r>
            <a:r>
              <a:rPr lang="en-IN" dirty="0" err="1">
                <a:hlinkClick r:id="rId2"/>
              </a:rPr>
              <a:t>IconData</a:t>
            </a:r>
            <a:r>
              <a:rPr lang="en-IN" dirty="0" err="1"/>
              <a:t>s</a:t>
            </a:r>
            <a:r>
              <a:rPr lang="en-IN" dirty="0"/>
              <a:t> in </a:t>
            </a:r>
            <a:r>
              <a:rPr lang="en-IN" dirty="0">
                <a:hlinkClick r:id="rId3"/>
              </a:rPr>
              <a:t>Icons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Icons are not interactive. For an interactive icon, consider material's </a:t>
            </a:r>
            <a:r>
              <a:rPr lang="en-IN" dirty="0">
                <a:hlinkClick r:id="rId4"/>
              </a:rPr>
              <a:t>IconButton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71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1746-5149-E34A-87B0-02685C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93E-D5E3-FA42-A83C-B3EC5BDC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widget that is used to display images in the application.</a:t>
            </a:r>
          </a:p>
          <a:p>
            <a:endParaRPr lang="en-IN" dirty="0"/>
          </a:p>
          <a:p>
            <a:r>
              <a:rPr lang="en-IN" dirty="0"/>
              <a:t>Several constructors are provided for the various ways that an image can be specified:</a:t>
            </a:r>
          </a:p>
          <a:p>
            <a:pPr lvl="1"/>
            <a:r>
              <a:rPr lang="en-IN" dirty="0">
                <a:hlinkClick r:id="rId2"/>
              </a:rPr>
              <a:t>new Image</a:t>
            </a:r>
            <a:r>
              <a:rPr lang="en-IN" dirty="0"/>
              <a:t>, for obtaining an image from an </a:t>
            </a:r>
            <a:r>
              <a:rPr lang="en-IN" dirty="0">
                <a:hlinkClick r:id="rId3"/>
              </a:rPr>
              <a:t>ImageProvider</a:t>
            </a:r>
            <a:r>
              <a:rPr lang="en-IN" dirty="0"/>
              <a:t>.</a:t>
            </a:r>
          </a:p>
          <a:p>
            <a:pPr lvl="1"/>
            <a:r>
              <a:rPr lang="en-IN" dirty="0">
                <a:hlinkClick r:id="rId4"/>
              </a:rPr>
              <a:t>new Image.asset</a:t>
            </a:r>
            <a:r>
              <a:rPr lang="en-IN" dirty="0"/>
              <a:t>, for obtaining an image from an </a:t>
            </a:r>
            <a:r>
              <a:rPr lang="en-IN" dirty="0">
                <a:hlinkClick r:id="rId5"/>
              </a:rPr>
              <a:t>AssetBundle</a:t>
            </a:r>
            <a:r>
              <a:rPr lang="en-IN" dirty="0"/>
              <a:t> using a key.</a:t>
            </a:r>
          </a:p>
          <a:p>
            <a:pPr lvl="1"/>
            <a:r>
              <a:rPr lang="en-IN" dirty="0">
                <a:hlinkClick r:id="rId6"/>
              </a:rPr>
              <a:t>new Image.network</a:t>
            </a:r>
            <a:r>
              <a:rPr lang="en-IN" dirty="0"/>
              <a:t>, for obtaining an image from a URL.</a:t>
            </a:r>
          </a:p>
          <a:p>
            <a:pPr lvl="1"/>
            <a:r>
              <a:rPr lang="en-IN" dirty="0">
                <a:hlinkClick r:id="rId7"/>
              </a:rPr>
              <a:t>new Image.file</a:t>
            </a:r>
            <a:r>
              <a:rPr lang="en-IN" dirty="0"/>
              <a:t>, for obtaining an image from a </a:t>
            </a:r>
            <a:r>
              <a:rPr lang="en-IN" dirty="0">
                <a:hlinkClick r:id="rId8"/>
              </a:rPr>
              <a:t>File</a:t>
            </a:r>
            <a:r>
              <a:rPr lang="en-IN" dirty="0"/>
              <a:t>.</a:t>
            </a:r>
          </a:p>
          <a:p>
            <a:pPr lvl="1"/>
            <a:r>
              <a:rPr lang="en-IN" dirty="0">
                <a:hlinkClick r:id="rId9"/>
              </a:rPr>
              <a:t>new Image.memory</a:t>
            </a:r>
            <a:r>
              <a:rPr lang="en-IN" dirty="0"/>
              <a:t>, for obtaining an image from a </a:t>
            </a:r>
            <a:r>
              <a:rPr lang="en-IN" dirty="0">
                <a:hlinkClick r:id="rId10"/>
              </a:rPr>
              <a:t>Uint8List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34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86A2-B8A8-CF48-98AA-6E692D45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drawer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0E1A-C387-6248-9889-E2F867C1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apps that use Material Design, there are two primary options for navigation: tabs and drawers. When there is insufficient space to support tabs, drawers provide a handy alternative.</a:t>
            </a:r>
          </a:p>
          <a:p>
            <a:endParaRPr lang="en-IN" dirty="0"/>
          </a:p>
          <a:p>
            <a:r>
              <a:rPr lang="en-IN" dirty="0"/>
              <a:t>In Flutter, use the </a:t>
            </a:r>
            <a:r>
              <a:rPr lang="en-IN" dirty="0">
                <a:hlinkClick r:id="rId2"/>
              </a:rPr>
              <a:t>Drawer</a:t>
            </a:r>
            <a:r>
              <a:rPr lang="en-IN" dirty="0"/>
              <a:t> widget in combination with a </a:t>
            </a:r>
            <a:r>
              <a:rPr lang="en-IN" dirty="0">
                <a:hlinkClick r:id="rId3"/>
              </a:rPr>
              <a:t>Scaffold</a:t>
            </a:r>
            <a:r>
              <a:rPr lang="en-IN" dirty="0"/>
              <a:t> to create a layout with a Material Design drawer. This recipe uses the following steps:</a:t>
            </a:r>
          </a:p>
        </p:txBody>
      </p:sp>
    </p:spTree>
    <p:extLst>
      <p:ext uri="{BB962C8B-B14F-4D97-AF65-F5344CB8AC3E}">
        <p14:creationId xmlns:p14="http://schemas.microsoft.com/office/powerpoint/2010/main" val="31154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C2E8-3B0D-C64A-AB6D-999510E0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F0B1-2A62-284A-9B92-5E92B741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Mobile application development is the process of creating software applications that run on a mobile device, and a typical mobile application utilizes a network connection to work with remote computing resources.</a:t>
            </a:r>
          </a:p>
        </p:txBody>
      </p:sp>
    </p:spTree>
    <p:extLst>
      <p:ext uri="{BB962C8B-B14F-4D97-AF65-F5344CB8AC3E}">
        <p14:creationId xmlns:p14="http://schemas.microsoft.com/office/powerpoint/2010/main" val="1166661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87DD-08E4-5F47-ADD8-FBC1E455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AA64-80E0-314E-9CB6-EB83F52C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supports using shared packages contributed by other developers to the Flutter and Dart ecosystems.</a:t>
            </a:r>
          </a:p>
          <a:p>
            <a:endParaRPr lang="en-IN" dirty="0"/>
          </a:p>
          <a:p>
            <a:r>
              <a:rPr lang="en-IN" dirty="0"/>
              <a:t>This allows quickly building an app without having to develop everything from scratch.</a:t>
            </a:r>
          </a:p>
          <a:p>
            <a:endParaRPr lang="en-IN" dirty="0"/>
          </a:p>
          <a:p>
            <a:r>
              <a:rPr lang="en-IN" dirty="0"/>
              <a:t>Website to check all the packages available – </a:t>
            </a:r>
            <a:r>
              <a:rPr lang="en-IN" dirty="0">
                <a:hlinkClick r:id="rId2"/>
              </a:rPr>
              <a:t>https://pub.dev</a:t>
            </a: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F7DD-C5DC-4E40-B115-A1422340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5B57-7CA2-5E49-9A66-9169FE61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Firebase is a platform developed by Google for creating mobile and web applications. It was originally an independent company founded in 2011.</a:t>
            </a:r>
          </a:p>
          <a:p>
            <a:endParaRPr lang="en-IN" dirty="0"/>
          </a:p>
          <a:p>
            <a:r>
              <a:rPr lang="en-IN" dirty="0"/>
              <a:t>In 2014, Google acquired the platform and it is now their flagship offering for app development.</a:t>
            </a:r>
            <a:endParaRPr lang="en-US" dirty="0"/>
          </a:p>
        </p:txBody>
      </p:sp>
      <p:pic>
        <p:nvPicPr>
          <p:cNvPr id="1026" name="Picture 2" descr="Standard lockup logo">
            <a:extLst>
              <a:ext uri="{FF2B5EF4-FFF2-40B4-BE49-F238E27FC236}">
                <a16:creationId xmlns:a16="http://schemas.microsoft.com/office/drawing/2014/main" id="{565ADFB8-BD9A-284F-890D-0F262C83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386" y="142085"/>
            <a:ext cx="3798444" cy="130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968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1C6B-AE9D-AA4F-8AF8-83999CA9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firebase?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E5F1D9-6021-F14D-AC7E-6F64B7446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05" y="1695980"/>
            <a:ext cx="7623790" cy="477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40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448176E-5464-E54D-B562-C3C737862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30" y="660401"/>
            <a:ext cx="10745537" cy="56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11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6CCB-E484-9D46-BB34-D59FCA18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7964-7AE8-F945-B4A2-8C2047DC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NoSQL database provides a mechanism for storage and retrieval of data that is </a:t>
            </a:r>
            <a:r>
              <a:rPr lang="en-IN" dirty="0" err="1"/>
              <a:t>modeled</a:t>
            </a:r>
            <a:r>
              <a:rPr lang="en-IN" dirty="0"/>
              <a:t> in means other than the tabular relations used in relational databases.</a:t>
            </a:r>
          </a:p>
          <a:p>
            <a:endParaRPr lang="en-IN" dirty="0"/>
          </a:p>
          <a:p>
            <a:r>
              <a:rPr lang="en-US" dirty="0"/>
              <a:t>NoSQL, also referred to as “not only SQL” or “non-SQL,” is an approach to database design that enables the storage and querying of data outside the traditional structures found in relational databases.</a:t>
            </a:r>
          </a:p>
        </p:txBody>
      </p:sp>
    </p:spTree>
    <p:extLst>
      <p:ext uri="{BB962C8B-B14F-4D97-AF65-F5344CB8AC3E}">
        <p14:creationId xmlns:p14="http://schemas.microsoft.com/office/powerpoint/2010/main" val="1748284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A252-B580-1346-884C-A4496842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firestore</a:t>
            </a:r>
            <a:r>
              <a:rPr lang="en-US" dirty="0"/>
              <a:t> vs </a:t>
            </a:r>
            <a:r>
              <a:rPr lang="en-US" dirty="0" err="1"/>
              <a:t>realtime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E753-744D-5248-8D98-0DB8F370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Firestore</a:t>
            </a:r>
            <a:r>
              <a:rPr lang="en-US" dirty="0"/>
              <a:t> is Firebase's newest database for mobile app development. It builds on the successes of the Realtime Database with a new, more intuitive data model. Cloud </a:t>
            </a:r>
            <a:r>
              <a:rPr lang="en-US" dirty="0" err="1"/>
              <a:t>Firestore</a:t>
            </a:r>
            <a:r>
              <a:rPr lang="en-US" dirty="0"/>
              <a:t> also features richer, faster queries and scales further than the Realtime Database.</a:t>
            </a:r>
          </a:p>
          <a:p>
            <a:endParaRPr lang="en-US" dirty="0"/>
          </a:p>
          <a:p>
            <a:r>
              <a:rPr lang="en-US" dirty="0"/>
              <a:t>Realtime Database is Firebase's original database. It's an efficient, low-latency solution for mobile apps that require synced states across clients in </a:t>
            </a:r>
            <a:r>
              <a:rPr lang="en-US" dirty="0" err="1"/>
              <a:t>realtime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650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18EB-9801-6642-8F6C-5A26E62D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949787"/>
            <a:ext cx="10178322" cy="149213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1ED7-4A15-654C-8625-71ED85D7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3618488"/>
            <a:ext cx="10178322" cy="22897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GitHub URL - </a:t>
            </a:r>
            <a:r>
              <a:rPr lang="en-US" dirty="0">
                <a:hlinkClick r:id="rId2"/>
              </a:rPr>
              <a:t>https://github.com/narayanvyas/flutter_workshop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Narayan Vyas</a:t>
            </a:r>
          </a:p>
          <a:p>
            <a:pPr marL="0" indent="0" algn="ctr">
              <a:buNone/>
            </a:pPr>
            <a:r>
              <a:rPr lang="en-US" dirty="0"/>
              <a:t>Sr. Developer, Flexxited, Bangalore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www.narayanvyas.org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8E98-3230-8F44-9582-5A28FC12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development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217C-E53A-E946-8E96-1ACCC280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Various Technologies are used for Mobile App Development which are classified as –</a:t>
            </a:r>
          </a:p>
          <a:p>
            <a:endParaRPr lang="en-US" dirty="0"/>
          </a:p>
          <a:p>
            <a:r>
              <a:rPr lang="en-US" dirty="0"/>
              <a:t>Native Approach</a:t>
            </a:r>
          </a:p>
          <a:p>
            <a:r>
              <a:rPr lang="en-US" dirty="0"/>
              <a:t>Hybrid Approach</a:t>
            </a:r>
          </a:p>
          <a:p>
            <a:r>
              <a:rPr lang="en-US" dirty="0"/>
              <a:t>Cross-Platform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6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37C7A8-6687-9443-AC5E-751CE488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6" y="0"/>
            <a:ext cx="11307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5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9727-068F-C744-B180-0C7F34AD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555E-19CE-4D41-A930-A8DE5BB2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is an open-source UI software development kit created by Google. It is used to develop cross platform applications for Android, iOS, Linux, Mac, Windows, Google Fuchsia, and the web from a single codebase. </a:t>
            </a:r>
          </a:p>
          <a:p>
            <a:endParaRPr lang="en-IN" dirty="0"/>
          </a:p>
          <a:p>
            <a:r>
              <a:rPr lang="en-IN" dirty="0"/>
              <a:t>The first version of Flutter was known as codename "Sky" and ran on the Android operating system.</a:t>
            </a:r>
          </a:p>
          <a:p>
            <a:endParaRPr lang="en-IN" dirty="0"/>
          </a:p>
          <a:p>
            <a:r>
              <a:rPr lang="en-IN" dirty="0"/>
              <a:t>Initial release date of Flutter was May 2017.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467D52-E22F-F643-A606-D1325995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239" y="382385"/>
            <a:ext cx="2110317" cy="60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1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9727-068F-C744-B180-0C7F34AD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555E-19CE-4D41-A930-A8DE5BB2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Dart is a programming language designed for client development, such as for the web and mobile apps.</a:t>
            </a:r>
          </a:p>
          <a:p>
            <a:endParaRPr lang="en-IN" dirty="0"/>
          </a:p>
          <a:p>
            <a:r>
              <a:rPr lang="en-IN" dirty="0"/>
              <a:t>It is developed by Google and can also be used to build server and desktop applications.</a:t>
            </a:r>
          </a:p>
          <a:p>
            <a:endParaRPr lang="en-IN" dirty="0"/>
          </a:p>
          <a:p>
            <a:r>
              <a:rPr lang="en-IN" dirty="0"/>
              <a:t>Dart is an object-oriented, class-based, garbage-collected language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CB0A91-30AA-2242-B230-7565FC776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067" y="382385"/>
            <a:ext cx="2302933" cy="71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6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CFF9-4325-E647-B507-B5032170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working with Flutter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3A586-A2EC-234B-BD01-652F77C97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40" t="37877" r="18399" b="35538"/>
          <a:stretch/>
        </p:blipFill>
        <p:spPr>
          <a:xfrm>
            <a:off x="1063594" y="2534959"/>
            <a:ext cx="10222902" cy="2763748"/>
          </a:xfrm>
        </p:spPr>
      </p:pic>
    </p:spTree>
    <p:extLst>
      <p:ext uri="{BB962C8B-B14F-4D97-AF65-F5344CB8AC3E}">
        <p14:creationId xmlns:p14="http://schemas.microsoft.com/office/powerpoint/2010/main" val="329123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09EE-0280-B14B-BFC7-A994AE10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flutter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1C59E-1B71-604B-8AEE-169D1EFBE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1951020"/>
            <a:ext cx="7991475" cy="4371704"/>
          </a:xfrm>
        </p:spPr>
      </p:pic>
    </p:spTree>
    <p:extLst>
      <p:ext uri="{BB962C8B-B14F-4D97-AF65-F5344CB8AC3E}">
        <p14:creationId xmlns:p14="http://schemas.microsoft.com/office/powerpoint/2010/main" val="112685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444E-F7F5-914A-92EB-9EADBCCF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widgets?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1D5A-65C2-BB4B-95B4-71AAD27A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widgets are built using a modern framework that takes inspiration from </a:t>
            </a:r>
            <a:r>
              <a:rPr lang="en-IN" dirty="0">
                <a:hlinkClick r:id="rId2"/>
              </a:rPr>
              <a:t>React</a:t>
            </a:r>
            <a:r>
              <a:rPr lang="en-IN" dirty="0"/>
              <a:t>. The central idea is that you build your UI out of widgets. </a:t>
            </a:r>
          </a:p>
          <a:p>
            <a:endParaRPr lang="en-IN" dirty="0"/>
          </a:p>
          <a:p>
            <a:r>
              <a:rPr lang="en-IN" dirty="0"/>
              <a:t>Widgets describe what their view should look like given their current configuration and state. When a widget’s state changes, the widget rebuilds its description.</a:t>
            </a:r>
          </a:p>
          <a:p>
            <a:endParaRPr lang="en-IN" dirty="0"/>
          </a:p>
          <a:p>
            <a:r>
              <a:rPr lang="en-IN" dirty="0"/>
              <a:t>Examples – Container, Row, Column, Image, Icon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63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74</TotalTime>
  <Words>1061</Words>
  <Application>Microsoft Macintosh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Gill Sans MT</vt:lpstr>
      <vt:lpstr>Impact</vt:lpstr>
      <vt:lpstr>Badge</vt:lpstr>
      <vt:lpstr>Introduction to app development  &amp; Flutter</vt:lpstr>
      <vt:lpstr>Mobile app development</vt:lpstr>
      <vt:lpstr>App development approaches</vt:lpstr>
      <vt:lpstr>PowerPoint Presentation</vt:lpstr>
      <vt:lpstr>What is flutter?</vt:lpstr>
      <vt:lpstr>What is Dart?</vt:lpstr>
      <vt:lpstr>organizations working with Flutter</vt:lpstr>
      <vt:lpstr>Why flutter</vt:lpstr>
      <vt:lpstr>What are widgets?</vt:lpstr>
      <vt:lpstr>PowerPoint Presentation</vt:lpstr>
      <vt:lpstr>Material app</vt:lpstr>
      <vt:lpstr>Scaffold</vt:lpstr>
      <vt:lpstr>Appbar widget</vt:lpstr>
      <vt:lpstr>Container widget</vt:lpstr>
      <vt:lpstr>Row, column widgets</vt:lpstr>
      <vt:lpstr>Text widget</vt:lpstr>
      <vt:lpstr>Icons</vt:lpstr>
      <vt:lpstr>Image widget</vt:lpstr>
      <vt:lpstr>drawer widget</vt:lpstr>
      <vt:lpstr>Packages in flutter</vt:lpstr>
      <vt:lpstr>firebase</vt:lpstr>
      <vt:lpstr>Why firebase?</vt:lpstr>
      <vt:lpstr>PowerPoint Presentation</vt:lpstr>
      <vt:lpstr>Nosql databases</vt:lpstr>
      <vt:lpstr>Cloud firestore vs realtime database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app development   &amp;  Flutter</dc:title>
  <dc:creator>Narayan Vyas</dc:creator>
  <cp:lastModifiedBy>Narayan Vyas</cp:lastModifiedBy>
  <cp:revision>15</cp:revision>
  <dcterms:created xsi:type="dcterms:W3CDTF">2021-08-14T03:52:07Z</dcterms:created>
  <dcterms:modified xsi:type="dcterms:W3CDTF">2021-08-17T05:14:19Z</dcterms:modified>
</cp:coreProperties>
</file>