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471" r:id="rId2"/>
    <p:sldId id="497" r:id="rId3"/>
    <p:sldId id="415" r:id="rId4"/>
    <p:sldId id="494" r:id="rId5"/>
    <p:sldId id="472" r:id="rId6"/>
    <p:sldId id="473" r:id="rId7"/>
    <p:sldId id="474" r:id="rId8"/>
    <p:sldId id="475" r:id="rId9"/>
    <p:sldId id="495" r:id="rId10"/>
    <p:sldId id="476" r:id="rId11"/>
    <p:sldId id="477" r:id="rId12"/>
    <p:sldId id="496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8" r:id="rId26"/>
    <p:sldId id="414" r:id="rId27"/>
    <p:sldId id="490" r:id="rId28"/>
    <p:sldId id="491" r:id="rId29"/>
    <p:sldId id="492" r:id="rId30"/>
    <p:sldId id="505" r:id="rId31"/>
    <p:sldId id="502" r:id="rId32"/>
    <p:sldId id="503" r:id="rId33"/>
    <p:sldId id="504" r:id="rId34"/>
    <p:sldId id="506" r:id="rId35"/>
    <p:sldId id="507" r:id="rId36"/>
    <p:sldId id="508" r:id="rId37"/>
    <p:sldId id="509" r:id="rId38"/>
    <p:sldId id="493" r:id="rId39"/>
    <p:sldId id="510" r:id="rId40"/>
    <p:sldId id="499" r:id="rId41"/>
    <p:sldId id="500" r:id="rId42"/>
    <p:sldId id="5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A5C"/>
    <a:srgbClr val="693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AD56-8A58-4B89-A487-238005F1408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A11B-100A-42D4-879E-F85AA35D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A11B-100A-42D4-879E-F85AA35D02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A11B-100A-42D4-879E-F85AA35D0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A11B-100A-42D4-879E-F85AA35D02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Re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3810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27200" y="6172200"/>
            <a:ext cx="1219200" cy="533400"/>
          </a:xfrm>
        </p:spPr>
        <p:txBody>
          <a:bodyPr>
            <a:normAutofit/>
          </a:bodyPr>
          <a:lstStyle>
            <a:lvl1pPr>
              <a:buNone/>
              <a:defRPr sz="2800" baseline="0"/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172200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Chapter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451060" y="27717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Arial" charset="0"/>
              </a:rPr>
              <a:t>© 2017 Cengage</a:t>
            </a:r>
            <a:r>
              <a:rPr lang="en-US" sz="1000" baseline="0" dirty="0">
                <a:cs typeface="Arial" charset="0"/>
              </a:rPr>
              <a:t> Learning. </a:t>
            </a:r>
            <a:r>
              <a:rPr lang="en-US" sz="1000" dirty="0">
                <a:cs typeface="Arial" charset="0"/>
              </a:rPr>
              <a:t>All Rights Reserved. May not be scanned, copied or duplicated, or posted to a publicly accessible website, in whole or in part.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149600" y="3733800"/>
            <a:ext cx="894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cap="all" baseline="0" dirty="0"/>
              <a:t>Business Analytics:</a:t>
            </a:r>
            <a:br>
              <a:rPr kumimoji="0" lang="en-US" sz="4400" cap="all" baseline="0" dirty="0"/>
            </a:br>
            <a:r>
              <a:rPr kumimoji="0" lang="en-US" sz="4400" cap="all" baseline="0" dirty="0"/>
              <a:t>Data Analysis and</a:t>
            </a:r>
            <a:br>
              <a:rPr kumimoji="0" lang="en-US" sz="4400" cap="all" baseline="0" dirty="0"/>
            </a:br>
            <a:r>
              <a:rPr kumimoji="0" lang="en-US" sz="4400" cap="all" baseline="0" dirty="0"/>
              <a:t>Decision Making</a:t>
            </a:r>
            <a:endParaRPr lang="en-US" sz="4400" b="1" cap="all" baseline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9149" y="-119063"/>
            <a:ext cx="567950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799" y="1589568"/>
            <a:ext cx="10828668" cy="28129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0269" y="20574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0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E82378A-158F-4460-89AD-8AB52E61E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267" y="24384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A0D1349-EEBF-42BB-B38A-DB01996D40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0267" y="29718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8B78B1FC-D991-4C72-83D6-E8EA426584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0267" y="3505200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C7753A4-E1AA-40A0-A6DD-8F87A996C9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532" y="39624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B73A1E4-8AF7-431A-99F1-DA3C993A1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1535" y="44196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318D4D5C-6599-4220-AC8F-BCCF45CB24B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1535" y="4953001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951F7B9A-609B-403D-8987-6C4487F533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260" y="5546036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58F871BD-920F-488A-A4D6-2F1022FDD1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1532" y="6079436"/>
            <a:ext cx="10871200" cy="24622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9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857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20661" y="6477000"/>
            <a:ext cx="112681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9763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857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1828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85E6A6D-9E3F-4560-B6A0-899ADAEF2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4648200"/>
            <a:ext cx="10871200" cy="1828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9506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857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4872736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85E6A6D-9E3F-4560-B6A0-899ADAEF2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13603" y="1600200"/>
            <a:ext cx="4470397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397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857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11430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85E6A6D-9E3F-4560-B6A0-899ADAEF2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2971800"/>
            <a:ext cx="10871200" cy="1828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DABBA2B-6E5B-409D-8A74-4ACD42AEC5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2800" y="5029200"/>
            <a:ext cx="10871200" cy="1574606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316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857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11430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85E6A6D-9E3F-4560-B6A0-899ADAEF2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2971800"/>
            <a:ext cx="10871200" cy="11430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DABBA2B-6E5B-409D-8A74-4ACD42AEC5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2800" y="4394298"/>
            <a:ext cx="10871200" cy="1143001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3F25224-1FB4-4970-8E8E-9F32D0F2D43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2800" y="5638800"/>
            <a:ext cx="10871200" cy="838201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542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860" y="6553201"/>
            <a:ext cx="1168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1200" y="5638800"/>
            <a:ext cx="8737600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152400"/>
            <a:ext cx="11785600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68" y="5638800"/>
            <a:ext cx="2999232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000" y="685800"/>
            <a:ext cx="5059920" cy="448056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7645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0284" y="5638800"/>
            <a:ext cx="11851768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# | Chapter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152400"/>
            <a:ext cx="11785600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326F23-58E1-4A36-B261-B10DE05504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4280528" cy="411133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28E1D-258E-4B91-9628-395630305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4800" y="838200"/>
            <a:ext cx="5892800" cy="1219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BC0BDD0-3699-4AE6-AFA8-BD358AD4E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4800" y="2893868"/>
            <a:ext cx="5892800" cy="1219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FF98E05-21AE-4F75-BEAB-942429496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4" y="6477000"/>
            <a:ext cx="11785600" cy="3048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Copyright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60" y="76200"/>
            <a:ext cx="108712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16597" y="6477000"/>
            <a:ext cx="112722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56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5384800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9201" y="1589566"/>
            <a:ext cx="534226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5749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10871199" cy="229663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3962401"/>
            <a:ext cx="10871200" cy="2514599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664" y="6476999"/>
            <a:ext cx="112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599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799" y="1589568"/>
            <a:ext cx="10828668" cy="153463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0269" y="3254190"/>
            <a:ext cx="10871200" cy="12192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E82378A-158F-4460-89AD-8AB52E61E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267" y="4572002"/>
            <a:ext cx="10871200" cy="1981199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53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799" y="1589568"/>
            <a:ext cx="10828668" cy="12192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0269" y="3048000"/>
            <a:ext cx="10871200" cy="12192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E82378A-158F-4460-89AD-8AB52E61E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267" y="4419600"/>
            <a:ext cx="10871200" cy="12192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8E0D103-448F-4AAB-BD23-00766ECA4E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0267" y="5758290"/>
            <a:ext cx="10871200" cy="71871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748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600200"/>
            <a:ext cx="5001289" cy="18288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770270" y="4191000"/>
            <a:ext cx="5020933" cy="19812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0661" y="6477000"/>
            <a:ext cx="112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E82378A-158F-4460-89AD-8AB52E61EEE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58268" y="1600200"/>
            <a:ext cx="5020933" cy="18288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3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8E0D103-448F-4AAB-BD23-00766ECA4E5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58268" y="4191000"/>
            <a:ext cx="5020933" cy="19812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4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54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799" y="1589568"/>
            <a:ext cx="10828668" cy="69643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0269" y="2438400"/>
            <a:ext cx="10871200" cy="60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6477000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© 2020  Cengage.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E82378A-158F-4460-89AD-8AB52E61E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267" y="3200400"/>
            <a:ext cx="10871200" cy="60960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A0D1349-EEBF-42BB-B38A-DB01996D40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0267" y="3966758"/>
            <a:ext cx="10871200" cy="60960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8B78B1FC-D991-4C72-83D6-E8EA426584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0267" y="4734908"/>
            <a:ext cx="10871200" cy="60960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C7753A4-E1AA-40A0-A6DD-8F87A996C9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532" y="5480250"/>
            <a:ext cx="10871200" cy="60960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0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871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Descriptive Analytics </a:t>
            </a:r>
          </a:p>
          <a:p>
            <a:pPr marL="0" indent="0" algn="ctr">
              <a:buNone/>
            </a:pPr>
            <a:r>
              <a:rPr lang="en-US" sz="3600" b="1" dirty="0"/>
              <a:t>Missing Values and Outliers</a:t>
            </a:r>
          </a:p>
          <a:p>
            <a:pPr marL="0" indent="0" algn="ctr">
              <a:buNone/>
            </a:pPr>
            <a:r>
              <a:rPr lang="en-US" sz="2200" dirty="0"/>
              <a:t>Session 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/>
              <a:t>Dr. Pouyan Eslami</a:t>
            </a:r>
            <a:br>
              <a:rPr lang="en-US" sz="3000" dirty="0"/>
            </a:br>
            <a:r>
              <a:rPr lang="en-US" sz="3000" dirty="0"/>
              <a:t>Fall 2024</a:t>
            </a:r>
          </a:p>
          <a:p>
            <a:pPr marL="0" indent="0" algn="ctr">
              <a:buNone/>
            </a:pPr>
            <a:r>
              <a:rPr lang="en-US" sz="3000" dirty="0"/>
              <a:t>CSUN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Remove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percentage of missing values is small, and their removal doesn't result in significant data loss or bias.</a:t>
            </a:r>
          </a:p>
          <a:p>
            <a:endParaRPr lang="en-US" dirty="0"/>
          </a:p>
          <a:p>
            <a:r>
              <a:rPr lang="en-US" dirty="0"/>
              <a:t>When data points are entirely random, and the missing values are not systematically related to other variables.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(Filling in Missing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Imputation involves filling in missing data with estimated values. There are several common methods for imputation: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Replaces missing values with the </a:t>
            </a:r>
            <a:r>
              <a:rPr lang="en-US" b="1" dirty="0"/>
              <a:t>mean</a:t>
            </a:r>
            <a:r>
              <a:rPr lang="en-US" dirty="0"/>
              <a:t> of the column.</a:t>
            </a:r>
          </a:p>
          <a:p>
            <a:endParaRPr lang="en-US" dirty="0"/>
          </a:p>
          <a:p>
            <a:r>
              <a:rPr lang="en-US" dirty="0" err="1"/>
              <a:t>df_filled_mean</a:t>
            </a:r>
            <a:r>
              <a:rPr lang="en-US" dirty="0"/>
              <a:t> = 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</a:t>
            </a:r>
            <a:r>
              <a:rPr lang="en-US" dirty="0" err="1"/>
              <a:t>numeric_only</a:t>
            </a:r>
            <a:r>
              <a:rPr lang="en-US" dirty="0"/>
              <a:t>=True))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 to implement</a:t>
            </a:r>
            <a:r>
              <a:rPr lang="en-US" dirty="0"/>
              <a:t>: Simple and quick to apply.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Retains dataset size</a:t>
            </a:r>
            <a:r>
              <a:rPr lang="en-US" dirty="0"/>
              <a:t>: No rows or columns are removed, so all data points are retained.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Ignores variability</a:t>
            </a:r>
            <a:r>
              <a:rPr lang="en-US" dirty="0"/>
              <a:t>: Replacing missing values with the mean can underestimate variability in the data, which could lead to inaccurate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Assumes data is normally distributed</a:t>
            </a:r>
            <a:r>
              <a:rPr lang="en-US" dirty="0"/>
              <a:t>: Mean imputation assumes that data is symmetrically distributed, which may not be true for all datasets.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Replaces missing values with the </a:t>
            </a:r>
            <a:r>
              <a:rPr lang="en-US" b="1" dirty="0"/>
              <a:t>median</a:t>
            </a:r>
            <a:r>
              <a:rPr lang="en-US" dirty="0"/>
              <a:t> of the column.</a:t>
            </a:r>
          </a:p>
          <a:p>
            <a:endParaRPr lang="en-US" dirty="0"/>
          </a:p>
          <a:p>
            <a:r>
              <a:rPr lang="en-US" dirty="0" err="1"/>
              <a:t>df_filled_median</a:t>
            </a:r>
            <a:r>
              <a:rPr lang="en-US" dirty="0"/>
              <a:t> = 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df.median</a:t>
            </a:r>
            <a:r>
              <a:rPr lang="en-US" dirty="0"/>
              <a:t>(</a:t>
            </a:r>
            <a:r>
              <a:rPr lang="en-US" dirty="0" err="1"/>
              <a:t>numeric_only</a:t>
            </a:r>
            <a:r>
              <a:rPr lang="en-US" dirty="0"/>
              <a:t>=True))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Imputation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robust to outliers</a:t>
            </a:r>
            <a:r>
              <a:rPr lang="en-US" dirty="0"/>
              <a:t>: Since the median is less affected by extreme values than the mean, it’s better for skewed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Retains dataset size</a:t>
            </a:r>
            <a:r>
              <a:rPr lang="en-US" dirty="0"/>
              <a:t>: No data points are removed.</a:t>
            </a:r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Ignores variability</a:t>
            </a:r>
            <a:r>
              <a:rPr lang="en-US" dirty="0"/>
              <a:t>: Like mean imputation, this method can ignore the true variability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accurate for normally distributed data</a:t>
            </a:r>
            <a:r>
              <a:rPr lang="en-US" dirty="0"/>
              <a:t>: If the data is normally distributed, median imputation may not reflect central tendencies or mean imputation.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Replaces missing values with the </a:t>
            </a:r>
            <a:r>
              <a:rPr lang="en-US" b="1" dirty="0"/>
              <a:t>most frequent value</a:t>
            </a:r>
            <a:r>
              <a:rPr lang="en-US" dirty="0"/>
              <a:t> in the column.</a:t>
            </a:r>
          </a:p>
          <a:p>
            <a:endParaRPr lang="en-US" dirty="0"/>
          </a:p>
          <a:p>
            <a:r>
              <a:rPr lang="en-US" dirty="0" err="1"/>
              <a:t>df_filled_mode</a:t>
            </a:r>
            <a:r>
              <a:rPr lang="en-US" dirty="0"/>
              <a:t> = 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df.mode</a:t>
            </a:r>
            <a:r>
              <a:rPr lang="en-US" dirty="0"/>
              <a:t>().</a:t>
            </a:r>
            <a:r>
              <a:rPr lang="en-US" dirty="0" err="1"/>
              <a:t>iloc</a:t>
            </a:r>
            <a:r>
              <a:rPr lang="en-US" dirty="0"/>
              <a:t>[0])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Imputation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for categorical data</a:t>
            </a:r>
            <a:r>
              <a:rPr lang="en-US" dirty="0"/>
              <a:t>: Mode imputation works well when dealing with categorical variables (e.g., filling in missing gender or country values).</a:t>
            </a:r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suitable for continuous data</a:t>
            </a:r>
            <a:r>
              <a:rPr lang="en-US" dirty="0"/>
              <a:t>: Mode imputation can lead to inaccuracies when applied to continuous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Bias towards frequent categories</a:t>
            </a:r>
            <a:r>
              <a:rPr lang="en-US" dirty="0"/>
              <a:t>: It can introduce bias by over-representing the most frequent category.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Fill and Backward Fill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Forward Fill: Fills missing values with the preceding value.</a:t>
            </a:r>
          </a:p>
          <a:p>
            <a:endParaRPr lang="en-US" dirty="0"/>
          </a:p>
          <a:p>
            <a:r>
              <a:rPr lang="en-US" dirty="0"/>
              <a:t>Backward Fill: Fills missing values with the subsequent value.</a:t>
            </a:r>
          </a:p>
          <a:p>
            <a:endParaRPr lang="en-US" dirty="0"/>
          </a:p>
          <a:p>
            <a:r>
              <a:rPr lang="en-US" dirty="0" err="1"/>
              <a:t>df_ffill</a:t>
            </a:r>
            <a:r>
              <a:rPr lang="en-US" dirty="0"/>
              <a:t> = </a:t>
            </a:r>
            <a:r>
              <a:rPr lang="en-US" dirty="0" err="1"/>
              <a:t>df.fillna</a:t>
            </a:r>
            <a:r>
              <a:rPr lang="en-US" dirty="0"/>
              <a:t>(method='</a:t>
            </a:r>
            <a:r>
              <a:rPr lang="en-US" dirty="0" err="1"/>
              <a:t>ffill</a:t>
            </a:r>
            <a:r>
              <a:rPr lang="en-US" dirty="0"/>
              <a:t>')</a:t>
            </a:r>
          </a:p>
          <a:p>
            <a:r>
              <a:rPr lang="en-US" dirty="0" err="1"/>
              <a:t>df_bfill</a:t>
            </a:r>
            <a:r>
              <a:rPr lang="en-US" dirty="0"/>
              <a:t> = </a:t>
            </a:r>
            <a:r>
              <a:rPr lang="en-US" dirty="0" err="1"/>
              <a:t>df.fillna</a:t>
            </a:r>
            <a:r>
              <a:rPr lang="en-US" dirty="0"/>
              <a:t>(method='</a:t>
            </a:r>
            <a:r>
              <a:rPr lang="en-US" dirty="0" err="1"/>
              <a:t>bfill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Fill and Backward Fill – Pros and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Useful in time series</a:t>
            </a:r>
            <a:r>
              <a:rPr lang="en-US" dirty="0"/>
              <a:t>: Forward and backward filling are particularly useful in time series data where previous or subsequent values are logical substitutions.</a:t>
            </a:r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May propagate errors</a:t>
            </a:r>
            <a:r>
              <a:rPr lang="en-US" dirty="0"/>
              <a:t>: If the previous or next values are incorrect or missing for a reason, forward or backward fill can propagate that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Assumes continuity</a:t>
            </a:r>
            <a:r>
              <a:rPr lang="en-US" dirty="0"/>
              <a:t>: It assumes that the previous or next value is a reasonable estimate, which might not always be true.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Missing Values</a:t>
            </a:r>
          </a:p>
          <a:p>
            <a:pPr marL="0" indent="0" algn="ctr">
              <a:buNone/>
            </a:pPr>
            <a:r>
              <a:rPr lang="en-US" sz="2200" dirty="0"/>
              <a:t>Session 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/>
              <a:t>Dr. Pouyan Eslami</a:t>
            </a:r>
            <a:br>
              <a:rPr lang="en-US" sz="3000" dirty="0"/>
            </a:br>
            <a:r>
              <a:rPr lang="en-US" sz="3000" dirty="0"/>
              <a:t>Fall 2024</a:t>
            </a:r>
          </a:p>
          <a:p>
            <a:pPr marL="0" indent="0" algn="ctr">
              <a:buNone/>
            </a:pPr>
            <a:r>
              <a:rPr lang="en-US" sz="3000" dirty="0"/>
              <a:t>CSUN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Fills missing values based on the most similar data points (neighbors).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sklearn.impute</a:t>
            </a:r>
            <a:r>
              <a:rPr lang="en-US" dirty="0"/>
              <a:t> import </a:t>
            </a:r>
            <a:r>
              <a:rPr lang="en-US" dirty="0" err="1"/>
              <a:t>KNNImputer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imputer = </a:t>
            </a:r>
            <a:r>
              <a:rPr lang="en-US" dirty="0" err="1"/>
              <a:t>KNNImputer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=3)</a:t>
            </a:r>
          </a:p>
          <a:p>
            <a:r>
              <a:rPr lang="en-US" dirty="0" err="1"/>
              <a:t>df_filled_knn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imputer.fit_transform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 columns=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Imputation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Accounts for relationships between features</a:t>
            </a:r>
            <a:r>
              <a:rPr lang="en-US" dirty="0"/>
              <a:t>: This method uses the similarity between data points to impute missing values, making it more accurate than simple statistical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assumptions about data distribution</a:t>
            </a:r>
            <a:r>
              <a:rPr lang="en-US" dirty="0"/>
              <a:t>: KNN works without assumptions about the underlying data distribution.</a:t>
            </a:r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Computationally expensive</a:t>
            </a:r>
            <a:r>
              <a:rPr lang="en-US" dirty="0"/>
              <a:t>: KNN imputation can be slow, especially with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Requires well-defined relationships</a:t>
            </a:r>
            <a:r>
              <a:rPr lang="en-US" dirty="0"/>
              <a:t>: It works best when there are clear patterns in the data, and missingness isn't random.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filling missing values with a single estimate, multiple imputation fills missing values several times with plausible estimates, creating multiple versions of the dataset for analysis.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fancyimpute</a:t>
            </a:r>
            <a:r>
              <a:rPr lang="en-US" dirty="0"/>
              <a:t> import </a:t>
            </a:r>
            <a:r>
              <a:rPr lang="en-US" dirty="0" err="1"/>
              <a:t>IterativeImputer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imputer = </a:t>
            </a:r>
            <a:r>
              <a:rPr lang="en-US" dirty="0" err="1"/>
              <a:t>IterativeImputer</a:t>
            </a:r>
            <a:r>
              <a:rPr lang="en-US" dirty="0"/>
              <a:t>()</a:t>
            </a:r>
          </a:p>
          <a:p>
            <a:r>
              <a:rPr lang="en-US" dirty="0" err="1"/>
              <a:t>df_filled_multiple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imputer.fit_transform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 columns=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accurate</a:t>
            </a:r>
            <a:r>
              <a:rPr lang="en-US" dirty="0"/>
              <a:t>: By generating multiple plausible datasets, it accounts for the uncertainty around the missing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Reduces bias</a:t>
            </a:r>
            <a:r>
              <a:rPr lang="en-US" dirty="0"/>
              <a:t>: Multiple imputation reduces bias better than single imputation techniques.</a:t>
            </a:r>
          </a:p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</a:t>
            </a:r>
            <a:r>
              <a:rPr lang="en-US" dirty="0"/>
              <a:t>: Multiple imputation is computationally intensive and conceptually more complicated.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always necessary</a:t>
            </a:r>
            <a:r>
              <a:rPr lang="en-US" dirty="0"/>
              <a:t>: For smaller datasets, this might be overkill.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 – Pros and Cons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D3008-86EA-92A7-9F59-2470D800EA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26549" y="1600200"/>
            <a:ext cx="6653228" cy="48768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Outliers</a:t>
            </a:r>
          </a:p>
          <a:p>
            <a:pPr marL="0" indent="0" algn="ctr">
              <a:buNone/>
            </a:pPr>
            <a:r>
              <a:rPr lang="en-US" sz="2200" dirty="0"/>
              <a:t>Session 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/>
              <a:t>Dr. Pouyan Eslami</a:t>
            </a:r>
            <a:br>
              <a:rPr lang="en-US" sz="3000" dirty="0"/>
            </a:br>
            <a:r>
              <a:rPr lang="en-US" sz="3000" dirty="0"/>
              <a:t>Fall 2024</a:t>
            </a:r>
          </a:p>
          <a:p>
            <a:pPr marL="0" indent="0" algn="ctr">
              <a:buNone/>
            </a:pPr>
            <a:r>
              <a:rPr lang="en-US" sz="3000" dirty="0"/>
              <a:t>CSUN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solidFill>
                  <a:srgbClr val="000000"/>
                </a:solidFill>
              </a:rPr>
              <a:t>An </a:t>
            </a:r>
            <a:r>
              <a:rPr lang="en-US" b="1" noProof="0" dirty="0">
                <a:solidFill>
                  <a:srgbClr val="5E0A5C"/>
                </a:solidFill>
              </a:rPr>
              <a:t>outlier</a:t>
            </a:r>
            <a:r>
              <a:rPr lang="en-US" noProof="0" dirty="0">
                <a:solidFill>
                  <a:srgbClr val="000000"/>
                </a:solidFill>
              </a:rPr>
              <a:t> is a value or an entire observation (row) that lies well outside of the norm.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Some statisticians define an outlier as any value more than </a:t>
            </a:r>
            <a:r>
              <a:rPr lang="en-US" b="1" u="sng" noProof="0" dirty="0">
                <a:solidFill>
                  <a:srgbClr val="5E0A5C"/>
                </a:solidFill>
              </a:rPr>
              <a:t>three standard deviations from the mean</a:t>
            </a:r>
            <a:r>
              <a:rPr lang="en-US" noProof="0" dirty="0">
                <a:solidFill>
                  <a:srgbClr val="000000"/>
                </a:solidFill>
              </a:rPr>
              <a:t>, but this is only a rule of thumb.</a:t>
            </a:r>
          </a:p>
          <a:p>
            <a:r>
              <a:rPr lang="en-US" noProof="0" dirty="0">
                <a:solidFill>
                  <a:srgbClr val="000000"/>
                </a:solidFill>
              </a:rPr>
              <a:t>Even if values are not unusual by themselves, there still might be unusual </a:t>
            </a:r>
            <a:r>
              <a:rPr lang="en-US" i="1" noProof="0" dirty="0">
                <a:solidFill>
                  <a:srgbClr val="000000"/>
                </a:solidFill>
              </a:rPr>
              <a:t>combinations</a:t>
            </a:r>
            <a:r>
              <a:rPr lang="en-US" noProof="0" dirty="0">
                <a:solidFill>
                  <a:srgbClr val="000000"/>
                </a:solidFill>
              </a:rPr>
              <a:t> of values.</a:t>
            </a:r>
          </a:p>
          <a:p>
            <a:r>
              <a:rPr lang="en-US" noProof="0" dirty="0">
                <a:solidFill>
                  <a:srgbClr val="000000"/>
                </a:solidFill>
              </a:rPr>
              <a:t>When dealing with outliers, it is best to run the analyses two ways: </a:t>
            </a:r>
            <a:r>
              <a:rPr lang="en-US" b="1" u="sng" noProof="0" dirty="0">
                <a:solidFill>
                  <a:srgbClr val="5E0A5C"/>
                </a:solidFill>
              </a:rPr>
              <a:t>with the outliers and without them.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Outliers</a:t>
            </a:r>
            <a:r>
              <a:rPr lang="en-US" dirty="0"/>
              <a:t> are data points significantly different from others. They can arise due to measurement errors, data entry errors, or true variability in data.</a:t>
            </a:r>
          </a:p>
          <a:p>
            <a:r>
              <a:rPr lang="en-US" b="1" dirty="0"/>
              <a:t>Key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Detecting outliers using statistical methods (e.g., Z-score, IQR)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or capping outliers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Explanation:IQR</a:t>
            </a:r>
            <a:r>
              <a:rPr lang="en-US" dirty="0"/>
              <a:t> (Interquartile Range): Used to detect outliers. </a:t>
            </a:r>
          </a:p>
          <a:p>
            <a:endParaRPr lang="en-US" dirty="0"/>
          </a:p>
          <a:p>
            <a:r>
              <a:rPr lang="en-US" dirty="0"/>
              <a:t>Data points outside the range of Q1 - 1.5 * IQR and Q3 + 1.5 * IQR are considered outliers.</a:t>
            </a:r>
          </a:p>
          <a:p>
            <a:endParaRPr lang="en-US" dirty="0"/>
          </a:p>
          <a:p>
            <a:r>
              <a:rPr lang="en-US" dirty="0"/>
              <a:t>Removing outliers: Eliminates these extreme values.</a:t>
            </a:r>
          </a:p>
          <a:p>
            <a:endParaRPr lang="en-US" dirty="0"/>
          </a:p>
          <a:p>
            <a:r>
              <a:rPr lang="en-US" dirty="0"/>
              <a:t>Capping outliers: Limits extreme values to a predefined threshold instead of removing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Z-score (or standard score) is a statistical measure that describes the number of standard deviations a data point is from the mean of the dataset. It helps to identify how far away a value is from the mean and is widely used for detecting outliers in data.</a:t>
            </a:r>
          </a:p>
          <a:p>
            <a:endParaRPr lang="en-US" dirty="0"/>
          </a:p>
          <a:p>
            <a:r>
              <a:rPr lang="en-US" dirty="0"/>
              <a:t>Formula: The Z-score for a value 𝑥𝑖  is calculated as: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8758-CF20-6CD0-5A24-C3D0650C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48" y="4915143"/>
            <a:ext cx="157184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solidFill>
                  <a:srgbClr val="000000"/>
                </a:solidFill>
              </a:rPr>
              <a:t>Most real data sets have gaps in the data.</a:t>
            </a:r>
          </a:p>
          <a:p>
            <a:r>
              <a:rPr lang="en-US" noProof="0" dirty="0">
                <a:solidFill>
                  <a:srgbClr val="000000"/>
                </a:solidFill>
              </a:rPr>
              <a:t>There are two issues: how to detect these </a:t>
            </a:r>
            <a:r>
              <a:rPr lang="en-US" b="1" noProof="0" dirty="0">
                <a:solidFill>
                  <a:srgbClr val="5E0A5C"/>
                </a:solidFill>
              </a:rPr>
              <a:t>Missing Values</a:t>
            </a:r>
            <a:r>
              <a:rPr lang="en-US" noProof="0" dirty="0">
                <a:solidFill>
                  <a:srgbClr val="5E0A5C"/>
                </a:solidFill>
              </a:rPr>
              <a:t> </a:t>
            </a:r>
            <a:r>
              <a:rPr lang="en-US" noProof="0" dirty="0">
                <a:solidFill>
                  <a:srgbClr val="000000"/>
                </a:solidFill>
              </a:rPr>
              <a:t>and what to do about them.</a:t>
            </a:r>
          </a:p>
          <a:p>
            <a:r>
              <a:rPr lang="en-US" noProof="0" dirty="0">
                <a:solidFill>
                  <a:srgbClr val="000000"/>
                </a:solidFill>
              </a:rPr>
              <a:t>The more important issue is what to do about them: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One option is to simply ignore them. Then you will have to be aware of how the software deals with missing values.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Another option is to fill in missing values with the average of nonmissing values, but this isn’t usually a very good option.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A third option is to examine the nonmissing values in the </a:t>
            </a:r>
            <a:r>
              <a:rPr lang="en-US" i="1" noProof="0" dirty="0">
                <a:solidFill>
                  <a:srgbClr val="000000"/>
                </a:solidFill>
              </a:rPr>
              <a:t>row</a:t>
            </a:r>
            <a:r>
              <a:rPr lang="en-US" noProof="0" dirty="0">
                <a:solidFill>
                  <a:srgbClr val="000000"/>
                </a:solidFill>
              </a:rPr>
              <a:t> of a missing value; these values might provide clues on what the missing value should be.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3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 is the Z-score,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xi is the data point being evaluated,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μ\mu is the mean of the dataset,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σ\sigma is the standard deviation of the dataset.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Steps to Calculate Z-score: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Calculate the mean (μ\mu)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Sum all the data points and divide by the number of data points.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Calculate the standard deviation (σ\sigma)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Take the square root of the average of the squared differences from the mean.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Apply the Z-score formula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data point xi, subtract the mean and divide by the standard deviation.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3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Interpretation of Z-score: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Z-score = 0</a:t>
            </a:r>
            <a:r>
              <a:rPr lang="en-US" dirty="0"/>
              <a:t>: The data point is exactly at the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Z-score &gt; 0</a:t>
            </a:r>
            <a:r>
              <a:rPr lang="en-US" dirty="0"/>
              <a:t>: The data point is above the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Z-score &lt; 0</a:t>
            </a:r>
            <a:r>
              <a:rPr lang="en-US" dirty="0"/>
              <a:t>: The data point is below the mean.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9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Common Thresholds: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Z-scores beyond ±3</a:t>
            </a:r>
            <a:r>
              <a:rPr lang="en-US" dirty="0"/>
              <a:t> are often considered outliers because the probability of a data point falling more than 3 standard deviations away from the mean is very low (~0.3%).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Outlier Detection Using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How Z-Score is Used for Outlier Detection: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Calculate Z-scores for each data point in the dataset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 a threshold</a:t>
            </a:r>
            <a:r>
              <a:rPr lang="en-US" dirty="0"/>
              <a:t> (commonly 3 or -3). Any data point with a Z-score greater than 3 or less than -3 is flagged as an outlier.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Handle the outliers</a:t>
            </a:r>
            <a:r>
              <a:rPr lang="en-US" dirty="0"/>
              <a:t>: You can remove them, cap them, or take other measures depending on the context.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Z_Score_Sample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Z-score Calculation: The </a:t>
            </a:r>
            <a:r>
              <a:rPr lang="en-US" dirty="0" err="1"/>
              <a:t>scipy.stats.zscore</a:t>
            </a:r>
            <a:r>
              <a:rPr lang="en-US" dirty="0"/>
              <a:t>() function is used to compute Z-scores for the Age column. </a:t>
            </a:r>
          </a:p>
          <a:p>
            <a:endParaRPr lang="en-US" dirty="0"/>
          </a:p>
          <a:p>
            <a:r>
              <a:rPr lang="en-US" dirty="0"/>
              <a:t>Each data point is transformed to its Z-score.</a:t>
            </a:r>
          </a:p>
          <a:p>
            <a:endParaRPr lang="en-US" dirty="0"/>
          </a:p>
          <a:p>
            <a:r>
              <a:rPr lang="en-US" dirty="0"/>
              <a:t>Threshold: We use a threshold of ±3 to identify </a:t>
            </a:r>
            <a:r>
              <a:rPr lang="en-US" dirty="0" err="1"/>
              <a:t>outliers.Outlier</a:t>
            </a:r>
            <a:r>
              <a:rPr lang="en-US" dirty="0"/>
              <a:t> Detection: Any data point with a Z-score greater than 3 (or less than -3) is considered an outlier (in this case, 200).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Advantages for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Standardization: It scales data points based on their relation to the mean and standard deviation, making it easier to spot extreme values.</a:t>
            </a:r>
          </a:p>
          <a:p>
            <a:endParaRPr lang="en-US" dirty="0"/>
          </a:p>
          <a:p>
            <a:r>
              <a:rPr lang="en-US" dirty="0"/>
              <a:t>Applicable to normal distributions: Works well for normally distributed data, where most data points cluster around the mean.</a:t>
            </a:r>
          </a:p>
          <a:p>
            <a:endParaRPr lang="en-US" dirty="0"/>
          </a:p>
          <a:p>
            <a:r>
              <a:rPr lang="en-US" dirty="0"/>
              <a:t>Threshold flexibility: The threshold for Z-scores (usually 3) can be adjusted based on the sensitivity of the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8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suitable for non-normal distributions: Z-scores assume the data follows a normal distribution. For skewed data, it may not correctly identify outliers.</a:t>
            </a:r>
          </a:p>
          <a:p>
            <a:endParaRPr lang="en-US" dirty="0"/>
          </a:p>
          <a:p>
            <a:r>
              <a:rPr lang="en-US" dirty="0"/>
              <a:t>Sensitive to mean and standard deviation: The dataset's mean and standard deviation highly influence the calculated Z-scores, so a few extreme outliers can affect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Outlier Detection Using Z-score –Sample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Z-score</a:t>
            </a:r>
            <a:r>
              <a:rPr lang="en-US" dirty="0"/>
              <a:t>: Measures how many standard deviations a data point is from the mean. A Z-score &gt; 3 typically indicates an outlier.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7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 and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another practice.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values</a:t>
            </a:r>
            <a:r>
              <a:rPr lang="en-US" dirty="0"/>
              <a:t> often occur in datasets due to various reasons like data entry errors, measurement failures, or intentional omission. These missing values can be problematic in data analysis and machine learning algorithms.</a:t>
            </a:r>
          </a:p>
          <a:p>
            <a:r>
              <a:rPr lang="en-US" b="1" dirty="0"/>
              <a:t>Key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Imputation (filling in missing values)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2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Student_Grades.CSV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Missing Data:</a:t>
            </a:r>
          </a:p>
          <a:p>
            <a:endParaRPr lang="en-US" dirty="0"/>
          </a:p>
          <a:p>
            <a:r>
              <a:rPr lang="en-US" dirty="0"/>
              <a:t>Use different techniques (mean, median, mode, forward fill, backward fill) to impute missing values for </a:t>
            </a:r>
            <a:r>
              <a:rPr lang="en-US" dirty="0" err="1"/>
              <a:t>MathScore</a:t>
            </a:r>
            <a:r>
              <a:rPr lang="en-US" dirty="0"/>
              <a:t>, </a:t>
            </a:r>
            <a:r>
              <a:rPr lang="en-US" dirty="0" err="1"/>
              <a:t>EnglishScore</a:t>
            </a:r>
            <a:r>
              <a:rPr lang="en-US" dirty="0"/>
              <a:t>, </a:t>
            </a:r>
            <a:r>
              <a:rPr lang="en-US" dirty="0" err="1"/>
              <a:t>ScienceScore</a:t>
            </a:r>
            <a:r>
              <a:rPr lang="en-US" dirty="0"/>
              <a:t>, and Attendance.</a:t>
            </a:r>
          </a:p>
          <a:p>
            <a:r>
              <a:rPr lang="en-US" dirty="0"/>
              <a:t>Discuss the impact of removing rows with missing values versus imputing the missing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Student_Grades.CSV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Outliers:</a:t>
            </a:r>
          </a:p>
          <a:p>
            <a:endParaRPr lang="en-US" dirty="0"/>
          </a:p>
          <a:p>
            <a:r>
              <a:rPr lang="en-US" dirty="0"/>
              <a:t>Detect and remove/cap the outlier in the Age column.</a:t>
            </a:r>
          </a:p>
          <a:p>
            <a:endParaRPr lang="en-US" dirty="0"/>
          </a:p>
          <a:p>
            <a:r>
              <a:rPr lang="en-US" dirty="0"/>
              <a:t>Use both the IQR and Z-score methods to detect outliers in </a:t>
            </a:r>
            <a:r>
              <a:rPr lang="en-US" dirty="0" err="1"/>
              <a:t>MathScore</a:t>
            </a:r>
            <a:r>
              <a:rPr lang="en-US" dirty="0"/>
              <a:t> or other score columns.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Student_Grades.CSV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Discussion:</a:t>
            </a:r>
          </a:p>
          <a:p>
            <a:endParaRPr lang="en-US" dirty="0"/>
          </a:p>
          <a:p>
            <a:r>
              <a:rPr lang="en-US" dirty="0"/>
              <a:t>Which methods are most appropriate for each column? Should Attendance be treated differently from </a:t>
            </a:r>
            <a:r>
              <a:rPr lang="en-US" dirty="0" err="1"/>
              <a:t>MathScore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does the removal or imputation of missing values affect the overall dataset and its statistical properties?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  <a:p>
            <a:r>
              <a:rPr lang="en-US" dirty="0" err="1"/>
              <a:t>dropna</a:t>
            </a:r>
            <a:r>
              <a:rPr lang="en-US" dirty="0"/>
              <a:t>(): Removes rows or columns with missing </a:t>
            </a:r>
          </a:p>
          <a:p>
            <a:r>
              <a:rPr lang="en-US" dirty="0" err="1"/>
              <a:t>data.fillna</a:t>
            </a:r>
            <a:r>
              <a:rPr lang="en-US" dirty="0"/>
              <a:t>(): Fills missing values with a specific value or method (e.g., mean, median).</a:t>
            </a:r>
          </a:p>
          <a:p>
            <a:r>
              <a:rPr lang="en-US" dirty="0"/>
              <a:t>method='</a:t>
            </a:r>
            <a:r>
              <a:rPr lang="en-US" dirty="0" err="1"/>
              <a:t>ffill</a:t>
            </a:r>
            <a:r>
              <a:rPr lang="en-US" dirty="0"/>
              <a:t>' or method='</a:t>
            </a:r>
            <a:r>
              <a:rPr lang="en-US" dirty="0" err="1"/>
              <a:t>bfill</a:t>
            </a:r>
            <a:r>
              <a:rPr lang="en-US" dirty="0"/>
              <a:t>': Forward and backward filling based on the previous or next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Removing missing values</a:t>
            </a:r>
            <a:r>
              <a:rPr lang="en-US" dirty="0"/>
              <a:t> involves deleting rows or columns from a dataset that contains missing data. There are two common approaches: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Row-wise removal</a:t>
            </a:r>
            <a:r>
              <a:rPr lang="en-US" dirty="0"/>
              <a:t>: The entire row is removed if a row contains a missing value in any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Column-wise removal</a:t>
            </a:r>
            <a:r>
              <a:rPr lang="en-US" dirty="0"/>
              <a:t>: If a column contains missing values, the entire column is removed.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# Removing rows with missing values</a:t>
            </a:r>
          </a:p>
          <a:p>
            <a:r>
              <a:rPr lang="en-US" dirty="0" err="1"/>
              <a:t>df_dropped_rows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Removing columns with missing values</a:t>
            </a:r>
          </a:p>
          <a:p>
            <a:r>
              <a:rPr lang="en-US" dirty="0" err="1"/>
              <a:t>df_dropped_columns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(axis=1)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Removing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and effective</a:t>
            </a:r>
            <a:r>
              <a:rPr lang="en-US" dirty="0"/>
              <a:t>: Removes the issue of missing data entirely, simplifying subsequent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assumptions</a:t>
            </a:r>
            <a:r>
              <a:rPr lang="en-US" dirty="0"/>
              <a:t>: You don't need to make any assumptions about the missing data, so it avoids potential bias from imputation.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E5A-33C7-833F-CE8B-B768A0C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Removing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B56-22A2-163F-B9DA-1581687451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of information</a:t>
            </a:r>
            <a:r>
              <a:rPr lang="en-US" dirty="0"/>
              <a:t>: By removing rows or columns, you may lose valuable data, especially if missing values are frequent.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Skewing of results</a:t>
            </a:r>
            <a:r>
              <a:rPr lang="en-US" dirty="0"/>
              <a:t>: If the missing values are not randomly distributed, removing rows or columns could introduce bias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feasible with large gaps</a:t>
            </a:r>
            <a:r>
              <a:rPr lang="en-US" dirty="0"/>
              <a:t>: If a significant portion of your data is missing, removing rows or columns can lead to a drastically reduced dataset, making analysis difficult or even invalid.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81C7F-1BF0-1871-D235-2B85C1D853ED}"/>
              </a:ext>
            </a:extLst>
          </p:cNvPr>
          <p:cNvSpPr/>
          <p:nvPr/>
        </p:nvSpPr>
        <p:spPr>
          <a:xfrm>
            <a:off x="624016" y="6425514"/>
            <a:ext cx="11182865" cy="383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2290</Words>
  <Application>Microsoft Office PowerPoint</Application>
  <PresentationFormat>Widescreen</PresentationFormat>
  <Paragraphs>229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Wingdings</vt:lpstr>
      <vt:lpstr>Wingdings 2</vt:lpstr>
      <vt:lpstr>Albright DADM 5e_PPT Sample</vt:lpstr>
      <vt:lpstr>DATA ANALYTICS</vt:lpstr>
      <vt:lpstr>DATA ANALYTICS</vt:lpstr>
      <vt:lpstr>Missing Values</vt:lpstr>
      <vt:lpstr>Dealing With Missing Values</vt:lpstr>
      <vt:lpstr>Sample 1. </vt:lpstr>
      <vt:lpstr>Removing Missing Values</vt:lpstr>
      <vt:lpstr>Python Code</vt:lpstr>
      <vt:lpstr>Pros of Removing Missing Values</vt:lpstr>
      <vt:lpstr>Cons of Removing Missing Values</vt:lpstr>
      <vt:lpstr>When to Remove Missing Values</vt:lpstr>
      <vt:lpstr>Imputation (Filling in Missing Values)</vt:lpstr>
      <vt:lpstr>Mean Imputation</vt:lpstr>
      <vt:lpstr>Mean Imputation – Pros and Cons</vt:lpstr>
      <vt:lpstr>Median Imputation</vt:lpstr>
      <vt:lpstr>Median Imputation – Pros and Cons</vt:lpstr>
      <vt:lpstr>Mode Imputation</vt:lpstr>
      <vt:lpstr>Mode Imputation – Pros and Cons</vt:lpstr>
      <vt:lpstr>Forward Fill and Backward Fill</vt:lpstr>
      <vt:lpstr>Forward Fill and Backward Fill – Pros and Cons</vt:lpstr>
      <vt:lpstr>K-Nearest Neighbors (KNN) Imputation</vt:lpstr>
      <vt:lpstr>K-Nearest Neighbors (KNN) Imputation – Pros and Cons</vt:lpstr>
      <vt:lpstr>Multiple Imputation</vt:lpstr>
      <vt:lpstr>Multiple Imputation – Pros and Cons</vt:lpstr>
      <vt:lpstr>Dealing with Missing Values – Pros and Cons</vt:lpstr>
      <vt:lpstr>DATA ANALYTICS</vt:lpstr>
      <vt:lpstr>Outliers and Missing Values</vt:lpstr>
      <vt:lpstr>Dealing with Outliers</vt:lpstr>
      <vt:lpstr>Sample 2 Explanation</vt:lpstr>
      <vt:lpstr>Advanced Outlier Detection Using Z-score</vt:lpstr>
      <vt:lpstr>Advanced Outlier Detection Using Z-score</vt:lpstr>
      <vt:lpstr>Advanced Outlier Detection Using Z-score</vt:lpstr>
      <vt:lpstr>Advanced Outlier Detection Using Z-score</vt:lpstr>
      <vt:lpstr>Advanced Outlier Detection Using Z-score</vt:lpstr>
      <vt:lpstr>Advanced Outlier Detection Using Z-score</vt:lpstr>
      <vt:lpstr>Z_Score_Sample</vt:lpstr>
      <vt:lpstr>Z-score Advantages for Outlier Detection</vt:lpstr>
      <vt:lpstr>Z-score Limitations</vt:lpstr>
      <vt:lpstr>Advanced Outlier Detection Using Z-score –Sample 2</vt:lpstr>
      <vt:lpstr>Dealing With Missing Values and Outliers</vt:lpstr>
      <vt:lpstr>Class Activity – Student_Grades.CSV</vt:lpstr>
      <vt:lpstr>Class Activity – Student_Grades.CSV</vt:lpstr>
      <vt:lpstr>Class Activity – Student_Grades.CSV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ACCOUNTANTS</dc:title>
  <dc:creator>Eslami, Seyed Pouyan</dc:creator>
  <cp:lastModifiedBy>Eslami, Pouyan</cp:lastModifiedBy>
  <cp:revision>69</cp:revision>
  <dcterms:created xsi:type="dcterms:W3CDTF">2020-01-22T18:55:21Z</dcterms:created>
  <dcterms:modified xsi:type="dcterms:W3CDTF">2024-09-18T23:02:49Z</dcterms:modified>
</cp:coreProperties>
</file>