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  <p:sldMasterId id="2147483661" r:id="rId6"/>
    <p:sldMasterId id="2147483662" r:id="rId7"/>
    <p:sldMasterId id="214748366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y="5143500" cx="9144000"/>
  <p:notesSz cx="9925050" cy="66659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599676-D907-4412-8FF5-C2E506FCCB18}">
  <a:tblStyle styleId="{0C599676-D907-4412-8FF5-C2E506FCCB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00" orient="horz"/>
        <p:guide pos="312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font" Target="fonts/Roboto-regular.fntdata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italic.fntdata"/><Relationship Id="rId12" Type="http://schemas.openxmlformats.org/officeDocument/2006/relationships/slide" Target="slides/slide3.xml"/><Relationship Id="rId34" Type="http://schemas.openxmlformats.org/officeDocument/2006/relationships/font" Target="fonts/Roboto-bold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f4f5131f2_11_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5f4f5131f2_11_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f69dc9dfe_0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5f69dc9dfe_0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f69dc9dfe_0_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5f69dc9dfe_0_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f69dc9dfe_0_1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5f69dc9dfe_0_1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f4f5131f2_0_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5f4f5131f2_0_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f4f5131f2_4_12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5f4f5131f2_4_12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f731db816_0_1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5f731db816_0_1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f4f5131f2_0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5f4f5131f2_0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f4f5131f2_8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crowdness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limited to search about the indoor situation </a:t>
            </a:r>
            <a:endParaRPr/>
          </a:p>
        </p:txBody>
      </p:sp>
      <p:sp>
        <p:nvSpPr>
          <p:cNvPr id="290" name="Google Shape;290;g25f4f5131f2_8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f4f5131f2_8_1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there are 2 way to access to location information from sensorthing api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one from the location attribute from location class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one from the observed are from the datastream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but thing is that the the path to the location and </a:t>
            </a:r>
            <a:r>
              <a:rPr lang="de-DE"/>
              <a:t>observation</a:t>
            </a:r>
            <a:r>
              <a:rPr lang="de-DE"/>
              <a:t> are different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and this can make harder to visualize them in geomap in grafana.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5f4f5131f2_8_16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/>
              <a:t>because </a:t>
            </a:r>
            <a:r>
              <a:rPr lang="de-DE" sz="1400"/>
              <a:t>firstly</a:t>
            </a:r>
            <a:r>
              <a:rPr lang="de-DE" sz="1400"/>
              <a:t> FROST API actually focuses on </a:t>
            </a:r>
            <a:r>
              <a:rPr lang="de-DE" sz="1400"/>
              <a:t>querying</a:t>
            </a:r>
            <a:r>
              <a:rPr lang="de-DE" sz="1400"/>
              <a:t> the datastreams. even we can query other </a:t>
            </a:r>
            <a:r>
              <a:rPr lang="de-DE" sz="1400"/>
              <a:t>information</a:t>
            </a:r>
            <a:r>
              <a:rPr lang="de-DE" sz="1400"/>
              <a:t> with advanced option, but still </a:t>
            </a:r>
            <a:r>
              <a:rPr lang="de-DE" sz="1400"/>
              <a:t>limited to query the specific attribute. 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/>
              <a:t>and also the geomap only can visualize the queried data from the single path , so that means that the path should be same to visualize them in a same geometry. 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3" name="Google Shape;323;p5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f4f5131f2_12_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5f4f5131f2_12_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f4f5131f2_12_3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5f4f5131f2_12_38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5f731db816_0_3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5f731db816_0_3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f4f5131f2_4_14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5f4f5131f2_4_14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f4f5131f2_4_1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5f4f5131f2_4_1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f4f5131f2_4_5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5f4f5131f2_4_5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f4f5131f2_12_5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5f4f5131f2_12_5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4f5131f2_11_1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5f4f5131f2_11_1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f4f5131f2_12_6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5f4f5131f2_12_6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">
  <p:cSld name="Star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er formatfüllend">
  <p:cSld name="Bilder formatfüllend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>
            <p:ph idx="2" type="pic"/>
          </p:nvPr>
        </p:nvSpPr>
        <p:spPr>
          <a:xfrm>
            <a:off x="0" y="1600200"/>
            <a:ext cx="9144000" cy="3543299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 + Text (Hintergrund)">
  <p:cSld name="Zwei Inhalte + Text (Hintergrund)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0" y="2152650"/>
            <a:ext cx="9144000" cy="29908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5"/>
          <p:cNvSpPr/>
          <p:nvPr>
            <p:ph idx="2" type="pic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5"/>
          <p:cNvSpPr txBox="1"/>
          <p:nvPr>
            <p:ph idx="3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">
  <p:cSld name="Star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">
  <p:cSld name="Star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">
  <p:cSld name="Inhal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9090" y="1214652"/>
            <a:ext cx="85089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311162" y="724703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">
  <p:cSld name="Star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">
  <p:cSld name="Inhal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 + Text">
  <p:cSld name="Zwei Inhalte +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/>
          <p:nvPr>
            <p:ph idx="3" type="pic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+ Text">
  <p:cSld name="Inhalt +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4" name="Google Shape;74;p12"/>
          <p:cNvSpPr txBox="1"/>
          <p:nvPr>
            <p:ph idx="2" type="body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ße Bilder">
  <p:cSld name="große Bil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0" y="2133600"/>
            <a:ext cx="9144000" cy="272138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20150416 tum logo blau png final.pn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800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2796" y="255120"/>
            <a:ext cx="456275" cy="456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20150416 tum logo blau png final.png"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Chair of Computational Modeling and Simulation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TUM School of Engineering and Design 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University of Munich</a:t>
            </a: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2796" y="255120"/>
            <a:ext cx="456275" cy="456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hnen_HG.jpg" id="39" name="Google Shape;39;p6"/>
          <p:cNvPicPr preferRelativeResize="0"/>
          <p:nvPr/>
        </p:nvPicPr>
        <p:blipFill rotWithShape="1">
          <a:blip r:embed="rId1">
            <a:alphaModFix/>
          </a:blip>
          <a:srcRect b="10833" l="398" r="0" t="1416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50416 tum logo blau png final.png"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8800" y="324000"/>
            <a:ext cx="599513" cy="32028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47" name="Google Shape;47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/>
        </p:nvSpPr>
        <p:spPr>
          <a:xfrm>
            <a:off x="319506" y="321468"/>
            <a:ext cx="7160425" cy="3472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rPr>
              <a:t>Chair of Computational Modeling and Simulation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rPr>
              <a:t>TUM School of Engineering and Design</a:t>
            </a:r>
            <a:endParaRPr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rPr>
              <a:t>Technical University of Munich</a:t>
            </a:r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2796" y="255120"/>
            <a:ext cx="456275" cy="456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ml.noaa.gov/ccgg/trends/monthly.html" TargetMode="External"/><Relationship Id="rId4" Type="http://schemas.openxmlformats.org/officeDocument/2006/relationships/hyperlink" Target="https://gml.noaa.gov/ccgg/trends/monthly.html" TargetMode="External"/><Relationship Id="rId5" Type="http://schemas.openxmlformats.org/officeDocument/2006/relationships/hyperlink" Target="https://en.wikipedia.org/wiki/Grafana" TargetMode="External"/><Relationship Id="rId6" Type="http://schemas.openxmlformats.org/officeDocument/2006/relationships/hyperlink" Target="https://en.wikipedia.org/wiki/Grafana" TargetMode="External"/><Relationship Id="rId7" Type="http://schemas.openxmlformats.org/officeDocument/2006/relationships/hyperlink" Target="https://portal.mytum.de/campus/roomfinder/roomfinder_viewmap?mapid=12&amp;roomid=N1160@0101" TargetMode="External"/><Relationship Id="rId8" Type="http://schemas.openxmlformats.org/officeDocument/2006/relationships/hyperlink" Target="https://portal.mytum.de/campus/roomfinder/roomfinder_viewmap?mapid=12&amp;roomid=N1160@010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3.gis.lrg.tum.de/grafana/d/jNJjPAr4k/group06-indoormonitoring?orgId=1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_Glockenturm.tif"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215" y="1476375"/>
            <a:ext cx="3819542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Group6 - </a:t>
            </a:r>
            <a:r>
              <a:rPr lang="de-DE"/>
              <a:t>Indoor Environment Monitoring 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9088" y="1484039"/>
            <a:ext cx="8508999" cy="1872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M.Sc Candidate. ITBE. Atacan Kural Avgoren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M.Sc Candidate. ITBE. </a:t>
            </a:r>
            <a:r>
              <a:rPr lang="de-DE"/>
              <a:t>Nayun Kim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M.Sc Candidate. ITBE. </a:t>
            </a:r>
            <a:r>
              <a:rPr lang="de-DE"/>
              <a:t>Keivan Tavakoli Panah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M.Sc Candidate. Env. -ing Maksim Khochinskii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Technische Universität München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Munich, 07. August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3" name="Google Shape;203;p26"/>
          <p:cNvSpPr txBox="1"/>
          <p:nvPr>
            <p:ph idx="11" type="ftr"/>
          </p:nvPr>
        </p:nvSpPr>
        <p:spPr>
          <a:xfrm>
            <a:off x="310537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Atacan Kural Avgoren | 07.08.2023 | Geo Sensor Networks and the Internet of Things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152390" y="836225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4.  Data Analysis - Brightness - CO2 </a:t>
            </a:r>
            <a:r>
              <a:rPr lang="de-DE"/>
              <a:t>Concentration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825" y="1337650"/>
            <a:ext cx="3951475" cy="24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/>
          <p:nvPr/>
        </p:nvSpPr>
        <p:spPr>
          <a:xfrm>
            <a:off x="7155975" y="3933063"/>
            <a:ext cx="1410600" cy="79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Within recommended range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7652"/>
            <a:ext cx="4419601" cy="246819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/>
          <p:nvPr/>
        </p:nvSpPr>
        <p:spPr>
          <a:xfrm>
            <a:off x="672650" y="3837813"/>
            <a:ext cx="1501800" cy="985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During the day, usually over  recommended range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2570888" y="3837800"/>
            <a:ext cx="1501800" cy="985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As day progress brightness is decreasing</a:t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5273125" y="3837800"/>
            <a:ext cx="1681800" cy="985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Likely, CO2 </a:t>
            </a:r>
            <a:r>
              <a:rPr lang="de-DE"/>
              <a:t>concentration</a:t>
            </a:r>
            <a:r>
              <a:rPr lang="de-DE"/>
              <a:t> increases after closing windows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7" name="Google Shape;217;p2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Atacan Kural Avgoren | 07.08.2023 | Geo Sensor Networks and the Internet of Things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>
            <p:ph type="title"/>
          </p:nvPr>
        </p:nvSpPr>
        <p:spPr>
          <a:xfrm>
            <a:off x="267065" y="703375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4.  Data Analysis - CO2 Concentration and the VOC Gases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250" y="1249825"/>
            <a:ext cx="4189950" cy="24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/>
          <p:nvPr/>
        </p:nvSpPr>
        <p:spPr>
          <a:xfrm>
            <a:off x="2484375" y="3722725"/>
            <a:ext cx="4074300" cy="985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simultaneous increase of VOC gases and CO2 concentration within the same time frame may indicate a slowing of air circulation in the room, possibly due to the closing of windows.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75" y="1254150"/>
            <a:ext cx="4015625" cy="24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/>
          <p:nvPr/>
        </p:nvSpPr>
        <p:spPr>
          <a:xfrm>
            <a:off x="7095625" y="3865263"/>
            <a:ext cx="1410600" cy="79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Within recommended range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311150" y="3867438"/>
            <a:ext cx="1410600" cy="79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Within recommended range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0" name="Google Shape;230;p2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Atacan Kural Avgoren | 07.08.2023 | Geo Sensor Networks and the Internet of Things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100628" y="676400"/>
            <a:ext cx="85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4.  Data Analysis - Temperature and Humidity</a:t>
            </a:r>
            <a:endParaRPr sz="2400"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150" y="1045700"/>
            <a:ext cx="4909850" cy="180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145" y="2895725"/>
            <a:ext cx="4909856" cy="1841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/>
          <p:nvPr/>
        </p:nvSpPr>
        <p:spPr>
          <a:xfrm>
            <a:off x="167900" y="1388150"/>
            <a:ext cx="1442700" cy="918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Within recommended range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167900" y="3231650"/>
            <a:ext cx="1442700" cy="1041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Above r</a:t>
            </a:r>
            <a:r>
              <a:rPr lang="de-DE"/>
              <a:t>ecommended range</a:t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6933988" y="2457738"/>
            <a:ext cx="1501800" cy="985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As day progress both are slightly decreasing</a:t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3" name="Google Shape;243;p29"/>
          <p:cNvSpPr txBox="1"/>
          <p:nvPr>
            <p:ph idx="11" type="ftr"/>
          </p:nvPr>
        </p:nvSpPr>
        <p:spPr>
          <a:xfrm>
            <a:off x="311150" y="4970879"/>
            <a:ext cx="64644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Atacan Kural Avgoren | 07.08.2023 | Geo Sensor Networks and the Internet of Things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200840" y="723700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4.  Data Analysis - Loudness - Temperature</a:t>
            </a:r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87" y="1338524"/>
            <a:ext cx="4235550" cy="23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463" y="1317225"/>
            <a:ext cx="4541049" cy="23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/>
          <p:nvPr/>
        </p:nvSpPr>
        <p:spPr>
          <a:xfrm>
            <a:off x="130475" y="3892400"/>
            <a:ext cx="1410600" cy="79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Within recommended range</a:t>
            </a: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1678125" y="3853250"/>
            <a:ext cx="2052000" cy="87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Highly variable data from loudness sensor, with high standard deviation</a:t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1902775" y="3481025"/>
            <a:ext cx="771900" cy="273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6943125" y="3881775"/>
            <a:ext cx="1883700" cy="79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 from temperature sensor </a:t>
            </a:r>
            <a:r>
              <a:rPr lang="de-DE"/>
              <a:t>exhibits</a:t>
            </a:r>
            <a:r>
              <a:rPr lang="de-DE"/>
              <a:t> gradual decline</a:t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3930525" y="3787000"/>
            <a:ext cx="2812200" cy="1100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Considering inherits of these two data sets, it seems logic that one is volatile while the other undergoes slower changes</a:t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6619275" y="3429325"/>
            <a:ext cx="771900" cy="2739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Problems &amp; Solutions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9088" y="1484040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M.Sc Candidate Env. -ing. Maksim Khochinskii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9090" y="1214652"/>
            <a:ext cx="85089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First</a:t>
            </a:r>
            <a:r>
              <a:rPr b="1" lang="de-DE">
                <a:solidFill>
                  <a:schemeClr val="dk1"/>
                </a:solidFill>
              </a:rPr>
              <a:t> problem</a:t>
            </a:r>
            <a:r>
              <a:rPr lang="de-DE">
                <a:solidFill>
                  <a:schemeClr val="dk1"/>
                </a:solidFill>
              </a:rPr>
              <a:t>: Disconnection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Possible reason</a:t>
            </a:r>
            <a:r>
              <a:rPr lang="de-DE">
                <a:solidFill>
                  <a:schemeClr val="dk1"/>
                </a:solidFill>
              </a:rPr>
              <a:t>:						</a:t>
            </a:r>
            <a:r>
              <a:rPr b="1" lang="de-DE">
                <a:solidFill>
                  <a:schemeClr val="dk1"/>
                </a:solidFill>
              </a:rPr>
              <a:t>Solutions:</a:t>
            </a:r>
            <a:endParaRPr b="1">
              <a:solidFill>
                <a:schemeClr val="dk1"/>
              </a:solidFill>
            </a:endParaRPr>
          </a:p>
          <a:p>
            <a:pPr indent="-285750" lvl="8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-DE">
                <a:solidFill>
                  <a:schemeClr val="dk1"/>
                </a:solidFill>
              </a:rPr>
              <a:t>unstable connection with the gateway		-    reconnection/reload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									-    consider shorter period</a:t>
            </a:r>
            <a:endParaRPr>
              <a:solidFill>
                <a:schemeClr val="dk1"/>
              </a:solidFill>
            </a:endParaRPr>
          </a:p>
          <a:p>
            <a:pPr indent="0" lvl="7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7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7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6" name="Google Shape;266;p31"/>
          <p:cNvSpPr txBox="1"/>
          <p:nvPr>
            <p:ph type="title"/>
          </p:nvPr>
        </p:nvSpPr>
        <p:spPr>
          <a:xfrm>
            <a:off x="311162" y="724703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500"/>
              <a:t>Problems and Solutions</a:t>
            </a:r>
            <a:endParaRPr/>
          </a:p>
        </p:txBody>
      </p:sp>
      <p:sp>
        <p:nvSpPr>
          <p:cNvPr id="267" name="Google Shape;267;p31"/>
          <p:cNvSpPr txBox="1"/>
          <p:nvPr>
            <p:ph idx="11" type="ftr"/>
          </p:nvPr>
        </p:nvSpPr>
        <p:spPr>
          <a:xfrm>
            <a:off x="311161" y="4854985"/>
            <a:ext cx="713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Maksim Khochinskii | 07.08.2023 </a:t>
            </a:r>
            <a:r>
              <a:rPr lang="de-DE" sz="1050"/>
              <a:t>| Final Presentation| Geo Sensor Networks and the Internet of Things</a:t>
            </a:r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950" y="2397525"/>
            <a:ext cx="5915025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/>
          <p:nvPr/>
        </p:nvSpPr>
        <p:spPr>
          <a:xfrm>
            <a:off x="2012025" y="2947975"/>
            <a:ext cx="4591800" cy="289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19094" y="1214650"/>
            <a:ext cx="33552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Second</a:t>
            </a:r>
            <a:r>
              <a:rPr b="1" lang="de-DE">
                <a:solidFill>
                  <a:schemeClr val="dk1"/>
                </a:solidFill>
              </a:rPr>
              <a:t> problem</a:t>
            </a:r>
            <a:r>
              <a:rPr lang="de-DE">
                <a:solidFill>
                  <a:schemeClr val="dk1"/>
                </a:solidFill>
              </a:rPr>
              <a:t>: </a:t>
            </a:r>
            <a:r>
              <a:rPr lang="de-DE">
                <a:solidFill>
                  <a:schemeClr val="dk1"/>
                </a:solidFill>
              </a:rPr>
              <a:t>Wrong</a:t>
            </a:r>
            <a:r>
              <a:rPr lang="de-DE">
                <a:solidFill>
                  <a:schemeClr val="dk1"/>
                </a:solidFill>
              </a:rPr>
              <a:t> observations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Possible reason</a:t>
            </a:r>
            <a:r>
              <a:rPr lang="de-DE">
                <a:solidFill>
                  <a:schemeClr val="dk1"/>
                </a:solidFill>
              </a:rPr>
              <a:t>:				</a:t>
            </a:r>
            <a:endParaRPr b="1">
              <a:solidFill>
                <a:schemeClr val="dk1"/>
              </a:solidFill>
            </a:endParaRPr>
          </a:p>
          <a:p>
            <a:pPr indent="-285750" lvl="8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-DE">
                <a:solidFill>
                  <a:schemeClr val="dk1"/>
                </a:solidFill>
              </a:rPr>
              <a:t>issues with sensor </a:t>
            </a:r>
            <a:r>
              <a:rPr lang="de-DE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6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>
                <a:solidFill>
                  <a:schemeClr val="dk1"/>
                </a:solidFill>
              </a:rPr>
              <a:t>According to NOAA: August 04 - 421 ppm</a:t>
            </a:r>
            <a:endParaRPr>
              <a:solidFill>
                <a:schemeClr val="dk1"/>
              </a:solidFill>
            </a:endParaRPr>
          </a:p>
          <a:p>
            <a:pPr indent="0" lvl="6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6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de-DE">
                <a:solidFill>
                  <a:schemeClr val="dk1"/>
                </a:solidFill>
              </a:rPr>
              <a:t>Third problem: </a:t>
            </a:r>
            <a:r>
              <a:rPr lang="de-DE">
                <a:solidFill>
                  <a:schemeClr val="dk1"/>
                </a:solidFill>
              </a:rPr>
              <a:t>Not possible to create alerts ​with Grafana </a:t>
            </a:r>
            <a:endParaRPr b="1">
              <a:solidFill>
                <a:schemeClr val="dk1"/>
              </a:solidFill>
            </a:endParaRPr>
          </a:p>
          <a:p>
            <a:pPr indent="0" lvl="7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de-DE">
                <a:solidFill>
                  <a:schemeClr val="dk1"/>
                </a:solidFill>
              </a:rPr>
              <a:t>Possible reason</a:t>
            </a:r>
            <a:r>
              <a:rPr lang="de-DE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85750" lvl="8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-DE">
                <a:solidFill>
                  <a:schemeClr val="dk1"/>
                </a:solidFill>
              </a:rPr>
              <a:t>Not compatible data source (FROST)</a:t>
            </a:r>
            <a:endParaRPr>
              <a:solidFill>
                <a:schemeClr val="dk1"/>
              </a:solidFill>
            </a:endParaRPr>
          </a:p>
          <a:p>
            <a:pPr indent="-285750" lvl="8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-DE">
                <a:solidFill>
                  <a:schemeClr val="dk1"/>
                </a:solidFill>
              </a:rPr>
              <a:t>Not </a:t>
            </a:r>
            <a:r>
              <a:rPr lang="de-DE">
                <a:solidFill>
                  <a:schemeClr val="dk1"/>
                </a:solidFill>
              </a:rPr>
              <a:t>possible to download plug-in (Alertmanager)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7" name="Google Shape;277;p32"/>
          <p:cNvSpPr txBox="1"/>
          <p:nvPr>
            <p:ph type="title"/>
          </p:nvPr>
        </p:nvSpPr>
        <p:spPr>
          <a:xfrm>
            <a:off x="311162" y="724703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500"/>
              <a:t>Problems and Solutions</a:t>
            </a:r>
            <a:endParaRPr/>
          </a:p>
        </p:txBody>
      </p:sp>
      <p:sp>
        <p:nvSpPr>
          <p:cNvPr id="278" name="Google Shape;278;p32"/>
          <p:cNvSpPr txBox="1"/>
          <p:nvPr>
            <p:ph idx="11" type="ftr"/>
          </p:nvPr>
        </p:nvSpPr>
        <p:spPr>
          <a:xfrm>
            <a:off x="311161" y="4854985"/>
            <a:ext cx="713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Maksim Khochinskii | 07.08.2023 </a:t>
            </a:r>
            <a:r>
              <a:rPr lang="de-DE" sz="1050"/>
              <a:t>| Final Presentation| Geo Sensor Networks and the Internet of Things</a:t>
            </a:r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538" y="1873963"/>
            <a:ext cx="5101025" cy="21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/>
          <p:nvPr/>
        </p:nvSpPr>
        <p:spPr>
          <a:xfrm>
            <a:off x="3752538" y="2195764"/>
            <a:ext cx="247500" cy="15843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Further</a:t>
            </a:r>
            <a:r>
              <a:rPr lang="de-DE"/>
              <a:t> Steps - </a:t>
            </a:r>
            <a:r>
              <a:rPr lang="de-DE" sz="2200"/>
              <a:t>Extension to Map API</a:t>
            </a:r>
            <a:endParaRPr sz="2200"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319088" y="1484040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/>
              <a:t>M.Sc Candidate. ITBE. Nayun Kim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319100" y="1600200"/>
            <a:ext cx="4252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e.g, Google Map api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location information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3" name="Google Shape;293;p34"/>
          <p:cNvSpPr txBox="1"/>
          <p:nvPr>
            <p:ph type="title"/>
          </p:nvPr>
        </p:nvSpPr>
        <p:spPr>
          <a:xfrm>
            <a:off x="319090" y="972000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Further Steps - Map API</a:t>
            </a:r>
            <a:endParaRPr/>
          </a:p>
        </p:txBody>
      </p:sp>
      <p:sp>
        <p:nvSpPr>
          <p:cNvPr id="294" name="Google Shape;294;p3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5" name="Google Shape;295;p3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1000"/>
              <a:t>Nayun Kim</a:t>
            </a:r>
            <a:r>
              <a:rPr lang="de-DE" sz="1000"/>
              <a:t> | 07.08.2023 </a:t>
            </a:r>
            <a:r>
              <a:rPr lang="de-DE" sz="1050"/>
              <a:t>| Final Presentation | Geo Sensor Networks and the Internet of Things</a:t>
            </a:r>
            <a:endParaRPr/>
          </a:p>
        </p:txBody>
      </p:sp>
      <p:cxnSp>
        <p:nvCxnSpPr>
          <p:cNvPr id="296" name="Google Shape;296;p34"/>
          <p:cNvCxnSpPr>
            <a:stCxn id="297" idx="0"/>
            <a:endCxn id="298" idx="0"/>
          </p:cNvCxnSpPr>
          <p:nvPr/>
        </p:nvCxnSpPr>
        <p:spPr>
          <a:xfrm>
            <a:off x="5887838" y="22308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9" name="Google Shape;2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800" y="972000"/>
            <a:ext cx="3535325" cy="3800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34"/>
          <p:cNvCxnSpPr/>
          <p:nvPr/>
        </p:nvCxnSpPr>
        <p:spPr>
          <a:xfrm rot="10800000">
            <a:off x="7591775" y="2986300"/>
            <a:ext cx="262500" cy="342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1" name="Google Shape;301;p34"/>
          <p:cNvGrpSpPr/>
          <p:nvPr/>
        </p:nvGrpSpPr>
        <p:grpSpPr>
          <a:xfrm>
            <a:off x="4572012" y="2230800"/>
            <a:ext cx="2631649" cy="1358100"/>
            <a:chOff x="6326925" y="2138900"/>
            <a:chExt cx="2631649" cy="1358100"/>
          </a:xfrm>
        </p:grpSpPr>
        <p:pic>
          <p:nvPicPr>
            <p:cNvPr id="298" name="Google Shape;298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26925" y="2138925"/>
              <a:ext cx="2631649" cy="135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34"/>
            <p:cNvSpPr/>
            <p:nvPr/>
          </p:nvSpPr>
          <p:spPr>
            <a:xfrm>
              <a:off x="6326950" y="2138900"/>
              <a:ext cx="2631600" cy="13581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34"/>
          <p:cNvSpPr txBox="1"/>
          <p:nvPr/>
        </p:nvSpPr>
        <p:spPr>
          <a:xfrm>
            <a:off x="319100" y="2206613"/>
            <a:ext cx="40215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Location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de-DE">
                <a:solidFill>
                  <a:schemeClr val="dk1"/>
                </a:solidFill>
              </a:rPr>
              <a:t>observed area in Datastream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de-DE">
                <a:solidFill>
                  <a:schemeClr val="dk1"/>
                </a:solidFill>
              </a:rPr>
              <a:t>location in Location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319100" y="2915550"/>
            <a:ext cx="40215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O</a:t>
            </a:r>
            <a:r>
              <a:rPr b="1" lang="de-DE">
                <a:solidFill>
                  <a:schemeClr val="dk1"/>
                </a:solidFill>
              </a:rPr>
              <a:t>bservations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de-DE">
                <a:solidFill>
                  <a:schemeClr val="dk1"/>
                </a:solidFill>
              </a:rPr>
              <a:t>Observation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319100" y="3409250"/>
            <a:ext cx="40215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Map Visualization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lang="de-DE">
                <a:solidFill>
                  <a:schemeClr val="dk1"/>
                </a:solidFill>
              </a:rPr>
              <a:t>Geomap in Grafana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319100" y="3919375"/>
            <a:ext cx="40215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FROST API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lang="de-DE">
                <a:solidFill>
                  <a:schemeClr val="dk1"/>
                </a:solidFill>
              </a:rPr>
              <a:t>FROST API v1.1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lang="de-DE">
                <a:solidFill>
                  <a:schemeClr val="dk1"/>
                </a:solidFill>
              </a:rPr>
              <a:t>FROST JSON API v1.1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2329600" y="175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+</a:t>
            </a:r>
            <a:r>
              <a:rPr lang="de-DE">
                <a:solidFill>
                  <a:schemeClr val="dk1"/>
                </a:solidFill>
              </a:rPr>
              <a:t> </a:t>
            </a:r>
            <a:r>
              <a:rPr b="1" i="1" lang="de-DE">
                <a:solidFill>
                  <a:srgbClr val="FF0000"/>
                </a:solidFill>
              </a:rPr>
              <a:t>indoor </a:t>
            </a:r>
            <a:r>
              <a:rPr b="1" i="1" lang="de-DE">
                <a:solidFill>
                  <a:srgbClr val="FF0000"/>
                </a:solidFill>
              </a:rPr>
              <a:t>environment</a:t>
            </a:r>
            <a:r>
              <a:rPr b="1" i="1" lang="de-DE">
                <a:solidFill>
                  <a:srgbClr val="FF0000"/>
                </a:solidFill>
              </a:rPr>
              <a:t> situation</a:t>
            </a:r>
            <a:endParaRPr/>
          </a:p>
        </p:txBody>
      </p:sp>
      <p:sp>
        <p:nvSpPr>
          <p:cNvPr id="307" name="Google Shape;307;p34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319090" y="972000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Problems -</a:t>
            </a:r>
            <a:r>
              <a:rPr lang="de-DE"/>
              <a:t> SensorThing API Architecture</a:t>
            </a:r>
            <a:endParaRPr/>
          </a:p>
        </p:txBody>
      </p:sp>
      <p:sp>
        <p:nvSpPr>
          <p:cNvPr id="313" name="Google Shape;313;p3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14" name="Google Shape;3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550" y="1600200"/>
            <a:ext cx="4417375" cy="27954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/>
          <p:nvPr/>
        </p:nvSpPr>
        <p:spPr>
          <a:xfrm>
            <a:off x="4572000" y="4242325"/>
            <a:ext cx="776100" cy="1059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"/>
          <p:cNvSpPr/>
          <p:nvPr/>
        </p:nvSpPr>
        <p:spPr>
          <a:xfrm>
            <a:off x="5794950" y="2833100"/>
            <a:ext cx="1043700" cy="1059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1000"/>
              <a:t>Nayun Kim | 07.08.2023 </a:t>
            </a:r>
            <a:r>
              <a:rPr lang="de-DE" sz="1050"/>
              <a:t>| Final Presentation | Geo Sensor Networks and the Internet of Things</a:t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7618100" y="2420400"/>
            <a:ext cx="923700" cy="6474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  <p:sp>
        <p:nvSpPr>
          <p:cNvPr id="320" name="Google Shape;320;p35"/>
          <p:cNvSpPr txBox="1"/>
          <p:nvPr>
            <p:ph idx="1" type="body"/>
          </p:nvPr>
        </p:nvSpPr>
        <p:spPr>
          <a:xfrm>
            <a:off x="319100" y="1600200"/>
            <a:ext cx="3696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de-DE"/>
              <a:t>Limitation of Sensorthing architecture</a:t>
            </a:r>
            <a:endParaRPr b="1"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-DE"/>
              <a:t>Different Address of Location and Data stream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-DE"/>
              <a:t>Not stored both in the same address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de-DE"/>
              <a:t>Grafana basic visualization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-DE"/>
              <a:t>Only visualize queried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-DE"/>
              <a:t>A geometry visualizes a queried data from a single path 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Grafana GI3 - FROST API 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-DE"/>
              <a:t>Mainly for Datastreams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Content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9100" y="1484050"/>
            <a:ext cx="8508900" cy="52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de-DE" sz="1300"/>
              <a:t>Introduction (Maksim)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de-DE" sz="1300"/>
              <a:t>O</a:t>
            </a:r>
            <a:r>
              <a:rPr lang="de-DE" sz="1300"/>
              <a:t>bserved location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de-DE" sz="1300"/>
              <a:t>hardware setup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de-DE" sz="1300"/>
              <a:t>Visualization </a:t>
            </a:r>
            <a:r>
              <a:rPr b="1" lang="de-DE" sz="1300">
                <a:solidFill>
                  <a:schemeClr val="dk1"/>
                </a:solidFill>
              </a:rPr>
              <a:t>(K1)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de-DE" sz="1300"/>
              <a:t>Grafana visualization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de-DE" sz="1300">
                <a:solidFill>
                  <a:schemeClr val="dk1"/>
                </a:solidFill>
              </a:rPr>
              <a:t>Data analysis (Atacan)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de-DE" sz="1300"/>
              <a:t>Threshold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de-DE" sz="1300"/>
              <a:t>avg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de-DE" sz="1300"/>
              <a:t>Problems and Solutions (Maksim)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de-DE" sz="1300">
                <a:solidFill>
                  <a:schemeClr val="dk1"/>
                </a:solidFill>
              </a:rPr>
              <a:t>disconnection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de-DE" sz="1300"/>
              <a:t>wrong observations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de-DE" sz="1300"/>
              <a:t>alert system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de-DE" sz="1300"/>
              <a:t>Further steps </a:t>
            </a:r>
            <a:r>
              <a:rPr b="1" lang="de-DE" sz="1300">
                <a:solidFill>
                  <a:schemeClr val="dk1"/>
                </a:solidFill>
              </a:rPr>
              <a:t>(Kim)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de-DE" sz="1300"/>
              <a:t>M</a:t>
            </a:r>
            <a:r>
              <a:rPr lang="de-DE" sz="1300">
                <a:solidFill>
                  <a:schemeClr val="dk1"/>
                </a:solidFill>
              </a:rPr>
              <a:t>apping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319090" y="972000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Problems - FROST v1.1 API and Geomap</a:t>
            </a:r>
            <a:endParaRPr/>
          </a:p>
        </p:txBody>
      </p:sp>
      <p:sp>
        <p:nvSpPr>
          <p:cNvPr id="326" name="Google Shape;326;p36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27" name="Google Shape;327;p36"/>
          <p:cNvPicPr preferRelativeResize="0"/>
          <p:nvPr/>
        </p:nvPicPr>
        <p:blipFill rotWithShape="1">
          <a:blip r:embed="rId3">
            <a:alphaModFix/>
          </a:blip>
          <a:srcRect b="33309" l="0" r="27536" t="54658"/>
          <a:stretch/>
        </p:blipFill>
        <p:spPr>
          <a:xfrm>
            <a:off x="4077925" y="1473600"/>
            <a:ext cx="1848875" cy="32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 rotWithShape="1">
          <a:blip r:embed="rId4">
            <a:alphaModFix/>
          </a:blip>
          <a:srcRect b="71624" l="0" r="0" t="13873"/>
          <a:stretch/>
        </p:blipFill>
        <p:spPr>
          <a:xfrm>
            <a:off x="6113025" y="1473612"/>
            <a:ext cx="2959749" cy="32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 rotWithShape="1">
          <a:blip r:embed="rId5">
            <a:alphaModFix/>
          </a:blip>
          <a:srcRect b="0" l="50874" r="0" t="38702"/>
          <a:stretch/>
        </p:blipFill>
        <p:spPr>
          <a:xfrm>
            <a:off x="6113025" y="1838175"/>
            <a:ext cx="2959750" cy="12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6"/>
          <p:cNvPicPr preferRelativeResize="0"/>
          <p:nvPr/>
        </p:nvPicPr>
        <p:blipFill rotWithShape="1">
          <a:blip r:embed="rId6">
            <a:alphaModFix/>
          </a:blip>
          <a:srcRect b="0" l="0" r="0" t="10793"/>
          <a:stretch/>
        </p:blipFill>
        <p:spPr>
          <a:xfrm>
            <a:off x="4077936" y="1838200"/>
            <a:ext cx="1848864" cy="29796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6"/>
          <p:cNvSpPr txBox="1"/>
          <p:nvPr>
            <p:ph idx="1" type="body"/>
          </p:nvPr>
        </p:nvSpPr>
        <p:spPr>
          <a:xfrm>
            <a:off x="319100" y="1600200"/>
            <a:ext cx="3696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-DE"/>
              <a:t>Limitation of Sensorthing architecture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-DE"/>
              <a:t>Different Address of Location and Data stream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-DE"/>
              <a:t>Not stored both in the same address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de-DE"/>
              <a:t>Grafana basic visualization interface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-DE"/>
              <a:t>Only visualize queried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-DE"/>
              <a:t>A geometry visualizes a queried data from a single path 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de-DE"/>
              <a:t>Grafana GI3 - FROST API </a:t>
            </a:r>
            <a:endParaRPr b="1"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de-DE"/>
              <a:t>Mainly for Datastreams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6150925" y="1886200"/>
            <a:ext cx="583800" cy="2259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4100863" y="2928900"/>
            <a:ext cx="1803000" cy="5001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1000"/>
              <a:t>Nayun Kim | 07.08.2023 </a:t>
            </a:r>
            <a:r>
              <a:rPr lang="de-DE" sz="1050"/>
              <a:t>| Final Presentation | Geo Sensor Networks and the Internet of Things</a:t>
            </a:r>
            <a:endParaRPr/>
          </a:p>
        </p:txBody>
      </p:sp>
      <p:sp>
        <p:nvSpPr>
          <p:cNvPr id="335" name="Google Shape;335;p36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319100" y="1600200"/>
            <a:ext cx="3702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GI3 FROST JSON API v1.1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 txBox="1"/>
          <p:nvPr>
            <p:ph type="title"/>
          </p:nvPr>
        </p:nvSpPr>
        <p:spPr>
          <a:xfrm>
            <a:off x="319090" y="972000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Solution</a:t>
            </a:r>
            <a:r>
              <a:rPr lang="de-DE"/>
              <a:t> - FROST JSON API v1.1</a:t>
            </a:r>
            <a:endParaRPr/>
          </a:p>
        </p:txBody>
      </p:sp>
      <p:sp>
        <p:nvSpPr>
          <p:cNvPr id="342" name="Google Shape;342;p3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3">
            <a:alphaModFix/>
          </a:blip>
          <a:srcRect b="85497" l="0" r="0" t="0"/>
          <a:stretch/>
        </p:blipFill>
        <p:spPr>
          <a:xfrm>
            <a:off x="6023275" y="1000712"/>
            <a:ext cx="2959749" cy="327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37"/>
          <p:cNvGrpSpPr/>
          <p:nvPr/>
        </p:nvGrpSpPr>
        <p:grpSpPr>
          <a:xfrm>
            <a:off x="4135791" y="3241025"/>
            <a:ext cx="5565900" cy="1213500"/>
            <a:chOff x="4135791" y="3241025"/>
            <a:chExt cx="5565900" cy="1213500"/>
          </a:xfrm>
        </p:grpSpPr>
        <p:pic>
          <p:nvPicPr>
            <p:cNvPr id="345" name="Google Shape;345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92025" y="3241030"/>
              <a:ext cx="4652745" cy="555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92030" y="3840461"/>
              <a:ext cx="4652745" cy="614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37"/>
            <p:cNvSpPr/>
            <p:nvPr/>
          </p:nvSpPr>
          <p:spPr>
            <a:xfrm>
              <a:off x="4135791" y="3241025"/>
              <a:ext cx="5565900" cy="1213500"/>
            </a:xfrm>
            <a:prstGeom prst="bracePair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37"/>
          <p:cNvGrpSpPr/>
          <p:nvPr/>
        </p:nvGrpSpPr>
        <p:grpSpPr>
          <a:xfrm>
            <a:off x="4083475" y="1600199"/>
            <a:ext cx="5670600" cy="1447201"/>
            <a:chOff x="4083475" y="1600199"/>
            <a:chExt cx="5670600" cy="1447201"/>
          </a:xfrm>
        </p:grpSpPr>
        <p:pic>
          <p:nvPicPr>
            <p:cNvPr id="349" name="Google Shape;349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92033" y="1600199"/>
              <a:ext cx="4652743" cy="5992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392030" y="2244088"/>
              <a:ext cx="4652744" cy="803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37"/>
            <p:cNvSpPr/>
            <p:nvPr/>
          </p:nvSpPr>
          <p:spPr>
            <a:xfrm>
              <a:off x="4083475" y="1600200"/>
              <a:ext cx="5670600" cy="1447200"/>
            </a:xfrm>
            <a:prstGeom prst="bracePair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3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1000"/>
              <a:t>Nayun Kim | 07.08.2023 </a:t>
            </a:r>
            <a:r>
              <a:rPr lang="de-DE" sz="1050"/>
              <a:t>| Final Presentation | Geo Sensor Networks and the Internet of Things</a:t>
            </a:r>
            <a:endParaRPr/>
          </a:p>
        </p:txBody>
      </p:sp>
      <p:pic>
        <p:nvPicPr>
          <p:cNvPr id="353" name="Google Shape;353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1025" y="1390075"/>
            <a:ext cx="4292006" cy="351595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 txBox="1"/>
          <p:nvPr/>
        </p:nvSpPr>
        <p:spPr>
          <a:xfrm>
            <a:off x="0" y="1927800"/>
            <a:ext cx="3792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QueryG</a:t>
            </a:r>
            <a:r>
              <a:rPr lang="de-DE">
                <a:solidFill>
                  <a:schemeClr val="dk1"/>
                </a:solidFill>
              </a:rPr>
              <a:t>: Longitude and latitude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	path: /location(133279)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0" y="2540300"/>
            <a:ext cx="38577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QueryABC…:</a:t>
            </a:r>
            <a:r>
              <a:rPr lang="de-DE">
                <a:solidFill>
                  <a:schemeClr val="dk1"/>
                </a:solidFill>
              </a:rPr>
              <a:t> Light Observations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	path:/Datastreams(81x)/Observations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	Ordered descend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6" name="Google Shape;356;p37"/>
          <p:cNvSpPr txBox="1"/>
          <p:nvPr/>
        </p:nvSpPr>
        <p:spPr>
          <a:xfrm>
            <a:off x="0" y="3381950"/>
            <a:ext cx="3792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Merge fields</a:t>
            </a:r>
            <a:r>
              <a:rPr lang="de-DE">
                <a:solidFill>
                  <a:schemeClr val="dk1"/>
                </a:solidFill>
              </a:rPr>
              <a:t> into single frame</a:t>
            </a:r>
            <a:br>
              <a:rPr lang="de-DE">
                <a:solidFill>
                  <a:schemeClr val="dk1"/>
                </a:solidFill>
              </a:rPr>
            </a:br>
            <a:r>
              <a:rPr lang="de-DE">
                <a:solidFill>
                  <a:schemeClr val="dk1"/>
                </a:solidFill>
              </a:rPr>
              <a:t>by transformation in Grafana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7" name="Google Shape;357;p37"/>
          <p:cNvSpPr txBox="1"/>
          <p:nvPr/>
        </p:nvSpPr>
        <p:spPr>
          <a:xfrm>
            <a:off x="0" y="4108375"/>
            <a:ext cx="3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Visualize</a:t>
            </a:r>
            <a:r>
              <a:rPr lang="de-DE">
                <a:solidFill>
                  <a:schemeClr val="dk1"/>
                </a:solidFill>
              </a:rPr>
              <a:t> them in the same geometry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8" name="Google Shape;358;p37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351" y="1059675"/>
            <a:ext cx="3009675" cy="24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8"/>
          <p:cNvSpPr txBox="1"/>
          <p:nvPr>
            <p:ph type="title"/>
          </p:nvPr>
        </p:nvSpPr>
        <p:spPr>
          <a:xfrm>
            <a:off x="319090" y="972000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Extension - Add other locations</a:t>
            </a:r>
            <a:endParaRPr/>
          </a:p>
        </p:txBody>
      </p:sp>
      <p:sp>
        <p:nvSpPr>
          <p:cNvPr id="365" name="Google Shape;365;p3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66" name="Google Shape;36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7550" y="2196725"/>
            <a:ext cx="2824250" cy="23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8"/>
          <p:cNvSpPr txBox="1"/>
          <p:nvPr>
            <p:ph idx="1" type="body"/>
          </p:nvPr>
        </p:nvSpPr>
        <p:spPr>
          <a:xfrm>
            <a:off x="319100" y="1600200"/>
            <a:ext cx="37026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Further Steps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integrate</a:t>
            </a:r>
            <a:r>
              <a:rPr lang="de-DE"/>
              <a:t> with </a:t>
            </a:r>
            <a:r>
              <a:rPr lang="de-DE"/>
              <a:t>existing location information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google map api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open street map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assigned the non-DB data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improve the visualization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DE"/>
              <a:t>additional plug-in from GrafanaCL</a:t>
            </a:r>
            <a:endParaRPr/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1000"/>
              <a:t>Nayun Kim | 07.08.2023 </a:t>
            </a:r>
            <a:r>
              <a:rPr lang="de-DE" sz="1050"/>
              <a:t>| Final Presentation | Geo Sensor Networks and the Internet of Things</a:t>
            </a:r>
            <a:endParaRPr/>
          </a:p>
        </p:txBody>
      </p:sp>
      <p:sp>
        <p:nvSpPr>
          <p:cNvPr id="369" name="Google Shape;369;p38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idx="1" type="body"/>
          </p:nvPr>
        </p:nvSpPr>
        <p:spPr>
          <a:xfrm>
            <a:off x="319090" y="1214652"/>
            <a:ext cx="85089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de-DE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Monthly Trends in Atmospheric Carbon Dioxide Website: NOAA Global Monitoring Laboratory URL:</a:t>
            </a:r>
            <a:r>
              <a:rPr lang="de-DE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de-DE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https://gml.noaa.gov/ccgg/trends/monthly.html</a:t>
            </a:r>
            <a:r>
              <a:rPr lang="de-DE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Accessed: August 05, 2023.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de-DE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Grafana Website: Wikipedia URL:</a:t>
            </a:r>
            <a:r>
              <a:rPr lang="de-DE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de-DE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https://en.wikipedia.org/wiki/Grafana</a:t>
            </a:r>
            <a:r>
              <a:rPr lang="de-DE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Accessed: </a:t>
            </a:r>
            <a:r>
              <a:rPr lang="de-DE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August 05, 2023.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de-DE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TUM Room Finder Map Website: Technical University of Munich (TUM) Portal URL:</a:t>
            </a:r>
            <a:r>
              <a:rPr lang="de-DE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de-DE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https://portal.mytum.de/campus/roomfinder/roomfinder_viewmap?mapid=12&amp;roomid=N1160@0101</a:t>
            </a:r>
            <a:r>
              <a:rPr lang="de-DE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Accessed: July 28, 2023.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6" name="Google Shape;376;p39"/>
          <p:cNvSpPr txBox="1"/>
          <p:nvPr>
            <p:ph type="title"/>
          </p:nvPr>
        </p:nvSpPr>
        <p:spPr>
          <a:xfrm>
            <a:off x="311162" y="724703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500"/>
              <a:t>References</a:t>
            </a:r>
            <a:endParaRPr sz="2500"/>
          </a:p>
        </p:txBody>
      </p:sp>
      <p:sp>
        <p:nvSpPr>
          <p:cNvPr id="377" name="Google Shape;377;p39"/>
          <p:cNvSpPr txBox="1"/>
          <p:nvPr>
            <p:ph idx="11" type="ftr"/>
          </p:nvPr>
        </p:nvSpPr>
        <p:spPr>
          <a:xfrm>
            <a:off x="311161" y="4854985"/>
            <a:ext cx="713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Maksim Khochinskii | 07.08.2023 </a:t>
            </a:r>
            <a:r>
              <a:rPr lang="de-DE" sz="1050"/>
              <a:t>| Final Presentation| Geo Sensor Networks and the Internet of Things</a:t>
            </a:r>
            <a:endParaRPr/>
          </a:p>
        </p:txBody>
      </p:sp>
      <p:sp>
        <p:nvSpPr>
          <p:cNvPr id="378" name="Google Shape;378;p39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Introduction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9088" y="1484040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M.Sc Candidate Env. -ing. Maksim Khochinskii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9090" y="1214652"/>
            <a:ext cx="85089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Develop an Indoor Ambient Monitoring system to visualize human comfort relevant environmental parameters like:</a:t>
            </a:r>
            <a:endParaRPr/>
          </a:p>
          <a:p>
            <a:pPr indent="-285750" lvl="1" marL="4619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de-DE"/>
              <a:t>Temperature</a:t>
            </a:r>
            <a:endParaRPr/>
          </a:p>
          <a:p>
            <a:pPr indent="-285750" lvl="1" marL="4619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de-DE"/>
              <a:t>Humidity	          	 SCD30</a:t>
            </a:r>
            <a:endParaRPr/>
          </a:p>
          <a:p>
            <a:pPr indent="-285750" lvl="1" marL="4619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de-DE"/>
              <a:t>CO2 concentration</a:t>
            </a:r>
            <a:endParaRPr/>
          </a:p>
          <a:p>
            <a:pPr indent="-285750" lvl="1" marL="4619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de-DE"/>
              <a:t>Illuminance	         		 Light Sensor V1.1(TSL2561)​</a:t>
            </a:r>
            <a:endParaRPr/>
          </a:p>
          <a:p>
            <a:pPr indent="-285750" lvl="1" marL="4619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de-DE"/>
              <a:t>Loudness	          	 Loudness Sensor V0.9b</a:t>
            </a:r>
            <a:endParaRPr/>
          </a:p>
          <a:p>
            <a:pPr indent="-285750" lvl="1" marL="4619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de-DE"/>
              <a:t>Dust (PM 2.5)	          Laser PM2.5 Sensor (HM3301)​</a:t>
            </a:r>
            <a:endParaRPr/>
          </a:p>
          <a:p>
            <a:pPr indent="-285750" lvl="1" marL="4619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de-DE"/>
              <a:t>Volatile Organic 	          Gas Sensor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     compounds (VOC)	          (BME 680)​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311162" y="724703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500"/>
              <a:t>Introduction</a:t>
            </a:r>
            <a:endParaRPr sz="2500"/>
          </a:p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311161" y="4854985"/>
            <a:ext cx="713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Maksim Khochinskii | 07.08.2023 </a:t>
            </a:r>
            <a:r>
              <a:rPr lang="de-DE" sz="1050"/>
              <a:t>| Final Presentation| Geo Sensor Networks and the Internet of Things</a:t>
            </a:r>
            <a:endParaRPr/>
          </a:p>
        </p:txBody>
      </p:sp>
      <p:pic>
        <p:nvPicPr>
          <p:cNvPr descr="Изображение выглядит как пол, земля, искусство, инструмент&#10;&#10;Автоматически созданное описание" id="130" name="Google Shape;130;p20"/>
          <p:cNvPicPr preferRelativeResize="0"/>
          <p:nvPr/>
        </p:nvPicPr>
        <p:blipFill rotWithShape="1">
          <a:blip r:embed="rId3">
            <a:alphaModFix/>
          </a:blip>
          <a:srcRect b="28145" l="0" r="0" t="17779"/>
          <a:stretch/>
        </p:blipFill>
        <p:spPr>
          <a:xfrm>
            <a:off x="5773352" y="1678975"/>
            <a:ext cx="3138248" cy="301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2286000" y="1859645"/>
            <a:ext cx="282000" cy="883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275649" y="2259330"/>
            <a:ext cx="282000" cy="190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3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5275649" y="2883492"/>
            <a:ext cx="282000" cy="190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98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6860608" y="2996900"/>
            <a:ext cx="767100" cy="6837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3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275649" y="3186145"/>
            <a:ext cx="282000" cy="190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6633964" y="2571750"/>
            <a:ext cx="361200" cy="3117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98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7843382" y="3121442"/>
            <a:ext cx="439500" cy="394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275649" y="3535804"/>
            <a:ext cx="282000" cy="190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7764572" y="3535804"/>
            <a:ext cx="767100" cy="800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275649" y="3970213"/>
            <a:ext cx="282000" cy="190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7660001" y="2537120"/>
            <a:ext cx="439500" cy="394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9090" y="1214652"/>
            <a:ext cx="85089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Room number: N1160​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Device placement dictated by CO2 sensor:​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de-DE"/>
              <a:t>Decoupling from external heat sources (incl. MC)​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de-DE"/>
              <a:t>Isolation from air flow​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de-DE"/>
              <a:t>Protection from </a:t>
            </a:r>
            <a:r>
              <a:rPr lang="de-DE"/>
              <a:t>sunlight</a:t>
            </a:r>
            <a:r>
              <a:rPr lang="de-DE"/>
              <a:t> 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311162" y="724703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500"/>
              <a:t>Introduction</a:t>
            </a:r>
            <a:endParaRPr sz="2500"/>
          </a:p>
        </p:txBody>
      </p:sp>
      <p:sp>
        <p:nvSpPr>
          <p:cNvPr id="150" name="Google Shape;150;p21"/>
          <p:cNvSpPr txBox="1"/>
          <p:nvPr>
            <p:ph idx="11" type="ftr"/>
          </p:nvPr>
        </p:nvSpPr>
        <p:spPr>
          <a:xfrm>
            <a:off x="311161" y="4854985"/>
            <a:ext cx="713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Maksim Khochinskii | 07.08.2023 </a:t>
            </a:r>
            <a:r>
              <a:rPr lang="de-DE" sz="1050"/>
              <a:t>| Final Presentation| Geo Sensor Networks and the Internet of Things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1612" y="2411030"/>
            <a:ext cx="1605396" cy="22847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в помещении, стул, мебель, Офисное здание&#10;&#10;Автоматически созданное описание" id="152" name="Google Shape;1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5462" y="1605615"/>
            <a:ext cx="2116826" cy="299482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 rot="6300580">
            <a:off x="8162190" y="3537287"/>
            <a:ext cx="792333" cy="792333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005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1"/>
          <p:cNvCxnSpPr/>
          <p:nvPr/>
        </p:nvCxnSpPr>
        <p:spPr>
          <a:xfrm flipH="1" rot="10800000">
            <a:off x="8455823" y="3960154"/>
            <a:ext cx="900" cy="356100"/>
          </a:xfrm>
          <a:prstGeom prst="straightConnector1">
            <a:avLst/>
          </a:prstGeom>
          <a:noFill/>
          <a:ln cap="flat" cmpd="sng" w="38100">
            <a:solidFill>
              <a:srgbClr val="005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21"/>
          <p:cNvCxnSpPr/>
          <p:nvPr/>
        </p:nvCxnSpPr>
        <p:spPr>
          <a:xfrm rot="10800000">
            <a:off x="8619463" y="3892700"/>
            <a:ext cx="321600" cy="143400"/>
          </a:xfrm>
          <a:prstGeom prst="straightConnector1">
            <a:avLst/>
          </a:prstGeom>
          <a:noFill/>
          <a:ln cap="flat" cmpd="sng" w="38100">
            <a:solidFill>
              <a:srgbClr val="0050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21"/>
          <p:cNvSpPr/>
          <p:nvPr/>
        </p:nvSpPr>
        <p:spPr>
          <a:xfrm>
            <a:off x="8428890" y="3797438"/>
            <a:ext cx="190500" cy="190500"/>
          </a:xfrm>
          <a:prstGeom prst="ellipse">
            <a:avLst/>
          </a:prstGeom>
          <a:solidFill>
            <a:srgbClr val="005EB8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116" y="2651806"/>
            <a:ext cx="4943889" cy="193806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5117288" y="1874077"/>
            <a:ext cx="154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158534" y="1883222"/>
            <a:ext cx="1267200" cy="289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21"/>
          <p:cNvCxnSpPr>
            <a:stCxn id="159" idx="2"/>
            <a:endCxn id="161" idx="0"/>
          </p:cNvCxnSpPr>
          <p:nvPr/>
        </p:nvCxnSpPr>
        <p:spPr>
          <a:xfrm>
            <a:off x="5792134" y="2172722"/>
            <a:ext cx="283800" cy="8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Изображение выглядит как в помещении, стул, мебель, Офисное здание&#10;&#10;Автоматически созданное описание" id="162" name="Google Shape;162;p21"/>
          <p:cNvPicPr preferRelativeResize="0"/>
          <p:nvPr/>
        </p:nvPicPr>
        <p:blipFill rotWithShape="1">
          <a:blip r:embed="rId4">
            <a:alphaModFix/>
          </a:blip>
          <a:srcRect b="53311" l="8119" r="85244" t="42544"/>
          <a:stretch/>
        </p:blipFill>
        <p:spPr>
          <a:xfrm>
            <a:off x="5995988" y="3000550"/>
            <a:ext cx="161926" cy="12409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>
            <a:off x="5934788" y="3000550"/>
            <a:ext cx="282000" cy="1905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Графика, графический дизайн, Шрифт, графическая вставка&#10;&#10;Автоматически созданное описание" id="163" name="Google Shape;16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82408" y="3873510"/>
            <a:ext cx="926595" cy="9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316992" y="4654154"/>
            <a:ext cx="713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Grafana Wikipedia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6610921" y="4674100"/>
            <a:ext cx="2380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TUM Room Finder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Visualization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19088" y="1484040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1400"/>
              <a:t>M.Sc Candidate. ITBE. Keivan Tavakoli Panah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8" name="Google Shape;178;p2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1000"/>
              <a:t>Keivan Tavakoli</a:t>
            </a:r>
            <a:r>
              <a:rPr lang="de-DE" sz="1000"/>
              <a:t> | 07.08.2023 </a:t>
            </a:r>
            <a:r>
              <a:rPr lang="de-DE" sz="1050"/>
              <a:t>| Final Presentation | Geo Sensor Networks and the Internet of Things</a:t>
            </a:r>
            <a:endParaRPr/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319090" y="972000"/>
            <a:ext cx="8508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/>
              <a:t>2.  Visualization</a:t>
            </a:r>
            <a:endParaRPr/>
          </a:p>
        </p:txBody>
      </p:sp>
      <p:pic>
        <p:nvPicPr>
          <p:cNvPr id="180" name="Google Shape;180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63" y="1223650"/>
            <a:ext cx="7528325" cy="35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 analysis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9088" y="1484040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M.Sc Candidate ITBE Atacan Kural Avgoren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3" name="Google Shape;193;p25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Atacan Kural Avgoren | 07.08.2023 | Geo Sensor Networks and the Internet of Things </a:t>
            </a:r>
            <a:endParaRPr/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177190" y="723700"/>
            <a:ext cx="85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4.  Data Analysis - Defining Thresholds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6226338" y="647027"/>
            <a:ext cx="154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6" name="Google Shape;196;p25"/>
          <p:cNvGraphicFramePr/>
          <p:nvPr/>
        </p:nvGraphicFramePr>
        <p:xfrm>
          <a:off x="1255275" y="1189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{0C599676-D907-4412-8FF5-C2E506FCCB18}</a:tableStyleId>
              </a:tblPr>
              <a:tblGrid>
                <a:gridCol w="3176375"/>
                <a:gridCol w="3176375"/>
              </a:tblGrid>
              <a:tr h="3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Parameter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Recommended Range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Temperature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20</a:t>
                      </a:r>
                      <a:r>
                        <a:rPr lang="de-DE" sz="1300">
                          <a:solidFill>
                            <a:srgbClr val="040C28"/>
                          </a:solidFill>
                        </a:rPr>
                        <a:t>°C to 24°C 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Relative Humidity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30% to 60%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Noise Level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less than 35 dB(A) for sleeping areas, less than 55 dB(A) for general living areas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5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Brightness (Illuminance)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300 to 500 lux for general activities, 500 to 1000 lux for reading and task-oriented activities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CO2 level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less than 350 ppm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Volatile Organic Compounds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00"/>
                        <a:t>less than 100 IAQ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25"/>
          <p:cNvSpPr txBox="1"/>
          <p:nvPr/>
        </p:nvSpPr>
        <p:spPr>
          <a:xfrm>
            <a:off x="227250" y="180800"/>
            <a:ext cx="2955900" cy="5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Geo Sensor Networks and the Internet of Things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TUM School of Engineering and Design</a:t>
            </a:r>
            <a:endParaRPr sz="800">
              <a:solidFill>
                <a:srgbClr val="0065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rgbClr val="0065BD"/>
                </a:solidFill>
              </a:rPr>
              <a:t>Technical University of Munich</a:t>
            </a:r>
            <a:endParaRPr sz="800">
              <a:solidFill>
                <a:srgbClr val="0065B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el 3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el 2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