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3"/>
    <p:restoredTop sz="94694"/>
  </p:normalViewPr>
  <p:slideViewPr>
    <p:cSldViewPr snapToGrid="0" snapToObjects="1">
      <p:cViewPr varScale="1">
        <p:scale>
          <a:sx n="157" d="100"/>
          <a:sy n="15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ltman/d3-statepla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actfinder.census.go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6BC1-D334-774F-BE34-3A9DEC97B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CENSUS.GOV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6C4C3-3C13-9A42-9463-FCA665608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our data are prepared to be used in d3 map</a:t>
            </a:r>
          </a:p>
        </p:txBody>
      </p:sp>
    </p:spTree>
    <p:extLst>
      <p:ext uri="{BB962C8B-B14F-4D97-AF65-F5344CB8AC3E}">
        <p14:creationId xmlns:p14="http://schemas.microsoft.com/office/powerpoint/2010/main" val="243213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F704-BA33-8747-88FC-03038745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CDC9-176D-804C-B067-6DA03CEB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Different Projections for Different States (because of Geographic Locations)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https://github.com/veltman/d3-stateplane</a:t>
            </a:r>
            <a:endParaRPr lang="en-US" dirty="0"/>
          </a:p>
          <a:p>
            <a:r>
              <a:rPr lang="en-US" b="1" dirty="0"/>
              <a:t>NAD83 / Illinois East (EPSG:26971)</a:t>
            </a:r>
          </a:p>
          <a:p>
            <a:pPr lvl="1"/>
            <a:r>
              <a:rPr lang="en-US" dirty="0"/>
              <a:t>var projection = d3.geoTransverseMercator() .rotate([88 + 20 / 60, -36 - 40 / 60]);</a:t>
            </a:r>
          </a:p>
          <a:p>
            <a:r>
              <a:rPr lang="en-US" b="1" dirty="0"/>
              <a:t>NAD83 / Illinois West (EPSG:26972)</a:t>
            </a:r>
          </a:p>
          <a:p>
            <a:pPr lvl="1"/>
            <a:r>
              <a:rPr lang="en-US" dirty="0"/>
              <a:t>var projection = d3.geoTransverseMercator() .rotate([90 + 10 / 60, -36 - 40 / 60]);</a:t>
            </a:r>
          </a:p>
          <a:p>
            <a:pPr marL="0" indent="0">
              <a:buNone/>
            </a:pPr>
            <a:endParaRPr lang="en-US" sz="3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55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F704-BA33-8747-88FC-03038745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CDC9-176D-804C-B067-6DA03CEB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Data Joins - Command Line Tool by Mike Bostock, Again!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$</a:t>
            </a:r>
            <a:r>
              <a:rPr lang="en-US" sz="3600" dirty="0" err="1">
                <a:latin typeface="Courier" pitchFamily="2" charset="0"/>
              </a:rPr>
              <a:t>ndjson</a:t>
            </a:r>
            <a:r>
              <a:rPr lang="en-US" sz="3600" dirty="0">
                <a:latin typeface="Courier" pitchFamily="2" charset="0"/>
              </a:rPr>
              <a:t>-join … </a:t>
            </a:r>
          </a:p>
          <a:p>
            <a:pPr marL="0" indent="0">
              <a:buNone/>
            </a:pPr>
            <a:r>
              <a:rPr lang="en-US" sz="3600" dirty="0"/>
              <a:t>(After Several Intermediate Steps)</a:t>
            </a:r>
          </a:p>
          <a:p>
            <a:pPr marL="0" indent="0">
              <a:buNone/>
            </a:pPr>
            <a:endParaRPr lang="en-US" sz="3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F704-BA33-8747-88FC-03038745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CDC9-176D-804C-B067-6DA03CEB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 Big </a:t>
            </a:r>
            <a:r>
              <a:rPr lang="en-US" sz="3600" dirty="0" err="1"/>
              <a:t>GesoJson</a:t>
            </a:r>
            <a:r>
              <a:rPr lang="en-US" sz="3600" dirty="0"/>
              <a:t> File loaded with Census Data.</a:t>
            </a:r>
          </a:p>
          <a:p>
            <a:pPr marL="0" indent="0">
              <a:buNone/>
            </a:pPr>
            <a:endParaRPr lang="en-US" sz="3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3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F704-BA33-8747-88FC-03038745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Visualization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CDC9-176D-804C-B067-6DA03CEB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Choropleth on some variable…</a:t>
            </a:r>
          </a:p>
          <a:p>
            <a:r>
              <a:rPr lang="en-US" sz="3600" dirty="0"/>
              <a:t>Population Density</a:t>
            </a:r>
          </a:p>
          <a:p>
            <a:r>
              <a:rPr lang="en-US" sz="3600" dirty="0"/>
              <a:t>Education Attainment</a:t>
            </a:r>
          </a:p>
          <a:p>
            <a:r>
              <a:rPr lang="en-US" sz="3600" dirty="0"/>
              <a:t>Food Stamps</a:t>
            </a:r>
          </a:p>
        </p:txBody>
      </p:sp>
    </p:spTree>
    <p:extLst>
      <p:ext uri="{BB962C8B-B14F-4D97-AF65-F5344CB8AC3E}">
        <p14:creationId xmlns:p14="http://schemas.microsoft.com/office/powerpoint/2010/main" val="78912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F704-BA33-8747-88FC-03038745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Visualization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CDC9-176D-804C-B067-6DA03CEB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Schneiderman Mantra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Overview First… </a:t>
            </a:r>
          </a:p>
          <a:p>
            <a:pPr marL="0" indent="0">
              <a:buNone/>
            </a:pPr>
            <a:r>
              <a:rPr lang="en-US" sz="3600" dirty="0"/>
              <a:t>                            …Details on Demand</a:t>
            </a:r>
          </a:p>
        </p:txBody>
      </p:sp>
    </p:spTree>
    <p:extLst>
      <p:ext uri="{BB962C8B-B14F-4D97-AF65-F5344CB8AC3E}">
        <p14:creationId xmlns:p14="http://schemas.microsoft.com/office/powerpoint/2010/main" val="2900210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F704-BA33-8747-88FC-03038745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Visualization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CDC9-176D-804C-B067-6DA03CEB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Each Data Set is a Multivariate dataset</a:t>
            </a:r>
          </a:p>
          <a:p>
            <a:pPr marL="0" indent="0">
              <a:buNone/>
            </a:pPr>
            <a:r>
              <a:rPr lang="en-US" sz="3600" dirty="0"/>
              <a:t>(</a:t>
            </a:r>
            <a:r>
              <a:rPr lang="en-US" sz="3600" dirty="0" err="1"/>
              <a:t>total_population</a:t>
            </a:r>
            <a:r>
              <a:rPr lang="en-US" sz="3600" dirty="0"/>
              <a:t>, white, </a:t>
            </a:r>
            <a:r>
              <a:rPr lang="en-US" sz="3600" dirty="0" err="1"/>
              <a:t>blacks_African_americans</a:t>
            </a:r>
            <a:r>
              <a:rPr lang="en-US" sz="3600" dirty="0"/>
              <a:t>, natives, Asians, …)</a:t>
            </a:r>
          </a:p>
        </p:txBody>
      </p:sp>
    </p:spTree>
    <p:extLst>
      <p:ext uri="{BB962C8B-B14F-4D97-AF65-F5344CB8AC3E}">
        <p14:creationId xmlns:p14="http://schemas.microsoft.com/office/powerpoint/2010/main" val="653014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F704-BA33-8747-88FC-03038745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Visualization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CDC9-176D-804C-B067-6DA03CEB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Radar Chart Chosen to see shapes and infer the makeup of Tracts.</a:t>
            </a:r>
          </a:p>
          <a:p>
            <a:pPr marL="0" indent="0">
              <a:buNone/>
            </a:pPr>
            <a:r>
              <a:rPr lang="en-US" sz="3600" dirty="0"/>
              <a:t>Bar Charts, Pie Charts to examine the categories in detail…</a:t>
            </a:r>
          </a:p>
        </p:txBody>
      </p:sp>
    </p:spTree>
    <p:extLst>
      <p:ext uri="{BB962C8B-B14F-4D97-AF65-F5344CB8AC3E}">
        <p14:creationId xmlns:p14="http://schemas.microsoft.com/office/powerpoint/2010/main" val="425179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9B80-0F51-E74C-BDE1-3F1A7E78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2311C-3BC3-A74C-99EF-18B882190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3600" dirty="0">
              <a:hlinkClick r:id="rId2"/>
            </a:endParaRPr>
          </a:p>
          <a:p>
            <a:r>
              <a:rPr lang="en-US" sz="3600" dirty="0">
                <a:hlinkClick r:id="rId2"/>
              </a:rPr>
              <a:t>https://factfinder.census.gov</a:t>
            </a:r>
            <a:endParaRPr lang="en-US" sz="3600" dirty="0"/>
          </a:p>
          <a:p>
            <a:r>
              <a:rPr lang="en-US" sz="3600" dirty="0"/>
              <a:t>Tract Level Data</a:t>
            </a:r>
          </a:p>
          <a:p>
            <a:r>
              <a:rPr lang="en-US" sz="3600" dirty="0"/>
              <a:t>American Community Survey 5-Year Estimate (2013 - 2017)</a:t>
            </a:r>
          </a:p>
          <a:p>
            <a:r>
              <a:rPr lang="en-US" sz="3600" dirty="0"/>
              <a:t>B02001, B16010, </a:t>
            </a:r>
            <a:r>
              <a:rPr lang="en-US" sz="3600" strike="sngStrike" dirty="0"/>
              <a:t>S1602</a:t>
            </a:r>
            <a:r>
              <a:rPr lang="en-US" sz="3600" dirty="0"/>
              <a:t>, S2201, </a:t>
            </a:r>
            <a:r>
              <a:rPr lang="en-US" sz="3600" strike="sngStrike" dirty="0"/>
              <a:t>S2301</a:t>
            </a:r>
          </a:p>
        </p:txBody>
      </p:sp>
    </p:spTree>
    <p:extLst>
      <p:ext uri="{BB962C8B-B14F-4D97-AF65-F5344CB8AC3E}">
        <p14:creationId xmlns:p14="http://schemas.microsoft.com/office/powerpoint/2010/main" val="377438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C1B9-16FC-7D49-A4D5-C0AA7A48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1B78-E5DD-F547-809A-B8A63C9F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B02001 - RACE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White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Black or African American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American Indian and Alaska Native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Asian, Native Hawaiian and Other Pacific Islander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Two or More Races Including Some Other Race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Two Races Excluding Some Other Race and Three or More Races</a:t>
            </a:r>
          </a:p>
        </p:txBody>
      </p:sp>
    </p:spTree>
    <p:extLst>
      <p:ext uri="{BB962C8B-B14F-4D97-AF65-F5344CB8AC3E}">
        <p14:creationId xmlns:p14="http://schemas.microsoft.com/office/powerpoint/2010/main" val="55050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C1B9-16FC-7D49-A4D5-C0AA7A48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1B78-E5DD-F547-809A-B8A63C9F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B16010 - </a:t>
            </a:r>
            <a:r>
              <a:rPr lang="en-US" sz="2000" dirty="0"/>
              <a:t>Educational Attainment and Employment Status by Language Spoken at Home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Less Than Highschool Graduate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In Labor Force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Not In Labor Force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Highschool Graduate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Bachelor’s Degree or Higher, etc.</a:t>
            </a:r>
          </a:p>
        </p:txBody>
      </p:sp>
    </p:spTree>
    <p:extLst>
      <p:ext uri="{BB962C8B-B14F-4D97-AF65-F5344CB8AC3E}">
        <p14:creationId xmlns:p14="http://schemas.microsoft.com/office/powerpoint/2010/main" val="86747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F704-BA33-8747-88FC-03038745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CDC9-176D-804C-B067-6DA03CEB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S2201 – Food Stamps/Supplemental Nutrition Assistance Program (SNAP)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Households Receiving Food Stamp (%)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Many more columns not relevant for our project</a:t>
            </a:r>
          </a:p>
        </p:txBody>
      </p:sp>
    </p:spTree>
    <p:extLst>
      <p:ext uri="{BB962C8B-B14F-4D97-AF65-F5344CB8AC3E}">
        <p14:creationId xmlns:p14="http://schemas.microsoft.com/office/powerpoint/2010/main" val="340610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F704-BA33-8747-88FC-03038745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CDC9-176D-804C-B067-6DA03CEB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S2301 – Employment Status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Total 16 and Over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Labor Force Participation Rate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… Many more columns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Not used</a:t>
            </a:r>
          </a:p>
        </p:txBody>
      </p:sp>
    </p:spTree>
    <p:extLst>
      <p:ext uri="{BB962C8B-B14F-4D97-AF65-F5344CB8AC3E}">
        <p14:creationId xmlns:p14="http://schemas.microsoft.com/office/powerpoint/2010/main" val="182381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F704-BA33-8747-88FC-03038745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CDC9-176D-804C-B067-6DA03CEB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Shape File for Illinois (Tracts)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1600" dirty="0"/>
              <a:t>https://www2.census.gov/geo/tiger/GENZ2018/</a:t>
            </a:r>
            <a:r>
              <a:rPr lang="en-US" sz="1600" dirty="0" err="1"/>
              <a:t>shp</a:t>
            </a:r>
            <a:r>
              <a:rPr lang="en-US" sz="1600" dirty="0"/>
              <a:t>/cb_2018_17_tract_500k.zip</a:t>
            </a:r>
          </a:p>
        </p:txBody>
      </p:sp>
    </p:spTree>
    <p:extLst>
      <p:ext uri="{BB962C8B-B14F-4D97-AF65-F5344CB8AC3E}">
        <p14:creationId xmlns:p14="http://schemas.microsoft.com/office/powerpoint/2010/main" val="174093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F704-BA33-8747-88FC-03038745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CDC9-176D-804C-B067-6DA03CEB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Shape File to </a:t>
            </a:r>
            <a:r>
              <a:rPr lang="en-US" sz="3600" dirty="0" err="1"/>
              <a:t>GeoJson</a:t>
            </a:r>
            <a:r>
              <a:rPr lang="en-US" sz="3600" dirty="0"/>
              <a:t> Conversion</a:t>
            </a:r>
            <a:br>
              <a:rPr lang="en-US" sz="3600" dirty="0"/>
            </a:br>
            <a:r>
              <a:rPr lang="en-US" dirty="0"/>
              <a:t>Command Line Tool by Mike Bostock: Output is </a:t>
            </a:r>
            <a:r>
              <a:rPr lang="en-US" dirty="0" err="1"/>
              <a:t>GeoJson</a:t>
            </a:r>
            <a:r>
              <a:rPr lang="en-US" dirty="0"/>
              <a:t> file.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$</a:t>
            </a:r>
            <a:r>
              <a:rPr lang="en-US" sz="3600" dirty="0" err="1">
                <a:latin typeface="Courier" pitchFamily="2" charset="0"/>
              </a:rPr>
              <a:t>npm</a:t>
            </a:r>
            <a:r>
              <a:rPr lang="en-US" sz="3600" dirty="0">
                <a:latin typeface="Courier" pitchFamily="2" charset="0"/>
              </a:rPr>
              <a:t> install -g shapefile</a:t>
            </a:r>
            <a:br>
              <a:rPr lang="en-US" sz="3600" dirty="0">
                <a:latin typeface="Courier" pitchFamily="2" charset="0"/>
              </a:rPr>
            </a:br>
            <a:r>
              <a:rPr lang="en-US" sz="3600" dirty="0">
                <a:latin typeface="Courier" pitchFamily="2" charset="0"/>
              </a:rPr>
              <a:t>$shp2json</a:t>
            </a:r>
          </a:p>
        </p:txBody>
      </p:sp>
    </p:spTree>
    <p:extLst>
      <p:ext uri="{BB962C8B-B14F-4D97-AF65-F5344CB8AC3E}">
        <p14:creationId xmlns:p14="http://schemas.microsoft.com/office/powerpoint/2010/main" val="342638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F704-BA33-8747-88FC-03038745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CDC9-176D-804C-B067-6DA03CEB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/>
              <a:t>Map is Pre-Projected</a:t>
            </a:r>
          </a:p>
          <a:p>
            <a:pPr marL="0" indent="0">
              <a:buNone/>
            </a:pPr>
            <a:r>
              <a:rPr lang="en-US" dirty="0"/>
              <a:t>To avoid expensive calculations at run time.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Command Line Tool by Mike Bostock: </a:t>
            </a:r>
          </a:p>
          <a:p>
            <a:pPr marL="0" indent="0">
              <a:buNone/>
            </a:pPr>
            <a:r>
              <a:rPr lang="en-US" sz="4600" dirty="0">
                <a:latin typeface="Courier" pitchFamily="2" charset="0"/>
              </a:rPr>
              <a:t>$</a:t>
            </a:r>
            <a:r>
              <a:rPr lang="en-US" sz="4600" dirty="0" err="1">
                <a:latin typeface="Courier" pitchFamily="2" charset="0"/>
              </a:rPr>
              <a:t>npm</a:t>
            </a:r>
            <a:r>
              <a:rPr lang="en-US" sz="4600" dirty="0">
                <a:latin typeface="Courier" pitchFamily="2" charset="0"/>
              </a:rPr>
              <a:t> install -g d3-geo-projection</a:t>
            </a:r>
          </a:p>
          <a:p>
            <a:pPr marL="0" indent="0">
              <a:buNone/>
            </a:pPr>
            <a:r>
              <a:rPr lang="en-US" sz="4600" dirty="0">
                <a:latin typeface="Courier" pitchFamily="2" charset="0"/>
              </a:rPr>
              <a:t>$</a:t>
            </a:r>
            <a:r>
              <a:rPr lang="en-US" sz="4600" dirty="0" err="1">
                <a:latin typeface="Courier" pitchFamily="2" charset="0"/>
              </a:rPr>
              <a:t>geoproject</a:t>
            </a:r>
            <a:r>
              <a:rPr lang="en-US" sz="4600" dirty="0">
                <a:latin typeface="Courier" pitchFamily="2" charset="0"/>
              </a:rPr>
              <a:t> \</a:t>
            </a:r>
          </a:p>
          <a:p>
            <a:pPr marL="0" indent="0">
              <a:buNone/>
            </a:pPr>
            <a:r>
              <a:rPr lang="en-US" sz="1900" dirty="0">
                <a:latin typeface="Courier" pitchFamily="2" charset="0"/>
              </a:rPr>
              <a:t>'d3.geoTransverseMercator().rotate([90 + 10 / 60, -36 - 40 / 60]).</a:t>
            </a:r>
            <a:r>
              <a:rPr lang="en-US" sz="1900" dirty="0" err="1">
                <a:latin typeface="Courier" pitchFamily="2" charset="0"/>
              </a:rPr>
              <a:t>fitSize</a:t>
            </a:r>
            <a:r>
              <a:rPr lang="en-US" sz="1900" dirty="0">
                <a:latin typeface="Courier" pitchFamily="2" charset="0"/>
              </a:rPr>
              <a:t>([600, 600], d)’\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 &lt; il_2017.json \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 &gt; il_2017-projected.json</a:t>
            </a:r>
          </a:p>
          <a:p>
            <a:pPr marL="0" indent="0">
              <a:buNone/>
            </a:pPr>
            <a:endParaRPr lang="en-US" sz="3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253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</TotalTime>
  <Words>433</Words>
  <Application>Microsoft Macintosh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Courier</vt:lpstr>
      <vt:lpstr>Wingdings</vt:lpstr>
      <vt:lpstr>Wingdings 3</vt:lpstr>
      <vt:lpstr>Ion Boardroom</vt:lpstr>
      <vt:lpstr>CENSUS.GOV DATA</vt:lpstr>
      <vt:lpstr>Getting the Data </vt:lpstr>
      <vt:lpstr>Getting the Data</vt:lpstr>
      <vt:lpstr>Getting the Data</vt:lpstr>
      <vt:lpstr>Getting the Data</vt:lpstr>
      <vt:lpstr>Getting the Data</vt:lpstr>
      <vt:lpstr>Preparing the Data</vt:lpstr>
      <vt:lpstr>Preparing the Data</vt:lpstr>
      <vt:lpstr>Preparing the Data</vt:lpstr>
      <vt:lpstr>Preparing the Data</vt:lpstr>
      <vt:lpstr>Preparing the Data</vt:lpstr>
      <vt:lpstr>Preparing the Data</vt:lpstr>
      <vt:lpstr>The Visualization  </vt:lpstr>
      <vt:lpstr>The Visualization  </vt:lpstr>
      <vt:lpstr>The Visualization  </vt:lpstr>
      <vt:lpstr>The Visualization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CENSUS.GOV DATA</dc:title>
  <dc:creator>Tessema, Nardos</dc:creator>
  <cp:lastModifiedBy>Tessema, Nardos</cp:lastModifiedBy>
  <cp:revision>22</cp:revision>
  <dcterms:created xsi:type="dcterms:W3CDTF">2019-06-06T17:14:18Z</dcterms:created>
  <dcterms:modified xsi:type="dcterms:W3CDTF">2019-06-06T18:05:15Z</dcterms:modified>
</cp:coreProperties>
</file>