
<file path=[Content_Types].xml><?xml version="1.0" encoding="utf-8"?>
<Types xmlns="http://schemas.openxmlformats.org/package/2006/content-types">
  <Default Extension="fntdata" ContentType="application/x-fontdata"/>
  <Default Extension="gif" ContentType="image/gif"/>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7102475" cy="9388475"/>
  <p:embeddedFontLst>
    <p:embeddedFont>
      <p:font typeface="Bebas Neue" panose="020B0606020202050201" pitchFamily="34" charset="77"/>
      <p:regular r:id="rId10"/>
    </p:embeddedFont>
    <p:embeddedFont>
      <p:font typeface="Spartan" pitchFamily="2" charset="77"/>
      <p:regular r:id="rId11"/>
      <p:bold r:id="rId12"/>
    </p:embeddedFont>
    <p:embeddedFont>
      <p:font typeface="Spartan Thin" pitchFamily="2" charset="77"/>
      <p:regular r:id="rId13"/>
      <p:bold r:id="rId14"/>
    </p:embeddedFont>
    <p:embeddedFont>
      <p:font typeface="Staatliches" pitchFamily="2"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jhWMWrBxGINcQqHXCATadIQoBmc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37E3B1-229B-4378-A681-9E0A5FE8FC4E}">
  <a:tblStyle styleId="{1E37E3B1-229B-4378-A681-9E0A5FE8FC4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DEBEC"/>
          </a:solidFill>
        </a:fill>
      </a:tcStyle>
    </a:wholeTbl>
    <a:band1H>
      <a:tcTxStyle b="off" i="off"/>
      <a:tcStyle>
        <a:tcBdr/>
        <a:fill>
          <a:solidFill>
            <a:srgbClr val="FAD6D7"/>
          </a:solidFill>
        </a:fill>
      </a:tcStyle>
    </a:band1H>
    <a:band2H>
      <a:tcTxStyle b="off" i="off"/>
      <a:tcStyle>
        <a:tcBdr/>
      </a:tcStyle>
    </a:band2H>
    <a:band1V>
      <a:tcTxStyle b="off" i="off"/>
      <a:tcStyle>
        <a:tcBdr/>
        <a:fill>
          <a:solidFill>
            <a:srgbClr val="FAD6D7"/>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4"/>
    <p:restoredTop sz="94678"/>
  </p:normalViewPr>
  <p:slideViewPr>
    <p:cSldViewPr snapToGrid="0" snapToObjects="1">
      <p:cViewPr varScale="1">
        <p:scale>
          <a:sx n="72" d="100"/>
          <a:sy n="72" d="100"/>
        </p:scale>
        <p:origin x="192" y="1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248" y="4459526"/>
            <a:ext cx="5681980" cy="4224814"/>
          </a:xfrm>
          <a:prstGeom prst="rect">
            <a:avLst/>
          </a:prstGeom>
          <a:noFill/>
          <a:ln>
            <a:noFill/>
          </a:ln>
        </p:spPr>
        <p:txBody>
          <a:bodyPr spcFirstLastPara="1" wrap="square" lIns="94200" tIns="94200" rIns="94200" bIns="94200"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nvestopedia.com/video/play/what-is-cash-flow/"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1:notes"/>
          <p:cNvSpPr txBox="1">
            <a:spLocks noGrp="1"/>
          </p:cNvSpPr>
          <p:nvPr>
            <p:ph type="body" idx="1"/>
          </p:nvPr>
        </p:nvSpPr>
        <p:spPr>
          <a:xfrm>
            <a:off x="710248" y="4459526"/>
            <a:ext cx="5681980" cy="4224814"/>
          </a:xfrm>
          <a:prstGeom prst="rect">
            <a:avLst/>
          </a:prstGeom>
          <a:noFill/>
          <a:ln>
            <a:noFill/>
          </a:ln>
        </p:spPr>
        <p:txBody>
          <a:bodyPr spcFirstLastPara="1" wrap="square" lIns="94200" tIns="94200" rIns="94200" bIns="942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Good Evening everyone! We hope you are all doing well.  </a:t>
            </a:r>
            <a:endParaRPr/>
          </a:p>
          <a:p>
            <a:pPr marL="457200" marR="0" lvl="0" indent="-298450"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Our project is based on the Credit Risk Analysis dataset which can be found on Kaggle. We are focused on predicting the risk of defaulting against other credit risk related variables.  </a:t>
            </a:r>
            <a:endParaRPr/>
          </a:p>
          <a:p>
            <a:pPr marL="457200" marR="0" lvl="0" indent="-298450"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Before we discuss our implementation of the 4 modelling techniques: Ridge, Lasso, Elastic Net and Random Forest. We would like to give more insight on our data. </a:t>
            </a:r>
            <a:endParaRPr/>
          </a:p>
          <a:p>
            <a:pPr marL="0" lvl="0" indent="0" algn="l" rtl="0">
              <a:lnSpc>
                <a:spcPct val="100000"/>
              </a:lnSpc>
              <a:spcBef>
                <a:spcPts val="0"/>
              </a:spcBef>
              <a:spcAft>
                <a:spcPts val="0"/>
              </a:spcAft>
              <a:buSzPts val="1100"/>
              <a:buNone/>
            </a:pPr>
            <a:endParaRPr/>
          </a:p>
        </p:txBody>
      </p:sp>
      <p:sp>
        <p:nvSpPr>
          <p:cNvPr id="27" name="Google Shape;27;p1: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 name="Google Shape;35;p2:notes"/>
          <p:cNvSpPr txBox="1">
            <a:spLocks noGrp="1"/>
          </p:cNvSpPr>
          <p:nvPr>
            <p:ph type="body" idx="1"/>
          </p:nvPr>
        </p:nvSpPr>
        <p:spPr>
          <a:xfrm>
            <a:off x="710248" y="4459526"/>
            <a:ext cx="5681980" cy="4224814"/>
          </a:xfrm>
          <a:prstGeom prst="rect">
            <a:avLst/>
          </a:prstGeom>
          <a:noFill/>
          <a:ln>
            <a:noFill/>
          </a:ln>
        </p:spPr>
        <p:txBody>
          <a:bodyPr spcFirstLastPara="1" wrap="square" lIns="94200" tIns="94200" rIns="94200" bIns="942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A brief description of the nature of the data, motivation and why it's important to analyze this data. Here we should understand why the data is important, how it was collected, what is the imbalance, what is n; p, the imbalance ratio, and what are the features. (1 slide)</a:t>
            </a:r>
            <a:endParaRPr/>
          </a:p>
          <a:p>
            <a:pPr marL="457200" marR="0" lvl="0" indent="-22860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100"/>
              <a:buFont typeface="Arial"/>
              <a:buChar char="-"/>
            </a:pPr>
            <a:r>
              <a:rPr lang="en-US"/>
              <a:t>“</a:t>
            </a:r>
            <a:r>
              <a:rPr lang="en-US" b="1"/>
              <a:t>Credit Risk</a:t>
            </a:r>
            <a:r>
              <a:rPr lang="en-US"/>
              <a:t> </a:t>
            </a:r>
            <a:r>
              <a:rPr lang="en-US" sz="1100" b="0" i="0" u="none" strike="noStrike" cap="none">
                <a:solidFill>
                  <a:srgbClr val="000000"/>
                </a:solidFill>
                <a:latin typeface="Arial"/>
                <a:ea typeface="Arial"/>
                <a:cs typeface="Arial"/>
                <a:sym typeface="Arial"/>
              </a:rPr>
              <a:t>is the possibility of a loss resulting from a borrower's failure to repay a loan or meet contractual obligations. Traditionally, it refers to the risk that a lender may not receive the owed principal and interest, which results in an interruption of </a:t>
            </a:r>
            <a:r>
              <a:rPr lang="en-US" sz="11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cash flows</a:t>
            </a:r>
            <a:r>
              <a:rPr lang="en-US" sz="1100" b="0" i="0" u="none" strike="noStrike" cap="none">
                <a:solidFill>
                  <a:srgbClr val="000000"/>
                </a:solidFill>
                <a:latin typeface="Arial"/>
                <a:ea typeface="Arial"/>
                <a:cs typeface="Arial"/>
                <a:sym typeface="Arial"/>
              </a:rPr>
              <a:t> and increased costs for collection.”</a:t>
            </a:r>
            <a:endParaRPr/>
          </a:p>
          <a:p>
            <a:pPr marL="171450" lvl="0" indent="-101600" algn="l" rtl="0">
              <a:lnSpc>
                <a:spcPct val="100000"/>
              </a:lnSpc>
              <a:spcBef>
                <a:spcPts val="0"/>
              </a:spcBef>
              <a:spcAft>
                <a:spcPts val="0"/>
              </a:spcAft>
              <a:buSzPts val="1100"/>
              <a:buFont typeface="Arial"/>
              <a:buNone/>
            </a:pPr>
            <a:endParaRPr b="1"/>
          </a:p>
          <a:p>
            <a:pPr marL="171450" lvl="0" indent="-101600" algn="l" rtl="0">
              <a:lnSpc>
                <a:spcPct val="100000"/>
              </a:lnSpc>
              <a:spcBef>
                <a:spcPts val="0"/>
              </a:spcBef>
              <a:spcAft>
                <a:spcPts val="0"/>
              </a:spcAft>
              <a:buSzPts val="1100"/>
              <a:buFont typeface="Arial"/>
              <a:buNone/>
            </a:pPr>
            <a:endParaRPr/>
          </a:p>
          <a:p>
            <a:pPr marL="171450" lvl="0" indent="-171450" algn="l" rtl="0">
              <a:lnSpc>
                <a:spcPct val="100000"/>
              </a:lnSpc>
              <a:spcBef>
                <a:spcPts val="0"/>
              </a:spcBef>
              <a:spcAft>
                <a:spcPts val="0"/>
              </a:spcAft>
              <a:buSzPts val="1100"/>
              <a:buFont typeface="Arial"/>
              <a:buChar char="-"/>
            </a:pPr>
            <a:r>
              <a:rPr lang="en-US"/>
              <a:t>Using the credit risk analysis dataset from Kaggle, we try to predict the credit risk before a borrower defaults on their loan</a:t>
            </a:r>
            <a:endParaRPr/>
          </a:p>
          <a:p>
            <a:pPr marL="171450" lvl="0" indent="-171450" algn="l" rtl="0">
              <a:lnSpc>
                <a:spcPct val="100000"/>
              </a:lnSpc>
              <a:spcBef>
                <a:spcPts val="0"/>
              </a:spcBef>
              <a:spcAft>
                <a:spcPts val="0"/>
              </a:spcAft>
              <a:buSzPts val="1100"/>
              <a:buFont typeface="Arial"/>
              <a:buChar char="-"/>
            </a:pPr>
            <a:r>
              <a:rPr lang="en-US"/>
              <a:t>Saying this our response variable is known as the default indicator, which is a binary variable that holds a value of 1 when a borrower defaults on their loan and 0 otherwise</a:t>
            </a:r>
            <a:endParaRPr/>
          </a:p>
          <a:p>
            <a:pPr marL="171450" lvl="0" indent="-101600" algn="l" rtl="0">
              <a:lnSpc>
                <a:spcPct val="100000"/>
              </a:lnSpc>
              <a:spcBef>
                <a:spcPts val="0"/>
              </a:spcBef>
              <a:spcAft>
                <a:spcPts val="0"/>
              </a:spcAft>
              <a:buSzPts val="1100"/>
              <a:buFont typeface="Arial"/>
              <a:buNone/>
            </a:pPr>
            <a:endParaRPr/>
          </a:p>
          <a:p>
            <a:pPr marL="285750" lvl="0" indent="-285750" algn="l" rtl="0">
              <a:lnSpc>
                <a:spcPct val="100000"/>
              </a:lnSpc>
              <a:spcBef>
                <a:spcPts val="0"/>
              </a:spcBef>
              <a:spcAft>
                <a:spcPts val="0"/>
              </a:spcAft>
              <a:buSzPts val="1100"/>
              <a:buFont typeface="Arial"/>
              <a:buChar char="-"/>
            </a:pPr>
            <a:r>
              <a:rPr lang="en-US" sz="1100"/>
              <a:t>Our Original data had 73 parameters and a sample size of 65,535 </a:t>
            </a:r>
            <a:endParaRPr/>
          </a:p>
          <a:p>
            <a:pPr marL="285750" lvl="0" indent="-285750" algn="l" rtl="0">
              <a:lnSpc>
                <a:spcPct val="100000"/>
              </a:lnSpc>
              <a:spcBef>
                <a:spcPts val="0"/>
              </a:spcBef>
              <a:spcAft>
                <a:spcPts val="0"/>
              </a:spcAft>
              <a:buSzPts val="1100"/>
              <a:buFont typeface="Arial"/>
              <a:buChar char="-"/>
            </a:pPr>
            <a:r>
              <a:rPr lang="en-US" sz="1100"/>
              <a:t>After cleaning the data and setting our analysis to a smaller sample size, we are left with 38 parameters and a sample size of 1000</a:t>
            </a:r>
            <a:endParaRPr/>
          </a:p>
          <a:p>
            <a:pPr marL="285750" lvl="0" indent="-285750" algn="l" rtl="0">
              <a:lnSpc>
                <a:spcPct val="100000"/>
              </a:lnSpc>
              <a:spcBef>
                <a:spcPts val="0"/>
              </a:spcBef>
              <a:spcAft>
                <a:spcPts val="0"/>
              </a:spcAft>
              <a:buSzPts val="1100"/>
              <a:buFont typeface="Arial"/>
              <a:buChar char="-"/>
            </a:pPr>
            <a:r>
              <a:rPr lang="en-US" sz="1100"/>
              <a:t>The imbalance  ratio:</a:t>
            </a:r>
            <a:r>
              <a:rPr lang="en-US"/>
              <a:t>177 </a:t>
            </a:r>
            <a:r>
              <a:rPr lang="en-US" sz="1100"/>
              <a:t>cases of defaults, </a:t>
            </a:r>
            <a:r>
              <a:rPr lang="en-US"/>
              <a:t>745 </a:t>
            </a:r>
            <a:r>
              <a:rPr lang="en-US" sz="1100"/>
              <a:t>cases</a:t>
            </a:r>
            <a:r>
              <a:rPr lang="en-US"/>
              <a:t> </a:t>
            </a:r>
            <a:r>
              <a:rPr lang="en-US" sz="1100"/>
              <a:t>of non-defaulted loans</a:t>
            </a:r>
            <a:endParaRPr/>
          </a:p>
          <a:p>
            <a:pPr marL="285750" lvl="0" indent="-285750" algn="l" rtl="0">
              <a:lnSpc>
                <a:spcPct val="100000"/>
              </a:lnSpc>
              <a:spcBef>
                <a:spcPts val="0"/>
              </a:spcBef>
              <a:spcAft>
                <a:spcPts val="0"/>
              </a:spcAft>
              <a:buSzPts val="1100"/>
              <a:buFont typeface="Arial"/>
              <a:buChar char="-"/>
            </a:pPr>
            <a:r>
              <a:rPr lang="en-US" sz="1100"/>
              <a:t>Goal: Predict defaulted loans against other credit risk factors.</a:t>
            </a:r>
            <a:endParaRPr/>
          </a:p>
          <a:p>
            <a:pPr marL="457200" marR="0" lvl="0" indent="-22860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3: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 name="Google Shape;42;p3:notes"/>
          <p:cNvSpPr txBox="1">
            <a:spLocks noGrp="1"/>
          </p:cNvSpPr>
          <p:nvPr>
            <p:ph type="body" idx="1"/>
          </p:nvPr>
        </p:nvSpPr>
        <p:spPr>
          <a:xfrm>
            <a:off x="710248" y="4459526"/>
            <a:ext cx="5681980" cy="4224814"/>
          </a:xfrm>
          <a:prstGeom prst="rect">
            <a:avLst/>
          </a:prstGeom>
          <a:noFill/>
          <a:ln>
            <a:noFill/>
          </a:ln>
        </p:spPr>
        <p:txBody>
          <a:bodyPr spcFirstLastPara="1" wrap="square" lIns="94200" tIns="94200" rIns="94200" bIns="94200" anchor="t" anchorCtr="0">
            <a:noAutofit/>
          </a:bodyPr>
          <a:lstStyle/>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We randomly split the data between the train and test subset where the test subset data has</a:t>
            </a:r>
            <a:r>
              <a:rPr lang="en-US"/>
              <a:t> 900 </a:t>
            </a:r>
            <a:r>
              <a:rPr lang="en-US" sz="1100" b="0" i="0" u="none" strike="noStrike" cap="none">
                <a:solidFill>
                  <a:srgbClr val="000000"/>
                </a:solidFill>
                <a:latin typeface="Arial"/>
                <a:ea typeface="Arial"/>
                <a:cs typeface="Arial"/>
                <a:sym typeface="Arial"/>
              </a:rPr>
              <a:t>observations, and the train has </a:t>
            </a:r>
            <a:r>
              <a:rPr lang="en-US"/>
              <a:t>100 </a:t>
            </a:r>
            <a:r>
              <a:rPr lang="en-US" sz="1100" b="0" i="0" u="none" strike="noStrike" cap="none">
                <a:solidFill>
                  <a:srgbClr val="000000"/>
                </a:solidFill>
                <a:latin typeface="Arial"/>
                <a:ea typeface="Arial"/>
                <a:cs typeface="Arial"/>
                <a:sym typeface="Arial"/>
              </a:rPr>
              <a:t>observations</a:t>
            </a:r>
            <a:r>
              <a:rPr lang="en-US"/>
              <a:t> respectively.</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When looking at the side-by-side boxplots we noticed that:</a:t>
            </a:r>
            <a:endParaRPr/>
          </a:p>
          <a:p>
            <a:pPr marL="914400" lvl="1"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the AUC values are higher in the test subset compared to the train subset data.</a:t>
            </a:r>
            <a:endParaRPr/>
          </a:p>
          <a:p>
            <a:pPr marL="914400" lvl="1" indent="-22860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914400" lvl="1"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In addition, the AUC variances (bigger boxes) in the test subset data are larger than that of the train. This holds to be true for the Elastic Net, Lasso and Ridge of the test subset compared to the training subset. However, in the case of the random forest test. It can be see that the variance is larger in the training data subset compared to the testing data.  </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In terms of prediction, The AUC for the Lasso out-performs the other regression methods at approximately 97% in the train data subset.</a:t>
            </a:r>
            <a:endParaRPr/>
          </a:p>
          <a:p>
            <a:pPr marL="457200" lvl="0" indent="-22860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However in the Test data subset, the AUC values for both Elastic Net and Ridge  perform similar to one another at approximately 96%. Both Regression methods are out-performed by the lasso and Random Forest.</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While the random forest is the only test that possess a few outliers in the Test data Subset, in the train data all four regression methods possess at least 1 outlier.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5: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5:notes"/>
          <p:cNvSpPr txBox="1">
            <a:spLocks noGrp="1"/>
          </p:cNvSpPr>
          <p:nvPr>
            <p:ph type="body" idx="1"/>
          </p:nvPr>
        </p:nvSpPr>
        <p:spPr>
          <a:xfrm>
            <a:off x="710248" y="4459526"/>
            <a:ext cx="5681980" cy="4224814"/>
          </a:xfrm>
          <a:prstGeom prst="rect">
            <a:avLst/>
          </a:prstGeom>
          <a:noFill/>
          <a:ln>
            <a:noFill/>
          </a:ln>
        </p:spPr>
        <p:txBody>
          <a:bodyPr spcFirstLastPara="1" wrap="square" lIns="94200" tIns="94200" rIns="94200" bIns="9420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5: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5:notes"/>
          <p:cNvSpPr txBox="1">
            <a:spLocks noGrp="1"/>
          </p:cNvSpPr>
          <p:nvPr>
            <p:ph type="body" idx="1"/>
          </p:nvPr>
        </p:nvSpPr>
        <p:spPr>
          <a:xfrm>
            <a:off x="710248" y="4459526"/>
            <a:ext cx="5681980" cy="4224814"/>
          </a:xfrm>
          <a:prstGeom prst="rect">
            <a:avLst/>
          </a:prstGeom>
          <a:noFill/>
          <a:ln>
            <a:noFill/>
          </a:ln>
        </p:spPr>
        <p:txBody>
          <a:bodyPr spcFirstLastPara="1" wrap="square" lIns="94200" tIns="94200" rIns="94200" bIns="942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Present bar-plots of the standardized estimated coefficients (lasso, ridge, elastic-net), the importance of the parameters. Note that the graphs must be such that we can clearly see the differences. The idea is to see if these three statistical learning methods agree more or less on which features are important or not. Specifically, use the elastic-net estimated coefficients to1 create an order based on largest to smallest coefficients. Use this order to present the estimated coefficients of lasso and ridge. Also use the same order to present the variable importance of random forest. </a:t>
            </a:r>
            <a:endParaRPr/>
          </a:p>
          <a:p>
            <a:pPr marL="457200" marR="0" lvl="0" indent="-298450"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So in the end, we want to see a figure, with 4 X1 subplots, each corresponding to the bar plots of the estimated coefficients (and variable importance). </a:t>
            </a:r>
            <a:endParaRPr/>
          </a:p>
          <a:p>
            <a:pPr marL="457200" marR="0" lvl="0" indent="-298450"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Say a few words about the most important predictors that are positively and negatively associated with the response. Is there any insight here to share? (1 slide)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8: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8:notes"/>
          <p:cNvSpPr txBox="1">
            <a:spLocks noGrp="1"/>
          </p:cNvSpPr>
          <p:nvPr>
            <p:ph type="body" idx="1"/>
          </p:nvPr>
        </p:nvSpPr>
        <p:spPr>
          <a:xfrm>
            <a:off x="710248" y="4459526"/>
            <a:ext cx="5681980" cy="4224814"/>
          </a:xfrm>
          <a:prstGeom prst="rect">
            <a:avLst/>
          </a:prstGeom>
          <a:noFill/>
          <a:ln>
            <a:noFill/>
          </a:ln>
        </p:spPr>
        <p:txBody>
          <a:bodyPr spcFirstLastPara="1" wrap="square" lIns="94200" tIns="94200" rIns="94200" bIns="942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Is there a trade-off between the time it takes to train a model and it's predictive performance?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6:notes"/>
          <p:cNvSpPr txBox="1">
            <a:spLocks noGrp="1"/>
          </p:cNvSpPr>
          <p:nvPr>
            <p:ph type="body" idx="1"/>
          </p:nvPr>
        </p:nvSpPr>
        <p:spPr>
          <a:xfrm>
            <a:off x="710248" y="4459526"/>
            <a:ext cx="5681980" cy="4224814"/>
          </a:xfrm>
          <a:prstGeom prst="rect">
            <a:avLst/>
          </a:prstGeom>
        </p:spPr>
        <p:txBody>
          <a:bodyPr spcFirstLastPara="1" wrap="square" lIns="94200" tIns="94200" rIns="94200" bIns="94200" anchor="t" anchorCtr="0">
            <a:noAutofit/>
          </a:bodyPr>
          <a:lstStyle/>
          <a:p>
            <a:pPr marL="0" lvl="0" indent="0" algn="l" rtl="0">
              <a:spcBef>
                <a:spcPts val="0"/>
              </a:spcBef>
              <a:spcAft>
                <a:spcPts val="0"/>
              </a:spcAft>
              <a:buNone/>
            </a:pPr>
            <a:r>
              <a:rPr lang="en-US"/>
              <a:t>We should focus on which regression method fits the data the best and which data was high performing and most accurate? Compare best fit runtime in words compared to better performing method.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3" name="Google Shape;73;p16: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10"/>
          <p:cNvSpPr txBox="1">
            <a:spLocks noGrp="1"/>
          </p:cNvSpPr>
          <p:nvPr>
            <p:ph type="ctrTitle"/>
          </p:nvPr>
        </p:nvSpPr>
        <p:spPr>
          <a:xfrm>
            <a:off x="3189250" y="539500"/>
            <a:ext cx="4839600" cy="3768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5200"/>
              <a:buNone/>
              <a:defRPr sz="7500">
                <a:solidFill>
                  <a:schemeClr val="dk1"/>
                </a:solidFill>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
        <p:nvSpPr>
          <p:cNvPr id="10" name="Google Shape;10;p10"/>
          <p:cNvSpPr txBox="1">
            <a:spLocks noGrp="1"/>
          </p:cNvSpPr>
          <p:nvPr>
            <p:ph type="subTitle" idx="1"/>
          </p:nvPr>
        </p:nvSpPr>
        <p:spPr>
          <a:xfrm>
            <a:off x="3189250" y="4337125"/>
            <a:ext cx="3975600" cy="35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3F3F3"/>
              </a:buClr>
              <a:buSzPts val="2800"/>
              <a:buNone/>
              <a:defRPr sz="1400">
                <a:solidFill>
                  <a:schemeClr val="dk1"/>
                </a:solidFill>
              </a:defRPr>
            </a:lvl1pPr>
            <a:lvl2pPr lvl="1" algn="ctr">
              <a:lnSpc>
                <a:spcPct val="100000"/>
              </a:lnSpc>
              <a:spcBef>
                <a:spcPts val="0"/>
              </a:spcBef>
              <a:spcAft>
                <a:spcPts val="0"/>
              </a:spcAft>
              <a:buClr>
                <a:srgbClr val="F3F3F3"/>
              </a:buClr>
              <a:buSzPts val="2800"/>
              <a:buNone/>
              <a:defRPr sz="2800">
                <a:solidFill>
                  <a:srgbClr val="F3F3F3"/>
                </a:solidFill>
              </a:defRPr>
            </a:lvl2pPr>
            <a:lvl3pPr lvl="2" algn="ctr">
              <a:lnSpc>
                <a:spcPct val="100000"/>
              </a:lnSpc>
              <a:spcBef>
                <a:spcPts val="0"/>
              </a:spcBef>
              <a:spcAft>
                <a:spcPts val="0"/>
              </a:spcAft>
              <a:buClr>
                <a:srgbClr val="F3F3F3"/>
              </a:buClr>
              <a:buSzPts val="2800"/>
              <a:buNone/>
              <a:defRPr sz="2800">
                <a:solidFill>
                  <a:srgbClr val="F3F3F3"/>
                </a:solidFill>
              </a:defRPr>
            </a:lvl3pPr>
            <a:lvl4pPr lvl="3" algn="ctr">
              <a:lnSpc>
                <a:spcPct val="100000"/>
              </a:lnSpc>
              <a:spcBef>
                <a:spcPts val="0"/>
              </a:spcBef>
              <a:spcAft>
                <a:spcPts val="0"/>
              </a:spcAft>
              <a:buClr>
                <a:srgbClr val="F3F3F3"/>
              </a:buClr>
              <a:buSzPts val="2800"/>
              <a:buNone/>
              <a:defRPr sz="2800">
                <a:solidFill>
                  <a:srgbClr val="F3F3F3"/>
                </a:solidFill>
              </a:defRPr>
            </a:lvl4pPr>
            <a:lvl5pPr lvl="4" algn="ctr">
              <a:lnSpc>
                <a:spcPct val="100000"/>
              </a:lnSpc>
              <a:spcBef>
                <a:spcPts val="0"/>
              </a:spcBef>
              <a:spcAft>
                <a:spcPts val="0"/>
              </a:spcAft>
              <a:buClr>
                <a:srgbClr val="F3F3F3"/>
              </a:buClr>
              <a:buSzPts val="2800"/>
              <a:buNone/>
              <a:defRPr sz="2800">
                <a:solidFill>
                  <a:srgbClr val="F3F3F3"/>
                </a:solidFill>
              </a:defRPr>
            </a:lvl5pPr>
            <a:lvl6pPr lvl="5" algn="ctr">
              <a:lnSpc>
                <a:spcPct val="100000"/>
              </a:lnSpc>
              <a:spcBef>
                <a:spcPts val="0"/>
              </a:spcBef>
              <a:spcAft>
                <a:spcPts val="0"/>
              </a:spcAft>
              <a:buClr>
                <a:srgbClr val="F3F3F3"/>
              </a:buClr>
              <a:buSzPts val="2800"/>
              <a:buNone/>
              <a:defRPr sz="2800">
                <a:solidFill>
                  <a:srgbClr val="F3F3F3"/>
                </a:solidFill>
              </a:defRPr>
            </a:lvl6pPr>
            <a:lvl7pPr lvl="6" algn="ctr">
              <a:lnSpc>
                <a:spcPct val="100000"/>
              </a:lnSpc>
              <a:spcBef>
                <a:spcPts val="0"/>
              </a:spcBef>
              <a:spcAft>
                <a:spcPts val="0"/>
              </a:spcAft>
              <a:buClr>
                <a:srgbClr val="F3F3F3"/>
              </a:buClr>
              <a:buSzPts val="2800"/>
              <a:buNone/>
              <a:defRPr sz="2800">
                <a:solidFill>
                  <a:srgbClr val="F3F3F3"/>
                </a:solidFill>
              </a:defRPr>
            </a:lvl7pPr>
            <a:lvl8pPr lvl="7" algn="ctr">
              <a:lnSpc>
                <a:spcPct val="100000"/>
              </a:lnSpc>
              <a:spcBef>
                <a:spcPts val="0"/>
              </a:spcBef>
              <a:spcAft>
                <a:spcPts val="0"/>
              </a:spcAft>
              <a:buClr>
                <a:srgbClr val="F3F3F3"/>
              </a:buClr>
              <a:buSzPts val="2800"/>
              <a:buNone/>
              <a:defRPr sz="2800">
                <a:solidFill>
                  <a:srgbClr val="F3F3F3"/>
                </a:solidFill>
              </a:defRPr>
            </a:lvl8pPr>
            <a:lvl9pPr lvl="8" algn="ctr">
              <a:lnSpc>
                <a:spcPct val="100000"/>
              </a:lnSpc>
              <a:spcBef>
                <a:spcPts val="0"/>
              </a:spcBef>
              <a:spcAft>
                <a:spcPts val="0"/>
              </a:spcAft>
              <a:buClr>
                <a:srgbClr val="F3F3F3"/>
              </a:buClr>
              <a:buSzPts val="2800"/>
              <a:buNone/>
              <a:defRPr sz="2800">
                <a:solidFill>
                  <a:srgbClr val="F3F3F3"/>
                </a:solidFill>
              </a:defRPr>
            </a:lvl9pPr>
          </a:lstStyle>
          <a:p>
            <a:endParaRPr/>
          </a:p>
        </p:txBody>
      </p:sp>
      <p:grpSp>
        <p:nvGrpSpPr>
          <p:cNvPr id="11" name="Google Shape;11;p10"/>
          <p:cNvGrpSpPr/>
          <p:nvPr/>
        </p:nvGrpSpPr>
        <p:grpSpPr>
          <a:xfrm>
            <a:off x="705824" y="1"/>
            <a:ext cx="7724951" cy="4001724"/>
            <a:chOff x="705824" y="1"/>
            <a:chExt cx="7724951" cy="4001724"/>
          </a:xfrm>
        </p:grpSpPr>
        <p:sp>
          <p:nvSpPr>
            <p:cNvPr id="12" name="Google Shape;12;p10"/>
            <p:cNvSpPr/>
            <p:nvPr/>
          </p:nvSpPr>
          <p:spPr>
            <a:xfrm>
              <a:off x="705824" y="3306025"/>
              <a:ext cx="695700" cy="695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0"/>
            <p:cNvSpPr/>
            <p:nvPr/>
          </p:nvSpPr>
          <p:spPr>
            <a:xfrm>
              <a:off x="7735075" y="1"/>
              <a:ext cx="695700" cy="1714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4"/>
        <p:cNvGrpSpPr/>
        <p:nvPr/>
      </p:nvGrpSpPr>
      <p:grpSpPr>
        <a:xfrm>
          <a:off x="0" y="0"/>
          <a:ext cx="0" cy="0"/>
          <a:chOff x="0" y="0"/>
          <a:chExt cx="0" cy="0"/>
        </a:xfrm>
      </p:grpSpPr>
      <p:sp>
        <p:nvSpPr>
          <p:cNvPr id="15" name="Google Shape;15;p11"/>
          <p:cNvSpPr txBox="1">
            <a:spLocks noGrp="1"/>
          </p:cNvSpPr>
          <p:nvPr>
            <p:ph type="body" idx="1"/>
          </p:nvPr>
        </p:nvSpPr>
        <p:spPr>
          <a:xfrm>
            <a:off x="718800" y="1201450"/>
            <a:ext cx="7706400" cy="33981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chemeClr val="dk1"/>
              </a:buClr>
              <a:buSzPts val="1200"/>
              <a:buChar char="⯀"/>
              <a:defRPr sz="1200">
                <a:solidFill>
                  <a:schemeClr val="dk1"/>
                </a:solidFill>
              </a:defRPr>
            </a:lvl1pPr>
            <a:lvl2pPr marL="914400" lvl="1" indent="-317500" algn="l">
              <a:lnSpc>
                <a:spcPct val="115000"/>
              </a:lnSpc>
              <a:spcBef>
                <a:spcPts val="0"/>
              </a:spcBef>
              <a:spcAft>
                <a:spcPts val="0"/>
              </a:spcAft>
              <a:buClr>
                <a:schemeClr val="dk1"/>
              </a:buClr>
              <a:buSzPts val="1400"/>
              <a:buFont typeface="Arial"/>
              <a:buChar char="○"/>
              <a:defRPr>
                <a:solidFill>
                  <a:schemeClr val="dk1"/>
                </a:solidFill>
              </a:defRPr>
            </a:lvl2pPr>
            <a:lvl3pPr marL="1371600" lvl="2" indent="-317500" algn="l">
              <a:lnSpc>
                <a:spcPct val="115000"/>
              </a:lnSpc>
              <a:spcBef>
                <a:spcPts val="1600"/>
              </a:spcBef>
              <a:spcAft>
                <a:spcPts val="0"/>
              </a:spcAft>
              <a:buClr>
                <a:schemeClr val="dk1"/>
              </a:buClr>
              <a:buSzPts val="1400"/>
              <a:buFont typeface="Arial"/>
              <a:buChar char="■"/>
              <a:defRPr>
                <a:solidFill>
                  <a:schemeClr val="dk1"/>
                </a:solidFill>
              </a:defRPr>
            </a:lvl3pPr>
            <a:lvl4pPr marL="1828800" lvl="3" indent="-317500" algn="l">
              <a:lnSpc>
                <a:spcPct val="115000"/>
              </a:lnSpc>
              <a:spcBef>
                <a:spcPts val="1600"/>
              </a:spcBef>
              <a:spcAft>
                <a:spcPts val="0"/>
              </a:spcAft>
              <a:buClr>
                <a:schemeClr val="dk1"/>
              </a:buClr>
              <a:buSzPts val="1400"/>
              <a:buFont typeface="Arial"/>
              <a:buChar char="●"/>
              <a:defRPr>
                <a:solidFill>
                  <a:schemeClr val="dk1"/>
                </a:solidFill>
              </a:defRPr>
            </a:lvl4pPr>
            <a:lvl5pPr marL="2286000" lvl="4" indent="-317500" algn="l">
              <a:lnSpc>
                <a:spcPct val="115000"/>
              </a:lnSpc>
              <a:spcBef>
                <a:spcPts val="1600"/>
              </a:spcBef>
              <a:spcAft>
                <a:spcPts val="0"/>
              </a:spcAft>
              <a:buClr>
                <a:schemeClr val="dk1"/>
              </a:buClr>
              <a:buSzPts val="1400"/>
              <a:buFont typeface="Arial"/>
              <a:buChar char="○"/>
              <a:defRPr>
                <a:solidFill>
                  <a:schemeClr val="dk1"/>
                </a:solidFill>
              </a:defRPr>
            </a:lvl5pPr>
            <a:lvl6pPr marL="2743200" lvl="5" indent="-317500" algn="l">
              <a:lnSpc>
                <a:spcPct val="115000"/>
              </a:lnSpc>
              <a:spcBef>
                <a:spcPts val="1600"/>
              </a:spcBef>
              <a:spcAft>
                <a:spcPts val="0"/>
              </a:spcAft>
              <a:buClr>
                <a:schemeClr val="dk1"/>
              </a:buClr>
              <a:buSzPts val="1400"/>
              <a:buFont typeface="Arial"/>
              <a:buChar char="■"/>
              <a:defRPr>
                <a:solidFill>
                  <a:schemeClr val="dk1"/>
                </a:solidFill>
              </a:defRPr>
            </a:lvl6pPr>
            <a:lvl7pPr marL="3200400" lvl="6" indent="-317500" algn="l">
              <a:lnSpc>
                <a:spcPct val="115000"/>
              </a:lnSpc>
              <a:spcBef>
                <a:spcPts val="1600"/>
              </a:spcBef>
              <a:spcAft>
                <a:spcPts val="0"/>
              </a:spcAft>
              <a:buClr>
                <a:schemeClr val="dk1"/>
              </a:buClr>
              <a:buSzPts val="1400"/>
              <a:buFont typeface="Arial"/>
              <a:buChar char="●"/>
              <a:defRPr>
                <a:solidFill>
                  <a:schemeClr val="dk1"/>
                </a:solidFill>
              </a:defRPr>
            </a:lvl7pPr>
            <a:lvl8pPr marL="3657600" lvl="7" indent="-317500" algn="l">
              <a:lnSpc>
                <a:spcPct val="115000"/>
              </a:lnSpc>
              <a:spcBef>
                <a:spcPts val="1600"/>
              </a:spcBef>
              <a:spcAft>
                <a:spcPts val="0"/>
              </a:spcAft>
              <a:buClr>
                <a:schemeClr val="dk1"/>
              </a:buClr>
              <a:buSzPts val="1400"/>
              <a:buFont typeface="Arial"/>
              <a:buChar char="○"/>
              <a:defRPr>
                <a:solidFill>
                  <a:schemeClr val="dk1"/>
                </a:solidFill>
              </a:defRPr>
            </a:lvl8pPr>
            <a:lvl9pPr marL="4114800" lvl="8" indent="-317500" algn="l">
              <a:lnSpc>
                <a:spcPct val="115000"/>
              </a:lnSpc>
              <a:spcBef>
                <a:spcPts val="1600"/>
              </a:spcBef>
              <a:spcAft>
                <a:spcPts val="1600"/>
              </a:spcAft>
              <a:buClr>
                <a:schemeClr val="dk1"/>
              </a:buClr>
              <a:buSzPts val="1400"/>
              <a:buFont typeface="Arial"/>
              <a:buChar char="■"/>
              <a:defRPr>
                <a:solidFill>
                  <a:schemeClr val="dk1"/>
                </a:solidFill>
              </a:defRPr>
            </a:lvl9pPr>
          </a:lstStyle>
          <a:p>
            <a:endParaRPr/>
          </a:p>
        </p:txBody>
      </p:sp>
      <p:sp>
        <p:nvSpPr>
          <p:cNvPr id="16" name="Google Shape;16;p11"/>
          <p:cNvSpPr txBox="1">
            <a:spLocks noGrp="1"/>
          </p:cNvSpPr>
          <p:nvPr>
            <p:ph type="ctrTitle"/>
          </p:nvPr>
        </p:nvSpPr>
        <p:spPr>
          <a:xfrm>
            <a:off x="1374925" y="416354"/>
            <a:ext cx="63903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3F3F3"/>
              </a:buClr>
              <a:buSzPts val="2400"/>
              <a:buNone/>
              <a:defRPr sz="2400">
                <a:solidFill>
                  <a:schemeClr val="dk1"/>
                </a:solidFill>
              </a:defRPr>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TITLE_1_1">
    <p:bg>
      <p:bgPr>
        <a:solidFill>
          <a:schemeClr val="lt1"/>
        </a:solidFill>
        <a:effectLst/>
      </p:bgPr>
    </p:bg>
    <p:spTree>
      <p:nvGrpSpPr>
        <p:cNvPr id="1" name="Shape 17"/>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5309">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8"/>
        <p:cNvGrpSpPr/>
        <p:nvPr/>
      </p:nvGrpSpPr>
      <p:grpSpPr>
        <a:xfrm>
          <a:off x="0" y="0"/>
          <a:ext cx="0" cy="0"/>
          <a:chOff x="0" y="0"/>
          <a:chExt cx="0" cy="0"/>
        </a:xfrm>
      </p:grpSpPr>
      <p:sp>
        <p:nvSpPr>
          <p:cNvPr id="19" name="Google Shape;19;p12"/>
          <p:cNvSpPr/>
          <p:nvPr/>
        </p:nvSpPr>
        <p:spPr>
          <a:xfrm>
            <a:off x="7735074" y="0"/>
            <a:ext cx="695700" cy="4599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2"/>
          <p:cNvSpPr txBox="1">
            <a:spLocks noGrp="1"/>
          </p:cNvSpPr>
          <p:nvPr>
            <p:ph type="title"/>
          </p:nvPr>
        </p:nvSpPr>
        <p:spPr>
          <a:xfrm>
            <a:off x="6691374" y="1166635"/>
            <a:ext cx="1587000" cy="559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2000"/>
              <a:buNone/>
              <a:defRPr sz="6000"/>
            </a:lvl1pPr>
            <a:lvl2pPr lvl="1" algn="r">
              <a:lnSpc>
                <a:spcPct val="100000"/>
              </a:lnSpc>
              <a:spcBef>
                <a:spcPts val="0"/>
              </a:spcBef>
              <a:spcAft>
                <a:spcPts val="0"/>
              </a:spcAft>
              <a:buSzPts val="12000"/>
              <a:buFont typeface="Staatliches"/>
              <a:buNone/>
              <a:defRPr sz="12000">
                <a:latin typeface="Staatliches"/>
                <a:ea typeface="Staatliches"/>
                <a:cs typeface="Staatliches"/>
                <a:sym typeface="Staatliches"/>
              </a:defRPr>
            </a:lvl2pPr>
            <a:lvl3pPr lvl="2" algn="r">
              <a:lnSpc>
                <a:spcPct val="100000"/>
              </a:lnSpc>
              <a:spcBef>
                <a:spcPts val="0"/>
              </a:spcBef>
              <a:spcAft>
                <a:spcPts val="0"/>
              </a:spcAft>
              <a:buSzPts val="12000"/>
              <a:buFont typeface="Staatliches"/>
              <a:buNone/>
              <a:defRPr sz="12000">
                <a:latin typeface="Staatliches"/>
                <a:ea typeface="Staatliches"/>
                <a:cs typeface="Staatliches"/>
                <a:sym typeface="Staatliches"/>
              </a:defRPr>
            </a:lvl3pPr>
            <a:lvl4pPr lvl="3" algn="r">
              <a:lnSpc>
                <a:spcPct val="100000"/>
              </a:lnSpc>
              <a:spcBef>
                <a:spcPts val="0"/>
              </a:spcBef>
              <a:spcAft>
                <a:spcPts val="0"/>
              </a:spcAft>
              <a:buSzPts val="12000"/>
              <a:buFont typeface="Staatliches"/>
              <a:buNone/>
              <a:defRPr sz="12000">
                <a:latin typeface="Staatliches"/>
                <a:ea typeface="Staatliches"/>
                <a:cs typeface="Staatliches"/>
                <a:sym typeface="Staatliches"/>
              </a:defRPr>
            </a:lvl4pPr>
            <a:lvl5pPr lvl="4" algn="r">
              <a:lnSpc>
                <a:spcPct val="100000"/>
              </a:lnSpc>
              <a:spcBef>
                <a:spcPts val="0"/>
              </a:spcBef>
              <a:spcAft>
                <a:spcPts val="0"/>
              </a:spcAft>
              <a:buSzPts val="12000"/>
              <a:buFont typeface="Staatliches"/>
              <a:buNone/>
              <a:defRPr sz="12000">
                <a:latin typeface="Staatliches"/>
                <a:ea typeface="Staatliches"/>
                <a:cs typeface="Staatliches"/>
                <a:sym typeface="Staatliches"/>
              </a:defRPr>
            </a:lvl5pPr>
            <a:lvl6pPr lvl="5" algn="r">
              <a:lnSpc>
                <a:spcPct val="100000"/>
              </a:lnSpc>
              <a:spcBef>
                <a:spcPts val="0"/>
              </a:spcBef>
              <a:spcAft>
                <a:spcPts val="0"/>
              </a:spcAft>
              <a:buSzPts val="12000"/>
              <a:buFont typeface="Staatliches"/>
              <a:buNone/>
              <a:defRPr sz="12000">
                <a:latin typeface="Staatliches"/>
                <a:ea typeface="Staatliches"/>
                <a:cs typeface="Staatliches"/>
                <a:sym typeface="Staatliches"/>
              </a:defRPr>
            </a:lvl6pPr>
            <a:lvl7pPr lvl="6" algn="r">
              <a:lnSpc>
                <a:spcPct val="100000"/>
              </a:lnSpc>
              <a:spcBef>
                <a:spcPts val="0"/>
              </a:spcBef>
              <a:spcAft>
                <a:spcPts val="0"/>
              </a:spcAft>
              <a:buSzPts val="12000"/>
              <a:buFont typeface="Staatliches"/>
              <a:buNone/>
              <a:defRPr sz="12000">
                <a:latin typeface="Staatliches"/>
                <a:ea typeface="Staatliches"/>
                <a:cs typeface="Staatliches"/>
                <a:sym typeface="Staatliches"/>
              </a:defRPr>
            </a:lvl7pPr>
            <a:lvl8pPr lvl="7" algn="r">
              <a:lnSpc>
                <a:spcPct val="100000"/>
              </a:lnSpc>
              <a:spcBef>
                <a:spcPts val="0"/>
              </a:spcBef>
              <a:spcAft>
                <a:spcPts val="0"/>
              </a:spcAft>
              <a:buSzPts val="12000"/>
              <a:buFont typeface="Staatliches"/>
              <a:buNone/>
              <a:defRPr sz="12000">
                <a:latin typeface="Staatliches"/>
                <a:ea typeface="Staatliches"/>
                <a:cs typeface="Staatliches"/>
                <a:sym typeface="Staatliches"/>
              </a:defRPr>
            </a:lvl8pPr>
            <a:lvl9pPr lvl="8" algn="r">
              <a:lnSpc>
                <a:spcPct val="100000"/>
              </a:lnSpc>
              <a:spcBef>
                <a:spcPts val="0"/>
              </a:spcBef>
              <a:spcAft>
                <a:spcPts val="0"/>
              </a:spcAft>
              <a:buSzPts val="12000"/>
              <a:buFont typeface="Staatliches"/>
              <a:buNone/>
              <a:defRPr sz="12000">
                <a:latin typeface="Staatliches"/>
                <a:ea typeface="Staatliches"/>
                <a:cs typeface="Staatliches"/>
                <a:sym typeface="Staatliches"/>
              </a:defRPr>
            </a:lvl9pPr>
          </a:lstStyle>
          <a:p>
            <a:endParaRPr/>
          </a:p>
        </p:txBody>
      </p:sp>
      <p:sp>
        <p:nvSpPr>
          <p:cNvPr id="21" name="Google Shape;21;p12"/>
          <p:cNvSpPr txBox="1">
            <a:spLocks noGrp="1"/>
          </p:cNvSpPr>
          <p:nvPr>
            <p:ph type="subTitle" idx="1"/>
          </p:nvPr>
        </p:nvSpPr>
        <p:spPr>
          <a:xfrm>
            <a:off x="2979164" y="3926773"/>
            <a:ext cx="5299200" cy="668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F3F3F3"/>
              </a:buClr>
              <a:buSzPts val="1100"/>
              <a:buNone/>
              <a:defRPr sz="1400"/>
            </a:lvl1pPr>
            <a:lvl2pPr lvl="1" algn="r">
              <a:lnSpc>
                <a:spcPct val="100000"/>
              </a:lnSpc>
              <a:spcBef>
                <a:spcPts val="0"/>
              </a:spcBef>
              <a:spcAft>
                <a:spcPts val="0"/>
              </a:spcAft>
              <a:buClr>
                <a:srgbClr val="F3F3F3"/>
              </a:buClr>
              <a:buSzPts val="1100"/>
              <a:buNone/>
              <a:defRPr sz="1100">
                <a:solidFill>
                  <a:srgbClr val="F3F3F3"/>
                </a:solidFill>
              </a:defRPr>
            </a:lvl2pPr>
            <a:lvl3pPr lvl="2" algn="r">
              <a:lnSpc>
                <a:spcPct val="100000"/>
              </a:lnSpc>
              <a:spcBef>
                <a:spcPts val="0"/>
              </a:spcBef>
              <a:spcAft>
                <a:spcPts val="0"/>
              </a:spcAft>
              <a:buClr>
                <a:srgbClr val="F3F3F3"/>
              </a:buClr>
              <a:buSzPts val="1100"/>
              <a:buNone/>
              <a:defRPr sz="1100">
                <a:solidFill>
                  <a:srgbClr val="F3F3F3"/>
                </a:solidFill>
              </a:defRPr>
            </a:lvl3pPr>
            <a:lvl4pPr lvl="3" algn="r">
              <a:lnSpc>
                <a:spcPct val="100000"/>
              </a:lnSpc>
              <a:spcBef>
                <a:spcPts val="0"/>
              </a:spcBef>
              <a:spcAft>
                <a:spcPts val="0"/>
              </a:spcAft>
              <a:buClr>
                <a:srgbClr val="F3F3F3"/>
              </a:buClr>
              <a:buSzPts val="1100"/>
              <a:buNone/>
              <a:defRPr sz="1100">
                <a:solidFill>
                  <a:srgbClr val="F3F3F3"/>
                </a:solidFill>
              </a:defRPr>
            </a:lvl4pPr>
            <a:lvl5pPr lvl="4" algn="r">
              <a:lnSpc>
                <a:spcPct val="100000"/>
              </a:lnSpc>
              <a:spcBef>
                <a:spcPts val="0"/>
              </a:spcBef>
              <a:spcAft>
                <a:spcPts val="0"/>
              </a:spcAft>
              <a:buClr>
                <a:srgbClr val="F3F3F3"/>
              </a:buClr>
              <a:buSzPts val="1100"/>
              <a:buNone/>
              <a:defRPr sz="1100">
                <a:solidFill>
                  <a:srgbClr val="F3F3F3"/>
                </a:solidFill>
              </a:defRPr>
            </a:lvl5pPr>
            <a:lvl6pPr lvl="5" algn="r">
              <a:lnSpc>
                <a:spcPct val="100000"/>
              </a:lnSpc>
              <a:spcBef>
                <a:spcPts val="0"/>
              </a:spcBef>
              <a:spcAft>
                <a:spcPts val="0"/>
              </a:spcAft>
              <a:buClr>
                <a:srgbClr val="F3F3F3"/>
              </a:buClr>
              <a:buSzPts val="1100"/>
              <a:buNone/>
              <a:defRPr sz="1100">
                <a:solidFill>
                  <a:srgbClr val="F3F3F3"/>
                </a:solidFill>
              </a:defRPr>
            </a:lvl6pPr>
            <a:lvl7pPr lvl="6" algn="r">
              <a:lnSpc>
                <a:spcPct val="100000"/>
              </a:lnSpc>
              <a:spcBef>
                <a:spcPts val="0"/>
              </a:spcBef>
              <a:spcAft>
                <a:spcPts val="0"/>
              </a:spcAft>
              <a:buClr>
                <a:srgbClr val="F3F3F3"/>
              </a:buClr>
              <a:buSzPts val="1100"/>
              <a:buNone/>
              <a:defRPr sz="1100">
                <a:solidFill>
                  <a:srgbClr val="F3F3F3"/>
                </a:solidFill>
              </a:defRPr>
            </a:lvl7pPr>
            <a:lvl8pPr lvl="7" algn="r">
              <a:lnSpc>
                <a:spcPct val="100000"/>
              </a:lnSpc>
              <a:spcBef>
                <a:spcPts val="0"/>
              </a:spcBef>
              <a:spcAft>
                <a:spcPts val="0"/>
              </a:spcAft>
              <a:buClr>
                <a:srgbClr val="F3F3F3"/>
              </a:buClr>
              <a:buSzPts val="1100"/>
              <a:buNone/>
              <a:defRPr sz="1100">
                <a:solidFill>
                  <a:srgbClr val="F3F3F3"/>
                </a:solidFill>
              </a:defRPr>
            </a:lvl8pPr>
            <a:lvl9pPr lvl="8" algn="r">
              <a:lnSpc>
                <a:spcPct val="100000"/>
              </a:lnSpc>
              <a:spcBef>
                <a:spcPts val="0"/>
              </a:spcBef>
              <a:spcAft>
                <a:spcPts val="0"/>
              </a:spcAft>
              <a:buClr>
                <a:srgbClr val="F3F3F3"/>
              </a:buClr>
              <a:buSzPts val="1100"/>
              <a:buNone/>
              <a:defRPr sz="1100">
                <a:solidFill>
                  <a:srgbClr val="F3F3F3"/>
                </a:solidFill>
              </a:defRPr>
            </a:lvl9pPr>
          </a:lstStyle>
          <a:p>
            <a:endParaRPr/>
          </a:p>
        </p:txBody>
      </p:sp>
      <p:sp>
        <p:nvSpPr>
          <p:cNvPr id="22" name="Google Shape;22;p12"/>
          <p:cNvSpPr txBox="1">
            <a:spLocks noGrp="1"/>
          </p:cNvSpPr>
          <p:nvPr>
            <p:ph type="ctrTitle" idx="2"/>
          </p:nvPr>
        </p:nvSpPr>
        <p:spPr>
          <a:xfrm>
            <a:off x="4185164" y="1737198"/>
            <a:ext cx="4093200" cy="2231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3F3F3"/>
              </a:buClr>
              <a:buSzPts val="2400"/>
              <a:buNone/>
              <a:defRPr sz="6000"/>
            </a:lvl1pPr>
            <a:lvl2pPr lvl="1" algn="r">
              <a:lnSpc>
                <a:spcPct val="100000"/>
              </a:lnSpc>
              <a:spcBef>
                <a:spcPts val="0"/>
              </a:spcBef>
              <a:spcAft>
                <a:spcPts val="0"/>
              </a:spcAft>
              <a:buClr>
                <a:srgbClr val="F3F3F3"/>
              </a:buClr>
              <a:buSzPts val="2400"/>
              <a:buNone/>
              <a:defRPr sz="2400">
                <a:solidFill>
                  <a:srgbClr val="F3F3F3"/>
                </a:solidFill>
              </a:defRPr>
            </a:lvl2pPr>
            <a:lvl3pPr lvl="2" algn="r">
              <a:lnSpc>
                <a:spcPct val="100000"/>
              </a:lnSpc>
              <a:spcBef>
                <a:spcPts val="0"/>
              </a:spcBef>
              <a:spcAft>
                <a:spcPts val="0"/>
              </a:spcAft>
              <a:buClr>
                <a:srgbClr val="F3F3F3"/>
              </a:buClr>
              <a:buSzPts val="2400"/>
              <a:buNone/>
              <a:defRPr sz="2400">
                <a:solidFill>
                  <a:srgbClr val="F3F3F3"/>
                </a:solidFill>
              </a:defRPr>
            </a:lvl3pPr>
            <a:lvl4pPr lvl="3" algn="r">
              <a:lnSpc>
                <a:spcPct val="100000"/>
              </a:lnSpc>
              <a:spcBef>
                <a:spcPts val="0"/>
              </a:spcBef>
              <a:spcAft>
                <a:spcPts val="0"/>
              </a:spcAft>
              <a:buClr>
                <a:srgbClr val="F3F3F3"/>
              </a:buClr>
              <a:buSzPts val="2400"/>
              <a:buNone/>
              <a:defRPr sz="2400">
                <a:solidFill>
                  <a:srgbClr val="F3F3F3"/>
                </a:solidFill>
              </a:defRPr>
            </a:lvl4pPr>
            <a:lvl5pPr lvl="4" algn="r">
              <a:lnSpc>
                <a:spcPct val="100000"/>
              </a:lnSpc>
              <a:spcBef>
                <a:spcPts val="0"/>
              </a:spcBef>
              <a:spcAft>
                <a:spcPts val="0"/>
              </a:spcAft>
              <a:buClr>
                <a:srgbClr val="F3F3F3"/>
              </a:buClr>
              <a:buSzPts val="2400"/>
              <a:buNone/>
              <a:defRPr sz="2400">
                <a:solidFill>
                  <a:srgbClr val="F3F3F3"/>
                </a:solidFill>
              </a:defRPr>
            </a:lvl5pPr>
            <a:lvl6pPr lvl="5" algn="r">
              <a:lnSpc>
                <a:spcPct val="100000"/>
              </a:lnSpc>
              <a:spcBef>
                <a:spcPts val="0"/>
              </a:spcBef>
              <a:spcAft>
                <a:spcPts val="0"/>
              </a:spcAft>
              <a:buClr>
                <a:srgbClr val="F3F3F3"/>
              </a:buClr>
              <a:buSzPts val="2400"/>
              <a:buNone/>
              <a:defRPr sz="2400">
                <a:solidFill>
                  <a:srgbClr val="F3F3F3"/>
                </a:solidFill>
              </a:defRPr>
            </a:lvl6pPr>
            <a:lvl7pPr lvl="6" algn="r">
              <a:lnSpc>
                <a:spcPct val="100000"/>
              </a:lnSpc>
              <a:spcBef>
                <a:spcPts val="0"/>
              </a:spcBef>
              <a:spcAft>
                <a:spcPts val="0"/>
              </a:spcAft>
              <a:buClr>
                <a:srgbClr val="F3F3F3"/>
              </a:buClr>
              <a:buSzPts val="2400"/>
              <a:buNone/>
              <a:defRPr sz="2400">
                <a:solidFill>
                  <a:srgbClr val="F3F3F3"/>
                </a:solidFill>
              </a:defRPr>
            </a:lvl7pPr>
            <a:lvl8pPr lvl="7" algn="r">
              <a:lnSpc>
                <a:spcPct val="100000"/>
              </a:lnSpc>
              <a:spcBef>
                <a:spcPts val="0"/>
              </a:spcBef>
              <a:spcAft>
                <a:spcPts val="0"/>
              </a:spcAft>
              <a:buClr>
                <a:srgbClr val="F3F3F3"/>
              </a:buClr>
              <a:buSzPts val="2400"/>
              <a:buNone/>
              <a:defRPr sz="2400">
                <a:solidFill>
                  <a:srgbClr val="F3F3F3"/>
                </a:solidFill>
              </a:defRPr>
            </a:lvl8pPr>
            <a:lvl9pPr lvl="8" algn="r">
              <a:lnSpc>
                <a:spcPct val="100000"/>
              </a:lnSpc>
              <a:spcBef>
                <a:spcPts val="0"/>
              </a:spcBef>
              <a:spcAft>
                <a:spcPts val="0"/>
              </a:spcAft>
              <a:buClr>
                <a:srgbClr val="F3F3F3"/>
              </a:buClr>
              <a:buSzPts val="2400"/>
              <a:buNone/>
              <a:defRPr sz="2400">
                <a:solidFill>
                  <a:srgbClr val="F3F3F3"/>
                </a:solidFill>
              </a:defRPr>
            </a:lvl9pPr>
          </a:lstStyle>
          <a:p>
            <a:endParaRPr/>
          </a:p>
        </p:txBody>
      </p:sp>
      <p:sp>
        <p:nvSpPr>
          <p:cNvPr id="23" name="Google Shape;23;p12"/>
          <p:cNvSpPr/>
          <p:nvPr/>
        </p:nvSpPr>
        <p:spPr>
          <a:xfrm flipH="1">
            <a:off x="713214" y="3615851"/>
            <a:ext cx="695700" cy="695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TITLE_1_1_1">
    <p:bg>
      <p:bgPr>
        <a:solidFill>
          <a:schemeClr val="lt2"/>
        </a:solidFill>
        <a:effectLst/>
      </p:bgPr>
    </p:bg>
    <p:spTree>
      <p:nvGrpSpPr>
        <p:cNvPr id="1" name="Shape 24"/>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5309">
          <p15:clr>
            <a:srgbClr val="FA7B17"/>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Bebas Neue"/>
              <a:buNone/>
              <a:defRPr sz="28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lt1"/>
              </a:buClr>
              <a:buSzPts val="2800"/>
              <a:buFont typeface="Bebas Neue"/>
              <a:buNone/>
              <a:defRPr sz="28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2800"/>
              <a:buFont typeface="Bebas Neue"/>
              <a:buNone/>
              <a:defRPr sz="28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2800"/>
              <a:buFont typeface="Bebas Neue"/>
              <a:buNone/>
              <a:defRPr sz="28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2800"/>
              <a:buFont typeface="Bebas Neue"/>
              <a:buNone/>
              <a:defRPr sz="28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2800"/>
              <a:buFont typeface="Bebas Neue"/>
              <a:buNone/>
              <a:defRPr sz="28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2800"/>
              <a:buFont typeface="Bebas Neue"/>
              <a:buNone/>
              <a:defRPr sz="28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2800"/>
              <a:buFont typeface="Bebas Neue"/>
              <a:buNone/>
              <a:defRPr sz="28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2800"/>
              <a:buFont typeface="Bebas Neue"/>
              <a:buNone/>
              <a:defRPr sz="2800" b="0" i="0" u="none" strike="noStrike" cap="none">
                <a:solidFill>
                  <a:schemeClr val="lt1"/>
                </a:solidFill>
                <a:latin typeface="Bebas Neue"/>
                <a:ea typeface="Bebas Neue"/>
                <a:cs typeface="Bebas Neue"/>
                <a:sym typeface="Bebas Neue"/>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Spartan Thin"/>
              <a:buChar char="●"/>
              <a:defRPr sz="1800" b="0" i="0" u="none" strike="noStrike" cap="none">
                <a:solidFill>
                  <a:schemeClr val="lt1"/>
                </a:solidFill>
                <a:latin typeface="Spartan Thin"/>
                <a:ea typeface="Spartan Thin"/>
                <a:cs typeface="Spartan Thin"/>
                <a:sym typeface="Spartan Thin"/>
              </a:defRPr>
            </a:lvl1pPr>
            <a:lvl2pPr marL="914400" marR="0" lvl="1" indent="-317500" algn="l" rtl="0">
              <a:lnSpc>
                <a:spcPct val="115000"/>
              </a:lnSpc>
              <a:spcBef>
                <a:spcPts val="1600"/>
              </a:spcBef>
              <a:spcAft>
                <a:spcPts val="0"/>
              </a:spcAft>
              <a:buClr>
                <a:schemeClr val="lt1"/>
              </a:buClr>
              <a:buSzPts val="1400"/>
              <a:buFont typeface="Spartan Thin"/>
              <a:buChar char="○"/>
              <a:defRPr sz="1400" b="0" i="0" u="none" strike="noStrike" cap="none">
                <a:solidFill>
                  <a:schemeClr val="lt1"/>
                </a:solidFill>
                <a:latin typeface="Spartan Thin"/>
                <a:ea typeface="Spartan Thin"/>
                <a:cs typeface="Spartan Thin"/>
                <a:sym typeface="Spartan Thin"/>
              </a:defRPr>
            </a:lvl2pPr>
            <a:lvl3pPr marL="1371600" marR="0" lvl="2" indent="-317500" algn="l" rtl="0">
              <a:lnSpc>
                <a:spcPct val="115000"/>
              </a:lnSpc>
              <a:spcBef>
                <a:spcPts val="1600"/>
              </a:spcBef>
              <a:spcAft>
                <a:spcPts val="0"/>
              </a:spcAft>
              <a:buClr>
                <a:schemeClr val="lt1"/>
              </a:buClr>
              <a:buSzPts val="1400"/>
              <a:buFont typeface="Spartan Thin"/>
              <a:buChar char="■"/>
              <a:defRPr sz="1400" b="0" i="0" u="none" strike="noStrike" cap="none">
                <a:solidFill>
                  <a:schemeClr val="lt1"/>
                </a:solidFill>
                <a:latin typeface="Spartan Thin"/>
                <a:ea typeface="Spartan Thin"/>
                <a:cs typeface="Spartan Thin"/>
                <a:sym typeface="Spartan Thin"/>
              </a:defRPr>
            </a:lvl3pPr>
            <a:lvl4pPr marL="1828800" marR="0" lvl="3" indent="-317500" algn="l" rtl="0">
              <a:lnSpc>
                <a:spcPct val="115000"/>
              </a:lnSpc>
              <a:spcBef>
                <a:spcPts val="1600"/>
              </a:spcBef>
              <a:spcAft>
                <a:spcPts val="0"/>
              </a:spcAft>
              <a:buClr>
                <a:schemeClr val="lt1"/>
              </a:buClr>
              <a:buSzPts val="1400"/>
              <a:buFont typeface="Spartan Thin"/>
              <a:buChar char="●"/>
              <a:defRPr sz="1400" b="0" i="0" u="none" strike="noStrike" cap="none">
                <a:solidFill>
                  <a:schemeClr val="lt1"/>
                </a:solidFill>
                <a:latin typeface="Spartan Thin"/>
                <a:ea typeface="Spartan Thin"/>
                <a:cs typeface="Spartan Thin"/>
                <a:sym typeface="Spartan Thin"/>
              </a:defRPr>
            </a:lvl4pPr>
            <a:lvl5pPr marL="2286000" marR="0" lvl="4" indent="-317500" algn="l" rtl="0">
              <a:lnSpc>
                <a:spcPct val="115000"/>
              </a:lnSpc>
              <a:spcBef>
                <a:spcPts val="1600"/>
              </a:spcBef>
              <a:spcAft>
                <a:spcPts val="0"/>
              </a:spcAft>
              <a:buClr>
                <a:schemeClr val="lt1"/>
              </a:buClr>
              <a:buSzPts val="1400"/>
              <a:buFont typeface="Spartan Thin"/>
              <a:buChar char="○"/>
              <a:defRPr sz="1400" b="0" i="0" u="none" strike="noStrike" cap="none">
                <a:solidFill>
                  <a:schemeClr val="lt1"/>
                </a:solidFill>
                <a:latin typeface="Spartan Thin"/>
                <a:ea typeface="Spartan Thin"/>
                <a:cs typeface="Spartan Thin"/>
                <a:sym typeface="Spartan Thin"/>
              </a:defRPr>
            </a:lvl5pPr>
            <a:lvl6pPr marL="2743200" marR="0" lvl="5" indent="-317500" algn="l" rtl="0">
              <a:lnSpc>
                <a:spcPct val="115000"/>
              </a:lnSpc>
              <a:spcBef>
                <a:spcPts val="1600"/>
              </a:spcBef>
              <a:spcAft>
                <a:spcPts val="0"/>
              </a:spcAft>
              <a:buClr>
                <a:schemeClr val="lt1"/>
              </a:buClr>
              <a:buSzPts val="1400"/>
              <a:buFont typeface="Spartan Thin"/>
              <a:buChar char="■"/>
              <a:defRPr sz="1400" b="0" i="0" u="none" strike="noStrike" cap="none">
                <a:solidFill>
                  <a:schemeClr val="lt1"/>
                </a:solidFill>
                <a:latin typeface="Spartan Thin"/>
                <a:ea typeface="Spartan Thin"/>
                <a:cs typeface="Spartan Thin"/>
                <a:sym typeface="Spartan Thin"/>
              </a:defRPr>
            </a:lvl6pPr>
            <a:lvl7pPr marL="3200400" marR="0" lvl="6" indent="-317500" algn="l" rtl="0">
              <a:lnSpc>
                <a:spcPct val="115000"/>
              </a:lnSpc>
              <a:spcBef>
                <a:spcPts val="1600"/>
              </a:spcBef>
              <a:spcAft>
                <a:spcPts val="0"/>
              </a:spcAft>
              <a:buClr>
                <a:schemeClr val="lt1"/>
              </a:buClr>
              <a:buSzPts val="1400"/>
              <a:buFont typeface="Spartan Thin"/>
              <a:buChar char="●"/>
              <a:defRPr sz="1400" b="0" i="0" u="none" strike="noStrike" cap="none">
                <a:solidFill>
                  <a:schemeClr val="lt1"/>
                </a:solidFill>
                <a:latin typeface="Spartan Thin"/>
                <a:ea typeface="Spartan Thin"/>
                <a:cs typeface="Spartan Thin"/>
                <a:sym typeface="Spartan Thin"/>
              </a:defRPr>
            </a:lvl7pPr>
            <a:lvl8pPr marL="3657600" marR="0" lvl="7" indent="-317500" algn="l" rtl="0">
              <a:lnSpc>
                <a:spcPct val="115000"/>
              </a:lnSpc>
              <a:spcBef>
                <a:spcPts val="1600"/>
              </a:spcBef>
              <a:spcAft>
                <a:spcPts val="0"/>
              </a:spcAft>
              <a:buClr>
                <a:schemeClr val="lt1"/>
              </a:buClr>
              <a:buSzPts val="1400"/>
              <a:buFont typeface="Spartan Thin"/>
              <a:buChar char="○"/>
              <a:defRPr sz="1400" b="0" i="0" u="none" strike="noStrike" cap="none">
                <a:solidFill>
                  <a:schemeClr val="lt1"/>
                </a:solidFill>
                <a:latin typeface="Spartan Thin"/>
                <a:ea typeface="Spartan Thin"/>
                <a:cs typeface="Spartan Thin"/>
                <a:sym typeface="Spartan Thin"/>
              </a:defRPr>
            </a:lvl8pPr>
            <a:lvl9pPr marL="4114800" marR="0" lvl="8" indent="-317500" algn="l" rtl="0">
              <a:lnSpc>
                <a:spcPct val="115000"/>
              </a:lnSpc>
              <a:spcBef>
                <a:spcPts val="1600"/>
              </a:spcBef>
              <a:spcAft>
                <a:spcPts val="1600"/>
              </a:spcAft>
              <a:buClr>
                <a:schemeClr val="lt1"/>
              </a:buClr>
              <a:buSzPts val="1400"/>
              <a:buFont typeface="Spartan Thin"/>
              <a:buChar char="■"/>
              <a:defRPr sz="1400" b="0" i="0" u="none" strike="noStrike" cap="none">
                <a:solidFill>
                  <a:schemeClr val="lt1"/>
                </a:solidFill>
                <a:latin typeface="Spartan Thin"/>
                <a:ea typeface="Spartan Thin"/>
                <a:cs typeface="Spartan Thin"/>
                <a:sym typeface="Spartan Thin"/>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ithub.com/iftahmed/STA-9891-Project" TargetMode="External"/><Relationship Id="rId4" Type="http://schemas.openxmlformats.org/officeDocument/2006/relationships/hyperlink" Target="https://www.kaggle.com/rameshmehta/credit-risk-analysi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pic>
        <p:nvPicPr>
          <p:cNvPr id="29" name="Google Shape;29;p1"/>
          <p:cNvPicPr preferRelativeResize="0"/>
          <p:nvPr/>
        </p:nvPicPr>
        <p:blipFill rotWithShape="1">
          <a:blip r:embed="rId3">
            <a:alphaModFix/>
          </a:blip>
          <a:srcRect r="1" b="285"/>
          <a:stretch/>
        </p:blipFill>
        <p:spPr>
          <a:xfrm>
            <a:off x="-2285" y="7"/>
            <a:ext cx="9143999" cy="5143493"/>
          </a:xfrm>
          <a:prstGeom prst="rect">
            <a:avLst/>
          </a:prstGeom>
          <a:noFill/>
          <a:ln>
            <a:noFill/>
          </a:ln>
        </p:spPr>
      </p:pic>
      <p:sp>
        <p:nvSpPr>
          <p:cNvPr id="30" name="Google Shape;30;p1"/>
          <p:cNvSpPr txBox="1">
            <a:spLocks noGrp="1"/>
          </p:cNvSpPr>
          <p:nvPr>
            <p:ph type="ctrTitle"/>
          </p:nvPr>
        </p:nvSpPr>
        <p:spPr>
          <a:xfrm>
            <a:off x="490613" y="265287"/>
            <a:ext cx="8158202" cy="2681084"/>
          </a:xfrm>
          <a:prstGeom prst="rect">
            <a:avLst/>
          </a:prstGeom>
          <a:noFill/>
          <a:ln>
            <a:noFill/>
          </a:ln>
          <a:effectLst>
            <a:outerShdw blurRad="50800" dist="38100" dir="2700000" algn="tl" rotWithShape="0">
              <a:srgbClr val="000000">
                <a:alpha val="40000"/>
              </a:srgbClr>
            </a:outerShdw>
          </a:effectLst>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rgbClr val="FFFFFF"/>
              </a:buClr>
              <a:buSzPts val="5200"/>
              <a:buNone/>
            </a:pPr>
            <a:r>
              <a:rPr lang="en-US" sz="3900" b="1" dirty="0">
                <a:solidFill>
                  <a:srgbClr val="FFFFFF"/>
                </a:solidFill>
                <a:latin typeface="Times New Roman"/>
                <a:ea typeface="Times New Roman"/>
                <a:cs typeface="Times New Roman"/>
                <a:sym typeface="Times New Roman"/>
              </a:rPr>
              <a:t>Predicting The Risk of Defaulting Against Credit Risk Variables</a:t>
            </a:r>
            <a:endParaRPr dirty="0"/>
          </a:p>
        </p:txBody>
      </p:sp>
      <p:sp>
        <p:nvSpPr>
          <p:cNvPr id="31" name="Google Shape;31;p1"/>
          <p:cNvSpPr txBox="1">
            <a:spLocks noGrp="1"/>
          </p:cNvSpPr>
          <p:nvPr>
            <p:ph type="subTitle" idx="1"/>
          </p:nvPr>
        </p:nvSpPr>
        <p:spPr>
          <a:xfrm>
            <a:off x="825038" y="3054033"/>
            <a:ext cx="7543800" cy="962030"/>
          </a:xfrm>
          <a:prstGeom prst="rect">
            <a:avLst/>
          </a:prstGeom>
          <a:noFill/>
          <a:ln>
            <a:noFill/>
          </a:ln>
          <a:effectLst>
            <a:outerShdw blurRad="50800" dist="38100" dir="2700000" algn="tl" rotWithShape="0">
              <a:srgbClr val="000000">
                <a:alpha val="40000"/>
              </a:srgbClr>
            </a:outerShdw>
          </a:effectLst>
        </p:spPr>
        <p:txBody>
          <a:bodyPr spcFirstLastPara="1" wrap="square" lIns="91425" tIns="91425" rIns="91425" bIns="91425" anchor="t" anchorCtr="0">
            <a:normAutofit fontScale="85000" lnSpcReduction="20000"/>
          </a:bodyPr>
          <a:lstStyle/>
          <a:p>
            <a:pPr marL="457200" lvl="0" indent="-342900" algn="ctr" rtl="0">
              <a:lnSpc>
                <a:spcPct val="100000"/>
              </a:lnSpc>
              <a:spcBef>
                <a:spcPts val="0"/>
              </a:spcBef>
              <a:spcAft>
                <a:spcPts val="0"/>
              </a:spcAft>
              <a:buClr>
                <a:srgbClr val="F3F3F3"/>
              </a:buClr>
              <a:buSzPct val="235294"/>
              <a:buNone/>
            </a:pPr>
            <a:r>
              <a:rPr lang="en-US" b="1" dirty="0">
                <a:solidFill>
                  <a:srgbClr val="FFFFFF"/>
                </a:solidFill>
                <a:latin typeface="Spartan"/>
                <a:ea typeface="Spartan"/>
                <a:cs typeface="Spartan"/>
                <a:sym typeface="Spartan"/>
              </a:rPr>
              <a:t>Group 9: Sabah </a:t>
            </a:r>
            <a:r>
              <a:rPr lang="en-US" b="1" dirty="0" err="1">
                <a:solidFill>
                  <a:srgbClr val="FFFFFF"/>
                </a:solidFill>
                <a:latin typeface="Spartan"/>
                <a:ea typeface="Spartan"/>
                <a:cs typeface="Spartan"/>
                <a:sym typeface="Spartan"/>
              </a:rPr>
              <a:t>Javaid</a:t>
            </a:r>
            <a:r>
              <a:rPr lang="en-US" b="1" dirty="0">
                <a:solidFill>
                  <a:srgbClr val="FFFFFF"/>
                </a:solidFill>
                <a:latin typeface="Spartan"/>
                <a:ea typeface="Spartan"/>
                <a:cs typeface="Spartan"/>
                <a:sym typeface="Spartan"/>
              </a:rPr>
              <a:t>, Augustin </a:t>
            </a:r>
            <a:r>
              <a:rPr lang="en-US" b="1" dirty="0" err="1">
                <a:solidFill>
                  <a:srgbClr val="FFFFFF"/>
                </a:solidFill>
                <a:latin typeface="Spartan"/>
                <a:ea typeface="Spartan"/>
                <a:cs typeface="Spartan"/>
                <a:sym typeface="Spartan"/>
              </a:rPr>
              <a:t>Nare</a:t>
            </a:r>
            <a:r>
              <a:rPr lang="en-US" b="1" dirty="0">
                <a:solidFill>
                  <a:srgbClr val="FFFFFF"/>
                </a:solidFill>
                <a:latin typeface="Spartan"/>
                <a:ea typeface="Spartan"/>
                <a:cs typeface="Spartan"/>
                <a:sym typeface="Spartan"/>
              </a:rPr>
              <a:t> and </a:t>
            </a:r>
            <a:r>
              <a:rPr lang="en-US" b="1" dirty="0" err="1">
                <a:solidFill>
                  <a:srgbClr val="FFFFFF"/>
                </a:solidFill>
                <a:latin typeface="Spartan"/>
                <a:ea typeface="Spartan"/>
                <a:cs typeface="Spartan"/>
                <a:sym typeface="Spartan"/>
              </a:rPr>
              <a:t>Iftikar</a:t>
            </a:r>
            <a:r>
              <a:rPr lang="en-US" b="1" dirty="0">
                <a:solidFill>
                  <a:srgbClr val="FFFFFF"/>
                </a:solidFill>
                <a:latin typeface="Spartan"/>
                <a:ea typeface="Spartan"/>
                <a:cs typeface="Spartan"/>
                <a:sym typeface="Spartan"/>
              </a:rPr>
              <a:t> Ahmed</a:t>
            </a:r>
            <a:endParaRPr dirty="0"/>
          </a:p>
          <a:p>
            <a:pPr marL="457200" lvl="0" indent="-342900" algn="ctr" rtl="0">
              <a:lnSpc>
                <a:spcPct val="100000"/>
              </a:lnSpc>
              <a:spcBef>
                <a:spcPts val="0"/>
              </a:spcBef>
              <a:spcAft>
                <a:spcPts val="0"/>
              </a:spcAft>
              <a:buClr>
                <a:srgbClr val="F3F3F3"/>
              </a:buClr>
              <a:buSzPct val="235294"/>
              <a:buNone/>
            </a:pPr>
            <a:endParaRPr b="1" dirty="0">
              <a:solidFill>
                <a:srgbClr val="FFFFFF"/>
              </a:solidFill>
              <a:latin typeface="Spartan"/>
              <a:ea typeface="Spartan"/>
              <a:cs typeface="Spartan"/>
              <a:sym typeface="Spartan"/>
            </a:endParaRPr>
          </a:p>
          <a:p>
            <a:pPr marL="457200" lvl="0" indent="-342900" algn="ctr" rtl="0">
              <a:lnSpc>
                <a:spcPct val="100000"/>
              </a:lnSpc>
              <a:spcBef>
                <a:spcPts val="0"/>
              </a:spcBef>
              <a:spcAft>
                <a:spcPts val="0"/>
              </a:spcAft>
              <a:buSzPct val="235294"/>
              <a:buNone/>
            </a:pPr>
            <a:r>
              <a:rPr lang="en-US" b="1" dirty="0">
                <a:solidFill>
                  <a:srgbClr val="FFFFFF"/>
                </a:solidFill>
                <a:latin typeface="Spartan"/>
                <a:ea typeface="Spartan"/>
                <a:cs typeface="Spartan"/>
                <a:sym typeface="Spartan"/>
              </a:rPr>
              <a:t>Kaggle Dataset: </a:t>
            </a:r>
            <a:r>
              <a:rPr lang="en-US" b="1" u="sng" dirty="0">
                <a:solidFill>
                  <a:srgbClr val="FFFFFF"/>
                </a:solidFill>
                <a:latin typeface="Spartan"/>
                <a:ea typeface="Spartan"/>
                <a:cs typeface="Spartan"/>
                <a:sym typeface="Spartan"/>
                <a:hlinkClick r:id="rId4">
                  <a:extLst>
                    <a:ext uri="{A12FA001-AC4F-418D-AE19-62706E023703}">
                      <ahyp:hlinkClr xmlns:ahyp="http://schemas.microsoft.com/office/drawing/2018/hyperlinkcolor" val="tx"/>
                    </a:ext>
                  </a:extLst>
                </a:hlinkClick>
              </a:rPr>
              <a:t>https://www.kaggle.com/rameshmehta/credit-risk-analysis</a:t>
            </a:r>
            <a:endParaRPr b="1" dirty="0">
              <a:solidFill>
                <a:srgbClr val="FFFFFF"/>
              </a:solidFill>
              <a:latin typeface="Spartan"/>
              <a:ea typeface="Spartan"/>
              <a:cs typeface="Spartan"/>
              <a:sym typeface="Spartan"/>
            </a:endParaRPr>
          </a:p>
          <a:p>
            <a:pPr marL="457200" lvl="0" indent="-342900" algn="ctr" rtl="0">
              <a:lnSpc>
                <a:spcPct val="100000"/>
              </a:lnSpc>
              <a:spcBef>
                <a:spcPts val="0"/>
              </a:spcBef>
              <a:spcAft>
                <a:spcPts val="0"/>
              </a:spcAft>
              <a:buSzPct val="235294"/>
              <a:buNone/>
            </a:pPr>
            <a:endParaRPr b="1" dirty="0">
              <a:solidFill>
                <a:srgbClr val="FFFFFF"/>
              </a:solidFill>
              <a:latin typeface="Spartan"/>
              <a:ea typeface="Spartan"/>
              <a:cs typeface="Spartan"/>
              <a:sym typeface="Spartan"/>
            </a:endParaRPr>
          </a:p>
          <a:p>
            <a:pPr marL="457200" lvl="0" indent="-342900" algn="ctr" rtl="0">
              <a:lnSpc>
                <a:spcPct val="100000"/>
              </a:lnSpc>
              <a:spcBef>
                <a:spcPts val="0"/>
              </a:spcBef>
              <a:spcAft>
                <a:spcPts val="0"/>
              </a:spcAft>
              <a:buSzPct val="235294"/>
              <a:buNone/>
            </a:pPr>
            <a:r>
              <a:rPr lang="en-US" b="1" dirty="0">
                <a:solidFill>
                  <a:srgbClr val="FFFFFF"/>
                </a:solidFill>
                <a:latin typeface="Spartan"/>
                <a:ea typeface="Spartan"/>
                <a:cs typeface="Spartan"/>
                <a:sym typeface="Spartan"/>
              </a:rPr>
              <a:t>GitHub Link: </a:t>
            </a:r>
            <a:r>
              <a:rPr lang="en-US" b="1" u="sng" dirty="0">
                <a:solidFill>
                  <a:schemeClr val="hlink"/>
                </a:solidFill>
                <a:latin typeface="Spartan"/>
                <a:ea typeface="Spartan"/>
                <a:cs typeface="Spartan"/>
                <a:sym typeface="Spartan"/>
                <a:hlinkClick r:id="rId5"/>
              </a:rPr>
              <a:t>https://github.com/iftahmed/STA-9891-Project</a:t>
            </a:r>
            <a:endParaRPr b="1" dirty="0">
              <a:solidFill>
                <a:srgbClr val="FFFFFF"/>
              </a:solidFill>
              <a:latin typeface="Spartan"/>
              <a:ea typeface="Spartan"/>
              <a:cs typeface="Spartan"/>
              <a:sym typeface="Spartan"/>
            </a:endParaRPr>
          </a:p>
          <a:p>
            <a:pPr marL="457200" lvl="0" indent="-342900" algn="ctr" rtl="0">
              <a:lnSpc>
                <a:spcPct val="100000"/>
              </a:lnSpc>
              <a:spcBef>
                <a:spcPts val="0"/>
              </a:spcBef>
              <a:spcAft>
                <a:spcPts val="0"/>
              </a:spcAft>
              <a:buSzPct val="235294"/>
              <a:buNone/>
            </a:pPr>
            <a:endParaRPr b="1" dirty="0">
              <a:latin typeface="Spartan"/>
              <a:ea typeface="Spartan"/>
              <a:cs typeface="Spartan"/>
              <a:sym typeface="Spartan"/>
            </a:endParaRPr>
          </a:p>
        </p:txBody>
      </p:sp>
      <p:pic>
        <p:nvPicPr>
          <p:cNvPr id="32" name="Google Shape;32;p1" descr="Audio Recording Dec 12, 2021 at 5:21:31 PM"/>
          <p:cNvPicPr preferRelativeResize="0"/>
          <p:nvPr/>
        </p:nvPicPr>
        <p:blipFill rotWithShape="1">
          <a:blip r:embed="rId6">
            <a:alphaModFix/>
          </a:blip>
          <a:srcRect/>
          <a:stretch/>
        </p:blipFill>
        <p:spPr>
          <a:xfrm>
            <a:off x="8328914" y="4330700"/>
            <a:ext cx="812800" cy="812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
        <p:cNvGrpSpPr/>
        <p:nvPr/>
      </p:nvGrpSpPr>
      <p:grpSpPr>
        <a:xfrm>
          <a:off x="0" y="0"/>
          <a:ext cx="0" cy="0"/>
          <a:chOff x="0" y="0"/>
          <a:chExt cx="0" cy="0"/>
        </a:xfrm>
      </p:grpSpPr>
      <p:sp>
        <p:nvSpPr>
          <p:cNvPr id="37" name="Google Shape;37;p2"/>
          <p:cNvSpPr txBox="1">
            <a:spLocks noGrp="1"/>
          </p:cNvSpPr>
          <p:nvPr>
            <p:ph type="ctrTitle"/>
          </p:nvPr>
        </p:nvSpPr>
        <p:spPr>
          <a:xfrm>
            <a:off x="1376850" y="129224"/>
            <a:ext cx="6390300" cy="57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F3F3F3"/>
              </a:buClr>
              <a:buSzPts val="2400"/>
              <a:buNone/>
            </a:pPr>
            <a:r>
              <a:rPr lang="en-US" sz="2800" u="sng">
                <a:latin typeface="Courier"/>
                <a:ea typeface="Courier"/>
                <a:cs typeface="Courier"/>
                <a:sym typeface="Courier"/>
              </a:rPr>
              <a:t>Data Description</a:t>
            </a:r>
            <a:endParaRPr/>
          </a:p>
        </p:txBody>
      </p:sp>
      <p:sp>
        <p:nvSpPr>
          <p:cNvPr id="38" name="Google Shape;38;p2"/>
          <p:cNvSpPr txBox="1">
            <a:spLocks noGrp="1"/>
          </p:cNvSpPr>
          <p:nvPr>
            <p:ph type="body" idx="1"/>
          </p:nvPr>
        </p:nvSpPr>
        <p:spPr>
          <a:xfrm>
            <a:off x="75408" y="707024"/>
            <a:ext cx="8850378" cy="4366426"/>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200"/>
              <a:buFont typeface="Arial"/>
              <a:buChar char="•"/>
            </a:pPr>
            <a:r>
              <a:rPr lang="en-US" sz="1600" b="1">
                <a:solidFill>
                  <a:schemeClr val="dk1"/>
                </a:solidFill>
                <a:latin typeface="Courier"/>
                <a:ea typeface="Courier"/>
                <a:cs typeface="Courier"/>
                <a:sym typeface="Courier"/>
              </a:rPr>
              <a:t>Dataset</a:t>
            </a:r>
            <a:r>
              <a:rPr lang="en-US" sz="1600">
                <a:solidFill>
                  <a:schemeClr val="dk1"/>
                </a:solidFill>
                <a:latin typeface="Courier"/>
                <a:ea typeface="Courier"/>
                <a:cs typeface="Courier"/>
                <a:sym typeface="Courier"/>
              </a:rPr>
              <a:t>: Credit Risk Analysis(Kaggle)</a:t>
            </a:r>
            <a:endParaRPr/>
          </a:p>
          <a:p>
            <a:pPr marL="152400" lvl="0" indent="0" algn="l" rtl="0">
              <a:lnSpc>
                <a:spcPct val="100000"/>
              </a:lnSpc>
              <a:spcBef>
                <a:spcPts val="0"/>
              </a:spcBef>
              <a:spcAft>
                <a:spcPts val="0"/>
              </a:spcAft>
              <a:buSzPts val="1200"/>
              <a:buNone/>
            </a:pPr>
            <a:endParaRPr sz="1600">
              <a:solidFill>
                <a:schemeClr val="dk1"/>
              </a:solidFill>
              <a:latin typeface="Courier"/>
              <a:ea typeface="Courier"/>
              <a:cs typeface="Courier"/>
              <a:sym typeface="Courier"/>
            </a:endParaRPr>
          </a:p>
          <a:p>
            <a:pPr marL="457200" lvl="0" indent="-304800" algn="l" rtl="0">
              <a:lnSpc>
                <a:spcPct val="100000"/>
              </a:lnSpc>
              <a:spcBef>
                <a:spcPts val="0"/>
              </a:spcBef>
              <a:spcAft>
                <a:spcPts val="0"/>
              </a:spcAft>
              <a:buSzPts val="1200"/>
              <a:buFont typeface="Arial"/>
              <a:buChar char="•"/>
            </a:pPr>
            <a:r>
              <a:rPr lang="en-US" sz="1600" b="1">
                <a:solidFill>
                  <a:schemeClr val="dk1"/>
                </a:solidFill>
                <a:latin typeface="Courier"/>
                <a:ea typeface="Courier"/>
                <a:cs typeface="Courier"/>
                <a:sym typeface="Courier"/>
              </a:rPr>
              <a:t>Response Variable</a:t>
            </a:r>
            <a:r>
              <a:rPr lang="en-US" sz="1600">
                <a:solidFill>
                  <a:schemeClr val="dk1"/>
                </a:solidFill>
                <a:latin typeface="Courier"/>
                <a:ea typeface="Courier"/>
                <a:cs typeface="Courier"/>
                <a:sym typeface="Courier"/>
              </a:rPr>
              <a:t>: default_ind</a:t>
            </a:r>
            <a:endParaRPr/>
          </a:p>
          <a:p>
            <a:pPr marL="152400" lvl="0" indent="0" algn="l" rtl="0">
              <a:lnSpc>
                <a:spcPct val="100000"/>
              </a:lnSpc>
              <a:spcBef>
                <a:spcPts val="0"/>
              </a:spcBef>
              <a:spcAft>
                <a:spcPts val="0"/>
              </a:spcAft>
              <a:buSzPts val="1200"/>
              <a:buNone/>
            </a:pPr>
            <a:endParaRPr sz="1600">
              <a:solidFill>
                <a:schemeClr val="dk1"/>
              </a:solidFill>
              <a:latin typeface="Courier"/>
              <a:ea typeface="Courier"/>
              <a:cs typeface="Courier"/>
              <a:sym typeface="Courier"/>
            </a:endParaRPr>
          </a:p>
          <a:p>
            <a:pPr marL="457200" lvl="0" indent="-304800" algn="l" rtl="0">
              <a:lnSpc>
                <a:spcPct val="100000"/>
              </a:lnSpc>
              <a:spcBef>
                <a:spcPts val="0"/>
              </a:spcBef>
              <a:spcAft>
                <a:spcPts val="0"/>
              </a:spcAft>
              <a:buSzPts val="1200"/>
              <a:buFont typeface="Arial"/>
              <a:buChar char="•"/>
            </a:pPr>
            <a:r>
              <a:rPr lang="en-US" sz="1600">
                <a:solidFill>
                  <a:schemeClr val="dk1"/>
                </a:solidFill>
                <a:latin typeface="Courier"/>
                <a:ea typeface="Courier"/>
                <a:cs typeface="Courier"/>
                <a:sym typeface="Courier"/>
              </a:rPr>
              <a:t>The original number of features: p = 73 while sample size equated to n = </a:t>
            </a:r>
            <a:r>
              <a:rPr lang="en-US" sz="1600">
                <a:latin typeface="Courier"/>
                <a:ea typeface="Courier"/>
                <a:cs typeface="Courier"/>
                <a:sym typeface="Courier"/>
              </a:rPr>
              <a:t>85</a:t>
            </a:r>
            <a:r>
              <a:rPr lang="en-US" sz="1600">
                <a:solidFill>
                  <a:schemeClr val="dk1"/>
                </a:solidFill>
                <a:latin typeface="Courier"/>
                <a:ea typeface="Courier"/>
                <a:cs typeface="Courier"/>
                <a:sym typeface="Courier"/>
              </a:rPr>
              <a:t>5,</a:t>
            </a:r>
            <a:r>
              <a:rPr lang="en-US" sz="1600">
                <a:latin typeface="Courier"/>
                <a:ea typeface="Courier"/>
                <a:cs typeface="Courier"/>
                <a:sym typeface="Courier"/>
              </a:rPr>
              <a:t>969</a:t>
            </a:r>
            <a:endParaRPr/>
          </a:p>
          <a:p>
            <a:pPr marL="152400" lvl="0" indent="0" algn="l" rtl="0">
              <a:lnSpc>
                <a:spcPct val="100000"/>
              </a:lnSpc>
              <a:spcBef>
                <a:spcPts val="0"/>
              </a:spcBef>
              <a:spcAft>
                <a:spcPts val="0"/>
              </a:spcAft>
              <a:buSzPts val="1200"/>
              <a:buNone/>
            </a:pPr>
            <a:endParaRPr sz="1600">
              <a:solidFill>
                <a:schemeClr val="dk1"/>
              </a:solidFill>
              <a:latin typeface="Courier"/>
              <a:ea typeface="Courier"/>
              <a:cs typeface="Courier"/>
              <a:sym typeface="Courier"/>
            </a:endParaRPr>
          </a:p>
          <a:p>
            <a:pPr marL="457200" lvl="0" indent="-304800" algn="l" rtl="0">
              <a:lnSpc>
                <a:spcPct val="100000"/>
              </a:lnSpc>
              <a:spcBef>
                <a:spcPts val="0"/>
              </a:spcBef>
              <a:spcAft>
                <a:spcPts val="0"/>
              </a:spcAft>
              <a:buSzPts val="1200"/>
              <a:buFont typeface="Arial"/>
              <a:buChar char="•"/>
            </a:pPr>
            <a:r>
              <a:rPr lang="en-US" sz="1600">
                <a:solidFill>
                  <a:schemeClr val="dk1"/>
                </a:solidFill>
                <a:latin typeface="Courier"/>
                <a:ea typeface="Courier"/>
                <a:cs typeface="Courier"/>
                <a:sym typeface="Courier"/>
              </a:rPr>
              <a:t>After cleaning and organizing the data, we were left with p = 38 and n = 1000</a:t>
            </a:r>
            <a:endParaRPr/>
          </a:p>
          <a:p>
            <a:pPr marL="457200" lvl="0" indent="-228600" algn="l" rtl="0">
              <a:lnSpc>
                <a:spcPct val="100000"/>
              </a:lnSpc>
              <a:spcBef>
                <a:spcPts val="0"/>
              </a:spcBef>
              <a:spcAft>
                <a:spcPts val="0"/>
              </a:spcAft>
              <a:buSzPts val="1200"/>
              <a:buFont typeface="Arial"/>
              <a:buNone/>
            </a:pPr>
            <a:endParaRPr sz="1600">
              <a:latin typeface="Courier"/>
              <a:ea typeface="Courier"/>
              <a:cs typeface="Courier"/>
              <a:sym typeface="Courier"/>
            </a:endParaRPr>
          </a:p>
          <a:p>
            <a:pPr marL="457200" lvl="0" indent="-304800" algn="l" rtl="0">
              <a:lnSpc>
                <a:spcPct val="100000"/>
              </a:lnSpc>
              <a:spcBef>
                <a:spcPts val="0"/>
              </a:spcBef>
              <a:spcAft>
                <a:spcPts val="0"/>
              </a:spcAft>
              <a:buSzPts val="1200"/>
              <a:buFont typeface="Arial"/>
              <a:buChar char="•"/>
            </a:pPr>
            <a:r>
              <a:rPr lang="en-US" sz="1600">
                <a:latin typeface="Courier"/>
                <a:ea typeface="Courier"/>
                <a:cs typeface="Courier"/>
                <a:sym typeface="Courier"/>
              </a:rPr>
              <a:t>Imbalance Ratio: 17.7%</a:t>
            </a:r>
            <a:endParaRPr/>
          </a:p>
          <a:p>
            <a:pPr marL="914400" lvl="1" indent="-304800" algn="l" rtl="0">
              <a:lnSpc>
                <a:spcPct val="100000"/>
              </a:lnSpc>
              <a:spcBef>
                <a:spcPts val="0"/>
              </a:spcBef>
              <a:spcAft>
                <a:spcPts val="0"/>
              </a:spcAft>
              <a:buSzPts val="1200"/>
              <a:buFont typeface="Arial"/>
              <a:buChar char="○"/>
            </a:pPr>
            <a:r>
              <a:rPr lang="en-US" sz="1600">
                <a:latin typeface="Courier"/>
                <a:ea typeface="Courier"/>
                <a:cs typeface="Courier"/>
                <a:sym typeface="Courier"/>
              </a:rPr>
              <a:t>N(+)= 177</a:t>
            </a:r>
            <a:endParaRPr/>
          </a:p>
          <a:p>
            <a:pPr marL="914400" lvl="1" indent="-304800" algn="l" rtl="0">
              <a:lnSpc>
                <a:spcPct val="100000"/>
              </a:lnSpc>
              <a:spcBef>
                <a:spcPts val="0"/>
              </a:spcBef>
              <a:spcAft>
                <a:spcPts val="0"/>
              </a:spcAft>
              <a:buSzPts val="1200"/>
              <a:buFont typeface="Arial"/>
              <a:buChar char="○"/>
            </a:pPr>
            <a:r>
              <a:rPr lang="en-US" sz="1600">
                <a:latin typeface="Courier"/>
                <a:ea typeface="Courier"/>
                <a:cs typeface="Courier"/>
                <a:sym typeface="Courier"/>
              </a:rPr>
              <a:t>N(-)= 745</a:t>
            </a:r>
            <a:endParaRPr sz="1600">
              <a:latin typeface="Courier"/>
              <a:ea typeface="Courier"/>
              <a:cs typeface="Courier"/>
              <a:sym typeface="Courier"/>
            </a:endParaRPr>
          </a:p>
          <a:p>
            <a:pPr marL="0" lvl="0" indent="0" algn="l" rtl="0">
              <a:lnSpc>
                <a:spcPct val="115000"/>
              </a:lnSpc>
              <a:spcBef>
                <a:spcPts val="0"/>
              </a:spcBef>
              <a:spcAft>
                <a:spcPts val="0"/>
              </a:spcAft>
              <a:buNone/>
            </a:pPr>
            <a:endParaRPr>
              <a:latin typeface="Arial"/>
              <a:ea typeface="Arial"/>
              <a:cs typeface="Arial"/>
              <a:sym typeface="Arial"/>
            </a:endParaRPr>
          </a:p>
          <a:p>
            <a:pPr marL="596900" lvl="1" indent="0" algn="l" rtl="0">
              <a:lnSpc>
                <a:spcPct val="100000"/>
              </a:lnSpc>
              <a:spcBef>
                <a:spcPts val="0"/>
              </a:spcBef>
              <a:spcAft>
                <a:spcPts val="0"/>
              </a:spcAft>
              <a:buSzPts val="1400"/>
              <a:buNone/>
            </a:pPr>
            <a:endParaRPr sz="1600">
              <a:latin typeface="Courier"/>
              <a:ea typeface="Courier"/>
              <a:cs typeface="Courier"/>
              <a:sym typeface="Courier"/>
            </a:endParaRPr>
          </a:p>
          <a:p>
            <a:pPr marL="457200" lvl="0" indent="-304800" algn="l" rtl="0">
              <a:lnSpc>
                <a:spcPct val="115000"/>
              </a:lnSpc>
              <a:spcBef>
                <a:spcPts val="0"/>
              </a:spcBef>
              <a:spcAft>
                <a:spcPts val="0"/>
              </a:spcAft>
              <a:buSzPts val="1200"/>
              <a:buFont typeface="Arial"/>
              <a:buChar char="•"/>
            </a:pPr>
            <a:r>
              <a:rPr lang="en-US" sz="1600">
                <a:solidFill>
                  <a:srgbClr val="FCFCFC"/>
                </a:solidFill>
                <a:latin typeface="Courier"/>
                <a:ea typeface="Courier"/>
                <a:cs typeface="Courier"/>
                <a:sym typeface="Courier"/>
              </a:rPr>
              <a:t>Predictors: loanamnt, annual_inc, grade, installments, etc. </a:t>
            </a:r>
            <a:endParaRPr sz="1600">
              <a:solidFill>
                <a:srgbClr val="FCFCFC"/>
              </a:solidFill>
              <a:latin typeface="Courier"/>
              <a:ea typeface="Courier"/>
              <a:cs typeface="Courier"/>
              <a:sym typeface="Courier"/>
            </a:endParaRPr>
          </a:p>
          <a:p>
            <a:pPr marL="457200" lvl="0" indent="0" algn="l" rtl="0">
              <a:lnSpc>
                <a:spcPct val="100000"/>
              </a:lnSpc>
              <a:spcBef>
                <a:spcPts val="0"/>
              </a:spcBef>
              <a:spcAft>
                <a:spcPts val="0"/>
              </a:spcAft>
              <a:buNone/>
            </a:pPr>
            <a:endParaRPr sz="1600">
              <a:latin typeface="Courier"/>
              <a:ea typeface="Courier"/>
              <a:cs typeface="Courier"/>
              <a:sym typeface="Courier"/>
            </a:endParaRPr>
          </a:p>
        </p:txBody>
      </p:sp>
      <p:pic>
        <p:nvPicPr>
          <p:cNvPr id="39" name="Google Shape;39;p2" descr="Audio Recording May 12, 2021 at 11:49:13 AM"/>
          <p:cNvPicPr preferRelativeResize="0"/>
          <p:nvPr/>
        </p:nvPicPr>
        <p:blipFill rotWithShape="1">
          <a:blip r:embed="rId3">
            <a:alphaModFix/>
          </a:blip>
          <a:srcRect l="-7920" t="4750" r="7920" b="-4750"/>
          <a:stretch/>
        </p:blipFill>
        <p:spPr>
          <a:xfrm>
            <a:off x="8157392" y="4330688"/>
            <a:ext cx="812800" cy="812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pic>
        <p:nvPicPr>
          <p:cNvPr id="44" name="Google Shape;44;p3" descr="Audio Recording May 12, 2021 at 11:53:20 AM"/>
          <p:cNvPicPr preferRelativeResize="0"/>
          <p:nvPr/>
        </p:nvPicPr>
        <p:blipFill rotWithShape="1">
          <a:blip r:embed="rId3">
            <a:alphaModFix/>
          </a:blip>
          <a:srcRect/>
          <a:stretch/>
        </p:blipFill>
        <p:spPr>
          <a:xfrm>
            <a:off x="8331200" y="4330700"/>
            <a:ext cx="812800" cy="812800"/>
          </a:xfrm>
          <a:prstGeom prst="rect">
            <a:avLst/>
          </a:prstGeom>
          <a:noFill/>
          <a:ln>
            <a:noFill/>
          </a:ln>
        </p:spPr>
      </p:pic>
      <p:sp>
        <p:nvSpPr>
          <p:cNvPr id="45" name="Google Shape;45;p3"/>
          <p:cNvSpPr txBox="1">
            <a:spLocks noGrp="1"/>
          </p:cNvSpPr>
          <p:nvPr>
            <p:ph type="ctrTitle"/>
          </p:nvPr>
        </p:nvSpPr>
        <p:spPr>
          <a:xfrm>
            <a:off x="1404962" y="105458"/>
            <a:ext cx="6390300" cy="57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F3F3F3"/>
              </a:buClr>
              <a:buSzPts val="2400"/>
              <a:buNone/>
            </a:pPr>
            <a:r>
              <a:rPr lang="en-US" sz="2800">
                <a:latin typeface="Courier"/>
                <a:ea typeface="Courier"/>
                <a:cs typeface="Courier"/>
                <a:sym typeface="Courier"/>
              </a:rPr>
              <a:t>Boxplots: AUC of 50 samples</a:t>
            </a:r>
            <a:endParaRPr sz="2800">
              <a:latin typeface="Courier"/>
              <a:ea typeface="Courier"/>
              <a:cs typeface="Courier"/>
              <a:sym typeface="Courier"/>
            </a:endParaRPr>
          </a:p>
        </p:txBody>
      </p:sp>
      <p:pic>
        <p:nvPicPr>
          <p:cNvPr id="46" name="Google Shape;46;p3"/>
          <p:cNvPicPr preferRelativeResize="0"/>
          <p:nvPr/>
        </p:nvPicPr>
        <p:blipFill rotWithShape="1">
          <a:blip r:embed="rId4">
            <a:alphaModFix/>
          </a:blip>
          <a:srcRect/>
          <a:stretch/>
        </p:blipFill>
        <p:spPr>
          <a:xfrm>
            <a:off x="986971" y="931883"/>
            <a:ext cx="7170057" cy="3916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5"/>
          <p:cNvSpPr txBox="1">
            <a:spLocks noGrp="1"/>
          </p:cNvSpPr>
          <p:nvPr>
            <p:ph type="ctrTitle"/>
          </p:nvPr>
        </p:nvSpPr>
        <p:spPr>
          <a:xfrm>
            <a:off x="1163438" y="0"/>
            <a:ext cx="6817124" cy="57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F3F3F3"/>
              </a:buClr>
              <a:buSzPts val="2400"/>
              <a:buNone/>
            </a:pPr>
            <a:r>
              <a:rPr lang="en-US" sz="2800" u="sng">
                <a:latin typeface="Courier"/>
                <a:ea typeface="Courier"/>
                <a:cs typeface="Courier"/>
                <a:sym typeface="Courier"/>
              </a:rPr>
              <a:t>10-Fold Cross Validation Curves</a:t>
            </a:r>
            <a:endParaRPr sz="2800" u="sng">
              <a:latin typeface="Courier"/>
              <a:ea typeface="Courier"/>
              <a:cs typeface="Courier"/>
              <a:sym typeface="Courier"/>
            </a:endParaRPr>
          </a:p>
        </p:txBody>
      </p:sp>
      <p:pic>
        <p:nvPicPr>
          <p:cNvPr id="53" name="Google Shape;53;p5"/>
          <p:cNvPicPr preferRelativeResize="0"/>
          <p:nvPr/>
        </p:nvPicPr>
        <p:blipFill rotWithShape="1">
          <a:blip r:embed="rId5">
            <a:alphaModFix/>
          </a:blip>
          <a:srcRect/>
          <a:stretch/>
        </p:blipFill>
        <p:spPr>
          <a:xfrm>
            <a:off x="561748" y="593621"/>
            <a:ext cx="8020503" cy="3737079"/>
          </a:xfrm>
          <a:prstGeom prst="rect">
            <a:avLst/>
          </a:prstGeom>
          <a:noFill/>
          <a:ln>
            <a:noFill/>
          </a:ln>
        </p:spPr>
      </p:pic>
      <p:pic>
        <p:nvPicPr>
          <p:cNvPr id="3" name="Audio Recording Dec 13, 2021 at 12:18:18 PM" descr="Audio Recording Dec 13, 2021 at 12:18:18 PM">
            <a:hlinkClick r:id="" action="ppaction://media"/>
            <a:extLst>
              <a:ext uri="{FF2B5EF4-FFF2-40B4-BE49-F238E27FC236}">
                <a16:creationId xmlns:a16="http://schemas.microsoft.com/office/drawing/2014/main" id="{EACB33F4-02BD-FD4E-94FA-7DFA36AC9A2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7758817" y="433070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15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676893" y="0"/>
            <a:ext cx="7790213" cy="57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F3F3F3"/>
              </a:buClr>
              <a:buSzPts val="2400"/>
              <a:buNone/>
            </a:pPr>
            <a:r>
              <a:rPr lang="en-US" sz="2800" u="sng">
                <a:solidFill>
                  <a:srgbClr val="FFFFFF"/>
                </a:solidFill>
                <a:latin typeface="Courier"/>
                <a:ea typeface="Courier"/>
                <a:cs typeface="Courier"/>
                <a:sym typeface="Courier"/>
              </a:rPr>
              <a:t>Bar Plots of Estimated Coefficients</a:t>
            </a:r>
            <a:endParaRPr sz="2800" u="sng">
              <a:latin typeface="Courier"/>
              <a:ea typeface="Courier"/>
              <a:cs typeface="Courier"/>
              <a:sym typeface="Courier"/>
            </a:endParaRPr>
          </a:p>
        </p:txBody>
      </p:sp>
      <p:pic>
        <p:nvPicPr>
          <p:cNvPr id="60" name="Google Shape;60;p15"/>
          <p:cNvPicPr preferRelativeResize="0"/>
          <p:nvPr/>
        </p:nvPicPr>
        <p:blipFill rotWithShape="1">
          <a:blip r:embed="rId5">
            <a:alphaModFix/>
          </a:blip>
          <a:srcRect/>
          <a:stretch/>
        </p:blipFill>
        <p:spPr>
          <a:xfrm>
            <a:off x="1333860" y="700458"/>
            <a:ext cx="6476279" cy="4146827"/>
          </a:xfrm>
          <a:prstGeom prst="rect">
            <a:avLst/>
          </a:prstGeom>
          <a:noFill/>
          <a:ln>
            <a:noFill/>
          </a:ln>
        </p:spPr>
      </p:pic>
      <p:pic>
        <p:nvPicPr>
          <p:cNvPr id="3" name="Audio Recording Dec 13, 2021 at 12:24:04 PM" descr="Audio Recording Dec 13, 2021 at 12:24:04 PM">
            <a:hlinkClick r:id="" action="ppaction://media"/>
            <a:extLst>
              <a:ext uri="{FF2B5EF4-FFF2-40B4-BE49-F238E27FC236}">
                <a16:creationId xmlns:a16="http://schemas.microsoft.com/office/drawing/2014/main" id="{0A90B4C3-B91A-674D-8F8C-B26C0FE62F08}"/>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060706" y="4164271"/>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404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8"/>
          <p:cNvSpPr txBox="1">
            <a:spLocks noGrp="1"/>
          </p:cNvSpPr>
          <p:nvPr>
            <p:ph type="ctrTitle"/>
          </p:nvPr>
        </p:nvSpPr>
        <p:spPr>
          <a:xfrm>
            <a:off x="851263" y="252278"/>
            <a:ext cx="7441473" cy="57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F3F3F3"/>
              </a:buClr>
              <a:buSzPts val="2400"/>
              <a:buNone/>
            </a:pPr>
            <a:r>
              <a:rPr lang="en-US" sz="2800">
                <a:solidFill>
                  <a:srgbClr val="FFFFFF"/>
                </a:solidFill>
                <a:latin typeface="Courier"/>
                <a:ea typeface="Courier"/>
                <a:cs typeface="Courier"/>
                <a:sym typeface="Courier"/>
              </a:rPr>
              <a:t>Fitting Time &amp; Performance</a:t>
            </a:r>
            <a:endParaRPr sz="2800">
              <a:latin typeface="Courier"/>
              <a:ea typeface="Courier"/>
              <a:cs typeface="Courier"/>
              <a:sym typeface="Courier"/>
            </a:endParaRPr>
          </a:p>
        </p:txBody>
      </p:sp>
      <p:graphicFrame>
        <p:nvGraphicFramePr>
          <p:cNvPr id="66" name="Google Shape;66;p8"/>
          <p:cNvGraphicFramePr/>
          <p:nvPr/>
        </p:nvGraphicFramePr>
        <p:xfrm>
          <a:off x="450547" y="946006"/>
          <a:ext cx="3000000" cy="3000000"/>
        </p:xfrm>
        <a:graphic>
          <a:graphicData uri="http://schemas.openxmlformats.org/drawingml/2006/table">
            <a:tbl>
              <a:tblPr firstRow="1" bandRow="1">
                <a:noFill/>
                <a:tableStyleId>{1E37E3B1-229B-4378-A681-9E0A5FE8FC4E}</a:tableStyleId>
              </a:tblPr>
              <a:tblGrid>
                <a:gridCol w="2177075">
                  <a:extLst>
                    <a:ext uri="{9D8B030D-6E8A-4147-A177-3AD203B41FA5}">
                      <a16:colId xmlns:a16="http://schemas.microsoft.com/office/drawing/2014/main" val="20000"/>
                    </a:ext>
                  </a:extLst>
                </a:gridCol>
                <a:gridCol w="3413150">
                  <a:extLst>
                    <a:ext uri="{9D8B030D-6E8A-4147-A177-3AD203B41FA5}">
                      <a16:colId xmlns:a16="http://schemas.microsoft.com/office/drawing/2014/main" val="20001"/>
                    </a:ext>
                  </a:extLst>
                </a:gridCol>
                <a:gridCol w="2652675">
                  <a:extLst>
                    <a:ext uri="{9D8B030D-6E8A-4147-A177-3AD203B41FA5}">
                      <a16:colId xmlns:a16="http://schemas.microsoft.com/office/drawing/2014/main" val="20002"/>
                    </a:ext>
                  </a:extLst>
                </a:gridCol>
              </a:tblGrid>
              <a:tr h="620625">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Courier"/>
                          <a:ea typeface="Courier"/>
                          <a:cs typeface="Courier"/>
                          <a:sym typeface="Courier"/>
                        </a:rPr>
                        <a:t>Model</a:t>
                      </a:r>
                      <a:endParaRPr sz="1400" u="none" strike="noStrike" cap="none"/>
                    </a:p>
                  </a:txBody>
                  <a:tcPr marL="167175" marR="167175" marT="83600" marB="83600"/>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Courier"/>
                          <a:ea typeface="Courier"/>
                          <a:cs typeface="Courier"/>
                          <a:sym typeface="Courier"/>
                        </a:rPr>
                        <a:t>Median Testing AUCS</a:t>
                      </a:r>
                      <a:endParaRPr sz="1400" u="none" strike="noStrike" cap="none"/>
                    </a:p>
                  </a:txBody>
                  <a:tcPr marL="167175" marR="167175" marT="83600" marB="83600"/>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Courier"/>
                          <a:ea typeface="Courier"/>
                          <a:cs typeface="Courier"/>
                          <a:sym typeface="Courier"/>
                        </a:rPr>
                        <a:t>Time</a:t>
                      </a:r>
                      <a:endParaRPr/>
                    </a:p>
                    <a:p>
                      <a:pPr marL="0" marR="0" lvl="0" indent="0" algn="ctr"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Courier"/>
                          <a:ea typeface="Courier"/>
                          <a:cs typeface="Courier"/>
                          <a:sym typeface="Courier"/>
                        </a:rPr>
                        <a:t> </a:t>
                      </a:r>
                      <a:r>
                        <a:rPr lang="en-US" sz="1400" u="none" strike="noStrike" cap="none">
                          <a:solidFill>
                            <a:schemeClr val="dk1"/>
                          </a:solidFill>
                          <a:latin typeface="Courier"/>
                          <a:ea typeface="Courier"/>
                          <a:cs typeface="Courier"/>
                          <a:sym typeface="Courier"/>
                        </a:rPr>
                        <a:t>(CV parameter tuning + fitting the model)</a:t>
                      </a:r>
                      <a:endParaRPr sz="1400" u="none" strike="noStrike" cap="none"/>
                    </a:p>
                  </a:txBody>
                  <a:tcPr marL="167175" marR="167175" marT="83600" marB="83600"/>
                </a:tc>
                <a:extLst>
                  <a:ext uri="{0D108BD9-81ED-4DB2-BD59-A6C34878D82A}">
                    <a16:rowId xmlns:a16="http://schemas.microsoft.com/office/drawing/2014/main" val="10000"/>
                  </a:ext>
                </a:extLst>
              </a:tr>
              <a:tr h="43182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solidFill>
                            <a:schemeClr val="accent5"/>
                          </a:solidFill>
                          <a:latin typeface="Courier"/>
                          <a:ea typeface="Courier"/>
                          <a:cs typeface="Courier"/>
                          <a:sym typeface="Courier"/>
                        </a:rPr>
                        <a:t>Ridge</a:t>
                      </a:r>
                      <a:endParaRPr sz="1400" u="none" strike="noStrike" cap="none"/>
                    </a:p>
                  </a:txBody>
                  <a:tcPr marL="167175" marR="167175" marT="83600" marB="83600"/>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18326A"/>
                          </a:solidFill>
                          <a:latin typeface="Courier"/>
                          <a:ea typeface="Courier"/>
                          <a:cs typeface="Courier"/>
                          <a:sym typeface="Courier"/>
                        </a:rPr>
                        <a:t>0.9986727</a:t>
                      </a:r>
                      <a:endParaRPr sz="1500" b="1" u="none" strike="noStrike" cap="none">
                        <a:solidFill>
                          <a:srgbClr val="18326A"/>
                        </a:solidFill>
                        <a:latin typeface="Courier"/>
                        <a:ea typeface="Courier"/>
                        <a:cs typeface="Courier"/>
                        <a:sym typeface="Courier"/>
                      </a:endParaRPr>
                    </a:p>
                  </a:txBody>
                  <a:tcPr marL="167175" marR="167175" marT="83600" marB="83600"/>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a:solidFill>
                            <a:srgbClr val="18326A"/>
                          </a:solidFill>
                          <a:latin typeface="Courier"/>
                          <a:ea typeface="Courier"/>
                          <a:cs typeface="Courier"/>
                          <a:sym typeface="Courier"/>
                        </a:rPr>
                        <a:t>7.46</a:t>
                      </a:r>
                      <a:endParaRPr sz="1500" b="1" u="none" strike="noStrike" cap="none">
                        <a:solidFill>
                          <a:srgbClr val="18326A"/>
                        </a:solidFill>
                        <a:latin typeface="Courier"/>
                        <a:ea typeface="Courier"/>
                        <a:cs typeface="Courier"/>
                        <a:sym typeface="Courier"/>
                      </a:endParaRPr>
                    </a:p>
                  </a:txBody>
                  <a:tcPr marL="167175" marR="167175" marT="83600" marB="83600"/>
                </a:tc>
                <a:extLst>
                  <a:ext uri="{0D108BD9-81ED-4DB2-BD59-A6C34878D82A}">
                    <a16:rowId xmlns:a16="http://schemas.microsoft.com/office/drawing/2014/main" val="10001"/>
                  </a:ext>
                </a:extLst>
              </a:tr>
              <a:tr h="4040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solidFill>
                            <a:schemeClr val="accent5"/>
                          </a:solidFill>
                          <a:latin typeface="Courier"/>
                          <a:ea typeface="Courier"/>
                          <a:cs typeface="Courier"/>
                          <a:sym typeface="Courier"/>
                        </a:rPr>
                        <a:t>Lasso</a:t>
                      </a:r>
                      <a:endParaRPr sz="1400" u="none" strike="noStrike" cap="none"/>
                    </a:p>
                  </a:txBody>
                  <a:tcPr marL="167175" marR="167175" marT="83600" marB="83600"/>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18326A"/>
                          </a:solidFill>
                          <a:latin typeface="Courier"/>
                          <a:ea typeface="Courier"/>
                          <a:cs typeface="Courier"/>
                          <a:sym typeface="Courier"/>
                        </a:rPr>
                        <a:t>0.9992535</a:t>
                      </a:r>
                      <a:endParaRPr sz="1500" b="1" u="none" strike="noStrike" cap="none">
                        <a:solidFill>
                          <a:srgbClr val="18326A"/>
                        </a:solidFill>
                        <a:latin typeface="Courier"/>
                        <a:ea typeface="Courier"/>
                        <a:cs typeface="Courier"/>
                        <a:sym typeface="Courier"/>
                      </a:endParaRPr>
                    </a:p>
                  </a:txBody>
                  <a:tcPr marL="167175" marR="167175" marT="83600" marB="83600"/>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a:solidFill>
                            <a:srgbClr val="18326A"/>
                          </a:solidFill>
                          <a:latin typeface="Courier"/>
                          <a:ea typeface="Courier"/>
                          <a:cs typeface="Courier"/>
                          <a:sym typeface="Courier"/>
                        </a:rPr>
                        <a:t>1.33</a:t>
                      </a:r>
                      <a:endParaRPr sz="1500" b="1" u="none" strike="noStrike" cap="none">
                        <a:solidFill>
                          <a:srgbClr val="18326A"/>
                        </a:solidFill>
                        <a:latin typeface="Courier"/>
                        <a:ea typeface="Courier"/>
                        <a:cs typeface="Courier"/>
                        <a:sym typeface="Courier"/>
                      </a:endParaRPr>
                    </a:p>
                  </a:txBody>
                  <a:tcPr marL="167175" marR="167175" marT="83600" marB="83600"/>
                </a:tc>
                <a:extLst>
                  <a:ext uri="{0D108BD9-81ED-4DB2-BD59-A6C34878D82A}">
                    <a16:rowId xmlns:a16="http://schemas.microsoft.com/office/drawing/2014/main" val="10002"/>
                  </a:ext>
                </a:extLst>
              </a:tr>
              <a:tr h="38640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solidFill>
                            <a:schemeClr val="accent5"/>
                          </a:solidFill>
                          <a:latin typeface="Courier"/>
                          <a:ea typeface="Courier"/>
                          <a:cs typeface="Courier"/>
                          <a:sym typeface="Courier"/>
                        </a:rPr>
                        <a:t>Elastic Net</a:t>
                      </a:r>
                      <a:endParaRPr sz="1400" u="none" strike="noStrike" cap="none"/>
                    </a:p>
                  </a:txBody>
                  <a:tcPr marL="167175" marR="167175" marT="83600" marB="83600"/>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u="none" strike="noStrike" cap="none">
                          <a:solidFill>
                            <a:srgbClr val="18326A"/>
                          </a:solidFill>
                          <a:latin typeface="Courier"/>
                          <a:ea typeface="Courier"/>
                          <a:cs typeface="Courier"/>
                          <a:sym typeface="Courier"/>
                        </a:rPr>
                        <a:t>0.9986727</a:t>
                      </a:r>
                      <a:endParaRPr sz="1500" b="1" u="none" strike="noStrike" cap="none">
                        <a:solidFill>
                          <a:srgbClr val="18326A"/>
                        </a:solidFill>
                        <a:latin typeface="Courier"/>
                        <a:ea typeface="Courier"/>
                        <a:cs typeface="Courier"/>
                        <a:sym typeface="Courier"/>
                      </a:endParaRPr>
                    </a:p>
                  </a:txBody>
                  <a:tcPr marL="167175" marR="167175" marT="83600" marB="83600"/>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a:solidFill>
                            <a:srgbClr val="18326A"/>
                          </a:solidFill>
                          <a:latin typeface="Courier"/>
                          <a:ea typeface="Courier"/>
                          <a:cs typeface="Courier"/>
                          <a:sym typeface="Courier"/>
                        </a:rPr>
                        <a:t>4.78</a:t>
                      </a:r>
                      <a:endParaRPr sz="1500" b="1" u="none" strike="noStrike" cap="none">
                        <a:solidFill>
                          <a:srgbClr val="18326A"/>
                        </a:solidFill>
                        <a:latin typeface="Courier"/>
                        <a:ea typeface="Courier"/>
                        <a:cs typeface="Courier"/>
                        <a:sym typeface="Courier"/>
                      </a:endParaRPr>
                    </a:p>
                  </a:txBody>
                  <a:tcPr marL="167175" marR="167175" marT="83600" marB="83600"/>
                </a:tc>
                <a:extLst>
                  <a:ext uri="{0D108BD9-81ED-4DB2-BD59-A6C34878D82A}">
                    <a16:rowId xmlns:a16="http://schemas.microsoft.com/office/drawing/2014/main" val="10003"/>
                  </a:ext>
                </a:extLst>
              </a:tr>
              <a:tr h="37710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solidFill>
                            <a:schemeClr val="accent5"/>
                          </a:solidFill>
                          <a:latin typeface="Courier"/>
                          <a:ea typeface="Courier"/>
                          <a:cs typeface="Courier"/>
                          <a:sym typeface="Courier"/>
                        </a:rPr>
                        <a:t>Random Forest</a:t>
                      </a:r>
                      <a:endParaRPr sz="1400" u="none" strike="noStrike" cap="none"/>
                    </a:p>
                  </a:txBody>
                  <a:tcPr marL="167175" marR="167175" marT="83600" marB="83600"/>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18326A"/>
                          </a:solidFill>
                          <a:latin typeface="Courier"/>
                          <a:ea typeface="Courier"/>
                          <a:cs typeface="Courier"/>
                          <a:sym typeface="Courier"/>
                        </a:rPr>
                        <a:t>0.9994214</a:t>
                      </a:r>
                      <a:endParaRPr sz="1500" b="1" u="none" strike="noStrike" cap="none">
                        <a:solidFill>
                          <a:srgbClr val="18326A"/>
                        </a:solidFill>
                        <a:latin typeface="Courier"/>
                        <a:ea typeface="Courier"/>
                        <a:cs typeface="Courier"/>
                        <a:sym typeface="Courier"/>
                      </a:endParaRPr>
                    </a:p>
                  </a:txBody>
                  <a:tcPr marL="167175" marR="167175" marT="83600" marB="83600"/>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a:solidFill>
                            <a:srgbClr val="18326A"/>
                          </a:solidFill>
                          <a:latin typeface="Courier"/>
                          <a:ea typeface="Courier"/>
                          <a:cs typeface="Courier"/>
                          <a:sym typeface="Courier"/>
                        </a:rPr>
                        <a:t>1.05</a:t>
                      </a:r>
                      <a:endParaRPr sz="1500" b="1" u="none" strike="noStrike" cap="none">
                        <a:solidFill>
                          <a:srgbClr val="18326A"/>
                        </a:solidFill>
                        <a:latin typeface="Courier"/>
                        <a:ea typeface="Courier"/>
                        <a:cs typeface="Courier"/>
                        <a:sym typeface="Courier"/>
                      </a:endParaRPr>
                    </a:p>
                  </a:txBody>
                  <a:tcPr marL="167175" marR="167175" marT="83600" marB="83600"/>
                </a:tc>
                <a:extLst>
                  <a:ext uri="{0D108BD9-81ED-4DB2-BD59-A6C34878D82A}">
                    <a16:rowId xmlns:a16="http://schemas.microsoft.com/office/drawing/2014/main" val="10004"/>
                  </a:ext>
                </a:extLst>
              </a:tr>
            </a:tbl>
          </a:graphicData>
        </a:graphic>
      </p:graphicFrame>
      <p:sp>
        <p:nvSpPr>
          <p:cNvPr id="67" name="Google Shape;67;p8"/>
          <p:cNvSpPr txBox="1"/>
          <p:nvPr/>
        </p:nvSpPr>
        <p:spPr>
          <a:xfrm>
            <a:off x="450547" y="3692865"/>
            <a:ext cx="2109457" cy="8925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300" b="0" i="0" u="none" strike="noStrike" cap="none">
                <a:solidFill>
                  <a:schemeClr val="dk1"/>
                </a:solidFill>
                <a:latin typeface="Arial"/>
                <a:ea typeface="Arial"/>
                <a:cs typeface="Arial"/>
                <a:sym typeface="Arial"/>
              </a:rPr>
              <a:t>*** The AUC medians of the Lasso and Random Forest are the greatest, respectively.</a:t>
            </a:r>
            <a:endParaRPr/>
          </a:p>
        </p:txBody>
      </p:sp>
      <p:sp>
        <p:nvSpPr>
          <p:cNvPr id="68" name="Google Shape;68;p8"/>
          <p:cNvSpPr txBox="1"/>
          <p:nvPr/>
        </p:nvSpPr>
        <p:spPr>
          <a:xfrm>
            <a:off x="3026260" y="3692866"/>
            <a:ext cx="2763300" cy="1092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300" b="0" i="0" u="none" strike="noStrike" cap="none">
                <a:solidFill>
                  <a:schemeClr val="dk1"/>
                </a:solidFill>
                <a:latin typeface="Arial"/>
                <a:ea typeface="Arial"/>
                <a:cs typeface="Arial"/>
                <a:sym typeface="Arial"/>
              </a:rPr>
              <a:t>*** </a:t>
            </a:r>
            <a:r>
              <a:rPr lang="en-US" sz="1300">
                <a:solidFill>
                  <a:srgbClr val="FCFCFC"/>
                </a:solidFill>
              </a:rPr>
              <a:t>Ridge and Elastic Net have the same results in testing median AUC however Ridge had a longer runtime in comparison to Elastic net.</a:t>
            </a:r>
            <a:endParaRPr sz="1300">
              <a:solidFill>
                <a:schemeClr val="dk1"/>
              </a:solidFill>
            </a:endParaRPr>
          </a:p>
        </p:txBody>
      </p:sp>
      <p:sp>
        <p:nvSpPr>
          <p:cNvPr id="69" name="Google Shape;69;p8"/>
          <p:cNvSpPr txBox="1"/>
          <p:nvPr/>
        </p:nvSpPr>
        <p:spPr>
          <a:xfrm>
            <a:off x="6255821" y="3692865"/>
            <a:ext cx="2308500" cy="692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300" b="0" i="0" u="none" strike="noStrike" cap="none">
                <a:solidFill>
                  <a:schemeClr val="dk1"/>
                </a:solidFill>
                <a:latin typeface="Arial"/>
                <a:ea typeface="Arial"/>
                <a:cs typeface="Arial"/>
                <a:sym typeface="Arial"/>
              </a:rPr>
              <a:t>*** Random Forest</a:t>
            </a:r>
            <a:r>
              <a:rPr lang="en-US" sz="1300">
                <a:solidFill>
                  <a:schemeClr val="dk1"/>
                </a:solidFill>
              </a:rPr>
              <a:t> has the largest AUC</a:t>
            </a:r>
            <a:r>
              <a:rPr lang="en-US" sz="1300" b="0" i="0" u="none" strike="noStrike" cap="none">
                <a:solidFill>
                  <a:schemeClr val="dk1"/>
                </a:solidFill>
                <a:latin typeface="Arial"/>
                <a:ea typeface="Arial"/>
                <a:cs typeface="Arial"/>
                <a:sym typeface="Arial"/>
              </a:rPr>
              <a:t> value</a:t>
            </a:r>
            <a:r>
              <a:rPr lang="en-US" sz="1300">
                <a:solidFill>
                  <a:schemeClr val="dk1"/>
                </a:solidFill>
              </a:rPr>
              <a:t> while its runtime was the shortest.</a:t>
            </a:r>
            <a:endParaRPr/>
          </a:p>
        </p:txBody>
      </p:sp>
      <p:pic>
        <p:nvPicPr>
          <p:cNvPr id="70" name="Google Shape;70;p8"/>
          <p:cNvPicPr preferRelativeResize="0"/>
          <p:nvPr/>
        </p:nvPicPr>
        <p:blipFill rotWithShape="1">
          <a:blip r:embed="rId3">
            <a:alphaModFix/>
          </a:blip>
          <a:srcRect/>
          <a:stretch/>
        </p:blipFill>
        <p:spPr>
          <a:xfrm>
            <a:off x="8417490" y="4416990"/>
            <a:ext cx="726510" cy="7265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2480649" y="190123"/>
            <a:ext cx="3983525"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sng" strike="noStrike" cap="none">
                <a:solidFill>
                  <a:schemeClr val="dk1"/>
                </a:solidFill>
                <a:latin typeface="Arial"/>
                <a:ea typeface="Arial"/>
                <a:cs typeface="Arial"/>
                <a:sym typeface="Arial"/>
              </a:rPr>
              <a:t>Closing  Remarks</a:t>
            </a:r>
            <a:endParaRPr/>
          </a:p>
        </p:txBody>
      </p:sp>
      <p:sp>
        <p:nvSpPr>
          <p:cNvPr id="76" name="Google Shape;76;p16"/>
          <p:cNvSpPr txBox="1"/>
          <p:nvPr/>
        </p:nvSpPr>
        <p:spPr>
          <a:xfrm>
            <a:off x="280650" y="829600"/>
            <a:ext cx="3553800" cy="35094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A8BBEB"/>
                </a:solidFill>
                <a:latin typeface="Arial"/>
                <a:ea typeface="Arial"/>
                <a:cs typeface="Arial"/>
                <a:sym typeface="Arial"/>
              </a:rPr>
              <a:t>T</a:t>
            </a:r>
            <a:r>
              <a:rPr lang="en-US" sz="1600">
                <a:solidFill>
                  <a:srgbClr val="A8BBEB"/>
                </a:solidFill>
              </a:rPr>
              <a:t>wo</a:t>
            </a:r>
            <a:r>
              <a:rPr lang="en-US" sz="1600" b="0" i="0" u="none" strike="noStrike" cap="none">
                <a:solidFill>
                  <a:srgbClr val="A8BBEB"/>
                </a:solidFill>
                <a:latin typeface="Arial"/>
                <a:ea typeface="Arial"/>
                <a:cs typeface="Arial"/>
                <a:sym typeface="Arial"/>
              </a:rPr>
              <a:t> largest coefficients for El-Net, Lasso and Ridge </a:t>
            </a:r>
            <a:endParaRPr/>
          </a:p>
          <a:p>
            <a:pPr marL="0" marR="0" lvl="0" indent="0" algn="l" rtl="0">
              <a:lnSpc>
                <a:spcPct val="100000"/>
              </a:lnSpc>
              <a:spcBef>
                <a:spcPts val="0"/>
              </a:spcBef>
              <a:spcAft>
                <a:spcPts val="0"/>
              </a:spcAft>
              <a:buNone/>
            </a:pPr>
            <a:r>
              <a:rPr lang="en-US" sz="1600" b="0" i="0" u="none" strike="noStrike" cap="none">
                <a:solidFill>
                  <a:srgbClr val="A8BBEB"/>
                </a:solidFill>
                <a:latin typeface="Arial"/>
                <a:ea typeface="Arial"/>
                <a:cs typeface="Arial"/>
                <a:sym typeface="Arial"/>
              </a:rPr>
              <a:t>(positive):</a:t>
            </a:r>
            <a:endParaRPr/>
          </a:p>
          <a:p>
            <a:pPr marL="285750" marR="0" lvl="0" indent="-285750" algn="l" rtl="0">
              <a:lnSpc>
                <a:spcPct val="100000"/>
              </a:lnSpc>
              <a:spcBef>
                <a:spcPts val="0"/>
              </a:spcBef>
              <a:spcAft>
                <a:spcPts val="0"/>
              </a:spcAft>
              <a:buClr>
                <a:srgbClr val="000000"/>
              </a:buClr>
              <a:buSzPts val="1400"/>
              <a:buFont typeface="Arial"/>
              <a:buChar char="•"/>
            </a:pPr>
            <a:r>
              <a:rPr lang="en-US">
                <a:solidFill>
                  <a:schemeClr val="dk1"/>
                </a:solidFill>
              </a:rPr>
              <a:t>Revolving Balance </a:t>
            </a:r>
            <a:endParaRPr>
              <a:solidFill>
                <a:schemeClr val="dk1"/>
              </a:solidFill>
            </a:endParaRPr>
          </a:p>
          <a:p>
            <a:pPr marL="285750" marR="0" lvl="0" indent="-285750" algn="l" rtl="0">
              <a:lnSpc>
                <a:spcPct val="100000"/>
              </a:lnSpc>
              <a:spcBef>
                <a:spcPts val="0"/>
              </a:spcBef>
              <a:spcAft>
                <a:spcPts val="0"/>
              </a:spcAft>
              <a:buClr>
                <a:srgbClr val="000000"/>
              </a:buClr>
              <a:buSzPts val="1400"/>
              <a:buFont typeface="Arial"/>
              <a:buChar char="•"/>
            </a:pPr>
            <a:r>
              <a:rPr lang="en-US">
                <a:solidFill>
                  <a:schemeClr val="dk1"/>
                </a:solidFill>
              </a:rPr>
              <a:t>Interest Rate</a:t>
            </a:r>
            <a:endParaRPr/>
          </a:p>
          <a:p>
            <a:pPr marL="0" marR="0" lvl="0" indent="0" algn="l" rtl="0">
              <a:lnSpc>
                <a:spcPct val="100000"/>
              </a:lnSpc>
              <a:spcBef>
                <a:spcPts val="0"/>
              </a:spcBef>
              <a:spcAft>
                <a:spcPts val="0"/>
              </a:spcAft>
              <a:buNone/>
            </a:pPr>
            <a:endParaRPr sz="1600" b="0" i="0" u="none" strike="noStrike" cap="none">
              <a:solidFill>
                <a:srgbClr val="A8BBEB"/>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A8BBEB"/>
                </a:solidFill>
                <a:latin typeface="Arial"/>
                <a:ea typeface="Arial"/>
                <a:cs typeface="Arial"/>
                <a:sym typeface="Arial"/>
              </a:rPr>
              <a:t>(negative):</a:t>
            </a:r>
            <a:endParaRPr/>
          </a:p>
          <a:p>
            <a:pPr marL="285750" marR="0" lvl="0" indent="-285750" algn="l" rtl="0">
              <a:lnSpc>
                <a:spcPct val="100000"/>
              </a:lnSpc>
              <a:spcBef>
                <a:spcPts val="0"/>
              </a:spcBef>
              <a:spcAft>
                <a:spcPts val="0"/>
              </a:spcAft>
              <a:buClr>
                <a:srgbClr val="000000"/>
              </a:buClr>
              <a:buSzPts val="1400"/>
              <a:buFont typeface="Arial"/>
              <a:buChar char="•"/>
            </a:pPr>
            <a:r>
              <a:rPr lang="en-US">
                <a:solidFill>
                  <a:schemeClr val="dk1"/>
                </a:solidFill>
              </a:rPr>
              <a:t>Last 6 months inquiries</a:t>
            </a:r>
            <a:endParaRPr>
              <a:solidFill>
                <a:schemeClr val="dk1"/>
              </a:solidFill>
            </a:endParaRPr>
          </a:p>
          <a:p>
            <a:pPr marL="285750" marR="0" lvl="0" indent="-285750" algn="l" rtl="0">
              <a:lnSpc>
                <a:spcPct val="100000"/>
              </a:lnSpc>
              <a:spcBef>
                <a:spcPts val="0"/>
              </a:spcBef>
              <a:spcAft>
                <a:spcPts val="0"/>
              </a:spcAft>
              <a:buClr>
                <a:srgbClr val="000000"/>
              </a:buClr>
              <a:buSzPts val="1400"/>
              <a:buFont typeface="Arial"/>
              <a:buChar char="•"/>
            </a:pPr>
            <a:r>
              <a:rPr lang="en-US">
                <a:solidFill>
                  <a:schemeClr val="dk1"/>
                </a:solidFill>
              </a:rPr>
              <a:t>sub grade</a:t>
            </a:r>
            <a:endParaRPr/>
          </a:p>
          <a:p>
            <a:pPr marL="0" marR="0" lvl="0" indent="0" algn="l" rtl="0">
              <a:lnSpc>
                <a:spcPct val="100000"/>
              </a:lnSpc>
              <a:spcBef>
                <a:spcPts val="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A8BBEB"/>
                </a:solidFill>
                <a:latin typeface="Arial"/>
                <a:ea typeface="Arial"/>
                <a:cs typeface="Arial"/>
                <a:sym typeface="Arial"/>
              </a:rPr>
              <a:t>Two most important variables for Random Forest model:</a:t>
            </a:r>
            <a:endParaRPr/>
          </a:p>
          <a:p>
            <a:pPr marL="171450" marR="0" lvl="0" indent="-171450" algn="l" rtl="0">
              <a:lnSpc>
                <a:spcPct val="100000"/>
              </a:lnSpc>
              <a:spcBef>
                <a:spcPts val="0"/>
              </a:spcBef>
              <a:spcAft>
                <a:spcPts val="0"/>
              </a:spcAft>
              <a:buClr>
                <a:srgbClr val="000000"/>
              </a:buClr>
              <a:buSzPts val="1400"/>
              <a:buFont typeface="Arial"/>
              <a:buChar char="•"/>
            </a:pPr>
            <a:r>
              <a:rPr lang="en-US">
                <a:solidFill>
                  <a:schemeClr val="dk1"/>
                </a:solidFill>
              </a:rPr>
              <a:t>collection recovery fee</a:t>
            </a:r>
            <a:endParaRPr>
              <a:solidFill>
                <a:schemeClr val="dk1"/>
              </a:solidFill>
            </a:endParaRPr>
          </a:p>
          <a:p>
            <a:pPr marL="171450" marR="0" lvl="0" indent="-171450" algn="l" rtl="0">
              <a:lnSpc>
                <a:spcPct val="100000"/>
              </a:lnSpc>
              <a:spcBef>
                <a:spcPts val="0"/>
              </a:spcBef>
              <a:spcAft>
                <a:spcPts val="0"/>
              </a:spcAft>
              <a:buClr>
                <a:srgbClr val="000000"/>
              </a:buClr>
              <a:buSzPts val="1400"/>
              <a:buFont typeface="Arial"/>
              <a:buChar char="•"/>
            </a:pPr>
            <a:r>
              <a:rPr lang="en-US">
                <a:solidFill>
                  <a:schemeClr val="dk1"/>
                </a:solidFill>
              </a:rPr>
              <a:t>recoveries</a:t>
            </a:r>
            <a:endParaRPr>
              <a:solidFill>
                <a:schemeClr val="dk1"/>
              </a:solidFill>
            </a:endParaRPr>
          </a:p>
          <a:p>
            <a:pPr marL="0" marR="0" lvl="0" indent="0" algn="l" rtl="0">
              <a:lnSpc>
                <a:spcPct val="100000"/>
              </a:lnSpc>
              <a:spcBef>
                <a:spcPts val="0"/>
              </a:spcBef>
              <a:spcAft>
                <a:spcPts val="0"/>
              </a:spcAft>
              <a:buNone/>
            </a:pPr>
            <a:endParaRPr/>
          </a:p>
        </p:txBody>
      </p:sp>
      <p:sp>
        <p:nvSpPr>
          <p:cNvPr id="77" name="Google Shape;77;p16"/>
          <p:cNvSpPr txBox="1"/>
          <p:nvPr/>
        </p:nvSpPr>
        <p:spPr>
          <a:xfrm>
            <a:off x="4065000" y="808325"/>
            <a:ext cx="4820700" cy="3771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700" b="0" i="0" u="sng" strike="noStrike" cap="none">
                <a:solidFill>
                  <a:schemeClr val="accent1"/>
                </a:solidFill>
                <a:latin typeface="Arial"/>
                <a:ea typeface="Arial"/>
                <a:cs typeface="Arial"/>
                <a:sym typeface="Arial"/>
              </a:rPr>
              <a:t>Conclusion:</a:t>
            </a:r>
            <a:endParaRPr/>
          </a:p>
          <a:p>
            <a:pPr marL="0" marR="0" lvl="0" indent="0" algn="l" rtl="0">
              <a:lnSpc>
                <a:spcPct val="100000"/>
              </a:lnSpc>
              <a:spcBef>
                <a:spcPts val="0"/>
              </a:spcBef>
              <a:spcAft>
                <a:spcPts val="0"/>
              </a:spcAft>
              <a:buNone/>
            </a:pPr>
            <a:r>
              <a:rPr lang="en-US" sz="1600">
                <a:solidFill>
                  <a:srgbClr val="F8ACB0"/>
                </a:solidFill>
              </a:rPr>
              <a:t>While all four</a:t>
            </a:r>
            <a:r>
              <a:rPr lang="en-US" sz="1600" b="0" i="0" u="none" strike="noStrike" cap="none">
                <a:solidFill>
                  <a:srgbClr val="F8ACB0"/>
                </a:solidFill>
                <a:latin typeface="Arial"/>
                <a:ea typeface="Arial"/>
                <a:cs typeface="Arial"/>
                <a:sym typeface="Arial"/>
              </a:rPr>
              <a:t> models (Lasso, El-Net</a:t>
            </a:r>
            <a:r>
              <a:rPr lang="en-US" sz="1600">
                <a:solidFill>
                  <a:srgbClr val="F8ACB0"/>
                </a:solidFill>
              </a:rPr>
              <a:t>, Ridge and</a:t>
            </a:r>
            <a:r>
              <a:rPr lang="en-US" sz="1600" b="0" i="0" u="none" strike="noStrike" cap="none">
                <a:solidFill>
                  <a:srgbClr val="F8ACB0"/>
                </a:solidFill>
                <a:latin typeface="Arial"/>
                <a:ea typeface="Arial"/>
                <a:cs typeface="Arial"/>
                <a:sym typeface="Arial"/>
              </a:rPr>
              <a:t>   Random Forest) show very high levels of test </a:t>
            </a:r>
            <a:r>
              <a:rPr lang="en-US" sz="1600">
                <a:solidFill>
                  <a:srgbClr val="F8ACB0"/>
                </a:solidFill>
              </a:rPr>
              <a:t>AUC</a:t>
            </a:r>
            <a:r>
              <a:rPr lang="en-US" sz="1600" b="0" i="0" u="none" strike="noStrike" cap="none">
                <a:solidFill>
                  <a:srgbClr val="F8ACB0"/>
                </a:solidFill>
                <a:latin typeface="Arial"/>
                <a:ea typeface="Arial"/>
                <a:cs typeface="Arial"/>
                <a:sym typeface="Arial"/>
              </a:rPr>
              <a:t>, </a:t>
            </a:r>
            <a:r>
              <a:rPr lang="en-US" sz="1600">
                <a:solidFill>
                  <a:srgbClr val="F8ACB0"/>
                </a:solidFill>
              </a:rPr>
              <a:t>the Random Forest is valued the highest. </a:t>
            </a:r>
            <a:endParaRPr sz="1600">
              <a:solidFill>
                <a:srgbClr val="F8ACB0"/>
              </a:solidFill>
            </a:endParaRPr>
          </a:p>
          <a:p>
            <a:pPr marL="285750" marR="0" lvl="0" indent="-285750" algn="l" rtl="0">
              <a:lnSpc>
                <a:spcPct val="100000"/>
              </a:lnSpc>
              <a:spcBef>
                <a:spcPts val="0"/>
              </a:spcBef>
              <a:spcAft>
                <a:spcPts val="0"/>
              </a:spcAft>
              <a:buClr>
                <a:srgbClr val="000000"/>
              </a:buClr>
              <a:buSzPts val="1600"/>
              <a:buFont typeface="Noto Sans Symbols"/>
              <a:buChar char="⮚"/>
            </a:pPr>
            <a:endParaRPr sz="1600">
              <a:solidFill>
                <a:srgbClr val="F8ACB0"/>
              </a:solidFill>
            </a:endParaRPr>
          </a:p>
          <a:p>
            <a:pPr marL="0" marR="0" lvl="0" indent="0" algn="l" rtl="0">
              <a:lnSpc>
                <a:spcPct val="100000"/>
              </a:lnSpc>
              <a:spcBef>
                <a:spcPts val="0"/>
              </a:spcBef>
              <a:spcAft>
                <a:spcPts val="0"/>
              </a:spcAft>
              <a:buNone/>
            </a:pPr>
            <a:r>
              <a:rPr lang="en-US" sz="1600">
                <a:solidFill>
                  <a:srgbClr val="F8ACB0"/>
                </a:solidFill>
              </a:rPr>
              <a:t>In addition, the runtimes range </a:t>
            </a:r>
            <a:r>
              <a:rPr lang="en-US" sz="1600" b="0" i="0" u="none" strike="noStrike" cap="none">
                <a:solidFill>
                  <a:srgbClr val="F8ACB0"/>
                </a:solidFill>
                <a:latin typeface="Arial"/>
                <a:ea typeface="Arial"/>
                <a:cs typeface="Arial"/>
                <a:sym typeface="Arial"/>
              </a:rPr>
              <a:t>from </a:t>
            </a:r>
            <a:r>
              <a:rPr lang="en-US" sz="1600">
                <a:solidFill>
                  <a:srgbClr val="F8ACB0"/>
                </a:solidFill>
              </a:rPr>
              <a:t>1.05</a:t>
            </a:r>
            <a:r>
              <a:rPr lang="en-US" sz="1600" b="0" i="0" u="none" strike="noStrike" cap="none">
                <a:solidFill>
                  <a:srgbClr val="F8ACB0"/>
                </a:solidFill>
                <a:latin typeface="Arial"/>
                <a:ea typeface="Arial"/>
                <a:cs typeface="Arial"/>
                <a:sym typeface="Arial"/>
              </a:rPr>
              <a:t> to </a:t>
            </a:r>
            <a:r>
              <a:rPr lang="en-US" sz="1600">
                <a:solidFill>
                  <a:srgbClr val="F8ACB0"/>
                </a:solidFill>
              </a:rPr>
              <a:t>7.46 </a:t>
            </a:r>
            <a:r>
              <a:rPr lang="en-US" sz="1600" b="0" i="0" u="none" strike="noStrike" cap="none">
                <a:solidFill>
                  <a:srgbClr val="F8ACB0"/>
                </a:solidFill>
                <a:latin typeface="Arial"/>
                <a:ea typeface="Arial"/>
                <a:cs typeface="Arial"/>
                <a:sym typeface="Arial"/>
              </a:rPr>
              <a:t>seconds</a:t>
            </a:r>
            <a:r>
              <a:rPr lang="en-US" sz="1600">
                <a:solidFill>
                  <a:srgbClr val="F8ACB0"/>
                </a:solidFill>
              </a:rPr>
              <a:t>.</a:t>
            </a:r>
            <a:endParaRPr/>
          </a:p>
          <a:p>
            <a:pPr marL="0" marR="0" lvl="0" indent="0" algn="l" rtl="0">
              <a:lnSpc>
                <a:spcPct val="100000"/>
              </a:lnSpc>
              <a:spcBef>
                <a:spcPts val="0"/>
              </a:spcBef>
              <a:spcAft>
                <a:spcPts val="0"/>
              </a:spcAft>
              <a:buNone/>
            </a:pPr>
            <a:endParaRPr sz="1600">
              <a:solidFill>
                <a:srgbClr val="F8ACB0"/>
              </a:solidFill>
            </a:endParaRPr>
          </a:p>
          <a:p>
            <a:pPr marL="0" marR="0" lvl="0" indent="0" algn="l" rtl="0">
              <a:lnSpc>
                <a:spcPct val="100000"/>
              </a:lnSpc>
              <a:spcBef>
                <a:spcPts val="0"/>
              </a:spcBef>
              <a:spcAft>
                <a:spcPts val="0"/>
              </a:spcAft>
              <a:buNone/>
            </a:pPr>
            <a:r>
              <a:rPr lang="en-US" sz="1600">
                <a:solidFill>
                  <a:srgbClr val="F8ACB0"/>
                </a:solidFill>
              </a:rPr>
              <a:t>Regression method that fits the data the best and was high performing:</a:t>
            </a:r>
            <a:endParaRPr sz="1600">
              <a:solidFill>
                <a:srgbClr val="F8ACB0"/>
              </a:solidFill>
            </a:endParaRPr>
          </a:p>
          <a:p>
            <a:pPr marL="0" marR="0" lvl="0" indent="0" algn="l" rtl="0">
              <a:lnSpc>
                <a:spcPct val="100000"/>
              </a:lnSpc>
              <a:spcBef>
                <a:spcPts val="0"/>
              </a:spcBef>
              <a:spcAft>
                <a:spcPts val="0"/>
              </a:spcAft>
              <a:buNone/>
            </a:pPr>
            <a:endParaRPr sz="1600">
              <a:solidFill>
                <a:srgbClr val="F8ACB0"/>
              </a:solidFill>
            </a:endParaRPr>
          </a:p>
          <a:p>
            <a:pPr marL="0" marR="0" lvl="0" indent="0" algn="l" rtl="0">
              <a:lnSpc>
                <a:spcPct val="100000"/>
              </a:lnSpc>
              <a:spcBef>
                <a:spcPts val="0"/>
              </a:spcBef>
              <a:spcAft>
                <a:spcPts val="0"/>
              </a:spcAft>
              <a:buNone/>
            </a:pPr>
            <a:r>
              <a:rPr lang="en-US" sz="1600">
                <a:solidFill>
                  <a:srgbClr val="F8ACB0"/>
                </a:solidFill>
              </a:rPr>
              <a:t>Random Forest with a runtime of 1.05 seconds.</a:t>
            </a:r>
            <a:endParaRPr sz="1600">
              <a:solidFill>
                <a:srgbClr val="F8ACB0"/>
              </a:solidFill>
            </a:endParaRPr>
          </a:p>
          <a:p>
            <a:pPr marL="0" marR="0" lvl="0" indent="0" algn="l" rtl="0">
              <a:lnSpc>
                <a:spcPct val="100000"/>
              </a:lnSpc>
              <a:spcBef>
                <a:spcPts val="0"/>
              </a:spcBef>
              <a:spcAft>
                <a:spcPts val="0"/>
              </a:spcAft>
              <a:buNone/>
            </a:pPr>
            <a:r>
              <a:rPr lang="en-US" sz="1600">
                <a:solidFill>
                  <a:srgbClr val="F8ACB0"/>
                </a:solidFill>
              </a:rPr>
              <a:t>     </a:t>
            </a:r>
            <a:endParaRPr sz="1600">
              <a:solidFill>
                <a:srgbClr val="F8ACB0"/>
              </a:solidFill>
            </a:endParaRPr>
          </a:p>
          <a:p>
            <a:pPr marL="0" marR="0" lvl="0" indent="0" algn="l" rtl="0">
              <a:lnSpc>
                <a:spcPct val="100000"/>
              </a:lnSpc>
              <a:spcBef>
                <a:spcPts val="0"/>
              </a:spcBef>
              <a:spcAft>
                <a:spcPts val="0"/>
              </a:spcAft>
              <a:buNone/>
            </a:pPr>
            <a:r>
              <a:rPr lang="en-US" sz="1600">
                <a:solidFill>
                  <a:srgbClr val="F8ACB0"/>
                </a:solidFill>
              </a:rPr>
              <a:t>   </a:t>
            </a:r>
            <a:endParaRPr sz="1600">
              <a:solidFill>
                <a:srgbClr val="F8ACB0"/>
              </a:solidFil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78" name="Google Shape;78;p16"/>
          <p:cNvPicPr preferRelativeResize="0"/>
          <p:nvPr/>
        </p:nvPicPr>
        <p:blipFill rotWithShape="1">
          <a:blip r:embed="rId3">
            <a:alphaModFix/>
          </a:blip>
          <a:srcRect/>
          <a:stretch/>
        </p:blipFill>
        <p:spPr>
          <a:xfrm>
            <a:off x="8302234" y="24962"/>
            <a:ext cx="735877" cy="73587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conomic Impact of Coronavirus by Slidesgo">
  <a:themeElements>
    <a:clrScheme name="Simple Light">
      <a:dk1>
        <a:srgbClr val="FCFCFC"/>
      </a:dk1>
      <a:lt1>
        <a:srgbClr val="112349"/>
      </a:lt1>
      <a:dk2>
        <a:srgbClr val="253B61"/>
      </a:dk2>
      <a:lt2>
        <a:srgbClr val="EF4349"/>
      </a:lt2>
      <a:accent1>
        <a:srgbClr val="F3797E"/>
      </a:accent1>
      <a:accent2>
        <a:srgbClr val="FCFCFC"/>
      </a:accent2>
      <a:accent3>
        <a:srgbClr val="F3797E"/>
      </a:accent3>
      <a:accent4>
        <a:srgbClr val="EF4349"/>
      </a:accent4>
      <a:accent5>
        <a:srgbClr val="253B61"/>
      </a:accent5>
      <a:accent6>
        <a:srgbClr val="112349"/>
      </a:accent6>
      <a:hlink>
        <a:srgbClr val="FCFC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1090</Words>
  <Application>Microsoft Macintosh PowerPoint</Application>
  <PresentationFormat>On-screen Show (16:9)</PresentationFormat>
  <Paragraphs>96</Paragraphs>
  <Slides>7</Slides>
  <Notes>7</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Bebas Neue</vt:lpstr>
      <vt:lpstr>Courier</vt:lpstr>
      <vt:lpstr>Spartan</vt:lpstr>
      <vt:lpstr>Arial</vt:lpstr>
      <vt:lpstr>Noto Sans Symbols</vt:lpstr>
      <vt:lpstr>Staatliches</vt:lpstr>
      <vt:lpstr>Times New Roman</vt:lpstr>
      <vt:lpstr>Spartan Thin</vt:lpstr>
      <vt:lpstr>Economic Impact of Coronavirus by Slidesgo</vt:lpstr>
      <vt:lpstr>Predicting The Risk of Defaulting Against Credit Risk Variables</vt:lpstr>
      <vt:lpstr>Data Description</vt:lpstr>
      <vt:lpstr>Boxplots: AUC of 50 samples</vt:lpstr>
      <vt:lpstr>10-Fold Cross Validation Curves</vt:lpstr>
      <vt:lpstr>Bar Plots of Estimated Coefficients</vt:lpstr>
      <vt:lpstr>Fitting Time &amp; Performance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Risk of Defaulting Against Credit Risk Variables</dc:title>
  <dc:creator>Yulia</dc:creator>
  <cp:lastModifiedBy>AUGUSTIN.NARE@baruchmail.cuny.edu</cp:lastModifiedBy>
  <cp:revision>1</cp:revision>
  <dcterms:modified xsi:type="dcterms:W3CDTF">2021-12-15T06:34:39Z</dcterms:modified>
</cp:coreProperties>
</file>