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BC7AE-CDD3-473E-82A2-6CDDA0834D9A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8DDAC-C66E-4ED0-B311-DFE24D958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97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8DDAC-C66E-4ED0-B311-DFE24D958EC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8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C1381-D8FA-424B-B40F-E615A9820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507908-F811-43F3-B334-E7F9425A1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2B26D4-D5A0-4155-8C1D-D56C9007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E44-096C-46AD-B83A-C7E362AC7837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6E6FC9-1702-4B6C-BB50-0086040A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342BBB-12AE-4E31-828C-21DD42A2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49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EDFDE-2579-440C-A608-EFF85112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B1B1D4-23A3-43D6-AD5B-4C8A6BDD3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A123E3-0DCF-42D2-86AA-65C74E5D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E44-096C-46AD-B83A-C7E362AC7837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67F01A-BF99-4D90-8AC1-91079329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F0838C-2506-40A6-B074-FA879A0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77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74C98B-C618-445E-9F39-BD454BF1F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5238EE-3A74-464F-8FE6-E55C4B82E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7DC73B-3053-45CB-BA08-4799B703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E44-096C-46AD-B83A-C7E362AC7837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F0E5F8-ED82-4ACF-B86E-6EBDFA97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E65C55-DBAB-4921-8871-D6674006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73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D3BDE-B181-4B07-BA21-05DD8469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A75842-16E0-4DE6-8ABD-B2536667A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A01535-9A64-46C8-B899-5A30D147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E44-096C-46AD-B83A-C7E362AC7837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FE90C0-9971-484A-A729-E8A97BC4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5859DE-B885-4F86-BCE2-1063D2CB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05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860B9-2F0A-4EB2-B7C0-4CEC9901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20E777-3701-4935-B12E-77CBBD0F5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A2A53E-6A65-45AC-82A5-4E0A609A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E44-096C-46AD-B83A-C7E362AC7837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FB08D6-84C2-4432-A65C-C6A1F244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F49848-B81A-4EFD-9F08-D96AE27A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26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8BE53-C42E-401B-8E12-8D7266E8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25C23-AD6E-4E93-B05F-FC065C8CA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9FCCE7-E213-43A6-9367-F24F287E4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80941F-C945-4E9F-990E-06CD0F50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E44-096C-46AD-B83A-C7E362AC7837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E1C23F-8E70-4427-A8F7-304350EB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F03B11-26D8-4DD7-B000-BD248C0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19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AF424-EED9-4597-ACAF-7E803DF7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2E1EBE-3431-4C13-8C26-12E4F652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A6BF34-6A5B-4B56-86C7-6F8A560CF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4D2373-7433-438F-8849-426339A56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A50CCE-3963-4FBC-BE65-EDCDF5CD3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BA2542-7591-4DE2-A914-645985DC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E44-096C-46AD-B83A-C7E362AC7837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580E11-C903-484E-9BBA-35BADBD8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E73FAC-73D8-46F9-A15F-9FD90E26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1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9FFFA-F8C9-42DC-B3D8-E491CF34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11D16A-8055-482C-BF4E-1F9DF245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E44-096C-46AD-B83A-C7E362AC7837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12F2B6-2795-4855-8715-1EFFEFB8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C521B3-95EB-4174-B925-2D6DD119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80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0DB6E8-4E40-48BB-B93C-9FFF898B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E44-096C-46AD-B83A-C7E362AC7837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0F7EDF-6619-4D12-8A07-01C6E42B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836551-7CB1-4C44-B473-B3B26257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55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76DD9-673D-453D-B78F-68A0B0AB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28972-F0A7-4B2A-BBCD-2330BD8A8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7AA1ED-EE5C-4007-9BE1-9C424990D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0B5815-78C8-4234-A2C4-26D15B4D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E44-096C-46AD-B83A-C7E362AC7837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769EE1-372D-473A-BC6B-13E96558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DE274F-E4AD-4ECD-949A-57819FEA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41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AD25D-2E37-4AD5-BF60-85992981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3E42EF-6913-4AFF-A6D7-2C531BAAE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28E3C1-C293-4A56-8B4C-BE4655F2F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589C5C-C479-41C1-9E46-A4BC1A4A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BE44-096C-46AD-B83A-C7E362AC7837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318219-13EE-4852-8B3B-DDFF4D1C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2F30BF-1D65-416F-A48E-B55E37D0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51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7CE92-0015-404A-BF95-09A60358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68280B-3DFB-4B3B-9A9A-5822F90C1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0DFC3C-068D-44E4-9663-0D4EDCADF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6BE44-096C-46AD-B83A-C7E362AC7837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6697E7-BE8D-4134-89E9-BD40D7EC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28DDB8-63CA-448D-9E25-0860A9F34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AA1E6-6309-41AA-B260-2999A704D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41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bi.ac.uk/Tools/services/web/toolresult.ebi?jobId=emboss_needle-I20210130-074433-0660-87025403-p2m" TargetMode="External"/><Relationship Id="rId3" Type="http://schemas.openxmlformats.org/officeDocument/2006/relationships/hyperlink" Target="https://www.ensembl.org/Mus_musculus/Gene/Summary?g=ENSMUSG00000029580;r=5:142903115-142906754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ensembl.org/Homo_sapiens/Gene/Sequence?g=ENSG00000075624;r=7:5526409-556390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ebi.ac.uk/Tools/services/web/toolresult.ebi?jobId=emboss_needle-I20210130-071953-0252-88332909-p1m" TargetMode="External"/><Relationship Id="rId5" Type="http://schemas.openxmlformats.org/officeDocument/2006/relationships/hyperlink" Target="https://www.uniprot.org/uniprot/P60710" TargetMode="External"/><Relationship Id="rId4" Type="http://schemas.openxmlformats.org/officeDocument/2006/relationships/hyperlink" Target="https://www.uniprot.org/uniprot/P60709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A76F5F5-92BF-4A35-8F9C-1E24004CF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06702"/>
              </p:ext>
            </p:extLst>
          </p:nvPr>
        </p:nvGraphicFramePr>
        <p:xfrm>
          <a:off x="1282554" y="523220"/>
          <a:ext cx="9626892" cy="523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41">
                  <a:extLst>
                    <a:ext uri="{9D8B030D-6E8A-4147-A177-3AD203B41FA5}">
                      <a16:colId xmlns:a16="http://schemas.microsoft.com/office/drawing/2014/main" val="306106458"/>
                    </a:ext>
                  </a:extLst>
                </a:gridCol>
                <a:gridCol w="802241">
                  <a:extLst>
                    <a:ext uri="{9D8B030D-6E8A-4147-A177-3AD203B41FA5}">
                      <a16:colId xmlns:a16="http://schemas.microsoft.com/office/drawing/2014/main" val="1711197867"/>
                    </a:ext>
                  </a:extLst>
                </a:gridCol>
                <a:gridCol w="820220">
                  <a:extLst>
                    <a:ext uri="{9D8B030D-6E8A-4147-A177-3AD203B41FA5}">
                      <a16:colId xmlns:a16="http://schemas.microsoft.com/office/drawing/2014/main" val="1252081159"/>
                    </a:ext>
                  </a:extLst>
                </a:gridCol>
                <a:gridCol w="784262">
                  <a:extLst>
                    <a:ext uri="{9D8B030D-6E8A-4147-A177-3AD203B41FA5}">
                      <a16:colId xmlns:a16="http://schemas.microsoft.com/office/drawing/2014/main" val="1130209239"/>
                    </a:ext>
                  </a:extLst>
                </a:gridCol>
                <a:gridCol w="802241">
                  <a:extLst>
                    <a:ext uri="{9D8B030D-6E8A-4147-A177-3AD203B41FA5}">
                      <a16:colId xmlns:a16="http://schemas.microsoft.com/office/drawing/2014/main" val="2084009534"/>
                    </a:ext>
                  </a:extLst>
                </a:gridCol>
                <a:gridCol w="802241">
                  <a:extLst>
                    <a:ext uri="{9D8B030D-6E8A-4147-A177-3AD203B41FA5}">
                      <a16:colId xmlns:a16="http://schemas.microsoft.com/office/drawing/2014/main" val="2402910729"/>
                    </a:ext>
                  </a:extLst>
                </a:gridCol>
                <a:gridCol w="802241">
                  <a:extLst>
                    <a:ext uri="{9D8B030D-6E8A-4147-A177-3AD203B41FA5}">
                      <a16:colId xmlns:a16="http://schemas.microsoft.com/office/drawing/2014/main" val="1630460247"/>
                    </a:ext>
                  </a:extLst>
                </a:gridCol>
                <a:gridCol w="802241">
                  <a:extLst>
                    <a:ext uri="{9D8B030D-6E8A-4147-A177-3AD203B41FA5}">
                      <a16:colId xmlns:a16="http://schemas.microsoft.com/office/drawing/2014/main" val="2454919831"/>
                    </a:ext>
                  </a:extLst>
                </a:gridCol>
                <a:gridCol w="802241">
                  <a:extLst>
                    <a:ext uri="{9D8B030D-6E8A-4147-A177-3AD203B41FA5}">
                      <a16:colId xmlns:a16="http://schemas.microsoft.com/office/drawing/2014/main" val="1281106591"/>
                    </a:ext>
                  </a:extLst>
                </a:gridCol>
                <a:gridCol w="802241">
                  <a:extLst>
                    <a:ext uri="{9D8B030D-6E8A-4147-A177-3AD203B41FA5}">
                      <a16:colId xmlns:a16="http://schemas.microsoft.com/office/drawing/2014/main" val="2048060356"/>
                    </a:ext>
                  </a:extLst>
                </a:gridCol>
                <a:gridCol w="802241">
                  <a:extLst>
                    <a:ext uri="{9D8B030D-6E8A-4147-A177-3AD203B41FA5}">
                      <a16:colId xmlns:a16="http://schemas.microsoft.com/office/drawing/2014/main" val="4013749819"/>
                    </a:ext>
                  </a:extLst>
                </a:gridCol>
                <a:gridCol w="802241">
                  <a:extLst>
                    <a:ext uri="{9D8B030D-6E8A-4147-A177-3AD203B41FA5}">
                      <a16:colId xmlns:a16="http://schemas.microsoft.com/office/drawing/2014/main" val="877722287"/>
                    </a:ext>
                  </a:extLst>
                </a:gridCol>
              </a:tblGrid>
              <a:tr h="43625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466136"/>
                  </a:ext>
                </a:extLst>
              </a:tr>
              <a:tr h="4362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832962"/>
                  </a:ext>
                </a:extLst>
              </a:tr>
              <a:tr h="4323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1"/>
                          </a:solidFill>
                        </a:rPr>
                        <a:t>↘ 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→ 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→ 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→ 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→ 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→ 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↘ 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→ -65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→ -75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→ -85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2523"/>
                  </a:ext>
                </a:extLst>
              </a:tr>
              <a:tr h="4362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↓ 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1"/>
                          </a:solidFill>
                        </a:rPr>
                        <a:t>↘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→ 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→ 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→ 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↘ 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→ 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↘ 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→ 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↘ -70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60028"/>
                  </a:ext>
                </a:extLst>
              </a:tr>
              <a:tr h="4362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↓ 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↓ 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1"/>
                          </a:solidFill>
                        </a:rPr>
                        <a:t>↘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→ 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→ 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→ 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→ 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→ 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-54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-64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36372"/>
                  </a:ext>
                </a:extLst>
              </a:tr>
              <a:tr h="4362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↓ 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-19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2</a:t>
                      </a:r>
                      <a:endParaRPr lang="ru-R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-8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-9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-19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-29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-39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-49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938128"/>
                  </a:ext>
                </a:extLst>
              </a:tr>
              <a:tr h="4362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↓ 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-29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-8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-2</a:t>
                      </a:r>
                      <a:endParaRPr lang="ru-R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-12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-4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-14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-24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-34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84799"/>
                  </a:ext>
                </a:extLst>
              </a:tr>
              <a:tr h="4362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↓ 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-39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-12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3</a:t>
                      </a:r>
                      <a:endParaRPr lang="ru-R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-7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-9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-19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5465"/>
                  </a:ext>
                </a:extLst>
              </a:tr>
              <a:tr h="4362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↓ 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-49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-34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-28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-22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8</a:t>
                      </a:r>
                      <a:endParaRPr lang="ru-R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-2</a:t>
                      </a:r>
                      <a:endParaRPr lang="ru-R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-4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72112"/>
                  </a:ext>
                </a:extLst>
              </a:tr>
              <a:tr h="4362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↓ -74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-59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-44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-38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↘-2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3</a:t>
                      </a:r>
                      <a:endParaRPr lang="ru-R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15151"/>
                  </a:ext>
                </a:extLst>
              </a:tr>
              <a:tr h="4362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↓ -84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-69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-54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-42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8</a:t>
                      </a:r>
                      <a:endParaRPr lang="ru-R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232051"/>
                  </a:ext>
                </a:extLst>
              </a:tr>
              <a:tr h="4362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↓ -94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-79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-58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-43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 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-2</a:t>
                      </a:r>
                      <a:endParaRPr lang="ru-R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605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17AA6E-5DAD-4F7E-BFBE-6EA73E275DD8}"/>
              </a:ext>
            </a:extLst>
          </p:cNvPr>
          <p:cNvSpPr txBox="1"/>
          <p:nvPr/>
        </p:nvSpPr>
        <p:spPr>
          <a:xfrm>
            <a:off x="3732943" y="0"/>
            <a:ext cx="4726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Линейный штраф (</a:t>
            </a:r>
            <a:r>
              <a:rPr lang="en-US" sz="2800" dirty="0"/>
              <a:t>d = 10</a:t>
            </a:r>
            <a:r>
              <a:rPr lang="ru-RU" sz="28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81F9E-61ED-4B1B-8CFF-68A66E2C84DE}"/>
              </a:ext>
            </a:extLst>
          </p:cNvPr>
          <p:cNvSpPr txBox="1"/>
          <p:nvPr/>
        </p:nvSpPr>
        <p:spPr>
          <a:xfrm>
            <a:off x="3732943" y="5923628"/>
            <a:ext cx="1916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CTGTCTC-CTG</a:t>
            </a:r>
          </a:p>
          <a:p>
            <a:pPr algn="ctr"/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ATGAGTCTCT-</a:t>
            </a:r>
            <a:endParaRPr lang="ru-RU" sz="2000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pic>
        <p:nvPicPr>
          <p:cNvPr id="3" name="Рисунок 2" descr="Изображение выглядит как текст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D7ABBC43-08C9-4F4A-BFF0-FBD4CAAD9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61" y="5878338"/>
            <a:ext cx="2326958" cy="7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0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17AA6E-5DAD-4F7E-BFBE-6EA73E275DD8}"/>
              </a:ext>
            </a:extLst>
          </p:cNvPr>
          <p:cNvSpPr txBox="1"/>
          <p:nvPr/>
        </p:nvSpPr>
        <p:spPr>
          <a:xfrm>
            <a:off x="3472666" y="0"/>
            <a:ext cx="5784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Аффинный штраф (</a:t>
            </a:r>
            <a:r>
              <a:rPr lang="en-US" sz="2800" dirty="0"/>
              <a:t>d = 10</a:t>
            </a:r>
            <a:r>
              <a:rPr lang="ru-RU" sz="2800" dirty="0"/>
              <a:t>, </a:t>
            </a:r>
            <a:r>
              <a:rPr lang="en-US" sz="2800" dirty="0"/>
              <a:t>e = 0.5</a:t>
            </a:r>
            <a:r>
              <a:rPr lang="ru-RU" sz="28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81F9E-61ED-4B1B-8CFF-68A66E2C84DE}"/>
              </a:ext>
            </a:extLst>
          </p:cNvPr>
          <p:cNvSpPr txBox="1"/>
          <p:nvPr/>
        </p:nvSpPr>
        <p:spPr>
          <a:xfrm>
            <a:off x="3472666" y="5915693"/>
            <a:ext cx="2265450" cy="7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C--TGTCTCCTG</a:t>
            </a:r>
            <a:endParaRPr lang="ru-RU" sz="2000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algn="ctr"/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ATGAGTCTC-T-</a:t>
            </a:r>
            <a:endParaRPr lang="ru-RU" sz="2000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pic>
        <p:nvPicPr>
          <p:cNvPr id="3" name="Рисунок 2" descr="Изображение выглядит как текст, стена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D5CCB6FF-5C05-4318-849B-55197BD3A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05" y="523220"/>
            <a:ext cx="7971789" cy="277215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зеленый&#10;&#10;Автоматически созданное описание">
            <a:extLst>
              <a:ext uri="{FF2B5EF4-FFF2-40B4-BE49-F238E27FC236}">
                <a16:creationId xmlns:a16="http://schemas.microsoft.com/office/drawing/2014/main" id="{55E920D1-52D3-40AC-B9FF-F06983980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43" y="3562623"/>
            <a:ext cx="4858000" cy="2209914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BCD2CC4-6E8B-40AF-BA01-361417FA6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58" y="3562623"/>
            <a:ext cx="4877051" cy="2209914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10CDA9D-40FD-4BCC-A2BF-0C1EE2F5FC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41" y="5833954"/>
            <a:ext cx="2639789" cy="8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7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769E48B0-C1E8-41A6-AB92-506CA7601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42418"/>
              </p:ext>
            </p:extLst>
          </p:nvPr>
        </p:nvGraphicFramePr>
        <p:xfrm>
          <a:off x="335623" y="970527"/>
          <a:ext cx="4307154" cy="133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215">
                  <a:extLst>
                    <a:ext uri="{9D8B030D-6E8A-4147-A177-3AD203B41FA5}">
                      <a16:colId xmlns:a16="http://schemas.microsoft.com/office/drawing/2014/main" val="3034128121"/>
                    </a:ext>
                  </a:extLst>
                </a:gridCol>
                <a:gridCol w="1592494">
                  <a:extLst>
                    <a:ext uri="{9D8B030D-6E8A-4147-A177-3AD203B41FA5}">
                      <a16:colId xmlns:a16="http://schemas.microsoft.com/office/drawing/2014/main" val="3970707665"/>
                    </a:ext>
                  </a:extLst>
                </a:gridCol>
                <a:gridCol w="1890445">
                  <a:extLst>
                    <a:ext uri="{9D8B030D-6E8A-4147-A177-3AD203B41FA5}">
                      <a16:colId xmlns:a16="http://schemas.microsoft.com/office/drawing/2014/main" val="422064617"/>
                    </a:ext>
                  </a:extLst>
                </a:gridCol>
              </a:tblGrid>
              <a:tr h="44505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Homo sapiens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 musculus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33229"/>
                  </a:ext>
                </a:extLst>
              </a:tr>
              <a:tr h="445055">
                <a:tc>
                  <a:txBody>
                    <a:bodyPr/>
                    <a:lstStyle/>
                    <a:p>
                      <a:r>
                        <a:rPr lang="ru-RU" dirty="0"/>
                        <a:t>Ген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Ensembl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Ensembl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28917"/>
                  </a:ext>
                </a:extLst>
              </a:tr>
              <a:tr h="445055">
                <a:tc>
                  <a:txBody>
                    <a:bodyPr/>
                    <a:lstStyle/>
                    <a:p>
                      <a:r>
                        <a:rPr lang="ru-RU" dirty="0"/>
                        <a:t>Белок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UniProt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UniProt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49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387259-B3BC-4514-A1EB-3AE339FD9AC2}"/>
              </a:ext>
            </a:extLst>
          </p:cNvPr>
          <p:cNvSpPr txBox="1"/>
          <p:nvPr/>
        </p:nvSpPr>
        <p:spPr>
          <a:xfrm>
            <a:off x="335623" y="261610"/>
            <a:ext cx="1890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Задание 2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hlinkClick r:id="rId6"/>
            <a:extLst>
              <a:ext uri="{FF2B5EF4-FFF2-40B4-BE49-F238E27FC236}">
                <a16:creationId xmlns:a16="http://schemas.microsoft.com/office/drawing/2014/main" id="{2910BDD7-7358-412E-8D61-FDB67715CA9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7"/>
          <a:stretch/>
        </p:blipFill>
        <p:spPr>
          <a:xfrm>
            <a:off x="6558337" y="3328828"/>
            <a:ext cx="4591974" cy="2928134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hlinkClick r:id="rId8"/>
            <a:extLst>
              <a:ext uri="{FF2B5EF4-FFF2-40B4-BE49-F238E27FC236}">
                <a16:creationId xmlns:a16="http://schemas.microsoft.com/office/drawing/2014/main" id="{202A3F46-A49C-42E8-9F5C-FC11690529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54" y="3401635"/>
            <a:ext cx="4531404" cy="277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292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385</Words>
  <Application>Microsoft Office PowerPoint</Application>
  <PresentationFormat>Широкоэкранный</PresentationFormat>
  <Paragraphs>157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PT Mono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Енгибарян Нарек Карапетович</dc:creator>
  <cp:lastModifiedBy>Енгибарян Нарек Карапетович</cp:lastModifiedBy>
  <cp:revision>28</cp:revision>
  <dcterms:created xsi:type="dcterms:W3CDTF">2021-01-25T22:27:20Z</dcterms:created>
  <dcterms:modified xsi:type="dcterms:W3CDTF">2021-01-30T07:48:05Z</dcterms:modified>
</cp:coreProperties>
</file>