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58" r:id="rId4"/>
    <p:sldId id="259" r:id="rId5"/>
    <p:sldId id="269" r:id="rId6"/>
    <p:sldId id="260" r:id="rId7"/>
    <p:sldId id="261" r:id="rId8"/>
    <p:sldId id="262" r:id="rId9"/>
    <p:sldId id="263" r:id="rId10"/>
    <p:sldId id="265" r:id="rId11"/>
    <p:sldId id="268" r:id="rId12"/>
    <p:sldId id="266" r:id="rId13"/>
    <p:sldId id="264" r:id="rId14"/>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D08D"/>
    <a:srgbClr val="C4CDB4"/>
    <a:srgbClr val="B54C39"/>
    <a:srgbClr val="845716"/>
    <a:srgbClr val="996519"/>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345" autoAdjust="0"/>
  </p:normalViewPr>
  <p:slideViewPr>
    <p:cSldViewPr snapToGrid="0">
      <p:cViewPr varScale="1">
        <p:scale>
          <a:sx n="70" d="100"/>
          <a:sy n="70" d="100"/>
        </p:scale>
        <p:origin x="58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23E3FA-87C7-49C6-9093-480A23DED9B0}" type="datetimeFigureOut">
              <a:rPr lang="en-US" smtClean="0"/>
              <a:t>8/9/2025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E45D1E-6783-4491-B9DA-9988A410F0D2}" type="slidenum">
              <a:rPr lang="en-US" smtClean="0"/>
              <a:t>‹#›</a:t>
            </a:fld>
            <a:endParaRPr lang="en-US"/>
          </a:p>
        </p:txBody>
      </p:sp>
    </p:spTree>
    <p:extLst>
      <p:ext uri="{BB962C8B-B14F-4D97-AF65-F5344CB8AC3E}">
        <p14:creationId xmlns:p14="http://schemas.microsoft.com/office/powerpoint/2010/main" val="1021233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few decades ago, getting around a city required paper maps, advance planning, and a good sense of direction. Today, apps like Google Maps, Waze, and others allow us to find the fastest route in seconds, using real-time data and efficient algorithms like Dijkstra, A*, and others.</a:t>
            </a:r>
          </a:p>
          <a:p>
            <a:r>
              <a:rPr lang="en-US" dirty="0"/>
              <a:t>However, in urban cycling contexts, the shortest route is not always the best one. Cyclists tend to prioritize quieter, safer streets, with less traffic, or with dedicated infrastructure. This is a problem that current navigation apps still don’t fully address.</a:t>
            </a:r>
          </a:p>
          <a:p>
            <a:r>
              <a:rPr lang="en-US" dirty="0"/>
              <a:t>That’s why, in this project, we aimed to go beyond simple distance calculations. We wanted to explore how artificial intelligence can contribute to smarter cycling infrastructure planning, one that not only optimizes routes, but also takes into account the built environment and the user experience.</a:t>
            </a:r>
          </a:p>
          <a:p>
            <a:r>
              <a:rPr lang="en-US" dirty="0" err="1"/>
              <a:t>Preguntar</a:t>
            </a:r>
            <a:r>
              <a:rPr lang="en-US" dirty="0"/>
              <a:t> a ChatGPT</a:t>
            </a:r>
          </a:p>
          <a:p>
            <a:endParaRPr lang="en-US" dirty="0"/>
          </a:p>
        </p:txBody>
      </p:sp>
      <p:sp>
        <p:nvSpPr>
          <p:cNvPr id="4" name="Slide Number Placeholder 3"/>
          <p:cNvSpPr>
            <a:spLocks noGrp="1"/>
          </p:cNvSpPr>
          <p:nvPr>
            <p:ph type="sldNum" sz="quarter" idx="5"/>
          </p:nvPr>
        </p:nvSpPr>
        <p:spPr/>
        <p:txBody>
          <a:bodyPr/>
          <a:lstStyle/>
          <a:p>
            <a:fld id="{2BE45D1E-6783-4491-B9DA-9988A410F0D2}" type="slidenum">
              <a:rPr lang="en-US" smtClean="0"/>
              <a:t>2</a:t>
            </a:fld>
            <a:endParaRPr lang="en-US"/>
          </a:p>
        </p:txBody>
      </p:sp>
    </p:spTree>
    <p:extLst>
      <p:ext uri="{BB962C8B-B14F-4D97-AF65-F5344CB8AC3E}">
        <p14:creationId xmlns:p14="http://schemas.microsoft.com/office/powerpoint/2010/main" val="3191883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followed a three-step methodology to build safer and more cyclist-friendly routes.</a:t>
            </a:r>
          </a:p>
          <a:p>
            <a:r>
              <a:rPr lang="en-US" dirty="0"/>
              <a:t>First, we </a:t>
            </a:r>
            <a:r>
              <a:rPr lang="en-US" b="1" dirty="0"/>
              <a:t>acquired geospatial data</a:t>
            </a:r>
            <a:r>
              <a:rPr lang="en-US" dirty="0"/>
              <a:t> from OpenStreetMap using the </a:t>
            </a:r>
            <a:r>
              <a:rPr lang="en-US" dirty="0" err="1"/>
              <a:t>OSMnx</a:t>
            </a:r>
            <a:r>
              <a:rPr lang="en-US" dirty="0"/>
              <a:t> Python library, which allowed us to model the road network as a graph.</a:t>
            </a:r>
          </a:p>
          <a:p>
            <a:r>
              <a:rPr lang="en-US" dirty="0"/>
              <a:t>Then, we applied </a:t>
            </a:r>
            <a:r>
              <a:rPr lang="en-US" b="1" dirty="0"/>
              <a:t>clustering analysis</a:t>
            </a:r>
            <a:r>
              <a:rPr lang="en-US" dirty="0"/>
              <a:t> using two unsupervised machine learning algorithms: K-Means and DBSCAN. These helped us identify groups of roads with similar characteristics.</a:t>
            </a:r>
          </a:p>
          <a:p>
            <a:r>
              <a:rPr lang="en-US" dirty="0"/>
              <a:t>Finally, we implemented a </a:t>
            </a:r>
            <a:r>
              <a:rPr lang="en-US" b="1" dirty="0"/>
              <a:t>route optimization algorithm</a:t>
            </a:r>
            <a:r>
              <a:rPr lang="en-US" dirty="0"/>
              <a:t> based on A*, but with a penalty added to discourage non-residential streets—so we could simulate a cyclist’s preference for safer and calmer roads.</a:t>
            </a:r>
          </a:p>
          <a:p>
            <a:endParaRPr lang="en-US" dirty="0"/>
          </a:p>
        </p:txBody>
      </p:sp>
      <p:sp>
        <p:nvSpPr>
          <p:cNvPr id="4" name="Slide Number Placeholder 3"/>
          <p:cNvSpPr>
            <a:spLocks noGrp="1"/>
          </p:cNvSpPr>
          <p:nvPr>
            <p:ph type="sldNum" sz="quarter" idx="5"/>
          </p:nvPr>
        </p:nvSpPr>
        <p:spPr/>
        <p:txBody>
          <a:bodyPr/>
          <a:lstStyle/>
          <a:p>
            <a:fld id="{2BE45D1E-6783-4491-B9DA-9988A410F0D2}" type="slidenum">
              <a:rPr lang="en-US" smtClean="0"/>
              <a:t>3</a:t>
            </a:fld>
            <a:endParaRPr lang="en-US"/>
          </a:p>
        </p:txBody>
      </p:sp>
    </p:spTree>
    <p:extLst>
      <p:ext uri="{BB962C8B-B14F-4D97-AF65-F5344CB8AC3E}">
        <p14:creationId xmlns:p14="http://schemas.microsoft.com/office/powerpoint/2010/main" val="2595012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begin our analysis, we selected </a:t>
            </a:r>
            <a:r>
              <a:rPr lang="en-US" b="1" dirty="0"/>
              <a:t>Piedmont, California</a:t>
            </a:r>
            <a:r>
              <a:rPr lang="en-US" dirty="0"/>
              <a:t> as our study area. This city has a manageable scale for geospatial analysis and a well-documented bike infrastructure, which made it ideal for testing our methodology.</a:t>
            </a:r>
          </a:p>
          <a:p>
            <a:r>
              <a:rPr lang="en-US" dirty="0"/>
              <a:t>We extracted the road network from </a:t>
            </a:r>
            <a:r>
              <a:rPr lang="en-US" b="1" dirty="0"/>
              <a:t>OpenStreetMap</a:t>
            </a:r>
            <a:r>
              <a:rPr lang="en-US" dirty="0"/>
              <a:t>, the world’s largest collaborative geospatial database. To do this, we used </a:t>
            </a:r>
            <a:r>
              <a:rPr lang="en-US" b="1" dirty="0" err="1"/>
              <a:t>OSMnx</a:t>
            </a:r>
            <a:r>
              <a:rPr lang="en-US" dirty="0"/>
              <a:t>, a Python library that simplifies the retrieval and modeling of street networks.</a:t>
            </a:r>
          </a:p>
          <a:p>
            <a:r>
              <a:rPr lang="en-US" dirty="0"/>
              <a:t>The street network was modeled as a </a:t>
            </a:r>
            <a:r>
              <a:rPr lang="en-US" b="1" dirty="0"/>
              <a:t>directed graph</a:t>
            </a:r>
            <a:r>
              <a:rPr lang="en-US" dirty="0"/>
              <a:t>, where nodes represent intersections and edges represent individual road segments. Each edge includes attributes like length, road type, and speed limit.</a:t>
            </a:r>
          </a:p>
          <a:p>
            <a:r>
              <a:rPr lang="en-US" dirty="0"/>
              <a:t>After retrieving the graph, we </a:t>
            </a:r>
            <a:r>
              <a:rPr lang="en-US" b="1" dirty="0"/>
              <a:t>converted it into a </a:t>
            </a:r>
            <a:r>
              <a:rPr lang="en-US" b="1" dirty="0" err="1"/>
              <a:t>GeoDataFrame</a:t>
            </a:r>
            <a:r>
              <a:rPr lang="en-US" dirty="0"/>
              <a:t> using </a:t>
            </a:r>
            <a:r>
              <a:rPr lang="en-US" dirty="0" err="1"/>
              <a:t>GeoPandas</a:t>
            </a:r>
            <a:r>
              <a:rPr lang="en-US" dirty="0"/>
              <a:t>, which allowed us to perform spatial operations more easily. We then </a:t>
            </a:r>
            <a:r>
              <a:rPr lang="en-US" b="1" dirty="0"/>
              <a:t>reprojected the data</a:t>
            </a:r>
            <a:r>
              <a:rPr lang="en-US" dirty="0"/>
              <a:t> from geographic coordinates to </a:t>
            </a:r>
            <a:r>
              <a:rPr lang="en-US" b="1" dirty="0"/>
              <a:t>UTM Zone 10N (EPSG:32610)</a:t>
            </a:r>
            <a:r>
              <a:rPr lang="en-US" dirty="0"/>
              <a:t> to ensure accurate distance-based calculations.</a:t>
            </a:r>
          </a:p>
          <a:p>
            <a:endParaRPr lang="en-US" dirty="0"/>
          </a:p>
        </p:txBody>
      </p:sp>
      <p:sp>
        <p:nvSpPr>
          <p:cNvPr id="4" name="Slide Number Placeholder 3"/>
          <p:cNvSpPr>
            <a:spLocks noGrp="1"/>
          </p:cNvSpPr>
          <p:nvPr>
            <p:ph type="sldNum" sz="quarter" idx="5"/>
          </p:nvPr>
        </p:nvSpPr>
        <p:spPr/>
        <p:txBody>
          <a:bodyPr/>
          <a:lstStyle/>
          <a:p>
            <a:fld id="{2BE45D1E-6783-4491-B9DA-9988A410F0D2}" type="slidenum">
              <a:rPr lang="en-US" smtClean="0"/>
              <a:t>4</a:t>
            </a:fld>
            <a:endParaRPr lang="en-US"/>
          </a:p>
        </p:txBody>
      </p:sp>
    </p:spTree>
    <p:extLst>
      <p:ext uri="{BB962C8B-B14F-4D97-AF65-F5344CB8AC3E}">
        <p14:creationId xmlns:p14="http://schemas.microsoft.com/office/powerpoint/2010/main" val="2703511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the </a:t>
            </a:r>
            <a:r>
              <a:rPr lang="en-US" b="1" dirty="0"/>
              <a:t>graph representation</a:t>
            </a:r>
            <a:r>
              <a:rPr lang="en-US" dirty="0"/>
              <a:t> of Piedmont’s bike street network. Each </a:t>
            </a:r>
            <a:r>
              <a:rPr lang="en-US" b="1" dirty="0"/>
              <a:t>node</a:t>
            </a:r>
            <a:r>
              <a:rPr lang="en-US" dirty="0"/>
              <a:t> represents an intersection, and the </a:t>
            </a:r>
            <a:r>
              <a:rPr lang="en-US" b="1" dirty="0"/>
              <a:t>edges</a:t>
            </a:r>
            <a:r>
              <a:rPr lang="en-US" dirty="0"/>
              <a:t> are street segments. This structure allows us to apply graph algorithms like clustering or shortest-path search efficiently.</a:t>
            </a:r>
          </a:p>
        </p:txBody>
      </p:sp>
      <p:sp>
        <p:nvSpPr>
          <p:cNvPr id="4" name="Slide Number Placeholder 3"/>
          <p:cNvSpPr>
            <a:spLocks noGrp="1"/>
          </p:cNvSpPr>
          <p:nvPr>
            <p:ph type="sldNum" sz="quarter" idx="5"/>
          </p:nvPr>
        </p:nvSpPr>
        <p:spPr/>
        <p:txBody>
          <a:bodyPr/>
          <a:lstStyle/>
          <a:p>
            <a:fld id="{2BE45D1E-6783-4491-B9DA-9988A410F0D2}" type="slidenum">
              <a:rPr lang="en-US" smtClean="0"/>
              <a:t>5</a:t>
            </a:fld>
            <a:endParaRPr lang="en-US"/>
          </a:p>
        </p:txBody>
      </p:sp>
    </p:spTree>
    <p:extLst>
      <p:ext uri="{BB962C8B-B14F-4D97-AF65-F5344CB8AC3E}">
        <p14:creationId xmlns:p14="http://schemas.microsoft.com/office/powerpoint/2010/main" val="3907814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cluster the street segments effectively, we first needed to prepare the data by performing several feature engineering steps.</a:t>
            </a:r>
          </a:p>
          <a:p>
            <a:r>
              <a:rPr lang="en-US" dirty="0"/>
              <a:t>First, we </a:t>
            </a:r>
            <a:r>
              <a:rPr lang="en-US" b="1" dirty="0"/>
              <a:t>calculated the centroid</a:t>
            </a:r>
            <a:r>
              <a:rPr lang="en-US" dirty="0"/>
              <a:t> of each road segment to get its approximate geographic position. This gave us a pair of coordinates (x, y) that serve as a spatial proxy for each segment.</a:t>
            </a:r>
          </a:p>
          <a:p>
            <a:r>
              <a:rPr lang="en-US" dirty="0"/>
              <a:t>Then, we transformed the </a:t>
            </a:r>
            <a:r>
              <a:rPr lang="en-US" b="1" dirty="0"/>
              <a:t>categorical road type</a:t>
            </a:r>
            <a:r>
              <a:rPr lang="en-US" dirty="0"/>
              <a:t>—such as "residential", "cycleway", or "secondary"—into a numerical format using </a:t>
            </a:r>
            <a:r>
              <a:rPr lang="en-US" b="1" dirty="0"/>
              <a:t>one-hot encoding</a:t>
            </a:r>
            <a:r>
              <a:rPr lang="en-US" dirty="0"/>
              <a:t>. This step is crucial since machine learning algorithms like K-Means or DBSCAN require numerical input.</a:t>
            </a:r>
          </a:p>
          <a:p>
            <a:r>
              <a:rPr lang="en-US" dirty="0"/>
              <a:t>After that, we </a:t>
            </a:r>
            <a:r>
              <a:rPr lang="en-US" b="1" dirty="0"/>
              <a:t>combined the spatial coordinates with the encoded road types</a:t>
            </a:r>
            <a:r>
              <a:rPr lang="en-US" dirty="0"/>
              <a:t> to create a unified feature set that represents both location and type of infrastructure.</a:t>
            </a:r>
          </a:p>
          <a:p>
            <a:r>
              <a:rPr lang="en-US" dirty="0"/>
              <a:t>Finally, we applied </a:t>
            </a:r>
            <a:r>
              <a:rPr lang="en-US" b="1" dirty="0" err="1"/>
              <a:t>StandardScaler</a:t>
            </a:r>
            <a:r>
              <a:rPr lang="en-US" dirty="0"/>
              <a:t> to normalize all features. This step ensures that no single variable dominates the clustering due to differences in scale, especially since coordinates and encoded features may vary widely in their numerical ranges.</a:t>
            </a:r>
          </a:p>
          <a:p>
            <a:endParaRPr lang="en-US" dirty="0"/>
          </a:p>
        </p:txBody>
      </p:sp>
      <p:sp>
        <p:nvSpPr>
          <p:cNvPr id="4" name="Slide Number Placeholder 3"/>
          <p:cNvSpPr>
            <a:spLocks noGrp="1"/>
          </p:cNvSpPr>
          <p:nvPr>
            <p:ph type="sldNum" sz="quarter" idx="5"/>
          </p:nvPr>
        </p:nvSpPr>
        <p:spPr/>
        <p:txBody>
          <a:bodyPr/>
          <a:lstStyle/>
          <a:p>
            <a:fld id="{2BE45D1E-6783-4491-B9DA-9988A410F0D2}" type="slidenum">
              <a:rPr lang="en-US" smtClean="0"/>
              <a:t>6</a:t>
            </a:fld>
            <a:endParaRPr lang="en-US"/>
          </a:p>
        </p:txBody>
      </p:sp>
    </p:spTree>
    <p:extLst>
      <p:ext uri="{BB962C8B-B14F-4D97-AF65-F5344CB8AC3E}">
        <p14:creationId xmlns:p14="http://schemas.microsoft.com/office/powerpoint/2010/main" val="1492618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preparing the road network data, we applied </a:t>
            </a:r>
            <a:r>
              <a:rPr lang="en-US" b="1" dirty="0"/>
              <a:t>unsupervised clustering algorithms</a:t>
            </a:r>
            <a:r>
              <a:rPr lang="en-US" dirty="0"/>
              <a:t> to identify patterns and group similar street segments.</a:t>
            </a:r>
          </a:p>
          <a:p>
            <a:r>
              <a:rPr lang="en-US" dirty="0"/>
              <a:t>The goal of clustering here is to uncover </a:t>
            </a:r>
            <a:r>
              <a:rPr lang="en-US" b="1" dirty="0"/>
              <a:t>zones with homogeneous street types</a:t>
            </a:r>
            <a:r>
              <a:rPr lang="en-US" dirty="0"/>
              <a:t>, which helps us later prioritize residential areas for safer cycling routes.</a:t>
            </a:r>
          </a:p>
          <a:p>
            <a:r>
              <a:rPr lang="en-US" dirty="0"/>
              <a:t>We used two different algorithms: </a:t>
            </a:r>
            <a:r>
              <a:rPr lang="en-US" b="1" dirty="0"/>
              <a:t>K-Means</a:t>
            </a:r>
            <a:r>
              <a:rPr lang="en-US" dirty="0"/>
              <a:t> and </a:t>
            </a:r>
            <a:r>
              <a:rPr lang="en-US" b="1" dirty="0"/>
              <a:t>DBSCAN</a:t>
            </a:r>
            <a:r>
              <a:rPr lang="en-US" dirty="0"/>
              <a:t>, each with distinct advantages. K-Means groups data into a specified number of clusters based on similarity, while DBSCAN is density-based and can handle noise and complex cluster shapes.</a:t>
            </a:r>
          </a:p>
          <a:p>
            <a:r>
              <a:rPr lang="en-US" dirty="0"/>
              <a:t>These clustering results directly influence our path planning step by identifying which parts of the city are most suitable for bike-friendly routing.</a:t>
            </a:r>
          </a:p>
          <a:p>
            <a:endParaRPr lang="en-US" dirty="0"/>
          </a:p>
        </p:txBody>
      </p:sp>
      <p:sp>
        <p:nvSpPr>
          <p:cNvPr id="4" name="Slide Number Placeholder 3"/>
          <p:cNvSpPr>
            <a:spLocks noGrp="1"/>
          </p:cNvSpPr>
          <p:nvPr>
            <p:ph type="sldNum" sz="quarter" idx="5"/>
          </p:nvPr>
        </p:nvSpPr>
        <p:spPr/>
        <p:txBody>
          <a:bodyPr/>
          <a:lstStyle/>
          <a:p>
            <a:fld id="{2BE45D1E-6783-4491-B9DA-9988A410F0D2}" type="slidenum">
              <a:rPr lang="en-US" smtClean="0"/>
              <a:t>7</a:t>
            </a:fld>
            <a:endParaRPr lang="en-US"/>
          </a:p>
        </p:txBody>
      </p:sp>
    </p:spTree>
    <p:extLst>
      <p:ext uri="{BB962C8B-B14F-4D97-AF65-F5344CB8AC3E}">
        <p14:creationId xmlns:p14="http://schemas.microsoft.com/office/powerpoint/2010/main" val="539340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better understand the structure of the road network, we applied </a:t>
            </a:r>
            <a:r>
              <a:rPr lang="en-US" b="1" dirty="0"/>
              <a:t>K-Means clustering</a:t>
            </a:r>
            <a:r>
              <a:rPr lang="en-US" dirty="0"/>
              <a:t> to group street segments with similar features.</a:t>
            </a:r>
          </a:p>
          <a:p>
            <a:r>
              <a:rPr lang="en-US" dirty="0"/>
              <a:t>We specified </a:t>
            </a:r>
            <a:r>
              <a:rPr lang="en-US" b="1" dirty="0"/>
              <a:t>10 clusters</a:t>
            </a:r>
            <a:r>
              <a:rPr lang="en-US" dirty="0"/>
              <a:t>, and each street segment was assigned to the nearest centroid using both spatial coordinates and encoded road type as features.</a:t>
            </a:r>
          </a:p>
          <a:p>
            <a:r>
              <a:rPr lang="en-US" dirty="0"/>
              <a:t>The goal was to group roads not just by location, but also by their functional role—like "residential", "cycleway", or "tertiary".</a:t>
            </a:r>
          </a:p>
          <a:p>
            <a:r>
              <a:rPr lang="en-US" dirty="0"/>
              <a:t>After clustering, we analyzed the </a:t>
            </a:r>
            <a:r>
              <a:rPr lang="en-US" b="1" dirty="0"/>
              <a:t>dominant road type in each cluster</a:t>
            </a:r>
            <a:r>
              <a:rPr lang="en-US" dirty="0"/>
              <a:t> to label them meaningfully. This information was stored in new columns that helped us later prioritize segments for route planning.</a:t>
            </a:r>
          </a:p>
          <a:p>
            <a:r>
              <a:rPr lang="en-US" dirty="0"/>
              <a:t>As you can see in the map, the resulting clusters show clear spatial organization, with some clusters dominated by residential streets—these became key in our safer route optimization strategy.</a:t>
            </a:r>
          </a:p>
        </p:txBody>
      </p:sp>
      <p:sp>
        <p:nvSpPr>
          <p:cNvPr id="4" name="Slide Number Placeholder 3"/>
          <p:cNvSpPr>
            <a:spLocks noGrp="1"/>
          </p:cNvSpPr>
          <p:nvPr>
            <p:ph type="sldNum" sz="quarter" idx="5"/>
          </p:nvPr>
        </p:nvSpPr>
        <p:spPr/>
        <p:txBody>
          <a:bodyPr/>
          <a:lstStyle/>
          <a:p>
            <a:fld id="{2BE45D1E-6783-4491-B9DA-9988A410F0D2}" type="slidenum">
              <a:rPr lang="en-US" smtClean="0"/>
              <a:t>8</a:t>
            </a:fld>
            <a:endParaRPr lang="en-US"/>
          </a:p>
        </p:txBody>
      </p:sp>
    </p:spTree>
    <p:extLst>
      <p:ext uri="{BB962C8B-B14F-4D97-AF65-F5344CB8AC3E}">
        <p14:creationId xmlns:p14="http://schemas.microsoft.com/office/powerpoint/2010/main" val="416821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contrast to K-Means, we also used </a:t>
            </a:r>
            <a:r>
              <a:rPr lang="en-US" b="1" dirty="0"/>
              <a:t>DBSCAN</a:t>
            </a:r>
            <a:r>
              <a:rPr lang="en-US" dirty="0"/>
              <a:t>, a clustering algorithm that groups points based on density rather than distance to a centroid.</a:t>
            </a:r>
          </a:p>
          <a:p>
            <a:r>
              <a:rPr lang="en-US" dirty="0"/>
              <a:t>One major advantage of DBSCAN is that it doesn’t require specifying the number of clusters. Instead, it uses two parameters: eps, which defines how close points need to be to be considered neighbors, and </a:t>
            </a:r>
            <a:r>
              <a:rPr lang="en-US" dirty="0" err="1"/>
              <a:t>min_samples</a:t>
            </a:r>
            <a:r>
              <a:rPr lang="en-US" dirty="0"/>
              <a:t>, which defines how many neighbors are needed to form a cluster.</a:t>
            </a:r>
          </a:p>
          <a:p>
            <a:r>
              <a:rPr lang="en-US" dirty="0"/>
              <a:t>This makes DBSCAN ideal for urban road networks, which often have </a:t>
            </a:r>
            <a:r>
              <a:rPr lang="en-US" b="1" dirty="0"/>
              <a:t>irregularly shaped clusters</a:t>
            </a:r>
            <a:r>
              <a:rPr lang="en-US" dirty="0"/>
              <a:t> and noisy data. In our case, we set eps = 1.5 and </a:t>
            </a:r>
            <a:r>
              <a:rPr lang="en-US" dirty="0" err="1"/>
              <a:t>min_samples</a:t>
            </a:r>
            <a:r>
              <a:rPr lang="en-US" dirty="0"/>
              <a:t> = 5, which produced well-formed clusters and filtered out segments that didn’t fit clearly into any group.</a:t>
            </a:r>
          </a:p>
          <a:p>
            <a:r>
              <a:rPr lang="en-US" dirty="0"/>
              <a:t>These results helped improve the quality of our routing step by focusing on dense, meaningful segments and ignoring outliers.</a:t>
            </a:r>
          </a:p>
          <a:p>
            <a:endParaRPr lang="en-US" dirty="0"/>
          </a:p>
        </p:txBody>
      </p:sp>
      <p:sp>
        <p:nvSpPr>
          <p:cNvPr id="4" name="Slide Number Placeholder 3"/>
          <p:cNvSpPr>
            <a:spLocks noGrp="1"/>
          </p:cNvSpPr>
          <p:nvPr>
            <p:ph type="sldNum" sz="quarter" idx="5"/>
          </p:nvPr>
        </p:nvSpPr>
        <p:spPr/>
        <p:txBody>
          <a:bodyPr/>
          <a:lstStyle/>
          <a:p>
            <a:fld id="{2BE45D1E-6783-4491-B9DA-9988A410F0D2}" type="slidenum">
              <a:rPr lang="en-US" smtClean="0"/>
              <a:t>9</a:t>
            </a:fld>
            <a:endParaRPr lang="en-US"/>
          </a:p>
        </p:txBody>
      </p:sp>
    </p:spTree>
    <p:extLst>
      <p:ext uri="{BB962C8B-B14F-4D97-AF65-F5344CB8AC3E}">
        <p14:creationId xmlns:p14="http://schemas.microsoft.com/office/powerpoint/2010/main" val="3608703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traditional A* algorithm finds the shortest path between two points by combining the cost traveled so far with an estimate of the remaining distance.</a:t>
            </a:r>
          </a:p>
          <a:p>
            <a:r>
              <a:rPr lang="en-US" dirty="0"/>
              <a:t>In our case, we wanted more than just the shortest path — we wanted </a:t>
            </a:r>
            <a:r>
              <a:rPr lang="en-US" b="1" dirty="0"/>
              <a:t>safer routes</a:t>
            </a:r>
            <a:r>
              <a:rPr lang="en-US" dirty="0"/>
              <a:t>. So we modified A* by adding a </a:t>
            </a:r>
            <a:r>
              <a:rPr lang="en-US" b="1" dirty="0"/>
              <a:t>penalty</a:t>
            </a:r>
            <a:r>
              <a:rPr lang="en-US" dirty="0"/>
              <a:t> for streets that weren’t classified as residential.</a:t>
            </a:r>
          </a:p>
          <a:p>
            <a:r>
              <a:rPr lang="en-US" dirty="0"/>
              <a:t>For each segment, if it belonged to a cluster dominated by non-residential roads, we multiplied its cost by 10. This encouraged the algorithm to favor calm streets, even if they were slightly longer.</a:t>
            </a:r>
          </a:p>
          <a:p>
            <a:endParaRPr lang="en-US" dirty="0"/>
          </a:p>
        </p:txBody>
      </p:sp>
      <p:sp>
        <p:nvSpPr>
          <p:cNvPr id="4" name="Slide Number Placeholder 3"/>
          <p:cNvSpPr>
            <a:spLocks noGrp="1"/>
          </p:cNvSpPr>
          <p:nvPr>
            <p:ph type="sldNum" sz="quarter" idx="5"/>
          </p:nvPr>
        </p:nvSpPr>
        <p:spPr/>
        <p:txBody>
          <a:bodyPr/>
          <a:lstStyle/>
          <a:p>
            <a:fld id="{2BE45D1E-6783-4491-B9DA-9988A410F0D2}" type="slidenum">
              <a:rPr lang="en-US" smtClean="0"/>
              <a:t>10</a:t>
            </a:fld>
            <a:endParaRPr lang="en-US"/>
          </a:p>
        </p:txBody>
      </p:sp>
    </p:spTree>
    <p:extLst>
      <p:ext uri="{BB962C8B-B14F-4D97-AF65-F5344CB8AC3E}">
        <p14:creationId xmlns:p14="http://schemas.microsoft.com/office/powerpoint/2010/main" val="549608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FC7832-5624-4ED5-B113-3481A98145F7}" type="datetimeFigureOut">
              <a:rPr lang="en-US" smtClean="0"/>
              <a:t>8/9/2025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F34D9-EC12-4905-9506-22F4BF900CE1}" type="slidenum">
              <a:rPr lang="en-US" smtClean="0"/>
              <a:t>‹#›</a:t>
            </a:fld>
            <a:endParaRPr lang="en-US"/>
          </a:p>
        </p:txBody>
      </p:sp>
    </p:spTree>
    <p:extLst>
      <p:ext uri="{BB962C8B-B14F-4D97-AF65-F5344CB8AC3E}">
        <p14:creationId xmlns:p14="http://schemas.microsoft.com/office/powerpoint/2010/main" val="3816937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FC7832-5624-4ED5-B113-3481A98145F7}" type="datetimeFigureOut">
              <a:rPr lang="en-US" smtClean="0"/>
              <a:t>8/9/2025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F34D9-EC12-4905-9506-22F4BF900CE1}" type="slidenum">
              <a:rPr lang="en-US" smtClean="0"/>
              <a:t>‹#›</a:t>
            </a:fld>
            <a:endParaRPr lang="en-US"/>
          </a:p>
        </p:txBody>
      </p:sp>
    </p:spTree>
    <p:extLst>
      <p:ext uri="{BB962C8B-B14F-4D97-AF65-F5344CB8AC3E}">
        <p14:creationId xmlns:p14="http://schemas.microsoft.com/office/powerpoint/2010/main" val="1379042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FC7832-5624-4ED5-B113-3481A98145F7}" type="datetimeFigureOut">
              <a:rPr lang="en-US" smtClean="0"/>
              <a:t>8/9/2025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F34D9-EC12-4905-9506-22F4BF900CE1}" type="slidenum">
              <a:rPr lang="en-US" smtClean="0"/>
              <a:t>‹#›</a:t>
            </a:fld>
            <a:endParaRPr lang="en-US"/>
          </a:p>
        </p:txBody>
      </p:sp>
    </p:spTree>
    <p:extLst>
      <p:ext uri="{BB962C8B-B14F-4D97-AF65-F5344CB8AC3E}">
        <p14:creationId xmlns:p14="http://schemas.microsoft.com/office/powerpoint/2010/main" val="366340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FC7832-5624-4ED5-B113-3481A98145F7}" type="datetimeFigureOut">
              <a:rPr lang="en-US" smtClean="0"/>
              <a:t>8/9/2025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F34D9-EC12-4905-9506-22F4BF900CE1}" type="slidenum">
              <a:rPr lang="en-US" smtClean="0"/>
              <a:t>‹#›</a:t>
            </a:fld>
            <a:endParaRPr lang="en-US"/>
          </a:p>
        </p:txBody>
      </p:sp>
    </p:spTree>
    <p:extLst>
      <p:ext uri="{BB962C8B-B14F-4D97-AF65-F5344CB8AC3E}">
        <p14:creationId xmlns:p14="http://schemas.microsoft.com/office/powerpoint/2010/main" val="859831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shade val="82000"/>
                  </a:schemeClr>
                </a:solidFill>
              </a:defRPr>
            </a:lvl1pPr>
            <a:lvl2pPr marL="548640" indent="0">
              <a:buNone/>
              <a:defRPr sz="2400">
                <a:solidFill>
                  <a:schemeClr val="tx1">
                    <a:shade val="82000"/>
                  </a:schemeClr>
                </a:solidFill>
              </a:defRPr>
            </a:lvl2pPr>
            <a:lvl3pPr marL="1097280" indent="0">
              <a:buNone/>
              <a:defRPr sz="2160">
                <a:solidFill>
                  <a:schemeClr val="tx1">
                    <a:shade val="82000"/>
                  </a:schemeClr>
                </a:solidFill>
              </a:defRPr>
            </a:lvl3pPr>
            <a:lvl4pPr marL="1645920" indent="0">
              <a:buNone/>
              <a:defRPr sz="1920">
                <a:solidFill>
                  <a:schemeClr val="tx1">
                    <a:shade val="82000"/>
                  </a:schemeClr>
                </a:solidFill>
              </a:defRPr>
            </a:lvl4pPr>
            <a:lvl5pPr marL="2194560" indent="0">
              <a:buNone/>
              <a:defRPr sz="1920">
                <a:solidFill>
                  <a:schemeClr val="tx1">
                    <a:shade val="82000"/>
                  </a:schemeClr>
                </a:solidFill>
              </a:defRPr>
            </a:lvl5pPr>
            <a:lvl6pPr marL="2743200" indent="0">
              <a:buNone/>
              <a:defRPr sz="1920">
                <a:solidFill>
                  <a:schemeClr val="tx1">
                    <a:shade val="82000"/>
                  </a:schemeClr>
                </a:solidFill>
              </a:defRPr>
            </a:lvl6pPr>
            <a:lvl7pPr marL="3291840" indent="0">
              <a:buNone/>
              <a:defRPr sz="1920">
                <a:solidFill>
                  <a:schemeClr val="tx1">
                    <a:shade val="82000"/>
                  </a:schemeClr>
                </a:solidFill>
              </a:defRPr>
            </a:lvl7pPr>
            <a:lvl8pPr marL="3840480" indent="0">
              <a:buNone/>
              <a:defRPr sz="1920">
                <a:solidFill>
                  <a:schemeClr val="tx1">
                    <a:shade val="82000"/>
                  </a:schemeClr>
                </a:solidFill>
              </a:defRPr>
            </a:lvl8pPr>
            <a:lvl9pPr marL="4389120" indent="0">
              <a:buNone/>
              <a:defRPr sz="192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FC7832-5624-4ED5-B113-3481A98145F7}" type="datetimeFigureOut">
              <a:rPr lang="en-US" smtClean="0"/>
              <a:t>8/9/2025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F34D9-EC12-4905-9506-22F4BF900CE1}" type="slidenum">
              <a:rPr lang="en-US" smtClean="0"/>
              <a:t>‹#›</a:t>
            </a:fld>
            <a:endParaRPr lang="en-US"/>
          </a:p>
        </p:txBody>
      </p:sp>
    </p:spTree>
    <p:extLst>
      <p:ext uri="{BB962C8B-B14F-4D97-AF65-F5344CB8AC3E}">
        <p14:creationId xmlns:p14="http://schemas.microsoft.com/office/powerpoint/2010/main" val="857122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FC7832-5624-4ED5-B113-3481A98145F7}" type="datetimeFigureOut">
              <a:rPr lang="en-US" smtClean="0"/>
              <a:t>8/9/2025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F34D9-EC12-4905-9506-22F4BF900CE1}" type="slidenum">
              <a:rPr lang="en-US" smtClean="0"/>
              <a:t>‹#›</a:t>
            </a:fld>
            <a:endParaRPr lang="en-US"/>
          </a:p>
        </p:txBody>
      </p:sp>
    </p:spTree>
    <p:extLst>
      <p:ext uri="{BB962C8B-B14F-4D97-AF65-F5344CB8AC3E}">
        <p14:creationId xmlns:p14="http://schemas.microsoft.com/office/powerpoint/2010/main" val="304291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FC7832-5624-4ED5-B113-3481A98145F7}" type="datetimeFigureOut">
              <a:rPr lang="en-US" smtClean="0"/>
              <a:t>8/9/2025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7F34D9-EC12-4905-9506-22F4BF900CE1}" type="slidenum">
              <a:rPr lang="en-US" smtClean="0"/>
              <a:t>‹#›</a:t>
            </a:fld>
            <a:endParaRPr lang="en-US"/>
          </a:p>
        </p:txBody>
      </p:sp>
    </p:spTree>
    <p:extLst>
      <p:ext uri="{BB962C8B-B14F-4D97-AF65-F5344CB8AC3E}">
        <p14:creationId xmlns:p14="http://schemas.microsoft.com/office/powerpoint/2010/main" val="281075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FC7832-5624-4ED5-B113-3481A98145F7}" type="datetimeFigureOut">
              <a:rPr lang="en-US" smtClean="0"/>
              <a:t>8/9/2025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7F34D9-EC12-4905-9506-22F4BF900CE1}" type="slidenum">
              <a:rPr lang="en-US" smtClean="0"/>
              <a:t>‹#›</a:t>
            </a:fld>
            <a:endParaRPr lang="en-US"/>
          </a:p>
        </p:txBody>
      </p:sp>
    </p:spTree>
    <p:extLst>
      <p:ext uri="{BB962C8B-B14F-4D97-AF65-F5344CB8AC3E}">
        <p14:creationId xmlns:p14="http://schemas.microsoft.com/office/powerpoint/2010/main" val="1640276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C7832-5624-4ED5-B113-3481A98145F7}" type="datetimeFigureOut">
              <a:rPr lang="en-US" smtClean="0"/>
              <a:t>8/9/2025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7F34D9-EC12-4905-9506-22F4BF900CE1}" type="slidenum">
              <a:rPr lang="en-US" smtClean="0"/>
              <a:t>‹#›</a:t>
            </a:fld>
            <a:endParaRPr lang="en-US"/>
          </a:p>
        </p:txBody>
      </p:sp>
    </p:spTree>
    <p:extLst>
      <p:ext uri="{BB962C8B-B14F-4D97-AF65-F5344CB8AC3E}">
        <p14:creationId xmlns:p14="http://schemas.microsoft.com/office/powerpoint/2010/main" val="2048487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DAFC7832-5624-4ED5-B113-3481A98145F7}" type="datetimeFigureOut">
              <a:rPr lang="en-US" smtClean="0"/>
              <a:t>8/9/2025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F34D9-EC12-4905-9506-22F4BF900CE1}" type="slidenum">
              <a:rPr lang="en-US" smtClean="0"/>
              <a:t>‹#›</a:t>
            </a:fld>
            <a:endParaRPr lang="en-US"/>
          </a:p>
        </p:txBody>
      </p:sp>
    </p:spTree>
    <p:extLst>
      <p:ext uri="{BB962C8B-B14F-4D97-AF65-F5344CB8AC3E}">
        <p14:creationId xmlns:p14="http://schemas.microsoft.com/office/powerpoint/2010/main" val="3779973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DAFC7832-5624-4ED5-B113-3481A98145F7}" type="datetimeFigureOut">
              <a:rPr lang="en-US" smtClean="0"/>
              <a:t>8/9/2025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F34D9-EC12-4905-9506-22F4BF900CE1}" type="slidenum">
              <a:rPr lang="en-US" smtClean="0"/>
              <a:t>‹#›</a:t>
            </a:fld>
            <a:endParaRPr lang="en-US"/>
          </a:p>
        </p:txBody>
      </p:sp>
    </p:spTree>
    <p:extLst>
      <p:ext uri="{BB962C8B-B14F-4D97-AF65-F5344CB8AC3E}">
        <p14:creationId xmlns:p14="http://schemas.microsoft.com/office/powerpoint/2010/main" val="2529600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shade val="82000"/>
                  </a:schemeClr>
                </a:solidFill>
              </a:defRPr>
            </a:lvl1pPr>
          </a:lstStyle>
          <a:p>
            <a:fld id="{DAFC7832-5624-4ED5-B113-3481A98145F7}" type="datetimeFigureOut">
              <a:rPr lang="en-US" smtClean="0"/>
              <a:t>8/9/2025</a:t>
            </a:fld>
            <a:endParaRPr lang="en-US"/>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shade val="82000"/>
                  </a:schemeClr>
                </a:solidFill>
              </a:defRPr>
            </a:lvl1pPr>
          </a:lstStyle>
          <a:p>
            <a:fld id="{677F34D9-EC12-4905-9506-22F4BF900CE1}" type="slidenum">
              <a:rPr lang="en-US" smtClean="0"/>
              <a:t>‹#›</a:t>
            </a:fld>
            <a:endParaRPr lang="en-US"/>
          </a:p>
        </p:txBody>
      </p:sp>
    </p:spTree>
    <p:extLst>
      <p:ext uri="{BB962C8B-B14F-4D97-AF65-F5344CB8AC3E}">
        <p14:creationId xmlns:p14="http://schemas.microsoft.com/office/powerpoint/2010/main" val="144979698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pic>
        <p:nvPicPr>
          <p:cNvPr id="6" name="Image 0" descr="preencoded.png">
            <a:extLst>
              <a:ext uri="{FF2B5EF4-FFF2-40B4-BE49-F238E27FC236}">
                <a16:creationId xmlns:a16="http://schemas.microsoft.com/office/drawing/2014/main" id="{A844817D-6EA6-BA00-6E0D-18D22D46A428}"/>
              </a:ext>
            </a:extLst>
          </p:cNvPr>
          <p:cNvPicPr>
            <a:picLocks noChangeAspect="1"/>
          </p:cNvPicPr>
          <p:nvPr/>
        </p:nvPicPr>
        <p:blipFill>
          <a:blip r:embed="rId2"/>
          <a:stretch>
            <a:fillRect/>
          </a:stretch>
        </p:blipFill>
        <p:spPr>
          <a:xfrm>
            <a:off x="0" y="0"/>
            <a:ext cx="5486400" cy="8229600"/>
          </a:xfrm>
          <a:prstGeom prst="rect">
            <a:avLst/>
          </a:prstGeom>
        </p:spPr>
      </p:pic>
      <p:sp>
        <p:nvSpPr>
          <p:cNvPr id="19" name="Text 0">
            <a:extLst>
              <a:ext uri="{FF2B5EF4-FFF2-40B4-BE49-F238E27FC236}">
                <a16:creationId xmlns:a16="http://schemas.microsoft.com/office/drawing/2014/main" id="{5364CDE1-673A-C563-5E88-7401E8FE1CF1}"/>
              </a:ext>
            </a:extLst>
          </p:cNvPr>
          <p:cNvSpPr/>
          <p:nvPr/>
        </p:nvSpPr>
        <p:spPr>
          <a:xfrm>
            <a:off x="6280189" y="2126162"/>
            <a:ext cx="7556421" cy="2126337"/>
          </a:xfrm>
          <a:prstGeom prst="rect">
            <a:avLst/>
          </a:prstGeom>
          <a:noFill/>
          <a:ln/>
        </p:spPr>
        <p:txBody>
          <a:bodyPr wrap="square" lIns="0" tIns="0" rIns="0" bIns="0" rtlCol="0" anchor="t"/>
          <a:lstStyle/>
          <a:p>
            <a:pPr marL="0" indent="0" algn="l">
              <a:lnSpc>
                <a:spcPts val="5550"/>
              </a:lnSpc>
              <a:buNone/>
            </a:pPr>
            <a:r>
              <a:rPr lang="en-US" sz="4450" dirty="0">
                <a:solidFill>
                  <a:srgbClr val="F2D4BA"/>
                </a:solidFill>
                <a:latin typeface="Prata" panose="02000000000000000000" charset="-120"/>
                <a:ea typeface="Prata" panose="02000000000000000000" charset="-120"/>
                <a:cs typeface="Prata" panose="02000000000000000000" charset="-120"/>
              </a:rPr>
              <a:t>Shortest Route Using KMEANS and DBSCAN Clustering and A* Search</a:t>
            </a:r>
            <a:endParaRPr lang="en-US" sz="4450" dirty="0">
              <a:latin typeface="Prata" panose="02000000000000000000" charset="-120"/>
              <a:ea typeface="Prata" panose="02000000000000000000" charset="-120"/>
              <a:cs typeface="Prata" panose="02000000000000000000" charset="-120"/>
            </a:endParaRPr>
          </a:p>
        </p:txBody>
      </p:sp>
      <p:sp>
        <p:nvSpPr>
          <p:cNvPr id="20" name="Text 1">
            <a:extLst>
              <a:ext uri="{FF2B5EF4-FFF2-40B4-BE49-F238E27FC236}">
                <a16:creationId xmlns:a16="http://schemas.microsoft.com/office/drawing/2014/main" id="{DB3E4369-CBFA-C156-5387-5FD06EE7FD4D}"/>
              </a:ext>
            </a:extLst>
          </p:cNvPr>
          <p:cNvSpPr/>
          <p:nvPr/>
        </p:nvSpPr>
        <p:spPr>
          <a:xfrm>
            <a:off x="6280190" y="4306929"/>
            <a:ext cx="7556421" cy="2126337"/>
          </a:xfrm>
          <a:prstGeom prst="rect">
            <a:avLst/>
          </a:prstGeom>
          <a:noFill/>
          <a:ln/>
        </p:spPr>
        <p:txBody>
          <a:bodyPr wrap="square" lIns="0" tIns="0" rIns="0" bIns="0" rtlCol="0" anchor="t"/>
          <a:lstStyle/>
          <a:p>
            <a:pPr marL="0" indent="0" algn="l">
              <a:buNone/>
            </a:pPr>
            <a:r>
              <a:rPr lang="en-US" sz="1400" dirty="0">
                <a:solidFill>
                  <a:srgbClr val="BDA189"/>
                </a:solidFill>
                <a:latin typeface="Manrope" panose="020B0604020202020204" charset="0"/>
              </a:rPr>
              <a:t>Marston Ward.</a:t>
            </a:r>
          </a:p>
          <a:p>
            <a:pPr marL="0" indent="0" algn="l">
              <a:buNone/>
            </a:pPr>
            <a:r>
              <a:rPr lang="en-US" sz="1400" dirty="0">
                <a:solidFill>
                  <a:srgbClr val="BDA189"/>
                </a:solidFill>
                <a:latin typeface="Manrope" panose="020B0604020202020204" charset="0"/>
              </a:rPr>
              <a:t>Nelson Arellano.</a:t>
            </a:r>
          </a:p>
        </p:txBody>
      </p:sp>
    </p:spTree>
    <p:extLst>
      <p:ext uri="{BB962C8B-B14F-4D97-AF65-F5344CB8AC3E}">
        <p14:creationId xmlns:p14="http://schemas.microsoft.com/office/powerpoint/2010/main" val="1902868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pic>
        <p:nvPicPr>
          <p:cNvPr id="3" name="Image 0" descr="preencoded.png">
            <a:extLst>
              <a:ext uri="{FF2B5EF4-FFF2-40B4-BE49-F238E27FC236}">
                <a16:creationId xmlns:a16="http://schemas.microsoft.com/office/drawing/2014/main" id="{366D903A-CF5F-8E2B-0E68-DAB15C975FFA}"/>
              </a:ext>
            </a:extLst>
          </p:cNvPr>
          <p:cNvPicPr>
            <a:picLocks noChangeAspect="1"/>
          </p:cNvPicPr>
          <p:nvPr/>
        </p:nvPicPr>
        <p:blipFill>
          <a:blip r:embed="rId3"/>
          <a:stretch>
            <a:fillRect/>
          </a:stretch>
        </p:blipFill>
        <p:spPr>
          <a:xfrm>
            <a:off x="0" y="0"/>
            <a:ext cx="14630400" cy="2256115"/>
          </a:xfrm>
          <a:prstGeom prst="rect">
            <a:avLst/>
          </a:prstGeom>
        </p:spPr>
      </p:pic>
      <p:sp>
        <p:nvSpPr>
          <p:cNvPr id="5" name="Text 0">
            <a:extLst>
              <a:ext uri="{FF2B5EF4-FFF2-40B4-BE49-F238E27FC236}">
                <a16:creationId xmlns:a16="http://schemas.microsoft.com/office/drawing/2014/main" id="{956BDC3E-6949-7E51-DB1E-A79516F43296}"/>
              </a:ext>
            </a:extLst>
          </p:cNvPr>
          <p:cNvSpPr/>
          <p:nvPr/>
        </p:nvSpPr>
        <p:spPr>
          <a:xfrm>
            <a:off x="631627" y="2895838"/>
            <a:ext cx="10035897" cy="563999"/>
          </a:xfrm>
          <a:prstGeom prst="rect">
            <a:avLst/>
          </a:prstGeom>
          <a:noFill/>
          <a:ln/>
        </p:spPr>
        <p:txBody>
          <a:bodyPr wrap="none" lIns="0" tIns="0" rIns="0" bIns="0" rtlCol="0" anchor="t"/>
          <a:lstStyle/>
          <a:p>
            <a:pPr marL="0" indent="0" algn="l">
              <a:lnSpc>
                <a:spcPts val="4400"/>
              </a:lnSpc>
              <a:buNone/>
            </a:pPr>
            <a:r>
              <a:rPr lang="en-US" sz="3550" dirty="0">
                <a:solidFill>
                  <a:srgbClr val="F2D4BA"/>
                </a:solidFill>
                <a:latin typeface="Prata" pitchFamily="34" charset="0"/>
                <a:ea typeface="Prata" pitchFamily="34" charset="-122"/>
                <a:cs typeface="Prata" pitchFamily="34" charset="-120"/>
              </a:rPr>
              <a:t>A* Algorithm</a:t>
            </a:r>
            <a:endParaRPr lang="en-US" sz="3550" dirty="0"/>
          </a:p>
        </p:txBody>
      </p:sp>
      <p:sp>
        <p:nvSpPr>
          <p:cNvPr id="6" name="Shape 1">
            <a:extLst>
              <a:ext uri="{FF2B5EF4-FFF2-40B4-BE49-F238E27FC236}">
                <a16:creationId xmlns:a16="http://schemas.microsoft.com/office/drawing/2014/main" id="{032D1E1E-63E0-FF11-FCBC-C5129D6CA703}"/>
              </a:ext>
            </a:extLst>
          </p:cNvPr>
          <p:cNvSpPr/>
          <p:nvPr/>
        </p:nvSpPr>
        <p:spPr>
          <a:xfrm>
            <a:off x="631627" y="3978235"/>
            <a:ext cx="4335423" cy="3588782"/>
          </a:xfrm>
          <a:prstGeom prst="roundRect">
            <a:avLst>
              <a:gd name="adj" fmla="val 3058"/>
            </a:avLst>
          </a:prstGeom>
          <a:solidFill>
            <a:schemeClr val="bg1">
              <a:lumMod val="85000"/>
              <a:lumOff val="15000"/>
            </a:schemeClr>
          </a:solidFill>
          <a:ln/>
        </p:spPr>
        <p:txBody>
          <a:bodyPr/>
          <a:lstStyle/>
          <a:p>
            <a:endParaRPr lang="en-US"/>
          </a:p>
        </p:txBody>
      </p:sp>
      <p:sp>
        <p:nvSpPr>
          <p:cNvPr id="7" name="Shape 2">
            <a:extLst>
              <a:ext uri="{FF2B5EF4-FFF2-40B4-BE49-F238E27FC236}">
                <a16:creationId xmlns:a16="http://schemas.microsoft.com/office/drawing/2014/main" id="{09AF9E76-42F4-F0C5-5B8F-AA3BCC9F07A4}"/>
              </a:ext>
            </a:extLst>
          </p:cNvPr>
          <p:cNvSpPr/>
          <p:nvPr/>
        </p:nvSpPr>
        <p:spPr>
          <a:xfrm>
            <a:off x="631627" y="3978235"/>
            <a:ext cx="4335423" cy="91440"/>
          </a:xfrm>
          <a:prstGeom prst="roundRect">
            <a:avLst>
              <a:gd name="adj" fmla="val 29609"/>
            </a:avLst>
          </a:prstGeom>
          <a:solidFill>
            <a:srgbClr val="84482D"/>
          </a:solidFill>
          <a:ln/>
        </p:spPr>
        <p:txBody>
          <a:bodyPr/>
          <a:lstStyle/>
          <a:p>
            <a:endParaRPr lang="en-US"/>
          </a:p>
        </p:txBody>
      </p:sp>
      <p:sp>
        <p:nvSpPr>
          <p:cNvPr id="8" name="Shape 3">
            <a:extLst>
              <a:ext uri="{FF2B5EF4-FFF2-40B4-BE49-F238E27FC236}">
                <a16:creationId xmlns:a16="http://schemas.microsoft.com/office/drawing/2014/main" id="{06349553-1C6E-657E-7FD8-1C2F68A6C521}"/>
              </a:ext>
            </a:extLst>
          </p:cNvPr>
          <p:cNvSpPr/>
          <p:nvPr/>
        </p:nvSpPr>
        <p:spPr>
          <a:xfrm>
            <a:off x="2528590" y="3730466"/>
            <a:ext cx="541377" cy="541377"/>
          </a:xfrm>
          <a:prstGeom prst="roundRect">
            <a:avLst>
              <a:gd name="adj" fmla="val 168903"/>
            </a:avLst>
          </a:prstGeom>
          <a:solidFill>
            <a:srgbClr val="84482D"/>
          </a:solidFill>
          <a:ln/>
        </p:spPr>
        <p:txBody>
          <a:bodyPr/>
          <a:lstStyle/>
          <a:p>
            <a:endParaRPr lang="en-US"/>
          </a:p>
        </p:txBody>
      </p:sp>
      <p:sp>
        <p:nvSpPr>
          <p:cNvPr id="9" name="Text 4">
            <a:extLst>
              <a:ext uri="{FF2B5EF4-FFF2-40B4-BE49-F238E27FC236}">
                <a16:creationId xmlns:a16="http://schemas.microsoft.com/office/drawing/2014/main" id="{97982568-5716-E891-FE9F-0FB73E1FDA71}"/>
              </a:ext>
            </a:extLst>
          </p:cNvPr>
          <p:cNvSpPr/>
          <p:nvPr/>
        </p:nvSpPr>
        <p:spPr>
          <a:xfrm>
            <a:off x="2690991" y="3865840"/>
            <a:ext cx="216575" cy="270629"/>
          </a:xfrm>
          <a:prstGeom prst="rect">
            <a:avLst/>
          </a:prstGeom>
          <a:noFill/>
          <a:ln/>
        </p:spPr>
        <p:txBody>
          <a:bodyPr wrap="none" lIns="0" tIns="0" rIns="0" bIns="0" rtlCol="0" anchor="t"/>
          <a:lstStyle/>
          <a:p>
            <a:pPr marL="0" indent="0" algn="l">
              <a:lnSpc>
                <a:spcPts val="2700"/>
              </a:lnSpc>
              <a:buNone/>
            </a:pPr>
            <a:r>
              <a:rPr lang="en-US" sz="1700" dirty="0">
                <a:solidFill>
                  <a:srgbClr val="FFFFFF"/>
                </a:solidFill>
                <a:latin typeface="Prata" pitchFamily="34" charset="0"/>
                <a:ea typeface="Prata" pitchFamily="34" charset="-122"/>
                <a:cs typeface="Prata" pitchFamily="34" charset="-120"/>
              </a:rPr>
              <a:t>1</a:t>
            </a:r>
            <a:endParaRPr lang="en-US" sz="1700" dirty="0"/>
          </a:p>
        </p:txBody>
      </p:sp>
      <p:sp>
        <p:nvSpPr>
          <p:cNvPr id="10" name="Text 5">
            <a:extLst>
              <a:ext uri="{FF2B5EF4-FFF2-40B4-BE49-F238E27FC236}">
                <a16:creationId xmlns:a16="http://schemas.microsoft.com/office/drawing/2014/main" id="{82FA0536-39B9-24CA-31CC-0D3A7FEF05A1}"/>
              </a:ext>
            </a:extLst>
          </p:cNvPr>
          <p:cNvSpPr/>
          <p:nvPr/>
        </p:nvSpPr>
        <p:spPr>
          <a:xfrm>
            <a:off x="834866" y="4452223"/>
            <a:ext cx="2633901" cy="281940"/>
          </a:xfrm>
          <a:prstGeom prst="rect">
            <a:avLst/>
          </a:prstGeom>
          <a:noFill/>
          <a:ln/>
        </p:spPr>
        <p:txBody>
          <a:bodyPr wrap="none" lIns="0" tIns="0" rIns="0" bIns="0" rtlCol="0" anchor="t"/>
          <a:lstStyle/>
          <a:p>
            <a:pPr marL="0" indent="0" algn="l">
              <a:lnSpc>
                <a:spcPts val="2200"/>
              </a:lnSpc>
              <a:buNone/>
            </a:pPr>
            <a:r>
              <a:rPr lang="en-US" sz="1750" dirty="0">
                <a:solidFill>
                  <a:srgbClr val="BDA189"/>
                </a:solidFill>
                <a:latin typeface="Prata" pitchFamily="34" charset="0"/>
                <a:ea typeface="Prata" pitchFamily="34" charset="-122"/>
                <a:cs typeface="Prata" pitchFamily="34" charset="-120"/>
              </a:rPr>
              <a:t>Standard A* Algorithm</a:t>
            </a:r>
            <a:endParaRPr lang="en-US" sz="1750" dirty="0"/>
          </a:p>
        </p:txBody>
      </p:sp>
      <p:sp>
        <p:nvSpPr>
          <p:cNvPr id="11" name="Text 6">
            <a:extLst>
              <a:ext uri="{FF2B5EF4-FFF2-40B4-BE49-F238E27FC236}">
                <a16:creationId xmlns:a16="http://schemas.microsoft.com/office/drawing/2014/main" id="{83AFA7FF-7F9C-DFDD-F2E5-93D7F5DDD532}"/>
              </a:ext>
            </a:extLst>
          </p:cNvPr>
          <p:cNvSpPr/>
          <p:nvPr/>
        </p:nvSpPr>
        <p:spPr>
          <a:xfrm>
            <a:off x="834866" y="4842391"/>
            <a:ext cx="4109322" cy="563937"/>
          </a:xfrm>
          <a:prstGeom prst="rect">
            <a:avLst/>
          </a:prstGeom>
          <a:noFill/>
          <a:ln/>
        </p:spPr>
        <p:txBody>
          <a:bodyPr wrap="square" lIns="0" tIns="0" rIns="0" bIns="0" rtlCol="0" anchor="t">
            <a:spAutoFit/>
          </a:bodyPr>
          <a:lstStyle/>
          <a:p>
            <a:pPr marL="285750" indent="-285750" algn="l">
              <a:lnSpc>
                <a:spcPts val="2250"/>
              </a:lnSpc>
              <a:buFont typeface="Arial" panose="020B0604020202020204" pitchFamily="34" charset="0"/>
              <a:buChar char="•"/>
            </a:pPr>
            <a:r>
              <a:rPr lang="en-US" sz="1400" dirty="0">
                <a:solidFill>
                  <a:srgbClr val="BDA189"/>
                </a:solidFill>
                <a:latin typeface="Manrope" pitchFamily="34" charset="0"/>
              </a:rPr>
              <a:t>Find the shortest path using distance and cost destination</a:t>
            </a:r>
            <a:endParaRPr lang="en-US" sz="1400" dirty="0"/>
          </a:p>
        </p:txBody>
      </p:sp>
      <p:sp>
        <p:nvSpPr>
          <p:cNvPr id="14" name="Shape 9">
            <a:extLst>
              <a:ext uri="{FF2B5EF4-FFF2-40B4-BE49-F238E27FC236}">
                <a16:creationId xmlns:a16="http://schemas.microsoft.com/office/drawing/2014/main" id="{249BD3BB-5383-D9C2-A59A-850E8E6DF5D7}"/>
              </a:ext>
            </a:extLst>
          </p:cNvPr>
          <p:cNvSpPr/>
          <p:nvPr/>
        </p:nvSpPr>
        <p:spPr>
          <a:xfrm>
            <a:off x="5147429" y="4001095"/>
            <a:ext cx="4335423" cy="3588782"/>
          </a:xfrm>
          <a:prstGeom prst="roundRect">
            <a:avLst>
              <a:gd name="adj" fmla="val 3058"/>
            </a:avLst>
          </a:prstGeom>
          <a:solidFill>
            <a:schemeClr val="bg1">
              <a:lumMod val="85000"/>
              <a:lumOff val="15000"/>
            </a:schemeClr>
          </a:solidFill>
          <a:ln/>
        </p:spPr>
        <p:txBody>
          <a:bodyPr/>
          <a:lstStyle/>
          <a:p>
            <a:endParaRPr lang="en-US"/>
          </a:p>
        </p:txBody>
      </p:sp>
      <p:sp>
        <p:nvSpPr>
          <p:cNvPr id="15" name="Shape 10">
            <a:extLst>
              <a:ext uri="{FF2B5EF4-FFF2-40B4-BE49-F238E27FC236}">
                <a16:creationId xmlns:a16="http://schemas.microsoft.com/office/drawing/2014/main" id="{0B723E1C-D761-FDD8-3053-052EF86F6001}"/>
              </a:ext>
            </a:extLst>
          </p:cNvPr>
          <p:cNvSpPr/>
          <p:nvPr/>
        </p:nvSpPr>
        <p:spPr>
          <a:xfrm>
            <a:off x="5147429" y="3978235"/>
            <a:ext cx="4335423" cy="91440"/>
          </a:xfrm>
          <a:prstGeom prst="roundRect">
            <a:avLst>
              <a:gd name="adj" fmla="val 29609"/>
            </a:avLst>
          </a:prstGeom>
          <a:solidFill>
            <a:srgbClr val="84482D"/>
          </a:solidFill>
          <a:ln/>
        </p:spPr>
        <p:txBody>
          <a:bodyPr/>
          <a:lstStyle/>
          <a:p>
            <a:endParaRPr lang="en-US"/>
          </a:p>
        </p:txBody>
      </p:sp>
      <p:sp>
        <p:nvSpPr>
          <p:cNvPr id="16" name="Shape 11">
            <a:extLst>
              <a:ext uri="{FF2B5EF4-FFF2-40B4-BE49-F238E27FC236}">
                <a16:creationId xmlns:a16="http://schemas.microsoft.com/office/drawing/2014/main" id="{316FE258-0E4B-65B7-8F91-90C4E1E39C71}"/>
              </a:ext>
            </a:extLst>
          </p:cNvPr>
          <p:cNvSpPr/>
          <p:nvPr/>
        </p:nvSpPr>
        <p:spPr>
          <a:xfrm>
            <a:off x="7044392" y="3730466"/>
            <a:ext cx="541377" cy="541377"/>
          </a:xfrm>
          <a:prstGeom prst="roundRect">
            <a:avLst>
              <a:gd name="adj" fmla="val 168903"/>
            </a:avLst>
          </a:prstGeom>
          <a:solidFill>
            <a:srgbClr val="84482D"/>
          </a:solidFill>
          <a:ln/>
        </p:spPr>
        <p:txBody>
          <a:bodyPr/>
          <a:lstStyle/>
          <a:p>
            <a:endParaRPr lang="en-US"/>
          </a:p>
        </p:txBody>
      </p:sp>
      <p:sp>
        <p:nvSpPr>
          <p:cNvPr id="17" name="Text 12">
            <a:extLst>
              <a:ext uri="{FF2B5EF4-FFF2-40B4-BE49-F238E27FC236}">
                <a16:creationId xmlns:a16="http://schemas.microsoft.com/office/drawing/2014/main" id="{0369D89F-11E4-5058-1DCA-7F8BFFD9FA53}"/>
              </a:ext>
            </a:extLst>
          </p:cNvPr>
          <p:cNvSpPr/>
          <p:nvPr/>
        </p:nvSpPr>
        <p:spPr>
          <a:xfrm>
            <a:off x="7206794" y="3865840"/>
            <a:ext cx="216575" cy="270629"/>
          </a:xfrm>
          <a:prstGeom prst="rect">
            <a:avLst/>
          </a:prstGeom>
          <a:noFill/>
          <a:ln/>
        </p:spPr>
        <p:txBody>
          <a:bodyPr wrap="none" lIns="0" tIns="0" rIns="0" bIns="0" rtlCol="0" anchor="t"/>
          <a:lstStyle/>
          <a:p>
            <a:pPr marL="0" indent="0" algn="l">
              <a:lnSpc>
                <a:spcPts val="2700"/>
              </a:lnSpc>
              <a:buNone/>
            </a:pPr>
            <a:r>
              <a:rPr lang="en-US" sz="1700" dirty="0">
                <a:solidFill>
                  <a:srgbClr val="FFFFFF"/>
                </a:solidFill>
                <a:latin typeface="Prata" pitchFamily="34" charset="0"/>
                <a:ea typeface="Prata" pitchFamily="34" charset="-122"/>
                <a:cs typeface="Prata" pitchFamily="34" charset="-120"/>
              </a:rPr>
              <a:t>2</a:t>
            </a:r>
            <a:endParaRPr lang="en-US" sz="1700" dirty="0"/>
          </a:p>
        </p:txBody>
      </p:sp>
      <p:sp>
        <p:nvSpPr>
          <p:cNvPr id="18" name="Text 13">
            <a:extLst>
              <a:ext uri="{FF2B5EF4-FFF2-40B4-BE49-F238E27FC236}">
                <a16:creationId xmlns:a16="http://schemas.microsoft.com/office/drawing/2014/main" id="{E6301D85-1FFF-B59A-8CDB-295436C5C7F9}"/>
              </a:ext>
            </a:extLst>
          </p:cNvPr>
          <p:cNvSpPr/>
          <p:nvPr/>
        </p:nvSpPr>
        <p:spPr>
          <a:xfrm>
            <a:off x="5350669" y="4452223"/>
            <a:ext cx="2857143" cy="281940"/>
          </a:xfrm>
          <a:prstGeom prst="rect">
            <a:avLst/>
          </a:prstGeom>
          <a:noFill/>
          <a:ln/>
        </p:spPr>
        <p:txBody>
          <a:bodyPr wrap="none" lIns="0" tIns="0" rIns="0" bIns="0" rtlCol="0" anchor="t"/>
          <a:lstStyle/>
          <a:p>
            <a:pPr marL="0" indent="0" algn="l">
              <a:lnSpc>
                <a:spcPts val="2200"/>
              </a:lnSpc>
              <a:buNone/>
            </a:pPr>
            <a:r>
              <a:rPr lang="en-US" sz="1750" dirty="0">
                <a:solidFill>
                  <a:srgbClr val="BDA189"/>
                </a:solidFill>
                <a:latin typeface="Prata" pitchFamily="34" charset="0"/>
                <a:ea typeface="Prata" pitchFamily="34" charset="-122"/>
                <a:cs typeface="Prata" pitchFamily="34" charset="-120"/>
              </a:rPr>
              <a:t>Adaptations</a:t>
            </a:r>
            <a:endParaRPr lang="en-US" sz="1750" dirty="0"/>
          </a:p>
        </p:txBody>
      </p:sp>
      <p:sp>
        <p:nvSpPr>
          <p:cNvPr id="19" name="Text 14">
            <a:extLst>
              <a:ext uri="{FF2B5EF4-FFF2-40B4-BE49-F238E27FC236}">
                <a16:creationId xmlns:a16="http://schemas.microsoft.com/office/drawing/2014/main" id="{C07CB3B2-83DE-3377-B011-A1FEE2A348E7}"/>
              </a:ext>
            </a:extLst>
          </p:cNvPr>
          <p:cNvSpPr/>
          <p:nvPr/>
        </p:nvSpPr>
        <p:spPr>
          <a:xfrm>
            <a:off x="5350669" y="4842391"/>
            <a:ext cx="3928943" cy="288727"/>
          </a:xfrm>
          <a:prstGeom prst="rect">
            <a:avLst/>
          </a:prstGeom>
          <a:noFill/>
          <a:ln/>
        </p:spPr>
        <p:txBody>
          <a:bodyPr wrap="square" lIns="0" tIns="0" rIns="0" bIns="0" rtlCol="0" anchor="t"/>
          <a:lstStyle/>
          <a:p>
            <a:pPr marL="342900" indent="-342900">
              <a:lnSpc>
                <a:spcPts val="2250"/>
              </a:lnSpc>
              <a:buSzPct val="100000"/>
              <a:buChar char="•"/>
            </a:pPr>
            <a:r>
              <a:rPr lang="en-US" sz="1400" dirty="0">
                <a:solidFill>
                  <a:srgbClr val="BDA189"/>
                </a:solidFill>
                <a:latin typeface="Manrope" pitchFamily="34" charset="0"/>
              </a:rPr>
              <a:t>Added penalty factor for non-residential clusters.</a:t>
            </a:r>
          </a:p>
        </p:txBody>
      </p:sp>
      <p:sp>
        <p:nvSpPr>
          <p:cNvPr id="20" name="Text 15">
            <a:extLst>
              <a:ext uri="{FF2B5EF4-FFF2-40B4-BE49-F238E27FC236}">
                <a16:creationId xmlns:a16="http://schemas.microsoft.com/office/drawing/2014/main" id="{F142388B-AC75-630B-6CE6-52F315896C7D}"/>
              </a:ext>
            </a:extLst>
          </p:cNvPr>
          <p:cNvSpPr/>
          <p:nvPr/>
        </p:nvSpPr>
        <p:spPr>
          <a:xfrm>
            <a:off x="5350669" y="5425321"/>
            <a:ext cx="3928943" cy="577453"/>
          </a:xfrm>
          <a:prstGeom prst="rect">
            <a:avLst/>
          </a:prstGeom>
          <a:noFill/>
          <a:ln/>
        </p:spPr>
        <p:txBody>
          <a:bodyPr wrap="square" lIns="0" tIns="0" rIns="0" bIns="0" rtlCol="0" anchor="t"/>
          <a:lstStyle/>
          <a:p>
            <a:pPr marL="342900" indent="-342900">
              <a:lnSpc>
                <a:spcPts val="2250"/>
              </a:lnSpc>
              <a:buSzPct val="100000"/>
              <a:buChar char="•"/>
            </a:pPr>
            <a:r>
              <a:rPr lang="en-US" sz="1400" dirty="0">
                <a:solidFill>
                  <a:srgbClr val="BDA189"/>
                </a:solidFill>
                <a:latin typeface="Manrope" pitchFamily="34" charset="0"/>
              </a:rPr>
              <a:t>If a road segment belongs to a cluster not dominated by "residential", the cost is multiplied by 10.</a:t>
            </a:r>
          </a:p>
        </p:txBody>
      </p:sp>
      <p:sp>
        <p:nvSpPr>
          <p:cNvPr id="23" name="Shape 18">
            <a:extLst>
              <a:ext uri="{FF2B5EF4-FFF2-40B4-BE49-F238E27FC236}">
                <a16:creationId xmlns:a16="http://schemas.microsoft.com/office/drawing/2014/main" id="{452E06D4-1B91-0F6B-0AD4-E83298E7100A}"/>
              </a:ext>
            </a:extLst>
          </p:cNvPr>
          <p:cNvSpPr/>
          <p:nvPr/>
        </p:nvSpPr>
        <p:spPr>
          <a:xfrm>
            <a:off x="9663232" y="4001095"/>
            <a:ext cx="4335423" cy="3588782"/>
          </a:xfrm>
          <a:prstGeom prst="roundRect">
            <a:avLst>
              <a:gd name="adj" fmla="val 3058"/>
            </a:avLst>
          </a:prstGeom>
          <a:solidFill>
            <a:schemeClr val="bg1">
              <a:lumMod val="85000"/>
              <a:lumOff val="15000"/>
            </a:schemeClr>
          </a:solidFill>
          <a:ln/>
        </p:spPr>
        <p:txBody>
          <a:bodyPr/>
          <a:lstStyle/>
          <a:p>
            <a:endParaRPr lang="en-US"/>
          </a:p>
        </p:txBody>
      </p:sp>
      <p:sp>
        <p:nvSpPr>
          <p:cNvPr id="24" name="Shape 19">
            <a:extLst>
              <a:ext uri="{FF2B5EF4-FFF2-40B4-BE49-F238E27FC236}">
                <a16:creationId xmlns:a16="http://schemas.microsoft.com/office/drawing/2014/main" id="{69885BB1-8322-B048-9DFD-909B1B6622EC}"/>
              </a:ext>
            </a:extLst>
          </p:cNvPr>
          <p:cNvSpPr/>
          <p:nvPr/>
        </p:nvSpPr>
        <p:spPr>
          <a:xfrm>
            <a:off x="9663232" y="3978235"/>
            <a:ext cx="4335423" cy="91440"/>
          </a:xfrm>
          <a:prstGeom prst="roundRect">
            <a:avLst>
              <a:gd name="adj" fmla="val 29609"/>
            </a:avLst>
          </a:prstGeom>
          <a:solidFill>
            <a:srgbClr val="84482D"/>
          </a:solidFill>
          <a:ln/>
        </p:spPr>
        <p:txBody>
          <a:bodyPr/>
          <a:lstStyle/>
          <a:p>
            <a:endParaRPr lang="en-US"/>
          </a:p>
        </p:txBody>
      </p:sp>
      <p:sp>
        <p:nvSpPr>
          <p:cNvPr id="25" name="Shape 20">
            <a:extLst>
              <a:ext uri="{FF2B5EF4-FFF2-40B4-BE49-F238E27FC236}">
                <a16:creationId xmlns:a16="http://schemas.microsoft.com/office/drawing/2014/main" id="{09BBEC32-06CE-007E-1E1A-B323305C57E7}"/>
              </a:ext>
            </a:extLst>
          </p:cNvPr>
          <p:cNvSpPr/>
          <p:nvPr/>
        </p:nvSpPr>
        <p:spPr>
          <a:xfrm>
            <a:off x="11560195" y="3730466"/>
            <a:ext cx="541377" cy="541377"/>
          </a:xfrm>
          <a:prstGeom prst="roundRect">
            <a:avLst>
              <a:gd name="adj" fmla="val 168903"/>
            </a:avLst>
          </a:prstGeom>
          <a:solidFill>
            <a:srgbClr val="84482D"/>
          </a:solidFill>
          <a:ln/>
        </p:spPr>
        <p:txBody>
          <a:bodyPr/>
          <a:lstStyle/>
          <a:p>
            <a:endParaRPr lang="en-US"/>
          </a:p>
        </p:txBody>
      </p:sp>
      <p:sp>
        <p:nvSpPr>
          <p:cNvPr id="26" name="Text 21">
            <a:extLst>
              <a:ext uri="{FF2B5EF4-FFF2-40B4-BE49-F238E27FC236}">
                <a16:creationId xmlns:a16="http://schemas.microsoft.com/office/drawing/2014/main" id="{1B0291A9-3302-6EBB-DA62-C77DCDCCA35B}"/>
              </a:ext>
            </a:extLst>
          </p:cNvPr>
          <p:cNvSpPr/>
          <p:nvPr/>
        </p:nvSpPr>
        <p:spPr>
          <a:xfrm>
            <a:off x="11722596" y="3865840"/>
            <a:ext cx="216575" cy="270629"/>
          </a:xfrm>
          <a:prstGeom prst="rect">
            <a:avLst/>
          </a:prstGeom>
          <a:noFill/>
          <a:ln/>
        </p:spPr>
        <p:txBody>
          <a:bodyPr wrap="none" lIns="0" tIns="0" rIns="0" bIns="0" rtlCol="0" anchor="t"/>
          <a:lstStyle/>
          <a:p>
            <a:pPr marL="0" indent="0" algn="l">
              <a:lnSpc>
                <a:spcPts val="2700"/>
              </a:lnSpc>
              <a:buNone/>
            </a:pPr>
            <a:r>
              <a:rPr lang="en-US" sz="1700" dirty="0">
                <a:solidFill>
                  <a:srgbClr val="FFFFFF"/>
                </a:solidFill>
                <a:latin typeface="Prata" pitchFamily="34" charset="0"/>
                <a:ea typeface="Prata" pitchFamily="34" charset="-122"/>
                <a:cs typeface="Prata" pitchFamily="34" charset="-120"/>
              </a:rPr>
              <a:t>3</a:t>
            </a:r>
            <a:endParaRPr lang="en-US" sz="1700" dirty="0"/>
          </a:p>
        </p:txBody>
      </p:sp>
      <p:sp>
        <p:nvSpPr>
          <p:cNvPr id="27" name="Text 22">
            <a:extLst>
              <a:ext uri="{FF2B5EF4-FFF2-40B4-BE49-F238E27FC236}">
                <a16:creationId xmlns:a16="http://schemas.microsoft.com/office/drawing/2014/main" id="{0F4904DD-09A9-5BD6-D83E-E5345A56165D}"/>
              </a:ext>
            </a:extLst>
          </p:cNvPr>
          <p:cNvSpPr/>
          <p:nvPr/>
        </p:nvSpPr>
        <p:spPr>
          <a:xfrm>
            <a:off x="9866471" y="4452223"/>
            <a:ext cx="2807375" cy="281940"/>
          </a:xfrm>
          <a:prstGeom prst="rect">
            <a:avLst/>
          </a:prstGeom>
          <a:noFill/>
          <a:ln/>
        </p:spPr>
        <p:txBody>
          <a:bodyPr wrap="none" lIns="0" tIns="0" rIns="0" bIns="0" rtlCol="0" anchor="t"/>
          <a:lstStyle/>
          <a:p>
            <a:pPr marL="0" indent="0" algn="l">
              <a:lnSpc>
                <a:spcPts val="2200"/>
              </a:lnSpc>
              <a:buNone/>
            </a:pPr>
            <a:r>
              <a:rPr lang="en-US" sz="1750" dirty="0">
                <a:solidFill>
                  <a:srgbClr val="BDA189"/>
                </a:solidFill>
                <a:latin typeface="Prata" pitchFamily="34" charset="0"/>
                <a:ea typeface="Prata" pitchFamily="34" charset="-122"/>
                <a:cs typeface="Prata" pitchFamily="34" charset="-120"/>
              </a:rPr>
              <a:t>Route behavior</a:t>
            </a:r>
            <a:endParaRPr lang="en-US" sz="1750" dirty="0"/>
          </a:p>
        </p:txBody>
      </p:sp>
      <p:sp>
        <p:nvSpPr>
          <p:cNvPr id="29" name="Text 24">
            <a:extLst>
              <a:ext uri="{FF2B5EF4-FFF2-40B4-BE49-F238E27FC236}">
                <a16:creationId xmlns:a16="http://schemas.microsoft.com/office/drawing/2014/main" id="{10694770-8E74-7B2C-E02B-8E3CB7E46718}"/>
              </a:ext>
            </a:extLst>
          </p:cNvPr>
          <p:cNvSpPr/>
          <p:nvPr/>
        </p:nvSpPr>
        <p:spPr>
          <a:xfrm>
            <a:off x="9866471" y="4842391"/>
            <a:ext cx="3928943" cy="577453"/>
          </a:xfrm>
          <a:prstGeom prst="rect">
            <a:avLst/>
          </a:prstGeom>
          <a:noFill/>
          <a:ln/>
        </p:spPr>
        <p:txBody>
          <a:bodyPr wrap="square" lIns="0" tIns="0" rIns="0" bIns="0" rtlCol="0" anchor="t"/>
          <a:lstStyle/>
          <a:p>
            <a:pPr marL="342900" indent="-342900">
              <a:lnSpc>
                <a:spcPts val="2250"/>
              </a:lnSpc>
              <a:buSzPct val="100000"/>
              <a:buChar char="•"/>
            </a:pPr>
            <a:r>
              <a:rPr lang="en-US" sz="1400" dirty="0">
                <a:solidFill>
                  <a:srgbClr val="BDA189"/>
                </a:solidFill>
                <a:latin typeface="Manrope" pitchFamily="34" charset="0"/>
              </a:rPr>
              <a:t>Modified A* prioritizes residential clusters even if the route is slightly longer.</a:t>
            </a:r>
          </a:p>
        </p:txBody>
      </p:sp>
      <p:sp>
        <p:nvSpPr>
          <p:cNvPr id="30" name="Text 25">
            <a:extLst>
              <a:ext uri="{FF2B5EF4-FFF2-40B4-BE49-F238E27FC236}">
                <a16:creationId xmlns:a16="http://schemas.microsoft.com/office/drawing/2014/main" id="{821F6439-95DA-0296-2C04-D5C40DE38D93}"/>
              </a:ext>
            </a:extLst>
          </p:cNvPr>
          <p:cNvSpPr/>
          <p:nvPr/>
        </p:nvSpPr>
        <p:spPr>
          <a:xfrm>
            <a:off x="9866411" y="5524023"/>
            <a:ext cx="3928943" cy="577453"/>
          </a:xfrm>
          <a:prstGeom prst="rect">
            <a:avLst/>
          </a:prstGeom>
          <a:noFill/>
          <a:ln/>
        </p:spPr>
        <p:txBody>
          <a:bodyPr wrap="square" lIns="0" tIns="0" rIns="0" bIns="0" rtlCol="0" anchor="t"/>
          <a:lstStyle/>
          <a:p>
            <a:pPr marL="342900" indent="-342900">
              <a:lnSpc>
                <a:spcPts val="2250"/>
              </a:lnSpc>
              <a:buSzPct val="100000"/>
              <a:buChar char="•"/>
            </a:pPr>
            <a:r>
              <a:rPr lang="en-US" sz="1400" dirty="0">
                <a:solidFill>
                  <a:srgbClr val="BDA189"/>
                </a:solidFill>
                <a:latin typeface="Manrope" pitchFamily="34" charset="0"/>
              </a:rPr>
              <a:t>Penalized roads are avoided unless no alternative exists.</a:t>
            </a:r>
          </a:p>
        </p:txBody>
      </p:sp>
    </p:spTree>
    <p:extLst>
      <p:ext uri="{BB962C8B-B14F-4D97-AF65-F5344CB8AC3E}">
        <p14:creationId xmlns:p14="http://schemas.microsoft.com/office/powerpoint/2010/main" val="808327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a:extLst>
            <a:ext uri="{FF2B5EF4-FFF2-40B4-BE49-F238E27FC236}">
              <a16:creationId xmlns:a16="http://schemas.microsoft.com/office/drawing/2014/main" id="{B1874F73-6E71-6C74-7C2A-BCA94B7EE733}"/>
            </a:ext>
          </a:extLst>
        </p:cNvPr>
        <p:cNvGrpSpPr/>
        <p:nvPr/>
      </p:nvGrpSpPr>
      <p:grpSpPr>
        <a:xfrm>
          <a:off x="0" y="0"/>
          <a:ext cx="0" cy="0"/>
          <a:chOff x="0" y="0"/>
          <a:chExt cx="0" cy="0"/>
        </a:xfrm>
      </p:grpSpPr>
      <p:sp>
        <p:nvSpPr>
          <p:cNvPr id="4" name="Text 0">
            <a:extLst>
              <a:ext uri="{FF2B5EF4-FFF2-40B4-BE49-F238E27FC236}">
                <a16:creationId xmlns:a16="http://schemas.microsoft.com/office/drawing/2014/main" id="{791251CC-F9B3-7529-593C-0F6DB8E43554}"/>
              </a:ext>
            </a:extLst>
          </p:cNvPr>
          <p:cNvSpPr/>
          <p:nvPr/>
        </p:nvSpPr>
        <p:spPr>
          <a:xfrm>
            <a:off x="253230" y="111051"/>
            <a:ext cx="12462391" cy="682943"/>
          </a:xfrm>
          <a:prstGeom prst="rect">
            <a:avLst/>
          </a:prstGeom>
          <a:noFill/>
          <a:ln/>
        </p:spPr>
        <p:txBody>
          <a:bodyPr wrap="none" lIns="0" tIns="0" rIns="0" bIns="0" rtlCol="0" anchor="t"/>
          <a:lstStyle/>
          <a:p>
            <a:pPr marL="0" indent="0" algn="l">
              <a:lnSpc>
                <a:spcPts val="5350"/>
              </a:lnSpc>
              <a:buNone/>
            </a:pPr>
            <a:r>
              <a:rPr lang="en-US" sz="4300" dirty="0">
                <a:solidFill>
                  <a:srgbClr val="F2D4BA"/>
                </a:solidFill>
                <a:latin typeface="Prata" panose="02000000000000000000" charset="-120"/>
                <a:ea typeface="Prata" panose="02000000000000000000" charset="-120"/>
                <a:cs typeface="Prata" panose="02000000000000000000" charset="-120"/>
              </a:rPr>
              <a:t>A* Algorithm (K-Means – DBSCAN)</a:t>
            </a:r>
            <a:endParaRPr lang="en-US" sz="4300" dirty="0">
              <a:latin typeface="Prata" panose="02000000000000000000" charset="-120"/>
              <a:ea typeface="Prata" panose="02000000000000000000" charset="-120"/>
              <a:cs typeface="Prata" panose="02000000000000000000" charset="-120"/>
            </a:endParaRPr>
          </a:p>
        </p:txBody>
      </p:sp>
      <p:pic>
        <p:nvPicPr>
          <p:cNvPr id="3" name="Picture 2">
            <a:extLst>
              <a:ext uri="{FF2B5EF4-FFF2-40B4-BE49-F238E27FC236}">
                <a16:creationId xmlns:a16="http://schemas.microsoft.com/office/drawing/2014/main" id="{4D840C33-2250-8F6F-1FA8-A30846CEA1E8}"/>
              </a:ext>
            </a:extLst>
          </p:cNvPr>
          <p:cNvPicPr>
            <a:picLocks noChangeAspect="1"/>
          </p:cNvPicPr>
          <p:nvPr/>
        </p:nvPicPr>
        <p:blipFill>
          <a:blip r:embed="rId2"/>
          <a:stretch>
            <a:fillRect/>
          </a:stretch>
        </p:blipFill>
        <p:spPr>
          <a:xfrm>
            <a:off x="2286001" y="1024758"/>
            <a:ext cx="12344400" cy="7204842"/>
          </a:xfrm>
          <a:prstGeom prst="rect">
            <a:avLst/>
          </a:prstGeom>
        </p:spPr>
      </p:pic>
    </p:spTree>
    <p:extLst>
      <p:ext uri="{BB962C8B-B14F-4D97-AF65-F5344CB8AC3E}">
        <p14:creationId xmlns:p14="http://schemas.microsoft.com/office/powerpoint/2010/main" val="3132869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FDF557A7-10F7-31C0-EECF-1FDBB6C3CC72}"/>
              </a:ext>
            </a:extLst>
          </p:cNvPr>
          <p:cNvSpPr/>
          <p:nvPr/>
        </p:nvSpPr>
        <p:spPr>
          <a:xfrm>
            <a:off x="793790" y="982623"/>
            <a:ext cx="9084707" cy="708779"/>
          </a:xfrm>
          <a:prstGeom prst="rect">
            <a:avLst/>
          </a:prstGeom>
          <a:noFill/>
          <a:ln/>
        </p:spPr>
        <p:txBody>
          <a:bodyPr wrap="none" lIns="0" tIns="0" rIns="0" bIns="0" rtlCol="0" anchor="t"/>
          <a:lstStyle/>
          <a:p>
            <a:pPr marL="0" indent="0" algn="l">
              <a:lnSpc>
                <a:spcPts val="5550"/>
              </a:lnSpc>
              <a:buNone/>
            </a:pPr>
            <a:r>
              <a:rPr lang="en-US" sz="4450" dirty="0">
                <a:solidFill>
                  <a:srgbClr val="F2D4BA"/>
                </a:solidFill>
                <a:latin typeface="Prata" pitchFamily="34" charset="0"/>
                <a:ea typeface="Prata" pitchFamily="34" charset="-122"/>
                <a:cs typeface="Prata" pitchFamily="34" charset="-120"/>
              </a:rPr>
              <a:t>Conclusion. Future Work</a:t>
            </a:r>
            <a:endParaRPr lang="en-US" sz="4450" dirty="0"/>
          </a:p>
        </p:txBody>
      </p:sp>
      <p:pic>
        <p:nvPicPr>
          <p:cNvPr id="3" name="Image 0" descr="preencoded.png">
            <a:extLst>
              <a:ext uri="{FF2B5EF4-FFF2-40B4-BE49-F238E27FC236}">
                <a16:creationId xmlns:a16="http://schemas.microsoft.com/office/drawing/2014/main" id="{9232AB2E-41D2-F1F8-0744-1A357D1EFCCC}"/>
              </a:ext>
            </a:extLst>
          </p:cNvPr>
          <p:cNvPicPr>
            <a:picLocks noChangeAspect="1"/>
          </p:cNvPicPr>
          <p:nvPr/>
        </p:nvPicPr>
        <p:blipFill>
          <a:blip r:embed="rId2"/>
          <a:stretch>
            <a:fillRect/>
          </a:stretch>
        </p:blipFill>
        <p:spPr>
          <a:xfrm>
            <a:off x="793790" y="2145030"/>
            <a:ext cx="4158615" cy="2570202"/>
          </a:xfrm>
          <a:prstGeom prst="rect">
            <a:avLst/>
          </a:prstGeom>
        </p:spPr>
      </p:pic>
      <p:sp>
        <p:nvSpPr>
          <p:cNvPr id="4" name="Text 1">
            <a:extLst>
              <a:ext uri="{FF2B5EF4-FFF2-40B4-BE49-F238E27FC236}">
                <a16:creationId xmlns:a16="http://schemas.microsoft.com/office/drawing/2014/main" id="{2D212BC0-C265-BF3C-5DE5-52E05A558B5B}"/>
              </a:ext>
            </a:extLst>
          </p:cNvPr>
          <p:cNvSpPr/>
          <p:nvPr/>
        </p:nvSpPr>
        <p:spPr>
          <a:xfrm>
            <a:off x="793790" y="4942046"/>
            <a:ext cx="3093839" cy="354330"/>
          </a:xfrm>
          <a:prstGeom prst="rect">
            <a:avLst/>
          </a:prstGeom>
          <a:noFill/>
          <a:ln/>
        </p:spPr>
        <p:txBody>
          <a:bodyPr wrap="none" lIns="0" tIns="0" rIns="0" bIns="0" rtlCol="0" anchor="t"/>
          <a:lstStyle/>
          <a:p>
            <a:pPr marL="0" indent="0" algn="l">
              <a:lnSpc>
                <a:spcPts val="2750"/>
              </a:lnSpc>
              <a:buNone/>
            </a:pPr>
            <a:r>
              <a:rPr lang="en-US" sz="2200" dirty="0">
                <a:solidFill>
                  <a:srgbClr val="BDA189"/>
                </a:solidFill>
                <a:latin typeface="Prata" pitchFamily="34" charset="0"/>
                <a:ea typeface="Prata" pitchFamily="34" charset="-122"/>
                <a:cs typeface="Prata" pitchFamily="34" charset="-120"/>
              </a:rPr>
              <a:t>Residential Preference</a:t>
            </a:r>
            <a:endParaRPr lang="en-US" sz="2200" dirty="0"/>
          </a:p>
        </p:txBody>
      </p:sp>
      <p:sp>
        <p:nvSpPr>
          <p:cNvPr id="5" name="Text 2">
            <a:extLst>
              <a:ext uri="{FF2B5EF4-FFF2-40B4-BE49-F238E27FC236}">
                <a16:creationId xmlns:a16="http://schemas.microsoft.com/office/drawing/2014/main" id="{B811A8F5-CB35-298D-92C5-ADCFD74EC186}"/>
              </a:ext>
            </a:extLst>
          </p:cNvPr>
          <p:cNvSpPr/>
          <p:nvPr/>
        </p:nvSpPr>
        <p:spPr>
          <a:xfrm>
            <a:off x="793790" y="5432465"/>
            <a:ext cx="4158615" cy="1814513"/>
          </a:xfrm>
          <a:prstGeom prst="rect">
            <a:avLst/>
          </a:prstGeom>
          <a:noFill/>
          <a:ln/>
        </p:spPr>
        <p:txBody>
          <a:bodyPr wrap="square" lIns="0" tIns="0" rIns="0" bIns="0" rtlCol="0" anchor="t"/>
          <a:lstStyle/>
          <a:p>
            <a:pPr marL="0" indent="0" algn="l">
              <a:lnSpc>
                <a:spcPts val="2850"/>
              </a:lnSpc>
              <a:buNone/>
            </a:pPr>
            <a:r>
              <a:rPr lang="en-US" sz="1750" dirty="0">
                <a:solidFill>
                  <a:srgbClr val="BDA189"/>
                </a:solidFill>
                <a:latin typeface="Manrope" pitchFamily="34" charset="0"/>
                <a:ea typeface="Manrope" pitchFamily="34" charset="-122"/>
                <a:cs typeface="Manrope" pitchFamily="34" charset="-120"/>
              </a:rPr>
              <a:t>The algorithm successfully prioritizes traversal through clusters dominated by residential roads, even when requiring deviation from the geometrically shortest path.</a:t>
            </a:r>
            <a:endParaRPr lang="en-US" sz="1750" dirty="0"/>
          </a:p>
        </p:txBody>
      </p:sp>
      <p:pic>
        <p:nvPicPr>
          <p:cNvPr id="6" name="Image 1" descr="preencoded.png">
            <a:extLst>
              <a:ext uri="{FF2B5EF4-FFF2-40B4-BE49-F238E27FC236}">
                <a16:creationId xmlns:a16="http://schemas.microsoft.com/office/drawing/2014/main" id="{984FC81F-EC76-7DA2-3FB8-FF0B62F2FE88}"/>
              </a:ext>
            </a:extLst>
          </p:cNvPr>
          <p:cNvPicPr>
            <a:picLocks noChangeAspect="1"/>
          </p:cNvPicPr>
          <p:nvPr/>
        </p:nvPicPr>
        <p:blipFill>
          <a:blip r:embed="rId3"/>
          <a:stretch>
            <a:fillRect/>
          </a:stretch>
        </p:blipFill>
        <p:spPr>
          <a:xfrm>
            <a:off x="5235893" y="2145030"/>
            <a:ext cx="4158615" cy="2570202"/>
          </a:xfrm>
          <a:prstGeom prst="rect">
            <a:avLst/>
          </a:prstGeom>
        </p:spPr>
      </p:pic>
      <p:sp>
        <p:nvSpPr>
          <p:cNvPr id="7" name="Text 3">
            <a:extLst>
              <a:ext uri="{FF2B5EF4-FFF2-40B4-BE49-F238E27FC236}">
                <a16:creationId xmlns:a16="http://schemas.microsoft.com/office/drawing/2014/main" id="{8046226B-08A9-2DEF-5767-11151D781F84}"/>
              </a:ext>
            </a:extLst>
          </p:cNvPr>
          <p:cNvSpPr/>
          <p:nvPr/>
        </p:nvSpPr>
        <p:spPr>
          <a:xfrm>
            <a:off x="5235893" y="4942046"/>
            <a:ext cx="3107769" cy="354330"/>
          </a:xfrm>
          <a:prstGeom prst="rect">
            <a:avLst/>
          </a:prstGeom>
          <a:noFill/>
          <a:ln/>
        </p:spPr>
        <p:txBody>
          <a:bodyPr wrap="none" lIns="0" tIns="0" rIns="0" bIns="0" rtlCol="0" anchor="t"/>
          <a:lstStyle/>
          <a:p>
            <a:pPr marL="0" indent="0" algn="l">
              <a:lnSpc>
                <a:spcPts val="2750"/>
              </a:lnSpc>
              <a:buNone/>
            </a:pPr>
            <a:r>
              <a:rPr lang="en-US" sz="2200" dirty="0">
                <a:solidFill>
                  <a:srgbClr val="BDA189"/>
                </a:solidFill>
                <a:latin typeface="Prata" pitchFamily="34" charset="0"/>
                <a:ea typeface="Prata" pitchFamily="34" charset="-122"/>
                <a:cs typeface="Prata" pitchFamily="34" charset="-120"/>
              </a:rPr>
              <a:t>Clustering Consistency</a:t>
            </a:r>
            <a:endParaRPr lang="en-US" sz="2200" dirty="0"/>
          </a:p>
        </p:txBody>
      </p:sp>
      <p:sp>
        <p:nvSpPr>
          <p:cNvPr id="8" name="Text 4">
            <a:extLst>
              <a:ext uri="{FF2B5EF4-FFF2-40B4-BE49-F238E27FC236}">
                <a16:creationId xmlns:a16="http://schemas.microsoft.com/office/drawing/2014/main" id="{353B27CD-ABD5-9F7A-3C8C-9E1DCA3A7069}"/>
              </a:ext>
            </a:extLst>
          </p:cNvPr>
          <p:cNvSpPr/>
          <p:nvPr/>
        </p:nvSpPr>
        <p:spPr>
          <a:xfrm>
            <a:off x="5235893" y="5432465"/>
            <a:ext cx="4158615" cy="1814513"/>
          </a:xfrm>
          <a:prstGeom prst="rect">
            <a:avLst/>
          </a:prstGeom>
          <a:noFill/>
          <a:ln/>
        </p:spPr>
        <p:txBody>
          <a:bodyPr wrap="square" lIns="0" tIns="0" rIns="0" bIns="0" rtlCol="0" anchor="t"/>
          <a:lstStyle/>
          <a:p>
            <a:pPr marL="0" indent="0" algn="l">
              <a:lnSpc>
                <a:spcPts val="2850"/>
              </a:lnSpc>
              <a:buNone/>
            </a:pPr>
            <a:r>
              <a:rPr lang="en-US" sz="1750" dirty="0">
                <a:solidFill>
                  <a:srgbClr val="BDA189"/>
                </a:solidFill>
                <a:latin typeface="Manrope" pitchFamily="34" charset="0"/>
                <a:ea typeface="Manrope" pitchFamily="34" charset="-122"/>
                <a:cs typeface="Manrope" pitchFamily="34" charset="-120"/>
              </a:rPr>
              <a:t>Both K-Means and DBSCAN produced similar classification of residential zones, resulting in identical optimal routes despite different clustering approaches.</a:t>
            </a:r>
            <a:endParaRPr lang="en-US" sz="1750" dirty="0"/>
          </a:p>
        </p:txBody>
      </p:sp>
      <p:pic>
        <p:nvPicPr>
          <p:cNvPr id="9" name="Image 2" descr="preencoded.png">
            <a:extLst>
              <a:ext uri="{FF2B5EF4-FFF2-40B4-BE49-F238E27FC236}">
                <a16:creationId xmlns:a16="http://schemas.microsoft.com/office/drawing/2014/main" id="{A4A12A7F-94AB-FCBB-2028-C16882E3EA1A}"/>
              </a:ext>
            </a:extLst>
          </p:cNvPr>
          <p:cNvPicPr>
            <a:picLocks noChangeAspect="1"/>
          </p:cNvPicPr>
          <p:nvPr/>
        </p:nvPicPr>
        <p:blipFill>
          <a:blip r:embed="rId4"/>
          <a:stretch>
            <a:fillRect/>
          </a:stretch>
        </p:blipFill>
        <p:spPr>
          <a:xfrm>
            <a:off x="9677995" y="2145030"/>
            <a:ext cx="4158615" cy="2570202"/>
          </a:xfrm>
          <a:prstGeom prst="rect">
            <a:avLst/>
          </a:prstGeom>
        </p:spPr>
      </p:pic>
      <p:sp>
        <p:nvSpPr>
          <p:cNvPr id="10" name="Text 5">
            <a:extLst>
              <a:ext uri="{FF2B5EF4-FFF2-40B4-BE49-F238E27FC236}">
                <a16:creationId xmlns:a16="http://schemas.microsoft.com/office/drawing/2014/main" id="{A7074154-D11C-F71F-C4CB-D01B7E95E2F8}"/>
              </a:ext>
            </a:extLst>
          </p:cNvPr>
          <p:cNvSpPr/>
          <p:nvPr/>
        </p:nvSpPr>
        <p:spPr>
          <a:xfrm>
            <a:off x="9677995" y="4942046"/>
            <a:ext cx="3175516" cy="354330"/>
          </a:xfrm>
          <a:prstGeom prst="rect">
            <a:avLst/>
          </a:prstGeom>
          <a:noFill/>
          <a:ln/>
        </p:spPr>
        <p:txBody>
          <a:bodyPr wrap="none" lIns="0" tIns="0" rIns="0" bIns="0" rtlCol="0" anchor="t"/>
          <a:lstStyle/>
          <a:p>
            <a:pPr marL="0" indent="0" algn="l">
              <a:lnSpc>
                <a:spcPts val="2750"/>
              </a:lnSpc>
              <a:buNone/>
            </a:pPr>
            <a:r>
              <a:rPr lang="en-US" sz="2200" dirty="0">
                <a:solidFill>
                  <a:srgbClr val="BDA189"/>
                </a:solidFill>
                <a:latin typeface="Prata" pitchFamily="34" charset="0"/>
                <a:ea typeface="Prata" pitchFamily="34" charset="-122"/>
                <a:cs typeface="Prata" pitchFamily="34" charset="-120"/>
              </a:rPr>
              <a:t>Real-World Application</a:t>
            </a:r>
            <a:endParaRPr lang="en-US" sz="2200" dirty="0"/>
          </a:p>
        </p:txBody>
      </p:sp>
      <p:sp>
        <p:nvSpPr>
          <p:cNvPr id="11" name="Text 6">
            <a:extLst>
              <a:ext uri="{FF2B5EF4-FFF2-40B4-BE49-F238E27FC236}">
                <a16:creationId xmlns:a16="http://schemas.microsoft.com/office/drawing/2014/main" id="{B005E95E-D5CE-13CA-AB66-DE77F57FFD6D}"/>
              </a:ext>
            </a:extLst>
          </p:cNvPr>
          <p:cNvSpPr/>
          <p:nvPr/>
        </p:nvSpPr>
        <p:spPr>
          <a:xfrm>
            <a:off x="9677995" y="5432465"/>
            <a:ext cx="4158615" cy="1451610"/>
          </a:xfrm>
          <a:prstGeom prst="rect">
            <a:avLst/>
          </a:prstGeom>
          <a:noFill/>
          <a:ln/>
        </p:spPr>
        <p:txBody>
          <a:bodyPr wrap="square" lIns="0" tIns="0" rIns="0" bIns="0" rtlCol="0" anchor="t"/>
          <a:lstStyle/>
          <a:p>
            <a:pPr marL="0" indent="0" algn="l">
              <a:lnSpc>
                <a:spcPts val="2850"/>
              </a:lnSpc>
              <a:buNone/>
            </a:pPr>
            <a:r>
              <a:rPr lang="en-US" sz="1750" dirty="0">
                <a:solidFill>
                  <a:srgbClr val="BDA189"/>
                </a:solidFill>
                <a:latin typeface="Manrope" pitchFamily="34" charset="0"/>
                <a:ea typeface="Manrope" pitchFamily="34" charset="-122"/>
                <a:cs typeface="Manrope" pitchFamily="34" charset="-120"/>
              </a:rPr>
              <a:t>The resulting routes maximize cyclist safety and comfort by deliberately avoiding areas classified under other road types.</a:t>
            </a:r>
            <a:endParaRPr lang="en-US" sz="1750" dirty="0"/>
          </a:p>
        </p:txBody>
      </p:sp>
    </p:spTree>
    <p:extLst>
      <p:ext uri="{BB962C8B-B14F-4D97-AF65-F5344CB8AC3E}">
        <p14:creationId xmlns:p14="http://schemas.microsoft.com/office/powerpoint/2010/main" val="3373880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pic>
        <p:nvPicPr>
          <p:cNvPr id="4" name="Image 0" descr="preencoded.png">
            <a:extLst>
              <a:ext uri="{FF2B5EF4-FFF2-40B4-BE49-F238E27FC236}">
                <a16:creationId xmlns:a16="http://schemas.microsoft.com/office/drawing/2014/main" id="{99859763-D709-A6CB-7491-78D7E7D7CD8A}"/>
              </a:ext>
            </a:extLst>
          </p:cNvPr>
          <p:cNvPicPr>
            <a:picLocks noChangeAspect="1"/>
          </p:cNvPicPr>
          <p:nvPr/>
        </p:nvPicPr>
        <p:blipFill>
          <a:blip r:embed="rId2"/>
          <a:stretch>
            <a:fillRect/>
          </a:stretch>
        </p:blipFill>
        <p:spPr>
          <a:xfrm>
            <a:off x="7910155" y="1509355"/>
            <a:ext cx="6720245" cy="6720245"/>
          </a:xfrm>
          <a:prstGeom prst="rect">
            <a:avLst/>
          </a:prstGeom>
        </p:spPr>
      </p:pic>
      <p:sp>
        <p:nvSpPr>
          <p:cNvPr id="5" name="Text 0">
            <a:extLst>
              <a:ext uri="{FF2B5EF4-FFF2-40B4-BE49-F238E27FC236}">
                <a16:creationId xmlns:a16="http://schemas.microsoft.com/office/drawing/2014/main" id="{7058AA54-5D08-D87A-3D47-229AF500A4D6}"/>
              </a:ext>
            </a:extLst>
          </p:cNvPr>
          <p:cNvSpPr/>
          <p:nvPr/>
        </p:nvSpPr>
        <p:spPr>
          <a:xfrm>
            <a:off x="764858" y="600908"/>
            <a:ext cx="12462391" cy="682943"/>
          </a:xfrm>
          <a:prstGeom prst="rect">
            <a:avLst/>
          </a:prstGeom>
          <a:noFill/>
          <a:ln/>
        </p:spPr>
        <p:txBody>
          <a:bodyPr wrap="none" lIns="0" tIns="0" rIns="0" bIns="0" rtlCol="0" anchor="t"/>
          <a:lstStyle/>
          <a:p>
            <a:pPr marL="0" indent="0" algn="l">
              <a:lnSpc>
                <a:spcPts val="5350"/>
              </a:lnSpc>
              <a:buNone/>
            </a:pPr>
            <a:r>
              <a:rPr lang="en-US" sz="4300" dirty="0">
                <a:solidFill>
                  <a:srgbClr val="F2D4BA"/>
                </a:solidFill>
                <a:latin typeface="Prata" panose="02000000000000000000" charset="-120"/>
                <a:ea typeface="Prata" panose="02000000000000000000" charset="-120"/>
                <a:cs typeface="Prata" panose="02000000000000000000" charset="-120"/>
              </a:rPr>
              <a:t> (example)</a:t>
            </a:r>
            <a:endParaRPr lang="en-US" sz="4300" dirty="0">
              <a:latin typeface="Prata" panose="02000000000000000000" charset="-120"/>
              <a:ea typeface="Prata" panose="02000000000000000000" charset="-120"/>
              <a:cs typeface="Prata" panose="02000000000000000000" charset="-120"/>
            </a:endParaRPr>
          </a:p>
        </p:txBody>
      </p:sp>
    </p:spTree>
    <p:extLst>
      <p:ext uri="{BB962C8B-B14F-4D97-AF65-F5344CB8AC3E}">
        <p14:creationId xmlns:p14="http://schemas.microsoft.com/office/powerpoint/2010/main" val="3997627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a:extLst>
            <a:ext uri="{FF2B5EF4-FFF2-40B4-BE49-F238E27FC236}">
              <a16:creationId xmlns:a16="http://schemas.microsoft.com/office/drawing/2014/main" id="{CE4A5A32-432C-EDD1-FBA8-A07A045F76DB}"/>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EFDF2B62-D16D-44D9-7A33-2618307125D8}"/>
              </a:ext>
            </a:extLst>
          </p:cNvPr>
          <p:cNvSpPr/>
          <p:nvPr/>
        </p:nvSpPr>
        <p:spPr>
          <a:xfrm>
            <a:off x="559475" y="920280"/>
            <a:ext cx="5314831" cy="499586"/>
          </a:xfrm>
          <a:prstGeom prst="rect">
            <a:avLst/>
          </a:prstGeom>
          <a:noFill/>
          <a:ln/>
        </p:spPr>
        <p:txBody>
          <a:bodyPr wrap="none" lIns="0" tIns="0" rIns="0" bIns="0" rtlCol="0" anchor="t"/>
          <a:lstStyle/>
          <a:p>
            <a:pPr marL="0" indent="0" algn="l">
              <a:lnSpc>
                <a:spcPts val="3900"/>
              </a:lnSpc>
              <a:buNone/>
            </a:pPr>
            <a:r>
              <a:rPr lang="en-US" sz="4400" dirty="0">
                <a:solidFill>
                  <a:srgbClr val="F2D4BA"/>
                </a:solidFill>
                <a:latin typeface="Prata" panose="02000000000000000000" charset="-120"/>
                <a:ea typeface="Prata" panose="02000000000000000000" charset="-120"/>
                <a:cs typeface="Prata" panose="02000000000000000000" charset="-120"/>
              </a:rPr>
              <a:t>The Evolution of Navigation</a:t>
            </a:r>
            <a:endParaRPr lang="en-US" sz="4400" dirty="0">
              <a:latin typeface="Prata" panose="02000000000000000000" charset="-120"/>
              <a:ea typeface="Prata" panose="02000000000000000000" charset="-120"/>
              <a:cs typeface="Prata" panose="02000000000000000000" charset="-120"/>
            </a:endParaRPr>
          </a:p>
        </p:txBody>
      </p:sp>
      <p:pic>
        <p:nvPicPr>
          <p:cNvPr id="3" name="Image 0" descr="preencoded.png">
            <a:extLst>
              <a:ext uri="{FF2B5EF4-FFF2-40B4-BE49-F238E27FC236}">
                <a16:creationId xmlns:a16="http://schemas.microsoft.com/office/drawing/2014/main" id="{488B0D42-B6A1-989C-3EEF-E6316971F05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67364" y1="36527" x2="70441" y2="77584"/>
                        <a14:foregroundMark x1="70441" y1="77584" x2="65912" y2="79501"/>
                        <a14:foregroundMark x1="83333" y1="43206" x2="68815" y2="48374"/>
                        <a14:foregroundMark x1="68815" y1="48374" x2="50697" y2="62776"/>
                        <a14:foregroundMark x1="50697" y1="62776" x2="59582" y2="68757"/>
                        <a14:foregroundMark x1="59582" y1="68757" x2="65041" y2="68177"/>
                        <a14:foregroundMark x1="53136" y1="69048" x2="67828" y2="76016"/>
                        <a14:foregroundMark x1="67828" y1="76016" x2="67944" y2="76307"/>
                        <a14:foregroundMark x1="79268" y1="41754" x2="74332" y2="39141"/>
                        <a14:foregroundMark x1="18002" y1="69338" x2="42741" y2="73926"/>
                        <a14:foregroundMark x1="42741" y1="73926" x2="49129" y2="65157"/>
                        <a14:foregroundMark x1="49129" y1="65157" x2="48780" y2="60627"/>
                        <a14:foregroundMark x1="44425" y1="65563" x2="37166" y2="70209"/>
                        <a14:foregroundMark x1="37166" y1="70209" x2="37166" y2="70209"/>
                        <a14:foregroundMark x1="45006" y1="64111" x2="33972" y2="76016"/>
                        <a14:foregroundMark x1="30488" y1="77178" x2="22532" y2="71951"/>
                        <a14:foregroundMark x1="22532" y1="71951" x2="21777" y2="71080"/>
                        <a14:foregroundMark x1="75203" y1="57143" x2="75203" y2="58885"/>
                        <a14:foregroundMark x1="74623" y1="61498" x2="78397" y2="53949"/>
                      </a14:backgroundRemoval>
                    </a14:imgEffect>
                  </a14:imgLayer>
                </a14:imgProps>
              </a:ext>
            </a:extLst>
          </a:blip>
          <a:stretch>
            <a:fillRect/>
          </a:stretch>
        </p:blipFill>
        <p:spPr>
          <a:xfrm>
            <a:off x="8020051" y="591183"/>
            <a:ext cx="7360264" cy="7360264"/>
          </a:xfrm>
          <a:prstGeom prst="rect">
            <a:avLst/>
          </a:prstGeom>
        </p:spPr>
      </p:pic>
      <p:sp>
        <p:nvSpPr>
          <p:cNvPr id="4" name="Text 1">
            <a:extLst>
              <a:ext uri="{FF2B5EF4-FFF2-40B4-BE49-F238E27FC236}">
                <a16:creationId xmlns:a16="http://schemas.microsoft.com/office/drawing/2014/main" id="{B4CFD1A9-D306-2B0D-D9EA-DF6B9CA66104}"/>
              </a:ext>
            </a:extLst>
          </p:cNvPr>
          <p:cNvSpPr/>
          <p:nvPr/>
        </p:nvSpPr>
        <p:spPr>
          <a:xfrm>
            <a:off x="424459" y="2525746"/>
            <a:ext cx="7100292" cy="3457978"/>
          </a:xfrm>
          <a:prstGeom prst="rect">
            <a:avLst/>
          </a:prstGeom>
          <a:noFill/>
          <a:ln/>
        </p:spPr>
        <p:txBody>
          <a:bodyPr wrap="none" lIns="0" tIns="0" rIns="0" bIns="0" rtlCol="0" anchor="t"/>
          <a:lstStyle/>
          <a:p>
            <a:pPr marL="342900" indent="-342900">
              <a:lnSpc>
                <a:spcPts val="1950"/>
              </a:lnSpc>
              <a:buFont typeface="Arial" panose="020B0604020202020204" pitchFamily="34" charset="0"/>
              <a:buChar char="•"/>
            </a:pPr>
            <a:r>
              <a:rPr lang="en-US" sz="2800" dirty="0">
                <a:solidFill>
                  <a:srgbClr val="F2D4BA"/>
                </a:solidFill>
                <a:latin typeface="Manrope" panose="020B0604020202020204" charset="0"/>
                <a:ea typeface="Prata" pitchFamily="34" charset="-122"/>
              </a:rPr>
              <a:t>Paper maps → Advance planning, limited info</a:t>
            </a:r>
          </a:p>
          <a:p>
            <a:pPr marL="342900" indent="-342900" algn="l">
              <a:lnSpc>
                <a:spcPts val="1950"/>
              </a:lnSpc>
              <a:buFont typeface="Arial" panose="020B0604020202020204" pitchFamily="34" charset="0"/>
              <a:buChar char="•"/>
            </a:pPr>
            <a:endParaRPr lang="en-US" sz="2800" dirty="0">
              <a:solidFill>
                <a:srgbClr val="F2D4BA"/>
              </a:solidFill>
              <a:latin typeface="Manrope" panose="020B0604020202020204" charset="0"/>
              <a:ea typeface="Prata" pitchFamily="34" charset="-122"/>
            </a:endParaRPr>
          </a:p>
          <a:p>
            <a:pPr marL="342900" indent="-342900" algn="l">
              <a:lnSpc>
                <a:spcPts val="1950"/>
              </a:lnSpc>
              <a:buFont typeface="Arial" panose="020B0604020202020204" pitchFamily="34" charset="0"/>
              <a:buChar char="•"/>
            </a:pPr>
            <a:endParaRPr lang="en-US" sz="2800" dirty="0">
              <a:solidFill>
                <a:srgbClr val="F2D4BA"/>
              </a:solidFill>
              <a:latin typeface="Manrope" panose="020B0604020202020204" charset="0"/>
              <a:ea typeface="Prata" pitchFamily="34" charset="-122"/>
            </a:endParaRPr>
          </a:p>
          <a:p>
            <a:pPr marL="342900" indent="-342900" algn="l">
              <a:lnSpc>
                <a:spcPts val="1950"/>
              </a:lnSpc>
              <a:buFont typeface="Arial" panose="020B0604020202020204" pitchFamily="34" charset="0"/>
              <a:buChar char="•"/>
            </a:pPr>
            <a:endParaRPr lang="en-US" sz="2800" dirty="0">
              <a:solidFill>
                <a:srgbClr val="F2D4BA"/>
              </a:solidFill>
              <a:latin typeface="Manrope" panose="020B0604020202020204" charset="0"/>
              <a:ea typeface="Prata" pitchFamily="34" charset="-122"/>
            </a:endParaRPr>
          </a:p>
          <a:p>
            <a:pPr algn="l">
              <a:lnSpc>
                <a:spcPts val="1950"/>
              </a:lnSpc>
            </a:pPr>
            <a:endParaRPr lang="en-US" sz="2800" dirty="0">
              <a:solidFill>
                <a:srgbClr val="F2D4BA"/>
              </a:solidFill>
              <a:latin typeface="Manrope" panose="020B0604020202020204" charset="0"/>
              <a:ea typeface="Prata" pitchFamily="34" charset="-122"/>
            </a:endParaRPr>
          </a:p>
          <a:p>
            <a:pPr marL="342900" indent="-342900">
              <a:lnSpc>
                <a:spcPts val="1950"/>
              </a:lnSpc>
              <a:buFont typeface="Arial" panose="020B0604020202020204" pitchFamily="34" charset="0"/>
              <a:buChar char="•"/>
            </a:pPr>
            <a:r>
              <a:rPr lang="en-US" sz="2800" dirty="0">
                <a:solidFill>
                  <a:srgbClr val="F2D4BA"/>
                </a:solidFill>
                <a:latin typeface="Manrope" panose="020B0604020202020204" charset="0"/>
                <a:ea typeface="Prata" pitchFamily="34" charset="-122"/>
              </a:rPr>
              <a:t>Navigation apps → Real-time, route optimization</a:t>
            </a:r>
          </a:p>
          <a:p>
            <a:pPr marL="342900" indent="-342900" algn="l">
              <a:lnSpc>
                <a:spcPts val="1950"/>
              </a:lnSpc>
              <a:buFont typeface="Arial" panose="020B0604020202020204" pitchFamily="34" charset="0"/>
              <a:buChar char="•"/>
            </a:pPr>
            <a:endParaRPr lang="en-US" sz="2800" dirty="0">
              <a:solidFill>
                <a:srgbClr val="F2D4BA"/>
              </a:solidFill>
              <a:latin typeface="Manrope" panose="020B0604020202020204" charset="0"/>
              <a:ea typeface="Prata" pitchFamily="34" charset="-122"/>
            </a:endParaRPr>
          </a:p>
          <a:p>
            <a:pPr marL="342900" indent="-342900" algn="l">
              <a:lnSpc>
                <a:spcPts val="1950"/>
              </a:lnSpc>
              <a:buFont typeface="Arial" panose="020B0604020202020204" pitchFamily="34" charset="0"/>
              <a:buChar char="•"/>
            </a:pPr>
            <a:endParaRPr lang="en-US" sz="2800" dirty="0">
              <a:solidFill>
                <a:srgbClr val="F2D4BA"/>
              </a:solidFill>
              <a:latin typeface="Manrope" panose="020B0604020202020204" charset="0"/>
              <a:ea typeface="Prata" pitchFamily="34" charset="-122"/>
            </a:endParaRPr>
          </a:p>
          <a:p>
            <a:pPr marL="342900" indent="-342900" algn="l">
              <a:lnSpc>
                <a:spcPts val="1950"/>
              </a:lnSpc>
              <a:buFont typeface="Arial" panose="020B0604020202020204" pitchFamily="34" charset="0"/>
              <a:buChar char="•"/>
            </a:pPr>
            <a:endParaRPr lang="en-US" sz="2800" dirty="0">
              <a:solidFill>
                <a:srgbClr val="F2D4BA"/>
              </a:solidFill>
              <a:latin typeface="Manrope" panose="020B0604020202020204" charset="0"/>
              <a:ea typeface="Prata" pitchFamily="34" charset="-122"/>
            </a:endParaRPr>
          </a:p>
          <a:p>
            <a:pPr algn="l">
              <a:lnSpc>
                <a:spcPts val="1950"/>
              </a:lnSpc>
            </a:pPr>
            <a:endParaRPr lang="en-US" sz="2800" dirty="0">
              <a:solidFill>
                <a:srgbClr val="F2D4BA"/>
              </a:solidFill>
              <a:latin typeface="Manrope" panose="020B0604020202020204" charset="0"/>
              <a:ea typeface="Prata" pitchFamily="34" charset="-122"/>
            </a:endParaRPr>
          </a:p>
          <a:p>
            <a:pPr marL="342900" indent="-342900" algn="l">
              <a:lnSpc>
                <a:spcPts val="1950"/>
              </a:lnSpc>
              <a:buFont typeface="Arial" panose="020B0604020202020204" pitchFamily="34" charset="0"/>
              <a:buChar char="•"/>
            </a:pPr>
            <a:r>
              <a:rPr lang="en-US" sz="2800" dirty="0">
                <a:solidFill>
                  <a:srgbClr val="F2D4BA"/>
                </a:solidFill>
                <a:latin typeface="Manrope" panose="020B0604020202020204" charset="0"/>
                <a:ea typeface="Prata" pitchFamily="34" charset="-122"/>
              </a:rPr>
              <a:t>Is the shortest path always the best?</a:t>
            </a:r>
          </a:p>
          <a:p>
            <a:pPr marL="342900" indent="-342900" algn="l">
              <a:lnSpc>
                <a:spcPts val="1950"/>
              </a:lnSpc>
              <a:buFont typeface="Arial" panose="020B0604020202020204" pitchFamily="34" charset="0"/>
              <a:buChar char="•"/>
            </a:pPr>
            <a:endParaRPr lang="en-US" sz="2800" dirty="0">
              <a:solidFill>
                <a:srgbClr val="F2D4BA"/>
              </a:solidFill>
              <a:latin typeface="Manrope" panose="020B0604020202020204" charset="0"/>
              <a:ea typeface="Prata" pitchFamily="34" charset="-122"/>
            </a:endParaRPr>
          </a:p>
          <a:p>
            <a:pPr marL="342900" indent="-342900" algn="l">
              <a:lnSpc>
                <a:spcPts val="1950"/>
              </a:lnSpc>
              <a:buFont typeface="Arial" panose="020B0604020202020204" pitchFamily="34" charset="0"/>
              <a:buChar char="•"/>
            </a:pPr>
            <a:endParaRPr lang="en-US" sz="2800" dirty="0">
              <a:solidFill>
                <a:srgbClr val="F2D4BA"/>
              </a:solidFill>
              <a:latin typeface="Manrope" panose="020B0604020202020204" charset="0"/>
              <a:ea typeface="Prata" pitchFamily="34" charset="-122"/>
            </a:endParaRPr>
          </a:p>
          <a:p>
            <a:pPr marL="342900" indent="-342900" algn="l">
              <a:lnSpc>
                <a:spcPts val="1950"/>
              </a:lnSpc>
              <a:buFont typeface="Arial" panose="020B0604020202020204" pitchFamily="34" charset="0"/>
              <a:buChar char="•"/>
            </a:pPr>
            <a:endParaRPr lang="en-US" sz="2800" dirty="0">
              <a:solidFill>
                <a:srgbClr val="F2D4BA"/>
              </a:solidFill>
              <a:latin typeface="Manrope" panose="020B0604020202020204" charset="0"/>
              <a:ea typeface="Prata" pitchFamily="34" charset="-122"/>
            </a:endParaRPr>
          </a:p>
          <a:p>
            <a:pPr algn="l">
              <a:lnSpc>
                <a:spcPts val="1950"/>
              </a:lnSpc>
            </a:pPr>
            <a:r>
              <a:rPr lang="en-US" sz="2800" dirty="0">
                <a:solidFill>
                  <a:srgbClr val="F2D4BA"/>
                </a:solidFill>
                <a:latin typeface="Manrope" panose="020B0604020202020204" charset="0"/>
                <a:ea typeface="Prata" pitchFamily="34" charset="-122"/>
              </a:rPr>
              <a:t> </a:t>
            </a:r>
            <a:endParaRPr lang="en-US" sz="2800" dirty="0">
              <a:latin typeface="Manrope" panose="020B0604020202020204" charset="0"/>
            </a:endParaRPr>
          </a:p>
        </p:txBody>
      </p:sp>
      <p:sp>
        <p:nvSpPr>
          <p:cNvPr id="5" name="Text 1">
            <a:extLst>
              <a:ext uri="{FF2B5EF4-FFF2-40B4-BE49-F238E27FC236}">
                <a16:creationId xmlns:a16="http://schemas.microsoft.com/office/drawing/2014/main" id="{B2D4047A-03F7-DCAE-0D94-7D6805B40C9C}"/>
              </a:ext>
            </a:extLst>
          </p:cNvPr>
          <p:cNvSpPr/>
          <p:nvPr/>
        </p:nvSpPr>
        <p:spPr>
          <a:xfrm>
            <a:off x="1472209" y="4659346"/>
            <a:ext cx="7100292" cy="4821674"/>
          </a:xfrm>
          <a:prstGeom prst="rect">
            <a:avLst/>
          </a:prstGeom>
          <a:noFill/>
          <a:ln/>
        </p:spPr>
        <p:txBody>
          <a:bodyPr wrap="none" lIns="0" tIns="0" rIns="0" bIns="0" rtlCol="0" anchor="t"/>
          <a:lstStyle/>
          <a:p>
            <a:pPr marL="342900" indent="-342900" algn="l">
              <a:lnSpc>
                <a:spcPts val="1950"/>
              </a:lnSpc>
              <a:buFont typeface="Arial" panose="020B0604020202020204" pitchFamily="34" charset="0"/>
              <a:buChar char="•"/>
            </a:pPr>
            <a:endParaRPr lang="en-US" sz="2800" dirty="0">
              <a:solidFill>
                <a:srgbClr val="F2D4BA"/>
              </a:solidFill>
              <a:latin typeface="Georgia" panose="02040502050405020303" pitchFamily="18" charset="0"/>
              <a:ea typeface="Prata" pitchFamily="34" charset="-122"/>
            </a:endParaRPr>
          </a:p>
          <a:p>
            <a:pPr marL="342900" indent="-342900" algn="l">
              <a:lnSpc>
                <a:spcPts val="1950"/>
              </a:lnSpc>
              <a:buFont typeface="Arial" panose="020B0604020202020204" pitchFamily="34" charset="0"/>
              <a:buChar char="•"/>
            </a:pPr>
            <a:endParaRPr lang="en-US" sz="2800" dirty="0">
              <a:solidFill>
                <a:srgbClr val="F2D4BA"/>
              </a:solidFill>
              <a:latin typeface="Georgia" panose="02040502050405020303" pitchFamily="18" charset="0"/>
              <a:ea typeface="Prata" pitchFamily="34" charset="-122"/>
            </a:endParaRPr>
          </a:p>
          <a:p>
            <a:pPr marL="342900" indent="-342900" algn="l">
              <a:lnSpc>
                <a:spcPts val="1950"/>
              </a:lnSpc>
              <a:buFont typeface="Arial" panose="020B0604020202020204" pitchFamily="34" charset="0"/>
              <a:buChar char="•"/>
            </a:pPr>
            <a:endParaRPr lang="en-US" sz="2800" dirty="0">
              <a:solidFill>
                <a:srgbClr val="F2D4BA"/>
              </a:solidFill>
              <a:latin typeface="Georgia" panose="02040502050405020303" pitchFamily="18" charset="0"/>
              <a:ea typeface="Prata" pitchFamily="34" charset="-122"/>
            </a:endParaRPr>
          </a:p>
          <a:p>
            <a:pPr algn="l">
              <a:lnSpc>
                <a:spcPts val="1950"/>
              </a:lnSpc>
            </a:pPr>
            <a:r>
              <a:rPr lang="en-US" sz="2800" dirty="0">
                <a:solidFill>
                  <a:srgbClr val="F2D4BA"/>
                </a:solidFill>
                <a:latin typeface="Georgia" panose="02040502050405020303" pitchFamily="18" charset="0"/>
                <a:ea typeface="Prata" pitchFamily="34" charset="-122"/>
              </a:rPr>
              <a:t> </a:t>
            </a:r>
            <a:endParaRPr lang="en-US" sz="2800" dirty="0">
              <a:latin typeface="Georgia" panose="02040502050405020303" pitchFamily="18" charset="0"/>
            </a:endParaRPr>
          </a:p>
        </p:txBody>
      </p:sp>
      <p:sp>
        <p:nvSpPr>
          <p:cNvPr id="6" name="Text 1">
            <a:extLst>
              <a:ext uri="{FF2B5EF4-FFF2-40B4-BE49-F238E27FC236}">
                <a16:creationId xmlns:a16="http://schemas.microsoft.com/office/drawing/2014/main" id="{B85FAC0B-FC61-CE40-A773-F71B7017C2E0}"/>
              </a:ext>
            </a:extLst>
          </p:cNvPr>
          <p:cNvSpPr/>
          <p:nvPr/>
        </p:nvSpPr>
        <p:spPr>
          <a:xfrm>
            <a:off x="1315448" y="7309320"/>
            <a:ext cx="12418605" cy="1284254"/>
          </a:xfrm>
          <a:prstGeom prst="rect">
            <a:avLst/>
          </a:prstGeom>
          <a:noFill/>
          <a:ln/>
        </p:spPr>
        <p:txBody>
          <a:bodyPr wrap="none" lIns="0" tIns="0" rIns="0" bIns="0" rtlCol="0" anchor="t"/>
          <a:lstStyle/>
          <a:p>
            <a:pPr algn="l">
              <a:lnSpc>
                <a:spcPts val="1950"/>
              </a:lnSpc>
            </a:pPr>
            <a:r>
              <a:rPr lang="en-US" sz="2800" i="1" dirty="0">
                <a:solidFill>
                  <a:srgbClr val="F2D4BA"/>
                </a:solidFill>
                <a:latin typeface="Manrope" panose="020B0604020202020204" charset="0"/>
                <a:ea typeface="Prata" pitchFamily="34" charset="-122"/>
              </a:rPr>
              <a:t>Navigation apps find the shortest route – but is that enough for cyclists?</a:t>
            </a:r>
          </a:p>
          <a:p>
            <a:pPr marL="342900" indent="-342900" algn="l">
              <a:lnSpc>
                <a:spcPts val="1950"/>
              </a:lnSpc>
              <a:buFont typeface="Arial" panose="020B0604020202020204" pitchFamily="34" charset="0"/>
              <a:buChar char="•"/>
            </a:pPr>
            <a:endParaRPr lang="en-US" sz="2800" i="1" dirty="0">
              <a:solidFill>
                <a:srgbClr val="F2D4BA"/>
              </a:solidFill>
              <a:latin typeface="Manrope" panose="020B0604020202020204" charset="0"/>
              <a:ea typeface="Prata" pitchFamily="34" charset="-122"/>
            </a:endParaRPr>
          </a:p>
          <a:p>
            <a:pPr marL="342900" indent="-342900" algn="l">
              <a:lnSpc>
                <a:spcPts val="1950"/>
              </a:lnSpc>
              <a:buFont typeface="Arial" panose="020B0604020202020204" pitchFamily="34" charset="0"/>
              <a:buChar char="•"/>
            </a:pPr>
            <a:endParaRPr lang="en-US" sz="2800" i="1" dirty="0">
              <a:solidFill>
                <a:srgbClr val="F2D4BA"/>
              </a:solidFill>
              <a:latin typeface="Manrope" panose="020B0604020202020204" charset="0"/>
              <a:ea typeface="Prata" pitchFamily="34" charset="-122"/>
            </a:endParaRPr>
          </a:p>
          <a:p>
            <a:pPr algn="l">
              <a:lnSpc>
                <a:spcPts val="1950"/>
              </a:lnSpc>
            </a:pPr>
            <a:endParaRPr lang="en-US" sz="2800" i="1" dirty="0">
              <a:latin typeface="Manrope" panose="020B0604020202020204" charset="0"/>
            </a:endParaRPr>
          </a:p>
        </p:txBody>
      </p:sp>
    </p:spTree>
    <p:extLst>
      <p:ext uri="{BB962C8B-B14F-4D97-AF65-F5344CB8AC3E}">
        <p14:creationId xmlns:p14="http://schemas.microsoft.com/office/powerpoint/2010/main" val="930433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a:extLst>
            <a:ext uri="{FF2B5EF4-FFF2-40B4-BE49-F238E27FC236}">
              <a16:creationId xmlns:a16="http://schemas.microsoft.com/office/drawing/2014/main" id="{A16F426D-AE64-EE29-F09F-B96D4544A233}"/>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BBBA5AA8-8F46-5EEF-0EDC-0FF8870B5771}"/>
              </a:ext>
            </a:extLst>
          </p:cNvPr>
          <p:cNvSpPr/>
          <p:nvPr/>
        </p:nvSpPr>
        <p:spPr>
          <a:xfrm>
            <a:off x="559475" y="439579"/>
            <a:ext cx="5314831" cy="499586"/>
          </a:xfrm>
          <a:prstGeom prst="rect">
            <a:avLst/>
          </a:prstGeom>
          <a:noFill/>
          <a:ln/>
        </p:spPr>
        <p:txBody>
          <a:bodyPr wrap="none" lIns="0" tIns="0" rIns="0" bIns="0" rtlCol="0" anchor="t"/>
          <a:lstStyle/>
          <a:p>
            <a:pPr marL="0" indent="0" algn="l">
              <a:lnSpc>
                <a:spcPts val="3900"/>
              </a:lnSpc>
              <a:buNone/>
            </a:pPr>
            <a:r>
              <a:rPr lang="en-US" sz="4400" dirty="0">
                <a:solidFill>
                  <a:srgbClr val="F2D4BA"/>
                </a:solidFill>
                <a:latin typeface="Prata" panose="02000000000000000000" charset="-120"/>
                <a:ea typeface="Prata" panose="02000000000000000000" charset="-120"/>
                <a:cs typeface="Prata" panose="02000000000000000000" charset="-120"/>
              </a:rPr>
              <a:t>Research Methodology Overview</a:t>
            </a:r>
          </a:p>
        </p:txBody>
      </p:sp>
      <p:pic>
        <p:nvPicPr>
          <p:cNvPr id="15" name="Image 0" descr="preencoded.png">
            <a:extLst>
              <a:ext uri="{FF2B5EF4-FFF2-40B4-BE49-F238E27FC236}">
                <a16:creationId xmlns:a16="http://schemas.microsoft.com/office/drawing/2014/main" id="{28DE2748-693F-7780-AD2E-CD5A22984969}"/>
              </a:ext>
            </a:extLst>
          </p:cNvPr>
          <p:cNvPicPr>
            <a:picLocks noChangeAspect="1"/>
          </p:cNvPicPr>
          <p:nvPr/>
        </p:nvPicPr>
        <p:blipFill>
          <a:blip r:embed="rId3">
            <a:duotone>
              <a:prstClr val="black"/>
              <a:schemeClr val="accent2">
                <a:tint val="45000"/>
                <a:satMod val="400000"/>
              </a:schemeClr>
            </a:duotone>
          </a:blip>
          <a:stretch>
            <a:fillRect/>
          </a:stretch>
        </p:blipFill>
        <p:spPr>
          <a:xfrm>
            <a:off x="1161574" y="1999774"/>
            <a:ext cx="1196816" cy="1683067"/>
          </a:xfrm>
          <a:prstGeom prst="rect">
            <a:avLst/>
          </a:prstGeom>
        </p:spPr>
      </p:pic>
      <p:sp>
        <p:nvSpPr>
          <p:cNvPr id="16" name="Text 1">
            <a:extLst>
              <a:ext uri="{FF2B5EF4-FFF2-40B4-BE49-F238E27FC236}">
                <a16:creationId xmlns:a16="http://schemas.microsoft.com/office/drawing/2014/main" id="{F25D70DB-95A8-E793-C591-0B75CBD199E5}"/>
              </a:ext>
            </a:extLst>
          </p:cNvPr>
          <p:cNvSpPr/>
          <p:nvPr/>
        </p:nvSpPr>
        <p:spPr>
          <a:xfrm>
            <a:off x="2597706" y="2239089"/>
            <a:ext cx="2816185" cy="351949"/>
          </a:xfrm>
          <a:prstGeom prst="rect">
            <a:avLst/>
          </a:prstGeom>
          <a:noFill/>
          <a:ln/>
        </p:spPr>
        <p:txBody>
          <a:bodyPr wrap="none" lIns="0" tIns="0" rIns="0" bIns="0" rtlCol="0" anchor="t"/>
          <a:lstStyle/>
          <a:p>
            <a:pPr defTabSz="914400">
              <a:lnSpc>
                <a:spcPts val="2750"/>
              </a:lnSpc>
            </a:pPr>
            <a:r>
              <a:rPr lang="en-US" sz="3200" b="1" dirty="0">
                <a:solidFill>
                  <a:schemeClr val="accent2">
                    <a:lumMod val="40000"/>
                    <a:lumOff val="60000"/>
                  </a:schemeClr>
                </a:solidFill>
                <a:latin typeface="Manrope" panose="020B0604020202020204" charset="0"/>
                <a:ea typeface="MS UI Gothic" panose="020B0600070205080204" pitchFamily="34" charset="-128"/>
                <a:cs typeface="Kanit" pitchFamily="34" charset="-120"/>
              </a:rPr>
              <a:t>Data Acquisition</a:t>
            </a:r>
            <a:endParaRPr lang="en-US" sz="3200" b="1" dirty="0">
              <a:solidFill>
                <a:schemeClr val="accent2">
                  <a:lumMod val="40000"/>
                  <a:lumOff val="60000"/>
                </a:schemeClr>
              </a:solidFill>
              <a:latin typeface="Manrope" panose="020B0604020202020204" charset="0"/>
              <a:ea typeface="MS UI Gothic" panose="020B0600070205080204" pitchFamily="34" charset="-128"/>
            </a:endParaRPr>
          </a:p>
        </p:txBody>
      </p:sp>
      <p:sp>
        <p:nvSpPr>
          <p:cNvPr id="17" name="Text 2">
            <a:extLst>
              <a:ext uri="{FF2B5EF4-FFF2-40B4-BE49-F238E27FC236}">
                <a16:creationId xmlns:a16="http://schemas.microsoft.com/office/drawing/2014/main" id="{2DF1DCB9-5CBD-B62B-2636-24C1ACFFE7DF}"/>
              </a:ext>
            </a:extLst>
          </p:cNvPr>
          <p:cNvSpPr/>
          <p:nvPr/>
        </p:nvSpPr>
        <p:spPr>
          <a:xfrm>
            <a:off x="2597705" y="2734151"/>
            <a:ext cx="11518821" cy="766048"/>
          </a:xfrm>
          <a:prstGeom prst="rect">
            <a:avLst/>
          </a:prstGeom>
          <a:noFill/>
          <a:ln/>
        </p:spPr>
        <p:txBody>
          <a:bodyPr wrap="square" lIns="0" tIns="0" rIns="0" bIns="0" rtlCol="0" anchor="t"/>
          <a:lstStyle/>
          <a:p>
            <a:pPr marL="342900" indent="-342900" defTabSz="914400">
              <a:lnSpc>
                <a:spcPts val="3000"/>
              </a:lnSpc>
              <a:buFont typeface="Arial" panose="020B0604020202020204" pitchFamily="34" charset="0"/>
              <a:buChar char="•"/>
            </a:pPr>
            <a:r>
              <a:rPr lang="en-US" sz="2800" dirty="0">
                <a:solidFill>
                  <a:schemeClr val="accent2">
                    <a:lumMod val="40000"/>
                    <a:lumOff val="60000"/>
                  </a:schemeClr>
                </a:solidFill>
                <a:latin typeface="Manrope" panose="020B0604020202020204" charset="0"/>
                <a:ea typeface="MS UI Gothic" panose="020B0600070205080204" pitchFamily="34" charset="-128"/>
                <a:cs typeface="Martel Sans Light" pitchFamily="34" charset="-120"/>
              </a:rPr>
              <a:t>Source: OpenStreetMap (OSM)</a:t>
            </a:r>
          </a:p>
          <a:p>
            <a:pPr marL="342900" indent="-342900" defTabSz="914400">
              <a:lnSpc>
                <a:spcPts val="3000"/>
              </a:lnSpc>
              <a:buFont typeface="Arial" panose="020B0604020202020204" pitchFamily="34" charset="0"/>
              <a:buChar char="•"/>
            </a:pPr>
            <a:r>
              <a:rPr lang="en-US" sz="2800" dirty="0">
                <a:solidFill>
                  <a:schemeClr val="accent2">
                    <a:lumMod val="40000"/>
                    <a:lumOff val="60000"/>
                  </a:schemeClr>
                </a:solidFill>
                <a:latin typeface="Manrope" panose="020B0604020202020204" charset="0"/>
                <a:ea typeface="MS UI Gothic" panose="020B0600070205080204" pitchFamily="34" charset="-128"/>
                <a:cs typeface="Martel Sans Light" pitchFamily="34" charset="-120"/>
              </a:rPr>
              <a:t>Library: </a:t>
            </a:r>
            <a:r>
              <a:rPr lang="en-US" sz="2800" dirty="0" err="1">
                <a:solidFill>
                  <a:schemeClr val="accent2">
                    <a:lumMod val="40000"/>
                    <a:lumOff val="60000"/>
                  </a:schemeClr>
                </a:solidFill>
                <a:latin typeface="Manrope" panose="020B0604020202020204" charset="0"/>
                <a:ea typeface="MS UI Gothic" panose="020B0600070205080204" pitchFamily="34" charset="-128"/>
                <a:cs typeface="Martel Sans Light" pitchFamily="34" charset="-120"/>
              </a:rPr>
              <a:t>OSMnx</a:t>
            </a:r>
            <a:endParaRPr lang="en-US" sz="2800" dirty="0">
              <a:solidFill>
                <a:schemeClr val="accent2">
                  <a:lumMod val="40000"/>
                  <a:lumOff val="60000"/>
                </a:schemeClr>
              </a:solidFill>
              <a:latin typeface="Manrope" panose="020B0604020202020204" charset="0"/>
              <a:ea typeface="MS UI Gothic" panose="020B0600070205080204" pitchFamily="34" charset="-128"/>
              <a:cs typeface="Martel Sans Light" pitchFamily="34" charset="-120"/>
            </a:endParaRPr>
          </a:p>
          <a:p>
            <a:pPr marL="342900" indent="-342900" defTabSz="914400">
              <a:lnSpc>
                <a:spcPts val="3000"/>
              </a:lnSpc>
              <a:buFont typeface="Arial" panose="020B0604020202020204" pitchFamily="34" charset="0"/>
              <a:buChar char="•"/>
            </a:pPr>
            <a:endParaRPr lang="en-US" sz="2800" dirty="0">
              <a:solidFill>
                <a:schemeClr val="accent2">
                  <a:lumMod val="40000"/>
                  <a:lumOff val="60000"/>
                </a:schemeClr>
              </a:solidFill>
              <a:latin typeface="Manrope" panose="020B0604020202020204" charset="0"/>
              <a:ea typeface="MS UI Gothic" panose="020B0600070205080204" pitchFamily="34" charset="-128"/>
            </a:endParaRPr>
          </a:p>
        </p:txBody>
      </p:sp>
      <p:pic>
        <p:nvPicPr>
          <p:cNvPr id="18" name="Image 1" descr="preencoded.png">
            <a:extLst>
              <a:ext uri="{FF2B5EF4-FFF2-40B4-BE49-F238E27FC236}">
                <a16:creationId xmlns:a16="http://schemas.microsoft.com/office/drawing/2014/main" id="{D2159240-9B06-DEDD-15B7-A7B5192B5F27}"/>
              </a:ext>
            </a:extLst>
          </p:cNvPr>
          <p:cNvPicPr>
            <a:picLocks noChangeAspect="1"/>
          </p:cNvPicPr>
          <p:nvPr/>
        </p:nvPicPr>
        <p:blipFill>
          <a:blip r:embed="rId4">
            <a:duotone>
              <a:prstClr val="black"/>
              <a:schemeClr val="accent2">
                <a:tint val="45000"/>
                <a:satMod val="400000"/>
              </a:schemeClr>
            </a:duotone>
          </a:blip>
          <a:stretch>
            <a:fillRect/>
          </a:stretch>
        </p:blipFill>
        <p:spPr>
          <a:xfrm>
            <a:off x="1161574" y="3987641"/>
            <a:ext cx="1196816" cy="1436251"/>
          </a:xfrm>
          <a:prstGeom prst="rect">
            <a:avLst/>
          </a:prstGeom>
        </p:spPr>
      </p:pic>
      <p:sp>
        <p:nvSpPr>
          <p:cNvPr id="21" name="Text 3">
            <a:extLst>
              <a:ext uri="{FF2B5EF4-FFF2-40B4-BE49-F238E27FC236}">
                <a16:creationId xmlns:a16="http://schemas.microsoft.com/office/drawing/2014/main" id="{01D1F81B-752C-05D1-A945-61116D8C67E9}"/>
              </a:ext>
            </a:extLst>
          </p:cNvPr>
          <p:cNvSpPr/>
          <p:nvPr/>
        </p:nvSpPr>
        <p:spPr>
          <a:xfrm>
            <a:off x="2597706" y="4226957"/>
            <a:ext cx="2816185" cy="351949"/>
          </a:xfrm>
          <a:prstGeom prst="rect">
            <a:avLst/>
          </a:prstGeom>
          <a:noFill/>
          <a:ln/>
        </p:spPr>
        <p:txBody>
          <a:bodyPr wrap="none" lIns="0" tIns="0" rIns="0" bIns="0" rtlCol="0" anchor="t"/>
          <a:lstStyle/>
          <a:p>
            <a:pPr defTabSz="914400">
              <a:lnSpc>
                <a:spcPts val="2750"/>
              </a:lnSpc>
            </a:pPr>
            <a:r>
              <a:rPr lang="en-US" sz="3200" b="1" dirty="0">
                <a:solidFill>
                  <a:schemeClr val="accent2">
                    <a:lumMod val="40000"/>
                    <a:lumOff val="60000"/>
                  </a:schemeClr>
                </a:solidFill>
                <a:latin typeface="Manrope" panose="020B0604020202020204" charset="0"/>
                <a:ea typeface="MS UI Gothic" panose="020B0600070205080204" pitchFamily="34" charset="-128"/>
                <a:cs typeface="Kanit" pitchFamily="34" charset="-120"/>
              </a:rPr>
              <a:t>Clustering Analysis</a:t>
            </a:r>
          </a:p>
        </p:txBody>
      </p:sp>
      <p:sp>
        <p:nvSpPr>
          <p:cNvPr id="22" name="Text 4">
            <a:extLst>
              <a:ext uri="{FF2B5EF4-FFF2-40B4-BE49-F238E27FC236}">
                <a16:creationId xmlns:a16="http://schemas.microsoft.com/office/drawing/2014/main" id="{793BBD93-A955-53F3-A11A-6A4F880B9ADB}"/>
              </a:ext>
            </a:extLst>
          </p:cNvPr>
          <p:cNvSpPr/>
          <p:nvPr/>
        </p:nvSpPr>
        <p:spPr>
          <a:xfrm>
            <a:off x="2597706" y="4722495"/>
            <a:ext cx="11518821" cy="383024"/>
          </a:xfrm>
          <a:prstGeom prst="rect">
            <a:avLst/>
          </a:prstGeom>
          <a:noFill/>
          <a:ln/>
        </p:spPr>
        <p:txBody>
          <a:bodyPr wrap="square" lIns="0" tIns="0" rIns="0" bIns="0" rtlCol="0" anchor="t"/>
          <a:lstStyle/>
          <a:p>
            <a:pPr marL="342900" indent="-342900" defTabSz="914400">
              <a:lnSpc>
                <a:spcPts val="3000"/>
              </a:lnSpc>
              <a:buFont typeface="Arial" panose="020B0604020202020204" pitchFamily="34" charset="0"/>
              <a:buChar char="•"/>
            </a:pPr>
            <a:r>
              <a:rPr lang="en-US" sz="2800" dirty="0">
                <a:solidFill>
                  <a:schemeClr val="accent2">
                    <a:lumMod val="40000"/>
                    <a:lumOff val="60000"/>
                  </a:schemeClr>
                </a:solidFill>
                <a:latin typeface="Manrope" panose="020B0604020202020204" charset="0"/>
                <a:ea typeface="MS UI Gothic" panose="020B0600070205080204" pitchFamily="34" charset="-128"/>
                <a:cs typeface="Martel Sans Light" pitchFamily="34" charset="-120"/>
              </a:rPr>
              <a:t>K-Means</a:t>
            </a:r>
          </a:p>
          <a:p>
            <a:pPr marL="342900" indent="-342900" defTabSz="914400">
              <a:lnSpc>
                <a:spcPts val="3000"/>
              </a:lnSpc>
              <a:buFont typeface="Arial" panose="020B0604020202020204" pitchFamily="34" charset="0"/>
              <a:buChar char="•"/>
            </a:pPr>
            <a:r>
              <a:rPr lang="en-US" sz="2800" dirty="0">
                <a:solidFill>
                  <a:schemeClr val="accent2">
                    <a:lumMod val="40000"/>
                    <a:lumOff val="60000"/>
                  </a:schemeClr>
                </a:solidFill>
                <a:latin typeface="Manrope" panose="020B0604020202020204" charset="0"/>
                <a:ea typeface="MS UI Gothic" panose="020B0600070205080204" pitchFamily="34" charset="-128"/>
                <a:cs typeface="Martel Sans Light" pitchFamily="34" charset="-120"/>
              </a:rPr>
              <a:t>DBSCAN</a:t>
            </a:r>
          </a:p>
        </p:txBody>
      </p:sp>
      <p:pic>
        <p:nvPicPr>
          <p:cNvPr id="23" name="Image 2" descr="preencoded.png">
            <a:extLst>
              <a:ext uri="{FF2B5EF4-FFF2-40B4-BE49-F238E27FC236}">
                <a16:creationId xmlns:a16="http://schemas.microsoft.com/office/drawing/2014/main" id="{27EC13D8-066C-EA87-21D3-AABD88B2AE37}"/>
              </a:ext>
            </a:extLst>
          </p:cNvPr>
          <p:cNvPicPr>
            <a:picLocks noChangeAspect="1"/>
          </p:cNvPicPr>
          <p:nvPr/>
        </p:nvPicPr>
        <p:blipFill>
          <a:blip r:embed="rId5">
            <a:duotone>
              <a:prstClr val="black"/>
              <a:schemeClr val="accent2">
                <a:tint val="45000"/>
                <a:satMod val="400000"/>
              </a:schemeClr>
            </a:duotone>
          </a:blip>
          <a:stretch>
            <a:fillRect/>
          </a:stretch>
        </p:blipFill>
        <p:spPr>
          <a:xfrm>
            <a:off x="1161574" y="5728692"/>
            <a:ext cx="1196816" cy="1436251"/>
          </a:xfrm>
          <a:prstGeom prst="rect">
            <a:avLst/>
          </a:prstGeom>
        </p:spPr>
      </p:pic>
      <p:sp>
        <p:nvSpPr>
          <p:cNvPr id="24" name="Text 5">
            <a:extLst>
              <a:ext uri="{FF2B5EF4-FFF2-40B4-BE49-F238E27FC236}">
                <a16:creationId xmlns:a16="http://schemas.microsoft.com/office/drawing/2014/main" id="{AE67B9BF-F449-C4FF-373B-A4D0D69225EE}"/>
              </a:ext>
            </a:extLst>
          </p:cNvPr>
          <p:cNvSpPr/>
          <p:nvPr/>
        </p:nvSpPr>
        <p:spPr>
          <a:xfrm>
            <a:off x="2597706" y="5968008"/>
            <a:ext cx="2816185" cy="351949"/>
          </a:xfrm>
          <a:prstGeom prst="rect">
            <a:avLst/>
          </a:prstGeom>
          <a:noFill/>
          <a:ln/>
        </p:spPr>
        <p:txBody>
          <a:bodyPr wrap="none" lIns="0" tIns="0" rIns="0" bIns="0" rtlCol="0" anchor="t"/>
          <a:lstStyle/>
          <a:p>
            <a:pPr defTabSz="914400">
              <a:lnSpc>
                <a:spcPts val="2750"/>
              </a:lnSpc>
            </a:pPr>
            <a:r>
              <a:rPr lang="en-US" sz="3200" b="1" dirty="0">
                <a:solidFill>
                  <a:schemeClr val="accent2">
                    <a:lumMod val="40000"/>
                    <a:lumOff val="60000"/>
                  </a:schemeClr>
                </a:solidFill>
                <a:latin typeface="Manrope" panose="020B0604020202020204" charset="0"/>
                <a:ea typeface="MS UI Gothic" panose="020B0600070205080204" pitchFamily="34" charset="-128"/>
                <a:cs typeface="Kanit" pitchFamily="34" charset="-120"/>
              </a:rPr>
              <a:t>Route Optimization</a:t>
            </a:r>
          </a:p>
        </p:txBody>
      </p:sp>
      <p:sp>
        <p:nvSpPr>
          <p:cNvPr id="25" name="Text 6">
            <a:extLst>
              <a:ext uri="{FF2B5EF4-FFF2-40B4-BE49-F238E27FC236}">
                <a16:creationId xmlns:a16="http://schemas.microsoft.com/office/drawing/2014/main" id="{7294B735-AF34-6AF5-2F5F-6AF97AF48E7F}"/>
              </a:ext>
            </a:extLst>
          </p:cNvPr>
          <p:cNvSpPr/>
          <p:nvPr/>
        </p:nvSpPr>
        <p:spPr>
          <a:xfrm>
            <a:off x="2597706" y="6463546"/>
            <a:ext cx="11518821" cy="383024"/>
          </a:xfrm>
          <a:prstGeom prst="rect">
            <a:avLst/>
          </a:prstGeom>
          <a:noFill/>
          <a:ln/>
        </p:spPr>
        <p:txBody>
          <a:bodyPr wrap="square" lIns="0" tIns="0" rIns="0" bIns="0" rtlCol="0" anchor="t"/>
          <a:lstStyle/>
          <a:p>
            <a:pPr marL="342900" indent="-342900" defTabSz="914400">
              <a:lnSpc>
                <a:spcPts val="3000"/>
              </a:lnSpc>
              <a:buFont typeface="Arial" panose="020B0604020202020204" pitchFamily="34" charset="0"/>
              <a:buChar char="•"/>
            </a:pPr>
            <a:r>
              <a:rPr lang="en-US" sz="2800" dirty="0">
                <a:solidFill>
                  <a:schemeClr val="accent2">
                    <a:lumMod val="40000"/>
                    <a:lumOff val="60000"/>
                  </a:schemeClr>
                </a:solidFill>
                <a:latin typeface="Manrope" panose="020B0604020202020204" charset="0"/>
                <a:ea typeface="MS UI Gothic" panose="020B0600070205080204" pitchFamily="34" charset="-128"/>
                <a:cs typeface="Martel Sans Light" pitchFamily="34" charset="-120"/>
              </a:rPr>
              <a:t>Algorithm: A* with Penalty</a:t>
            </a:r>
          </a:p>
        </p:txBody>
      </p:sp>
      <p:pic>
        <p:nvPicPr>
          <p:cNvPr id="30" name="Image 0" descr="preencoded.png">
            <a:extLst>
              <a:ext uri="{FF2B5EF4-FFF2-40B4-BE49-F238E27FC236}">
                <a16:creationId xmlns:a16="http://schemas.microsoft.com/office/drawing/2014/main" id="{39517182-1F51-3F04-6F55-53198E0AC338}"/>
              </a:ext>
            </a:extLst>
          </p:cNvPr>
          <p:cNvPicPr>
            <a:picLocks noChangeAspect="1"/>
          </p:cNvPicPr>
          <p:nvPr/>
        </p:nvPicPr>
        <p:blipFill>
          <a:blip r:embed="rId6"/>
          <a:srcRect l="68" r="33"/>
          <a:stretch>
            <a:fillRect/>
          </a:stretch>
        </p:blipFill>
        <p:spPr>
          <a:xfrm>
            <a:off x="8820150" y="0"/>
            <a:ext cx="5810250" cy="8229600"/>
          </a:xfrm>
          <a:prstGeom prst="rect">
            <a:avLst/>
          </a:prstGeom>
        </p:spPr>
      </p:pic>
    </p:spTree>
    <p:extLst>
      <p:ext uri="{BB962C8B-B14F-4D97-AF65-F5344CB8AC3E}">
        <p14:creationId xmlns:p14="http://schemas.microsoft.com/office/powerpoint/2010/main" val="1983247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a:extLst>
            <a:ext uri="{FF2B5EF4-FFF2-40B4-BE49-F238E27FC236}">
              <a16:creationId xmlns:a16="http://schemas.microsoft.com/office/drawing/2014/main" id="{CD134E3B-30F5-4466-6EE9-F558C70538BD}"/>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C212CF42-D35F-B0A6-BAB0-B84B44F6EF07}"/>
              </a:ext>
            </a:extLst>
          </p:cNvPr>
          <p:cNvSpPr/>
          <p:nvPr/>
        </p:nvSpPr>
        <p:spPr>
          <a:xfrm>
            <a:off x="623768" y="896779"/>
            <a:ext cx="5314831" cy="499586"/>
          </a:xfrm>
          <a:prstGeom prst="rect">
            <a:avLst/>
          </a:prstGeom>
          <a:noFill/>
          <a:ln/>
        </p:spPr>
        <p:txBody>
          <a:bodyPr wrap="none" lIns="0" tIns="0" rIns="0" bIns="0" rtlCol="0" anchor="t"/>
          <a:lstStyle/>
          <a:p>
            <a:pPr marL="0" indent="0" algn="l">
              <a:lnSpc>
                <a:spcPts val="3900"/>
              </a:lnSpc>
              <a:buNone/>
            </a:pPr>
            <a:r>
              <a:rPr lang="en-US" sz="4400" dirty="0">
                <a:solidFill>
                  <a:srgbClr val="F2D4BA"/>
                </a:solidFill>
                <a:latin typeface="Prata" panose="02000000000000000000" charset="-120"/>
                <a:ea typeface="Prata" panose="02000000000000000000" charset="-120"/>
                <a:cs typeface="Prata" panose="02000000000000000000" charset="-120"/>
              </a:rPr>
              <a:t>Data acquisition </a:t>
            </a:r>
          </a:p>
        </p:txBody>
      </p:sp>
      <p:sp>
        <p:nvSpPr>
          <p:cNvPr id="5" name="Text 1">
            <a:extLst>
              <a:ext uri="{FF2B5EF4-FFF2-40B4-BE49-F238E27FC236}">
                <a16:creationId xmlns:a16="http://schemas.microsoft.com/office/drawing/2014/main" id="{DE310983-1076-9E5B-8E01-C65EDC935D45}"/>
              </a:ext>
            </a:extLst>
          </p:cNvPr>
          <p:cNvSpPr/>
          <p:nvPr/>
        </p:nvSpPr>
        <p:spPr>
          <a:xfrm>
            <a:off x="1176218" y="2333565"/>
            <a:ext cx="1996083" cy="247769"/>
          </a:xfrm>
          <a:prstGeom prst="rect">
            <a:avLst/>
          </a:prstGeom>
          <a:noFill/>
          <a:ln/>
        </p:spPr>
        <p:txBody>
          <a:bodyPr wrap="none" lIns="0" tIns="0" rIns="0" bIns="0" rtlCol="0" anchor="t"/>
          <a:lstStyle/>
          <a:p>
            <a:pPr marL="0" indent="0" algn="l">
              <a:lnSpc>
                <a:spcPts val="1950"/>
              </a:lnSpc>
              <a:buNone/>
            </a:pPr>
            <a:r>
              <a:rPr lang="en-US" sz="2400" dirty="0">
                <a:solidFill>
                  <a:srgbClr val="F2D4BA"/>
                </a:solidFill>
                <a:latin typeface="Manrope" panose="020B0604020202020204" charset="0"/>
                <a:ea typeface="Prata" pitchFamily="34" charset="-122"/>
                <a:cs typeface="Prata" pitchFamily="34" charset="-120"/>
              </a:rPr>
              <a:t>Study Area Selection</a:t>
            </a:r>
            <a:endParaRPr lang="en-US" sz="2400" dirty="0">
              <a:latin typeface="Manrope" panose="020B0604020202020204" charset="0"/>
            </a:endParaRPr>
          </a:p>
        </p:txBody>
      </p:sp>
      <p:sp>
        <p:nvSpPr>
          <p:cNvPr id="6" name="Text 2">
            <a:extLst>
              <a:ext uri="{FF2B5EF4-FFF2-40B4-BE49-F238E27FC236}">
                <a16:creationId xmlns:a16="http://schemas.microsoft.com/office/drawing/2014/main" id="{376A335C-8817-2300-CF64-3B174B84FA0E}"/>
              </a:ext>
            </a:extLst>
          </p:cNvPr>
          <p:cNvSpPr/>
          <p:nvPr/>
        </p:nvSpPr>
        <p:spPr>
          <a:xfrm>
            <a:off x="623768" y="2880300"/>
            <a:ext cx="5153621" cy="1051679"/>
          </a:xfrm>
          <a:prstGeom prst="rect">
            <a:avLst/>
          </a:prstGeom>
          <a:noFill/>
          <a:ln/>
        </p:spPr>
        <p:txBody>
          <a:bodyPr wrap="none" lIns="0" tIns="0" rIns="0" bIns="0" rtlCol="0" anchor="t"/>
          <a:lstStyle/>
          <a:p>
            <a:pPr marL="0" indent="0" algn="l">
              <a:lnSpc>
                <a:spcPts val="1650"/>
              </a:lnSpc>
              <a:buNone/>
            </a:pPr>
            <a:r>
              <a:rPr lang="en-US" sz="1600" dirty="0">
                <a:solidFill>
                  <a:srgbClr val="BDA189"/>
                </a:solidFill>
                <a:latin typeface="Manrope" panose="020B0604020202020204" charset="0"/>
                <a:ea typeface="Manrope" pitchFamily="34" charset="-122"/>
                <a:cs typeface="Manrope" pitchFamily="34" charset="-120"/>
              </a:rPr>
              <a:t>Piedmont, California, USA was chosen for its:</a:t>
            </a:r>
          </a:p>
          <a:p>
            <a:pPr marL="0" indent="0" algn="l">
              <a:lnSpc>
                <a:spcPts val="1650"/>
              </a:lnSpc>
              <a:buNone/>
            </a:pPr>
            <a:endParaRPr lang="en-US" sz="1600" dirty="0">
              <a:solidFill>
                <a:srgbClr val="BDA189"/>
              </a:solidFill>
              <a:latin typeface="Manrope" panose="020B0604020202020204" charset="0"/>
            </a:endParaRPr>
          </a:p>
          <a:p>
            <a:pPr marL="285750" indent="-285750" algn="l">
              <a:lnSpc>
                <a:spcPts val="1650"/>
              </a:lnSpc>
              <a:buFont typeface="Arial" panose="020B0604020202020204" pitchFamily="34" charset="0"/>
              <a:buChar char="•"/>
            </a:pPr>
            <a:r>
              <a:rPr lang="en-US" sz="1600" dirty="0">
                <a:solidFill>
                  <a:srgbClr val="BDA189"/>
                </a:solidFill>
                <a:latin typeface="Manrope" panose="020B0604020202020204" charset="0"/>
              </a:rPr>
              <a:t>Manageable scale for analysis</a:t>
            </a:r>
          </a:p>
          <a:p>
            <a:pPr marL="285750" indent="-285750" algn="l">
              <a:lnSpc>
                <a:spcPts val="1650"/>
              </a:lnSpc>
              <a:buFont typeface="Arial" panose="020B0604020202020204" pitchFamily="34" charset="0"/>
              <a:buChar char="•"/>
            </a:pPr>
            <a:r>
              <a:rPr lang="en-US" sz="1600" dirty="0">
                <a:solidFill>
                  <a:srgbClr val="BDA189"/>
                </a:solidFill>
                <a:latin typeface="Manrope" panose="020B0604020202020204" charset="0"/>
              </a:rPr>
              <a:t>Well-documented bike infrastructure</a:t>
            </a:r>
            <a:endParaRPr lang="en-US" sz="1600" dirty="0">
              <a:latin typeface="Manrope" panose="020B0604020202020204" charset="0"/>
            </a:endParaRPr>
          </a:p>
        </p:txBody>
      </p:sp>
      <p:sp>
        <p:nvSpPr>
          <p:cNvPr id="7" name="Text 1">
            <a:extLst>
              <a:ext uri="{FF2B5EF4-FFF2-40B4-BE49-F238E27FC236}">
                <a16:creationId xmlns:a16="http://schemas.microsoft.com/office/drawing/2014/main" id="{113E87EE-1B3A-8AD2-7097-42479B7E4394}"/>
              </a:ext>
            </a:extLst>
          </p:cNvPr>
          <p:cNvSpPr/>
          <p:nvPr/>
        </p:nvSpPr>
        <p:spPr>
          <a:xfrm>
            <a:off x="9943146" y="2333565"/>
            <a:ext cx="1996083" cy="247769"/>
          </a:xfrm>
          <a:prstGeom prst="rect">
            <a:avLst/>
          </a:prstGeom>
          <a:noFill/>
          <a:ln/>
        </p:spPr>
        <p:txBody>
          <a:bodyPr wrap="none" lIns="0" tIns="0" rIns="0" bIns="0" rtlCol="0" anchor="t"/>
          <a:lstStyle/>
          <a:p>
            <a:pPr marL="0" indent="0" algn="l">
              <a:lnSpc>
                <a:spcPts val="1950"/>
              </a:lnSpc>
              <a:buNone/>
            </a:pPr>
            <a:r>
              <a:rPr lang="en-US" sz="2400" dirty="0">
                <a:solidFill>
                  <a:srgbClr val="F2D4BA"/>
                </a:solidFill>
                <a:latin typeface="Manrope" panose="020B0604020202020204" charset="0"/>
              </a:rPr>
              <a:t>Data Extraction</a:t>
            </a:r>
            <a:endParaRPr lang="en-US" sz="2400" dirty="0">
              <a:latin typeface="Manrope" panose="020B0604020202020204" charset="0"/>
            </a:endParaRPr>
          </a:p>
        </p:txBody>
      </p:sp>
      <p:sp>
        <p:nvSpPr>
          <p:cNvPr id="8" name="Text 2">
            <a:extLst>
              <a:ext uri="{FF2B5EF4-FFF2-40B4-BE49-F238E27FC236}">
                <a16:creationId xmlns:a16="http://schemas.microsoft.com/office/drawing/2014/main" id="{0EAC98C7-D94E-C5AA-4210-E72ADFA32D1C}"/>
              </a:ext>
            </a:extLst>
          </p:cNvPr>
          <p:cNvSpPr/>
          <p:nvPr/>
        </p:nvSpPr>
        <p:spPr>
          <a:xfrm>
            <a:off x="7873007" y="2880300"/>
            <a:ext cx="6136362" cy="2379464"/>
          </a:xfrm>
          <a:prstGeom prst="rect">
            <a:avLst/>
          </a:prstGeom>
          <a:noFill/>
          <a:ln/>
        </p:spPr>
        <p:txBody>
          <a:bodyPr wrap="square" lIns="0" tIns="0" rIns="0" bIns="0" rtlCol="0" anchor="t"/>
          <a:lstStyle/>
          <a:p>
            <a:pPr marL="285750" indent="-285750" algn="l">
              <a:lnSpc>
                <a:spcPts val="1650"/>
              </a:lnSpc>
              <a:buFont typeface="Arial" panose="020B0604020202020204" pitchFamily="34" charset="0"/>
              <a:buChar char="•"/>
            </a:pPr>
            <a:r>
              <a:rPr lang="en-US" sz="1600" dirty="0">
                <a:solidFill>
                  <a:srgbClr val="BDA189"/>
                </a:solidFill>
                <a:latin typeface="Manrope" panose="020B0604020202020204" charset="0"/>
                <a:ea typeface="Manrope" pitchFamily="34" charset="-122"/>
                <a:cs typeface="Manrope" pitchFamily="34" charset="-120"/>
              </a:rPr>
              <a:t>Data Source: OpenStreetMap (OSM)</a:t>
            </a:r>
          </a:p>
          <a:p>
            <a:pPr lvl="1">
              <a:lnSpc>
                <a:spcPts val="1650"/>
              </a:lnSpc>
            </a:pPr>
            <a:r>
              <a:rPr lang="en-US" sz="1600" dirty="0">
                <a:solidFill>
                  <a:srgbClr val="BDA189"/>
                </a:solidFill>
                <a:latin typeface="Manrope" panose="020B0604020202020204" charset="0"/>
                <a:ea typeface="Manrope" pitchFamily="34" charset="-122"/>
                <a:cs typeface="Manrope" pitchFamily="34" charset="-120"/>
              </a:rPr>
              <a:t>World's largest collaborative geospatial database to ensure relevant  information.</a:t>
            </a:r>
          </a:p>
          <a:p>
            <a:pPr algn="l">
              <a:lnSpc>
                <a:spcPts val="1650"/>
              </a:lnSpc>
            </a:pPr>
            <a:endParaRPr lang="en-US" sz="1600" dirty="0">
              <a:solidFill>
                <a:srgbClr val="BDA189"/>
              </a:solidFill>
              <a:latin typeface="Manrope" panose="020B0604020202020204" charset="0"/>
              <a:ea typeface="Manrope" pitchFamily="34" charset="-122"/>
              <a:cs typeface="Manrope" pitchFamily="34" charset="-120"/>
            </a:endParaRPr>
          </a:p>
          <a:p>
            <a:pPr marL="285750" indent="-285750" algn="l">
              <a:lnSpc>
                <a:spcPts val="1650"/>
              </a:lnSpc>
              <a:buFont typeface="Arial" panose="020B0604020202020204" pitchFamily="34" charset="0"/>
              <a:buChar char="•"/>
            </a:pPr>
            <a:endParaRPr lang="en-US" sz="1600" dirty="0">
              <a:solidFill>
                <a:srgbClr val="BDA189"/>
              </a:solidFill>
              <a:latin typeface="Manrope" panose="020B0604020202020204" charset="0"/>
              <a:ea typeface="Manrope" pitchFamily="34" charset="-122"/>
              <a:cs typeface="Manrope" pitchFamily="34" charset="-120"/>
            </a:endParaRPr>
          </a:p>
          <a:p>
            <a:pPr marL="285750" indent="-285750" algn="l">
              <a:lnSpc>
                <a:spcPts val="1650"/>
              </a:lnSpc>
              <a:buFont typeface="Arial" panose="020B0604020202020204" pitchFamily="34" charset="0"/>
              <a:buChar char="•"/>
            </a:pPr>
            <a:r>
              <a:rPr lang="en-US" sz="1600" dirty="0">
                <a:solidFill>
                  <a:srgbClr val="BDA189"/>
                </a:solidFill>
                <a:latin typeface="Manrope" panose="020B0604020202020204" charset="0"/>
                <a:ea typeface="Manrope" pitchFamily="34" charset="-122"/>
                <a:cs typeface="Manrope" pitchFamily="34" charset="-120"/>
              </a:rPr>
              <a:t>Key Tool: </a:t>
            </a:r>
            <a:r>
              <a:rPr lang="en-US" sz="1600" dirty="0" err="1">
                <a:solidFill>
                  <a:srgbClr val="BDA189"/>
                </a:solidFill>
                <a:latin typeface="Manrope" panose="020B0604020202020204" charset="0"/>
                <a:ea typeface="Manrope" pitchFamily="34" charset="-122"/>
                <a:cs typeface="Manrope" pitchFamily="34" charset="-120"/>
              </a:rPr>
              <a:t>OSMnx</a:t>
            </a:r>
            <a:endParaRPr lang="en-US" sz="1600" dirty="0">
              <a:solidFill>
                <a:srgbClr val="BDA189"/>
              </a:solidFill>
              <a:latin typeface="Manrope" panose="020B0604020202020204" charset="0"/>
              <a:ea typeface="Manrope" pitchFamily="34" charset="-122"/>
              <a:cs typeface="Manrope" pitchFamily="34" charset="-120"/>
            </a:endParaRPr>
          </a:p>
          <a:p>
            <a:pPr lvl="1">
              <a:lnSpc>
                <a:spcPts val="1650"/>
              </a:lnSpc>
            </a:pPr>
            <a:r>
              <a:rPr lang="en-US" sz="1600" dirty="0">
                <a:solidFill>
                  <a:srgbClr val="BDA189"/>
                </a:solidFill>
                <a:latin typeface="Manrope" panose="020B0604020202020204" charset="0"/>
                <a:ea typeface="Manrope" pitchFamily="34" charset="-122"/>
                <a:cs typeface="Manrope" pitchFamily="34" charset="-120"/>
              </a:rPr>
              <a:t>The library facilitates the automated retrieval and construction of geospatial network models from OpenStreetMap data</a:t>
            </a:r>
          </a:p>
        </p:txBody>
      </p:sp>
      <p:sp>
        <p:nvSpPr>
          <p:cNvPr id="9" name="Text 2">
            <a:extLst>
              <a:ext uri="{FF2B5EF4-FFF2-40B4-BE49-F238E27FC236}">
                <a16:creationId xmlns:a16="http://schemas.microsoft.com/office/drawing/2014/main" id="{73DA90EA-66F5-DAD6-9617-C47187D23A10}"/>
              </a:ext>
            </a:extLst>
          </p:cNvPr>
          <p:cNvSpPr/>
          <p:nvPr/>
        </p:nvSpPr>
        <p:spPr>
          <a:xfrm>
            <a:off x="3827919" y="6143089"/>
            <a:ext cx="6974562" cy="2379464"/>
          </a:xfrm>
          <a:prstGeom prst="rect">
            <a:avLst/>
          </a:prstGeom>
          <a:noFill/>
          <a:ln/>
        </p:spPr>
        <p:txBody>
          <a:bodyPr wrap="square" lIns="0" tIns="0" rIns="0" bIns="0" rtlCol="0" anchor="t"/>
          <a:lstStyle/>
          <a:p>
            <a:pPr marL="285750" indent="-285750" algn="l">
              <a:lnSpc>
                <a:spcPts val="1650"/>
              </a:lnSpc>
              <a:buFont typeface="Arial" panose="020B0604020202020204" pitchFamily="34" charset="0"/>
              <a:buChar char="•"/>
            </a:pPr>
            <a:r>
              <a:rPr lang="en-US" sz="4400" dirty="0">
                <a:solidFill>
                  <a:srgbClr val="FF0000"/>
                </a:solidFill>
                <a:ea typeface="Manrope" pitchFamily="34" charset="-122"/>
                <a:cs typeface="Manrope" pitchFamily="34" charset="-120"/>
              </a:rPr>
              <a:t>Add Image of the DATA SET</a:t>
            </a:r>
          </a:p>
          <a:p>
            <a:pPr marL="285750" indent="-285750" algn="l">
              <a:lnSpc>
                <a:spcPts val="1650"/>
              </a:lnSpc>
              <a:buFont typeface="Arial" panose="020B0604020202020204" pitchFamily="34" charset="0"/>
              <a:buChar char="•"/>
            </a:pPr>
            <a:endParaRPr lang="en-US" sz="4400" dirty="0">
              <a:solidFill>
                <a:srgbClr val="FF0000"/>
              </a:solidFill>
              <a:ea typeface="Manrope" pitchFamily="34" charset="-122"/>
              <a:cs typeface="Manrope" pitchFamily="34" charset="-120"/>
            </a:endParaRPr>
          </a:p>
          <a:p>
            <a:pPr marL="285750" indent="-285750" algn="l">
              <a:lnSpc>
                <a:spcPts val="1650"/>
              </a:lnSpc>
              <a:buFont typeface="Arial" panose="020B0604020202020204" pitchFamily="34" charset="0"/>
              <a:buChar char="•"/>
            </a:pPr>
            <a:r>
              <a:rPr lang="en-US" sz="4400" dirty="0">
                <a:solidFill>
                  <a:srgbClr val="FF0000"/>
                </a:solidFill>
                <a:ea typeface="Manrope" pitchFamily="34" charset="-122"/>
                <a:cs typeface="Manrope" pitchFamily="34" charset="-120"/>
              </a:rPr>
              <a:t>(table)</a:t>
            </a:r>
          </a:p>
        </p:txBody>
      </p:sp>
    </p:spTree>
    <p:extLst>
      <p:ext uri="{BB962C8B-B14F-4D97-AF65-F5344CB8AC3E}">
        <p14:creationId xmlns:p14="http://schemas.microsoft.com/office/powerpoint/2010/main" val="858915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8BC41A-0560-42C7-1822-7BA5AD2FE251}"/>
              </a:ext>
            </a:extLst>
          </p:cNvPr>
          <p:cNvPicPr>
            <a:picLocks noChangeAspect="1"/>
          </p:cNvPicPr>
          <p:nvPr/>
        </p:nvPicPr>
        <p:blipFill>
          <a:blip r:embed="rId3"/>
          <a:stretch>
            <a:fillRect/>
          </a:stretch>
        </p:blipFill>
        <p:spPr>
          <a:xfrm>
            <a:off x="5474206" y="1296477"/>
            <a:ext cx="9074551" cy="6442187"/>
          </a:xfrm>
          <a:prstGeom prst="rect">
            <a:avLst/>
          </a:prstGeom>
          <a:ln w="38100">
            <a:solidFill>
              <a:schemeClr val="bg1">
                <a:lumMod val="50000"/>
                <a:lumOff val="50000"/>
              </a:schemeClr>
            </a:solidFill>
          </a:ln>
        </p:spPr>
      </p:pic>
      <p:sp>
        <p:nvSpPr>
          <p:cNvPr id="6" name="Text 0">
            <a:extLst>
              <a:ext uri="{FF2B5EF4-FFF2-40B4-BE49-F238E27FC236}">
                <a16:creationId xmlns:a16="http://schemas.microsoft.com/office/drawing/2014/main" id="{946EEC66-1FDE-E05D-2779-A85D010F35F3}"/>
              </a:ext>
            </a:extLst>
          </p:cNvPr>
          <p:cNvSpPr/>
          <p:nvPr/>
        </p:nvSpPr>
        <p:spPr>
          <a:xfrm>
            <a:off x="81643" y="3136163"/>
            <a:ext cx="5392563" cy="1505990"/>
          </a:xfrm>
          <a:prstGeom prst="rect">
            <a:avLst/>
          </a:prstGeom>
          <a:noFill/>
          <a:ln/>
        </p:spPr>
        <p:txBody>
          <a:bodyPr wrap="square" lIns="0" tIns="0" rIns="0" bIns="0" rtlCol="0" anchor="t">
            <a:spAutoFit/>
          </a:bodyPr>
          <a:lstStyle/>
          <a:p>
            <a:pPr>
              <a:lnSpc>
                <a:spcPts val="3900"/>
              </a:lnSpc>
            </a:pPr>
            <a:r>
              <a:rPr lang="en-US" sz="4400" dirty="0">
                <a:solidFill>
                  <a:srgbClr val="F2D4BA"/>
                </a:solidFill>
                <a:latin typeface="Prata" panose="02000000000000000000" charset="-120"/>
                <a:ea typeface="Prata" panose="02000000000000000000" charset="-120"/>
                <a:cs typeface="Prata" panose="02000000000000000000" charset="-120"/>
              </a:rPr>
              <a:t>Street Network Graph of Piedmont, California </a:t>
            </a:r>
          </a:p>
        </p:txBody>
      </p:sp>
    </p:spTree>
    <p:extLst>
      <p:ext uri="{BB962C8B-B14F-4D97-AF65-F5344CB8AC3E}">
        <p14:creationId xmlns:p14="http://schemas.microsoft.com/office/powerpoint/2010/main" val="3877378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a:extLst>
            <a:ext uri="{FF2B5EF4-FFF2-40B4-BE49-F238E27FC236}">
              <a16:creationId xmlns:a16="http://schemas.microsoft.com/office/drawing/2014/main" id="{77123F21-1596-9A22-08A5-55E87AA76BC0}"/>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DDD69902-7BC4-52E6-CDDD-B6BD64A04E83}"/>
              </a:ext>
            </a:extLst>
          </p:cNvPr>
          <p:cNvSpPr/>
          <p:nvPr/>
        </p:nvSpPr>
        <p:spPr>
          <a:xfrm>
            <a:off x="764858" y="600908"/>
            <a:ext cx="12462391" cy="682943"/>
          </a:xfrm>
          <a:prstGeom prst="rect">
            <a:avLst/>
          </a:prstGeom>
          <a:noFill/>
          <a:ln/>
        </p:spPr>
        <p:txBody>
          <a:bodyPr wrap="none" lIns="0" tIns="0" rIns="0" bIns="0" rtlCol="0" anchor="t"/>
          <a:lstStyle/>
          <a:p>
            <a:pPr marL="0" indent="0" algn="l">
              <a:lnSpc>
                <a:spcPts val="5350"/>
              </a:lnSpc>
              <a:buNone/>
            </a:pPr>
            <a:r>
              <a:rPr lang="en-US" sz="4300" dirty="0">
                <a:solidFill>
                  <a:srgbClr val="F2D4BA"/>
                </a:solidFill>
                <a:latin typeface="Prata" panose="02000000000000000000" charset="-120"/>
                <a:ea typeface="Prata" panose="02000000000000000000" charset="-120"/>
                <a:cs typeface="Prata" panose="02000000000000000000" charset="-120"/>
              </a:rPr>
              <a:t>Feature Engineering for Road Network Analysis</a:t>
            </a:r>
            <a:endParaRPr lang="en-US" sz="4300" dirty="0">
              <a:latin typeface="Prata" panose="02000000000000000000" charset="-120"/>
              <a:ea typeface="Prata" panose="02000000000000000000" charset="-120"/>
              <a:cs typeface="Prata" panose="02000000000000000000" charset="-120"/>
            </a:endParaRPr>
          </a:p>
        </p:txBody>
      </p:sp>
      <p:pic>
        <p:nvPicPr>
          <p:cNvPr id="3" name="Image 0" descr="preencoded.png">
            <a:extLst>
              <a:ext uri="{FF2B5EF4-FFF2-40B4-BE49-F238E27FC236}">
                <a16:creationId xmlns:a16="http://schemas.microsoft.com/office/drawing/2014/main" id="{46799A0A-B50C-0B7E-D931-078CA44D0E67}"/>
              </a:ext>
            </a:extLst>
          </p:cNvPr>
          <p:cNvPicPr>
            <a:picLocks noChangeAspect="1"/>
          </p:cNvPicPr>
          <p:nvPr/>
        </p:nvPicPr>
        <p:blipFill>
          <a:blip r:embed="rId3"/>
          <a:stretch>
            <a:fillRect/>
          </a:stretch>
        </p:blipFill>
        <p:spPr>
          <a:xfrm>
            <a:off x="764858" y="1720810"/>
            <a:ext cx="6550343" cy="874038"/>
          </a:xfrm>
          <a:prstGeom prst="rect">
            <a:avLst/>
          </a:prstGeom>
        </p:spPr>
      </p:pic>
      <p:sp>
        <p:nvSpPr>
          <p:cNvPr id="4" name="Text 1">
            <a:extLst>
              <a:ext uri="{FF2B5EF4-FFF2-40B4-BE49-F238E27FC236}">
                <a16:creationId xmlns:a16="http://schemas.microsoft.com/office/drawing/2014/main" id="{D6A88220-F429-12B9-4972-821F73A04AD2}"/>
              </a:ext>
            </a:extLst>
          </p:cNvPr>
          <p:cNvSpPr/>
          <p:nvPr/>
        </p:nvSpPr>
        <p:spPr>
          <a:xfrm>
            <a:off x="983337" y="2813328"/>
            <a:ext cx="2731532" cy="341352"/>
          </a:xfrm>
          <a:prstGeom prst="rect">
            <a:avLst/>
          </a:prstGeom>
          <a:noFill/>
          <a:ln/>
        </p:spPr>
        <p:txBody>
          <a:bodyPr wrap="none" lIns="0" tIns="0" rIns="0" bIns="0" rtlCol="0" anchor="t"/>
          <a:lstStyle/>
          <a:p>
            <a:pPr marL="0" indent="0" algn="l">
              <a:lnSpc>
                <a:spcPts val="2650"/>
              </a:lnSpc>
              <a:buNone/>
            </a:pPr>
            <a:r>
              <a:rPr lang="en-US" sz="2400" dirty="0">
                <a:solidFill>
                  <a:srgbClr val="BDA189"/>
                </a:solidFill>
                <a:latin typeface="Manrope" panose="020B0604020202020204" charset="0"/>
                <a:ea typeface="Prata" pitchFamily="34" charset="-122"/>
                <a:cs typeface="Prata" pitchFamily="34" charset="-120"/>
              </a:rPr>
              <a:t>Centroid Calculation</a:t>
            </a:r>
            <a:endParaRPr lang="en-US" sz="2400" dirty="0">
              <a:latin typeface="Manrope" panose="020B0604020202020204" charset="0"/>
            </a:endParaRPr>
          </a:p>
        </p:txBody>
      </p:sp>
      <p:pic>
        <p:nvPicPr>
          <p:cNvPr id="6" name="Image 1" descr="preencoded.png">
            <a:extLst>
              <a:ext uri="{FF2B5EF4-FFF2-40B4-BE49-F238E27FC236}">
                <a16:creationId xmlns:a16="http://schemas.microsoft.com/office/drawing/2014/main" id="{C2E20053-A5E1-41E0-6F93-1710BFF0C286}"/>
              </a:ext>
            </a:extLst>
          </p:cNvPr>
          <p:cNvPicPr>
            <a:picLocks noChangeAspect="1"/>
          </p:cNvPicPr>
          <p:nvPr/>
        </p:nvPicPr>
        <p:blipFill>
          <a:blip r:embed="rId4"/>
          <a:stretch>
            <a:fillRect/>
          </a:stretch>
        </p:blipFill>
        <p:spPr>
          <a:xfrm>
            <a:off x="7315200" y="1720810"/>
            <a:ext cx="6550343" cy="874038"/>
          </a:xfrm>
          <a:prstGeom prst="rect">
            <a:avLst/>
          </a:prstGeom>
        </p:spPr>
      </p:pic>
      <p:sp>
        <p:nvSpPr>
          <p:cNvPr id="7" name="Text 3">
            <a:extLst>
              <a:ext uri="{FF2B5EF4-FFF2-40B4-BE49-F238E27FC236}">
                <a16:creationId xmlns:a16="http://schemas.microsoft.com/office/drawing/2014/main" id="{7553A7AB-1D48-685D-DE2F-B2F522CD1B23}"/>
              </a:ext>
            </a:extLst>
          </p:cNvPr>
          <p:cNvSpPr/>
          <p:nvPr/>
        </p:nvSpPr>
        <p:spPr>
          <a:xfrm>
            <a:off x="7533680" y="2813328"/>
            <a:ext cx="3599140" cy="341352"/>
          </a:xfrm>
          <a:prstGeom prst="rect">
            <a:avLst/>
          </a:prstGeom>
          <a:noFill/>
          <a:ln/>
        </p:spPr>
        <p:txBody>
          <a:bodyPr wrap="none" lIns="0" tIns="0" rIns="0" bIns="0" rtlCol="0" anchor="t"/>
          <a:lstStyle/>
          <a:p>
            <a:pPr marL="0" indent="0" algn="l">
              <a:lnSpc>
                <a:spcPts val="2650"/>
              </a:lnSpc>
              <a:buNone/>
            </a:pPr>
            <a:r>
              <a:rPr lang="en-US" sz="2400" dirty="0">
                <a:solidFill>
                  <a:srgbClr val="BDA189"/>
                </a:solidFill>
                <a:latin typeface="Manrope" panose="020B0604020202020204" charset="0"/>
                <a:ea typeface="Prata" pitchFamily="34" charset="-122"/>
                <a:cs typeface="Prata" pitchFamily="34" charset="-120"/>
              </a:rPr>
              <a:t>Categorical Transformation</a:t>
            </a:r>
            <a:endParaRPr lang="en-US" sz="2400" dirty="0">
              <a:latin typeface="Manrope" panose="020B0604020202020204" charset="0"/>
            </a:endParaRPr>
          </a:p>
        </p:txBody>
      </p:sp>
      <p:pic>
        <p:nvPicPr>
          <p:cNvPr id="9" name="Image 2" descr="preencoded.png">
            <a:extLst>
              <a:ext uri="{FF2B5EF4-FFF2-40B4-BE49-F238E27FC236}">
                <a16:creationId xmlns:a16="http://schemas.microsoft.com/office/drawing/2014/main" id="{58E1ABD9-E0CF-1D26-7575-D2641F8B1455}"/>
              </a:ext>
            </a:extLst>
          </p:cNvPr>
          <p:cNvPicPr>
            <a:picLocks noChangeAspect="1"/>
          </p:cNvPicPr>
          <p:nvPr/>
        </p:nvPicPr>
        <p:blipFill>
          <a:blip r:embed="rId5"/>
          <a:stretch>
            <a:fillRect/>
          </a:stretch>
        </p:blipFill>
        <p:spPr>
          <a:xfrm>
            <a:off x="764858" y="4203383"/>
            <a:ext cx="6550343" cy="874038"/>
          </a:xfrm>
          <a:prstGeom prst="rect">
            <a:avLst/>
          </a:prstGeom>
        </p:spPr>
      </p:pic>
      <p:sp>
        <p:nvSpPr>
          <p:cNvPr id="10" name="Text 5">
            <a:extLst>
              <a:ext uri="{FF2B5EF4-FFF2-40B4-BE49-F238E27FC236}">
                <a16:creationId xmlns:a16="http://schemas.microsoft.com/office/drawing/2014/main" id="{2AF7858B-9332-9A5F-5C37-89ACA29444B3}"/>
              </a:ext>
            </a:extLst>
          </p:cNvPr>
          <p:cNvSpPr/>
          <p:nvPr/>
        </p:nvSpPr>
        <p:spPr>
          <a:xfrm>
            <a:off x="983337" y="5295900"/>
            <a:ext cx="3013829" cy="341352"/>
          </a:xfrm>
          <a:prstGeom prst="rect">
            <a:avLst/>
          </a:prstGeom>
          <a:noFill/>
          <a:ln/>
        </p:spPr>
        <p:txBody>
          <a:bodyPr wrap="none" lIns="0" tIns="0" rIns="0" bIns="0" rtlCol="0" anchor="t"/>
          <a:lstStyle/>
          <a:p>
            <a:pPr marL="0" indent="0" algn="l">
              <a:lnSpc>
                <a:spcPts val="2650"/>
              </a:lnSpc>
              <a:buNone/>
            </a:pPr>
            <a:r>
              <a:rPr lang="en-US" sz="2400" dirty="0">
                <a:solidFill>
                  <a:srgbClr val="BDA189"/>
                </a:solidFill>
                <a:latin typeface="Manrope" panose="020B0604020202020204" charset="0"/>
                <a:ea typeface="Prata" pitchFamily="34" charset="-122"/>
                <a:cs typeface="Prata" pitchFamily="34" charset="-120"/>
              </a:rPr>
              <a:t>Feature Concatenation</a:t>
            </a:r>
            <a:endParaRPr lang="en-US" sz="2400" dirty="0">
              <a:latin typeface="Manrope" panose="020B0604020202020204" charset="0"/>
            </a:endParaRPr>
          </a:p>
        </p:txBody>
      </p:sp>
      <p:pic>
        <p:nvPicPr>
          <p:cNvPr id="12" name="Image 3" descr="preencoded.png">
            <a:extLst>
              <a:ext uri="{FF2B5EF4-FFF2-40B4-BE49-F238E27FC236}">
                <a16:creationId xmlns:a16="http://schemas.microsoft.com/office/drawing/2014/main" id="{9EE8FA05-9A3E-65A5-E643-E99D3A45A529}"/>
              </a:ext>
            </a:extLst>
          </p:cNvPr>
          <p:cNvPicPr>
            <a:picLocks noChangeAspect="1"/>
          </p:cNvPicPr>
          <p:nvPr/>
        </p:nvPicPr>
        <p:blipFill>
          <a:blip r:embed="rId6"/>
          <a:stretch>
            <a:fillRect/>
          </a:stretch>
        </p:blipFill>
        <p:spPr>
          <a:xfrm>
            <a:off x="7315200" y="4203383"/>
            <a:ext cx="6550343" cy="874038"/>
          </a:xfrm>
          <a:prstGeom prst="rect">
            <a:avLst/>
          </a:prstGeom>
        </p:spPr>
      </p:pic>
      <p:sp>
        <p:nvSpPr>
          <p:cNvPr id="13" name="Text 7">
            <a:extLst>
              <a:ext uri="{FF2B5EF4-FFF2-40B4-BE49-F238E27FC236}">
                <a16:creationId xmlns:a16="http://schemas.microsoft.com/office/drawing/2014/main" id="{B0F7D2E8-95E8-509F-8F7C-411640558F57}"/>
              </a:ext>
            </a:extLst>
          </p:cNvPr>
          <p:cNvSpPr/>
          <p:nvPr/>
        </p:nvSpPr>
        <p:spPr>
          <a:xfrm>
            <a:off x="7533680" y="5295900"/>
            <a:ext cx="2731532" cy="341352"/>
          </a:xfrm>
          <a:prstGeom prst="rect">
            <a:avLst/>
          </a:prstGeom>
          <a:noFill/>
          <a:ln/>
        </p:spPr>
        <p:txBody>
          <a:bodyPr wrap="none" lIns="0" tIns="0" rIns="0" bIns="0" rtlCol="0" anchor="t"/>
          <a:lstStyle/>
          <a:p>
            <a:pPr marL="0" indent="0" algn="l">
              <a:lnSpc>
                <a:spcPts val="2650"/>
              </a:lnSpc>
              <a:buNone/>
            </a:pPr>
            <a:r>
              <a:rPr lang="en-US" sz="2400" dirty="0">
                <a:solidFill>
                  <a:srgbClr val="BDA189"/>
                </a:solidFill>
                <a:latin typeface="Manrope" panose="020B0604020202020204" charset="0"/>
                <a:ea typeface="Prata" pitchFamily="34" charset="-122"/>
                <a:cs typeface="Prata" pitchFamily="34" charset="-120"/>
              </a:rPr>
              <a:t>Standardization</a:t>
            </a:r>
            <a:endParaRPr lang="en-US" sz="2400" dirty="0">
              <a:latin typeface="Manrope" panose="020B0604020202020204" charset="0"/>
            </a:endParaRPr>
          </a:p>
        </p:txBody>
      </p:sp>
      <p:sp>
        <p:nvSpPr>
          <p:cNvPr id="14" name="Text 8">
            <a:extLst>
              <a:ext uri="{FF2B5EF4-FFF2-40B4-BE49-F238E27FC236}">
                <a16:creationId xmlns:a16="http://schemas.microsoft.com/office/drawing/2014/main" id="{192882FF-714A-C830-C886-8575EAB87269}"/>
              </a:ext>
            </a:extLst>
          </p:cNvPr>
          <p:cNvSpPr/>
          <p:nvPr/>
        </p:nvSpPr>
        <p:spPr>
          <a:xfrm>
            <a:off x="7533680" y="5809655"/>
            <a:ext cx="6113383" cy="699135"/>
          </a:xfrm>
          <a:prstGeom prst="rect">
            <a:avLst/>
          </a:prstGeom>
          <a:noFill/>
          <a:ln/>
        </p:spPr>
        <p:txBody>
          <a:bodyPr wrap="square" lIns="0" tIns="0" rIns="0" bIns="0" rtlCol="0" anchor="t"/>
          <a:lstStyle/>
          <a:p>
            <a:pPr marL="0" indent="0" algn="l">
              <a:lnSpc>
                <a:spcPts val="2750"/>
              </a:lnSpc>
              <a:buNone/>
            </a:pPr>
            <a:endParaRPr lang="en-US" sz="1700" dirty="0"/>
          </a:p>
        </p:txBody>
      </p:sp>
      <p:sp>
        <p:nvSpPr>
          <p:cNvPr id="16" name="Text 2">
            <a:extLst>
              <a:ext uri="{FF2B5EF4-FFF2-40B4-BE49-F238E27FC236}">
                <a16:creationId xmlns:a16="http://schemas.microsoft.com/office/drawing/2014/main" id="{88DECEE9-9F5F-B3D4-DE20-49ADC7A2E47D}"/>
              </a:ext>
            </a:extLst>
          </p:cNvPr>
          <p:cNvSpPr/>
          <p:nvPr/>
        </p:nvSpPr>
        <p:spPr>
          <a:xfrm>
            <a:off x="983337" y="3416143"/>
            <a:ext cx="6113383" cy="445443"/>
          </a:xfrm>
          <a:prstGeom prst="rect">
            <a:avLst/>
          </a:prstGeom>
          <a:noFill/>
          <a:ln/>
        </p:spPr>
        <p:txBody>
          <a:bodyPr wrap="square" lIns="0" tIns="0" rIns="0" bIns="0" rtlCol="0" anchor="t">
            <a:spAutoFit/>
          </a:bodyPr>
          <a:lstStyle/>
          <a:p>
            <a:pPr marL="0" indent="0" algn="l">
              <a:lnSpc>
                <a:spcPts val="1650"/>
              </a:lnSpc>
              <a:buNone/>
            </a:pPr>
            <a:r>
              <a:rPr lang="en-US" dirty="0">
                <a:solidFill>
                  <a:srgbClr val="BDA189"/>
                </a:solidFill>
                <a:latin typeface="Manrope" panose="020B0604020202020204" charset="0"/>
              </a:rPr>
              <a:t>Calculate the (x, y) coordinates of each street segment’s  midpoint to represent  its spatial position.</a:t>
            </a:r>
            <a:endParaRPr lang="en-US" dirty="0">
              <a:latin typeface="Manrope" panose="020B0604020202020204" charset="0"/>
            </a:endParaRPr>
          </a:p>
        </p:txBody>
      </p:sp>
      <p:sp>
        <p:nvSpPr>
          <p:cNvPr id="17" name="Text 2">
            <a:extLst>
              <a:ext uri="{FF2B5EF4-FFF2-40B4-BE49-F238E27FC236}">
                <a16:creationId xmlns:a16="http://schemas.microsoft.com/office/drawing/2014/main" id="{91D96EED-C8CF-EE50-31C6-4934C52226DE}"/>
              </a:ext>
            </a:extLst>
          </p:cNvPr>
          <p:cNvSpPr/>
          <p:nvPr/>
        </p:nvSpPr>
        <p:spPr>
          <a:xfrm>
            <a:off x="7533679" y="3411483"/>
            <a:ext cx="6113383" cy="445443"/>
          </a:xfrm>
          <a:prstGeom prst="rect">
            <a:avLst/>
          </a:prstGeom>
          <a:noFill/>
          <a:ln/>
        </p:spPr>
        <p:txBody>
          <a:bodyPr wrap="square" lIns="0" tIns="0" rIns="0" bIns="0" rtlCol="0" anchor="t">
            <a:spAutoFit/>
          </a:bodyPr>
          <a:lstStyle/>
          <a:p>
            <a:pPr marL="0" indent="0" algn="l">
              <a:lnSpc>
                <a:spcPts val="1650"/>
              </a:lnSpc>
              <a:buNone/>
            </a:pPr>
            <a:r>
              <a:rPr lang="en-US" dirty="0">
                <a:solidFill>
                  <a:srgbClr val="BDA189"/>
                </a:solidFill>
                <a:latin typeface="Manrope" panose="020B0604020202020204" charset="0"/>
              </a:rPr>
              <a:t>Convert road type classifications into numerical format using one-hot encoding</a:t>
            </a:r>
            <a:endParaRPr lang="en-US" dirty="0">
              <a:latin typeface="Manrope" panose="020B0604020202020204" charset="0"/>
            </a:endParaRPr>
          </a:p>
        </p:txBody>
      </p:sp>
      <p:sp>
        <p:nvSpPr>
          <p:cNvPr id="18" name="Text 2">
            <a:extLst>
              <a:ext uri="{FF2B5EF4-FFF2-40B4-BE49-F238E27FC236}">
                <a16:creationId xmlns:a16="http://schemas.microsoft.com/office/drawing/2014/main" id="{B034B362-4F08-EA48-64A8-66DBDA35C272}"/>
              </a:ext>
            </a:extLst>
          </p:cNvPr>
          <p:cNvSpPr/>
          <p:nvPr/>
        </p:nvSpPr>
        <p:spPr>
          <a:xfrm>
            <a:off x="983337" y="5944255"/>
            <a:ext cx="6113383" cy="445443"/>
          </a:xfrm>
          <a:prstGeom prst="rect">
            <a:avLst/>
          </a:prstGeom>
          <a:noFill/>
          <a:ln/>
        </p:spPr>
        <p:txBody>
          <a:bodyPr wrap="square" lIns="0" tIns="0" rIns="0" bIns="0" rtlCol="0" anchor="t">
            <a:spAutoFit/>
          </a:bodyPr>
          <a:lstStyle/>
          <a:p>
            <a:pPr marL="0" indent="0" algn="l">
              <a:lnSpc>
                <a:spcPts val="1650"/>
              </a:lnSpc>
              <a:buNone/>
            </a:pPr>
            <a:r>
              <a:rPr lang="en-US" dirty="0">
                <a:solidFill>
                  <a:srgbClr val="BDA189"/>
                </a:solidFill>
              </a:rPr>
              <a:t>Merge spatial coordinates with the encoded road type attributes to form the full feature set</a:t>
            </a:r>
            <a:endParaRPr lang="en-US" dirty="0"/>
          </a:p>
        </p:txBody>
      </p:sp>
      <p:sp>
        <p:nvSpPr>
          <p:cNvPr id="19" name="Text 2">
            <a:extLst>
              <a:ext uri="{FF2B5EF4-FFF2-40B4-BE49-F238E27FC236}">
                <a16:creationId xmlns:a16="http://schemas.microsoft.com/office/drawing/2014/main" id="{BD40C0AF-53AE-2265-3905-CA362D4B330C}"/>
              </a:ext>
            </a:extLst>
          </p:cNvPr>
          <p:cNvSpPr/>
          <p:nvPr/>
        </p:nvSpPr>
        <p:spPr>
          <a:xfrm>
            <a:off x="7315200" y="5944255"/>
            <a:ext cx="6113383" cy="445443"/>
          </a:xfrm>
          <a:prstGeom prst="rect">
            <a:avLst/>
          </a:prstGeom>
          <a:noFill/>
          <a:ln/>
        </p:spPr>
        <p:txBody>
          <a:bodyPr wrap="square" lIns="0" tIns="0" rIns="0" bIns="0" rtlCol="0" anchor="t">
            <a:spAutoFit/>
          </a:bodyPr>
          <a:lstStyle/>
          <a:p>
            <a:pPr marL="0" indent="0" algn="l">
              <a:lnSpc>
                <a:spcPts val="1650"/>
              </a:lnSpc>
              <a:buNone/>
            </a:pPr>
            <a:r>
              <a:rPr lang="en-US" dirty="0">
                <a:solidFill>
                  <a:srgbClr val="BDA189"/>
                </a:solidFill>
                <a:latin typeface="Manrope" panose="020B0604020202020204" charset="0"/>
              </a:rPr>
              <a:t>Normalize all features using </a:t>
            </a:r>
            <a:r>
              <a:rPr lang="en-US" dirty="0" err="1">
                <a:solidFill>
                  <a:srgbClr val="BDA189"/>
                </a:solidFill>
                <a:latin typeface="Manrope" panose="020B0604020202020204" charset="0"/>
              </a:rPr>
              <a:t>StandardScaler</a:t>
            </a:r>
            <a:r>
              <a:rPr lang="en-US" dirty="0">
                <a:solidFill>
                  <a:srgbClr val="BDA189"/>
                </a:solidFill>
                <a:latin typeface="Manrope" panose="020B0604020202020204" charset="0"/>
              </a:rPr>
              <a:t> to prevent scale bias during clustering</a:t>
            </a:r>
            <a:endParaRPr lang="en-US" dirty="0">
              <a:latin typeface="Manrope" panose="020B0604020202020204" charset="0"/>
            </a:endParaRPr>
          </a:p>
        </p:txBody>
      </p:sp>
    </p:spTree>
    <p:extLst>
      <p:ext uri="{BB962C8B-B14F-4D97-AF65-F5344CB8AC3E}">
        <p14:creationId xmlns:p14="http://schemas.microsoft.com/office/powerpoint/2010/main" val="2937098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a:extLst>
            <a:ext uri="{FF2B5EF4-FFF2-40B4-BE49-F238E27FC236}">
              <a16:creationId xmlns:a16="http://schemas.microsoft.com/office/drawing/2014/main" id="{5C982907-0965-E054-EC27-F9B53BC98827}"/>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98B3AE0E-9E75-DDAF-BFDF-5A640B499C22}"/>
              </a:ext>
            </a:extLst>
          </p:cNvPr>
          <p:cNvPicPr>
            <a:picLocks noChangeAspect="1"/>
          </p:cNvPicPr>
          <p:nvPr/>
        </p:nvPicPr>
        <p:blipFill>
          <a:blip r:embed="rId3"/>
          <a:srcRect l="4"/>
          <a:stretch>
            <a:fillRect/>
          </a:stretch>
        </p:blipFill>
        <p:spPr>
          <a:xfrm>
            <a:off x="8248650" y="0"/>
            <a:ext cx="6381750" cy="8229600"/>
          </a:xfrm>
          <a:prstGeom prst="rect">
            <a:avLst/>
          </a:prstGeom>
        </p:spPr>
      </p:pic>
      <p:sp>
        <p:nvSpPr>
          <p:cNvPr id="4" name="TextBox 3">
            <a:extLst>
              <a:ext uri="{FF2B5EF4-FFF2-40B4-BE49-F238E27FC236}">
                <a16:creationId xmlns:a16="http://schemas.microsoft.com/office/drawing/2014/main" id="{C9E61E2B-CE23-3022-FDD9-04D8AA29C6E0}"/>
              </a:ext>
            </a:extLst>
          </p:cNvPr>
          <p:cNvSpPr txBox="1"/>
          <p:nvPr/>
        </p:nvSpPr>
        <p:spPr>
          <a:xfrm>
            <a:off x="361950" y="672583"/>
            <a:ext cx="7315200" cy="1005853"/>
          </a:xfrm>
          <a:prstGeom prst="rect">
            <a:avLst/>
          </a:prstGeom>
          <a:noFill/>
          <a:ln/>
        </p:spPr>
        <p:txBody>
          <a:bodyPr wrap="square" lIns="0" tIns="0" rIns="0" bIns="0" rtlCol="0" anchor="t">
            <a:spAutoFit/>
          </a:bodyPr>
          <a:lstStyle>
            <a:defPPr>
              <a:defRPr lang="en-US"/>
            </a:defPPr>
            <a:lvl1pPr indent="0">
              <a:lnSpc>
                <a:spcPts val="3900"/>
              </a:lnSpc>
              <a:buNone/>
              <a:defRPr sz="4400">
                <a:solidFill>
                  <a:srgbClr val="F2D4BA"/>
                </a:solidFill>
                <a:latin typeface="Georgia" panose="02040502050405020303" pitchFamily="18" charset="0"/>
              </a:defRPr>
            </a:lvl1pPr>
          </a:lstStyle>
          <a:p>
            <a:r>
              <a:rPr lang="en-US" dirty="0">
                <a:latin typeface="Prata" panose="02000000000000000000" charset="-120"/>
                <a:ea typeface="Prata" panose="02000000000000000000" charset="-120"/>
                <a:cs typeface="Prata" panose="02000000000000000000" charset="-120"/>
              </a:rPr>
              <a:t>Clustering Analysis of the Road Segments</a:t>
            </a:r>
          </a:p>
        </p:txBody>
      </p:sp>
      <p:sp>
        <p:nvSpPr>
          <p:cNvPr id="5" name="Rectangle 4">
            <a:extLst>
              <a:ext uri="{FF2B5EF4-FFF2-40B4-BE49-F238E27FC236}">
                <a16:creationId xmlns:a16="http://schemas.microsoft.com/office/drawing/2014/main" id="{576AA4B1-2026-9275-C207-67543ED01A81}"/>
              </a:ext>
            </a:extLst>
          </p:cNvPr>
          <p:cNvSpPr/>
          <p:nvPr/>
        </p:nvSpPr>
        <p:spPr>
          <a:xfrm>
            <a:off x="666751" y="2364922"/>
            <a:ext cx="6648450" cy="1121228"/>
          </a:xfrm>
          <a:prstGeom prst="rect">
            <a:avLst/>
          </a:prstGeom>
          <a:solidFill>
            <a:srgbClr val="B54C39"/>
          </a:soli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lumOff val="5000"/>
                  </a:schemeClr>
                </a:solidFill>
                <a:latin typeface="Manrope" panose="020B0604020202020204" charset="0"/>
              </a:rPr>
              <a:t>Group street segments with similar characteristics to reveal patterns in road infrastructure.</a:t>
            </a:r>
          </a:p>
        </p:txBody>
      </p:sp>
      <p:sp>
        <p:nvSpPr>
          <p:cNvPr id="6" name="Rectangle 5">
            <a:extLst>
              <a:ext uri="{FF2B5EF4-FFF2-40B4-BE49-F238E27FC236}">
                <a16:creationId xmlns:a16="http://schemas.microsoft.com/office/drawing/2014/main" id="{48067524-1F2D-03CB-A245-F140784371DF}"/>
              </a:ext>
            </a:extLst>
          </p:cNvPr>
          <p:cNvSpPr/>
          <p:nvPr/>
        </p:nvSpPr>
        <p:spPr>
          <a:xfrm>
            <a:off x="1706337" y="4049488"/>
            <a:ext cx="4675414" cy="582384"/>
          </a:xfrm>
          <a:prstGeom prst="rect">
            <a:avLst/>
          </a:prstGeom>
          <a:solidFill>
            <a:srgbClr val="F8D08D"/>
          </a:soli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Manrope" panose="020B0604020202020204" charset="0"/>
              </a:rPr>
              <a:t>Identifies zones with similar road types</a:t>
            </a:r>
          </a:p>
        </p:txBody>
      </p:sp>
      <p:sp>
        <p:nvSpPr>
          <p:cNvPr id="7" name="Rectangle 6">
            <a:extLst>
              <a:ext uri="{FF2B5EF4-FFF2-40B4-BE49-F238E27FC236}">
                <a16:creationId xmlns:a16="http://schemas.microsoft.com/office/drawing/2014/main" id="{01979165-3499-22F6-E653-8908EE786467}"/>
              </a:ext>
            </a:extLst>
          </p:cNvPr>
          <p:cNvSpPr/>
          <p:nvPr/>
        </p:nvSpPr>
        <p:spPr>
          <a:xfrm>
            <a:off x="1706337" y="5083631"/>
            <a:ext cx="4675414" cy="582384"/>
          </a:xfrm>
          <a:prstGeom prst="rect">
            <a:avLst/>
          </a:prstGeom>
          <a:solidFill>
            <a:srgbClr val="F8D08D"/>
          </a:soli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Manrope" panose="020B0604020202020204" charset="0"/>
              </a:rPr>
              <a:t>Helps prioritize safer streets for routing.</a:t>
            </a:r>
          </a:p>
        </p:txBody>
      </p:sp>
      <p:sp>
        <p:nvSpPr>
          <p:cNvPr id="8" name="Rectangle 7">
            <a:extLst>
              <a:ext uri="{FF2B5EF4-FFF2-40B4-BE49-F238E27FC236}">
                <a16:creationId xmlns:a16="http://schemas.microsoft.com/office/drawing/2014/main" id="{35FF4B7B-CD93-0940-173E-71B6BC4A43D0}"/>
              </a:ext>
            </a:extLst>
          </p:cNvPr>
          <p:cNvSpPr/>
          <p:nvPr/>
        </p:nvSpPr>
        <p:spPr>
          <a:xfrm>
            <a:off x="1706337" y="6161316"/>
            <a:ext cx="4675414" cy="582384"/>
          </a:xfrm>
          <a:prstGeom prst="rect">
            <a:avLst/>
          </a:prstGeom>
          <a:solidFill>
            <a:srgbClr val="F8D08D"/>
          </a:soli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Manrope" panose="020B0604020202020204" charset="0"/>
              </a:rPr>
              <a:t>Supports intelligent infrastructure planning.</a:t>
            </a:r>
          </a:p>
        </p:txBody>
      </p:sp>
    </p:spTree>
    <p:extLst>
      <p:ext uri="{BB962C8B-B14F-4D97-AF65-F5344CB8AC3E}">
        <p14:creationId xmlns:p14="http://schemas.microsoft.com/office/powerpoint/2010/main" val="3591066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6182ADE-F652-7C35-DA20-7C222C961F7E}"/>
              </a:ext>
            </a:extLst>
          </p:cNvPr>
          <p:cNvSpPr/>
          <p:nvPr/>
        </p:nvSpPr>
        <p:spPr>
          <a:xfrm>
            <a:off x="0" y="6335410"/>
            <a:ext cx="6648450" cy="810984"/>
          </a:xfrm>
          <a:prstGeom prst="rect">
            <a:avLst/>
          </a:prstGeom>
          <a:solidFill>
            <a:srgbClr val="F8D08D"/>
          </a:soli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Manrope" panose="020B0604020202020204" charset="0"/>
              </a:rPr>
              <a:t>Groups based on encoded road type and spatial coordinates</a:t>
            </a:r>
          </a:p>
        </p:txBody>
      </p:sp>
      <p:sp>
        <p:nvSpPr>
          <p:cNvPr id="7" name="Rectangle 6">
            <a:extLst>
              <a:ext uri="{FF2B5EF4-FFF2-40B4-BE49-F238E27FC236}">
                <a16:creationId xmlns:a16="http://schemas.microsoft.com/office/drawing/2014/main" id="{012774F2-97FB-5CEB-FD85-01A62CCEE0AA}"/>
              </a:ext>
            </a:extLst>
          </p:cNvPr>
          <p:cNvSpPr/>
          <p:nvPr/>
        </p:nvSpPr>
        <p:spPr>
          <a:xfrm>
            <a:off x="0" y="3744687"/>
            <a:ext cx="6648450" cy="810984"/>
          </a:xfrm>
          <a:prstGeom prst="rect">
            <a:avLst/>
          </a:prstGeom>
          <a:solidFill>
            <a:srgbClr val="F8D08D"/>
          </a:soli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Manrope" panose="020B0604020202020204" charset="0"/>
              </a:rPr>
              <a:t>Requires a fixed number of clusters (</a:t>
            </a:r>
            <a:r>
              <a:rPr lang="en-US" i="1" dirty="0">
                <a:solidFill>
                  <a:schemeClr val="bg1">
                    <a:lumMod val="95000"/>
                    <a:lumOff val="5000"/>
                  </a:schemeClr>
                </a:solidFill>
                <a:latin typeface="Manrope" panose="020B0604020202020204" charset="0"/>
              </a:rPr>
              <a:t>k = 10</a:t>
            </a:r>
            <a:r>
              <a:rPr lang="en-US" dirty="0">
                <a:solidFill>
                  <a:schemeClr val="bg1">
                    <a:lumMod val="95000"/>
                    <a:lumOff val="5000"/>
                  </a:schemeClr>
                </a:solidFill>
                <a:latin typeface="Manrope" panose="020B0604020202020204" charset="0"/>
              </a:rPr>
              <a:t> in our case)</a:t>
            </a:r>
          </a:p>
        </p:txBody>
      </p:sp>
      <p:sp>
        <p:nvSpPr>
          <p:cNvPr id="8" name="Rectangle 7">
            <a:extLst>
              <a:ext uri="{FF2B5EF4-FFF2-40B4-BE49-F238E27FC236}">
                <a16:creationId xmlns:a16="http://schemas.microsoft.com/office/drawing/2014/main" id="{F1007A92-299D-425A-1A1E-2774B87B8B35}"/>
              </a:ext>
            </a:extLst>
          </p:cNvPr>
          <p:cNvSpPr/>
          <p:nvPr/>
        </p:nvSpPr>
        <p:spPr>
          <a:xfrm>
            <a:off x="0" y="5050894"/>
            <a:ext cx="6648450" cy="810984"/>
          </a:xfrm>
          <a:prstGeom prst="rect">
            <a:avLst/>
          </a:prstGeom>
          <a:solidFill>
            <a:srgbClr val="F8D08D"/>
          </a:soli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Manrope" panose="020B0604020202020204" charset="0"/>
              </a:rPr>
              <a:t>Assigns each road segment to the nearest centroid</a:t>
            </a:r>
          </a:p>
        </p:txBody>
      </p:sp>
      <p:sp>
        <p:nvSpPr>
          <p:cNvPr id="4" name="Text 0">
            <a:extLst>
              <a:ext uri="{FF2B5EF4-FFF2-40B4-BE49-F238E27FC236}">
                <a16:creationId xmlns:a16="http://schemas.microsoft.com/office/drawing/2014/main" id="{EB96A4FE-AA45-6D0E-87C6-342458435640}"/>
              </a:ext>
            </a:extLst>
          </p:cNvPr>
          <p:cNvSpPr/>
          <p:nvPr/>
        </p:nvSpPr>
        <p:spPr>
          <a:xfrm>
            <a:off x="764858" y="600908"/>
            <a:ext cx="12462391" cy="682943"/>
          </a:xfrm>
          <a:prstGeom prst="rect">
            <a:avLst/>
          </a:prstGeom>
          <a:noFill/>
          <a:ln/>
        </p:spPr>
        <p:txBody>
          <a:bodyPr wrap="none" lIns="0" tIns="0" rIns="0" bIns="0" rtlCol="0" anchor="t"/>
          <a:lstStyle/>
          <a:p>
            <a:pPr marL="0" indent="0" algn="l">
              <a:lnSpc>
                <a:spcPts val="5350"/>
              </a:lnSpc>
              <a:buNone/>
            </a:pPr>
            <a:r>
              <a:rPr lang="en-US" sz="4300" dirty="0">
                <a:solidFill>
                  <a:srgbClr val="F2D4BA"/>
                </a:solidFill>
                <a:latin typeface="Prata" panose="02000000000000000000" charset="-120"/>
                <a:ea typeface="Prata" panose="02000000000000000000" charset="-120"/>
                <a:cs typeface="Prata" panose="02000000000000000000" charset="-120"/>
              </a:rPr>
              <a:t>K-Means Clustering</a:t>
            </a:r>
            <a:endParaRPr lang="en-US" sz="4300" dirty="0">
              <a:latin typeface="Prata" panose="02000000000000000000" charset="-120"/>
              <a:ea typeface="Prata" panose="02000000000000000000" charset="-120"/>
              <a:cs typeface="Prata" panose="02000000000000000000" charset="-120"/>
            </a:endParaRPr>
          </a:p>
        </p:txBody>
      </p:sp>
      <p:sp>
        <p:nvSpPr>
          <p:cNvPr id="2" name="Rectangle 1">
            <a:extLst>
              <a:ext uri="{FF2B5EF4-FFF2-40B4-BE49-F238E27FC236}">
                <a16:creationId xmlns:a16="http://schemas.microsoft.com/office/drawing/2014/main" id="{7EA45D59-C7F7-3C10-1ED7-7183D5DF4928}"/>
              </a:ext>
            </a:extLst>
          </p:cNvPr>
          <p:cNvSpPr/>
          <p:nvPr/>
        </p:nvSpPr>
        <p:spPr>
          <a:xfrm>
            <a:off x="0" y="1616607"/>
            <a:ext cx="6648450" cy="1121228"/>
          </a:xfrm>
          <a:prstGeom prst="rect">
            <a:avLst/>
          </a:prstGeom>
          <a:solidFill>
            <a:srgbClr val="B54C39"/>
          </a:soli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lumOff val="5000"/>
                  </a:schemeClr>
                </a:solidFill>
                <a:latin typeface="Manrope" panose="020B0604020202020204" charset="0"/>
              </a:rPr>
              <a:t>Groups similar data points into a set number of clusters by finding patterns based on how close they are to each other.</a:t>
            </a:r>
          </a:p>
        </p:txBody>
      </p:sp>
      <p:pic>
        <p:nvPicPr>
          <p:cNvPr id="6" name="Picture 5">
            <a:extLst>
              <a:ext uri="{FF2B5EF4-FFF2-40B4-BE49-F238E27FC236}">
                <a16:creationId xmlns:a16="http://schemas.microsoft.com/office/drawing/2014/main" id="{44DFE19B-A5C9-A5B2-5B23-50AEF6D773A5}"/>
              </a:ext>
            </a:extLst>
          </p:cNvPr>
          <p:cNvPicPr>
            <a:picLocks noChangeAspect="1"/>
          </p:cNvPicPr>
          <p:nvPr/>
        </p:nvPicPr>
        <p:blipFill>
          <a:blip r:embed="rId3"/>
          <a:stretch>
            <a:fillRect/>
          </a:stretch>
        </p:blipFill>
        <p:spPr>
          <a:xfrm>
            <a:off x="6648450" y="1627493"/>
            <a:ext cx="7920208" cy="5502651"/>
          </a:xfrm>
          <a:prstGeom prst="rect">
            <a:avLst/>
          </a:prstGeom>
          <a:ln>
            <a:solidFill>
              <a:schemeClr val="bg1"/>
            </a:solidFill>
          </a:ln>
        </p:spPr>
      </p:pic>
    </p:spTree>
    <p:extLst>
      <p:ext uri="{BB962C8B-B14F-4D97-AF65-F5344CB8AC3E}">
        <p14:creationId xmlns:p14="http://schemas.microsoft.com/office/powerpoint/2010/main" val="3230224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A254768E-07DD-D41B-D294-F5A78837D593}"/>
              </a:ext>
            </a:extLst>
          </p:cNvPr>
          <p:cNvSpPr/>
          <p:nvPr/>
        </p:nvSpPr>
        <p:spPr>
          <a:xfrm>
            <a:off x="764858" y="600908"/>
            <a:ext cx="12462391" cy="682943"/>
          </a:xfrm>
          <a:prstGeom prst="rect">
            <a:avLst/>
          </a:prstGeom>
          <a:noFill/>
          <a:ln/>
        </p:spPr>
        <p:txBody>
          <a:bodyPr wrap="none" lIns="0" tIns="0" rIns="0" bIns="0" rtlCol="0" anchor="t"/>
          <a:lstStyle/>
          <a:p>
            <a:pPr marL="0" indent="0" algn="l">
              <a:lnSpc>
                <a:spcPts val="5350"/>
              </a:lnSpc>
              <a:buNone/>
            </a:pPr>
            <a:r>
              <a:rPr lang="en-US" sz="4300" dirty="0">
                <a:solidFill>
                  <a:srgbClr val="F2D4BA"/>
                </a:solidFill>
                <a:latin typeface="Prata" panose="02000000000000000000" charset="-120"/>
                <a:ea typeface="Prata" panose="02000000000000000000" charset="-120"/>
                <a:cs typeface="Prata" panose="02000000000000000000" charset="-120"/>
              </a:rPr>
              <a:t>DBSCAN Clustering</a:t>
            </a:r>
            <a:endParaRPr lang="en-US" sz="4300" dirty="0">
              <a:latin typeface="Prata" panose="02000000000000000000" charset="-120"/>
              <a:ea typeface="Prata" panose="02000000000000000000" charset="-120"/>
              <a:cs typeface="Prata" panose="02000000000000000000" charset="-120"/>
            </a:endParaRPr>
          </a:p>
        </p:txBody>
      </p:sp>
      <p:sp>
        <p:nvSpPr>
          <p:cNvPr id="7" name="Rectangle 6">
            <a:extLst>
              <a:ext uri="{FF2B5EF4-FFF2-40B4-BE49-F238E27FC236}">
                <a16:creationId xmlns:a16="http://schemas.microsoft.com/office/drawing/2014/main" id="{5BFBF944-C7B7-B95C-DC5C-091017A4C84B}"/>
              </a:ext>
            </a:extLst>
          </p:cNvPr>
          <p:cNvSpPr/>
          <p:nvPr/>
        </p:nvSpPr>
        <p:spPr>
          <a:xfrm>
            <a:off x="0" y="6335410"/>
            <a:ext cx="6648450" cy="810984"/>
          </a:xfrm>
          <a:prstGeom prst="rect">
            <a:avLst/>
          </a:prstGeom>
          <a:solidFill>
            <a:srgbClr val="F8D08D"/>
          </a:soli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Manrope" panose="020B0604020202020204" charset="0"/>
              </a:rPr>
              <a:t>Eps = 1.5 Max distance for neighborhood</a:t>
            </a:r>
          </a:p>
          <a:p>
            <a:pPr algn="ctr"/>
            <a:r>
              <a:rPr lang="en-US" dirty="0" err="1">
                <a:solidFill>
                  <a:schemeClr val="bg1">
                    <a:lumMod val="95000"/>
                    <a:lumOff val="5000"/>
                  </a:schemeClr>
                </a:solidFill>
                <a:latin typeface="Manrope" panose="020B0604020202020204" charset="0"/>
              </a:rPr>
              <a:t>Min_samples</a:t>
            </a:r>
            <a:r>
              <a:rPr lang="en-US" dirty="0">
                <a:solidFill>
                  <a:schemeClr val="bg1">
                    <a:lumMod val="95000"/>
                    <a:lumOff val="5000"/>
                  </a:schemeClr>
                </a:solidFill>
                <a:latin typeface="Manrope" panose="020B0604020202020204" charset="0"/>
              </a:rPr>
              <a:t> = 5 . Minimum neighbors to form a core point</a:t>
            </a:r>
          </a:p>
        </p:txBody>
      </p:sp>
      <p:sp>
        <p:nvSpPr>
          <p:cNvPr id="8" name="Rectangle 7">
            <a:extLst>
              <a:ext uri="{FF2B5EF4-FFF2-40B4-BE49-F238E27FC236}">
                <a16:creationId xmlns:a16="http://schemas.microsoft.com/office/drawing/2014/main" id="{722992B6-6A42-7A17-83B2-A4DF1FED89D1}"/>
              </a:ext>
            </a:extLst>
          </p:cNvPr>
          <p:cNvSpPr/>
          <p:nvPr/>
        </p:nvSpPr>
        <p:spPr>
          <a:xfrm>
            <a:off x="0" y="3744687"/>
            <a:ext cx="6648450" cy="810984"/>
          </a:xfrm>
          <a:prstGeom prst="rect">
            <a:avLst/>
          </a:prstGeom>
          <a:solidFill>
            <a:srgbClr val="F8D08D"/>
          </a:soli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Manrope" panose="020B0604020202020204" charset="0"/>
              </a:rPr>
              <a:t>Identifies core, border, and noise points</a:t>
            </a:r>
          </a:p>
        </p:txBody>
      </p:sp>
      <p:sp>
        <p:nvSpPr>
          <p:cNvPr id="9" name="Rectangle 8">
            <a:extLst>
              <a:ext uri="{FF2B5EF4-FFF2-40B4-BE49-F238E27FC236}">
                <a16:creationId xmlns:a16="http://schemas.microsoft.com/office/drawing/2014/main" id="{AF11E524-83FE-6E3A-2294-D0587C9E9A0E}"/>
              </a:ext>
            </a:extLst>
          </p:cNvPr>
          <p:cNvSpPr/>
          <p:nvPr/>
        </p:nvSpPr>
        <p:spPr>
          <a:xfrm>
            <a:off x="0" y="5050894"/>
            <a:ext cx="6648450" cy="810984"/>
          </a:xfrm>
          <a:prstGeom prst="rect">
            <a:avLst/>
          </a:prstGeom>
          <a:solidFill>
            <a:srgbClr val="F8D08D"/>
          </a:soli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Manrope" panose="020B0604020202020204" charset="0"/>
              </a:rPr>
              <a:t>Groups points based on neighborhood density</a:t>
            </a:r>
          </a:p>
        </p:txBody>
      </p:sp>
      <p:sp>
        <p:nvSpPr>
          <p:cNvPr id="10" name="Rectangle 9">
            <a:extLst>
              <a:ext uri="{FF2B5EF4-FFF2-40B4-BE49-F238E27FC236}">
                <a16:creationId xmlns:a16="http://schemas.microsoft.com/office/drawing/2014/main" id="{07351E72-5F7E-A027-6BE4-0B3A289C7988}"/>
              </a:ext>
            </a:extLst>
          </p:cNvPr>
          <p:cNvSpPr/>
          <p:nvPr/>
        </p:nvSpPr>
        <p:spPr>
          <a:xfrm>
            <a:off x="0" y="1616607"/>
            <a:ext cx="6648450" cy="1121228"/>
          </a:xfrm>
          <a:prstGeom prst="rect">
            <a:avLst/>
          </a:prstGeom>
          <a:solidFill>
            <a:srgbClr val="B54C39"/>
          </a:soli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lumOff val="5000"/>
                  </a:schemeClr>
                </a:solidFill>
                <a:latin typeface="Manrope" panose="020B0604020202020204" charset="0"/>
              </a:rPr>
              <a:t>Finds clusters by looking for areas where points are densely packed together, and labels points that don’t belong anywhere as noise.</a:t>
            </a:r>
          </a:p>
        </p:txBody>
      </p:sp>
      <p:pic>
        <p:nvPicPr>
          <p:cNvPr id="6" name="Picture 5">
            <a:extLst>
              <a:ext uri="{FF2B5EF4-FFF2-40B4-BE49-F238E27FC236}">
                <a16:creationId xmlns:a16="http://schemas.microsoft.com/office/drawing/2014/main" id="{B5E890A3-81FF-9751-6EA6-F2BA7DD073FE}"/>
              </a:ext>
            </a:extLst>
          </p:cNvPr>
          <p:cNvPicPr>
            <a:picLocks noChangeAspect="1"/>
          </p:cNvPicPr>
          <p:nvPr/>
        </p:nvPicPr>
        <p:blipFill>
          <a:blip r:embed="rId3"/>
          <a:stretch>
            <a:fillRect/>
          </a:stretch>
        </p:blipFill>
        <p:spPr>
          <a:xfrm>
            <a:off x="6648451" y="1616607"/>
            <a:ext cx="7921672" cy="5529787"/>
          </a:xfrm>
          <a:prstGeom prst="rect">
            <a:avLst/>
          </a:prstGeom>
        </p:spPr>
      </p:pic>
    </p:spTree>
    <p:extLst>
      <p:ext uri="{BB962C8B-B14F-4D97-AF65-F5344CB8AC3E}">
        <p14:creationId xmlns:p14="http://schemas.microsoft.com/office/powerpoint/2010/main" val="29533968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529</TotalTime>
  <Words>1692</Words>
  <Application>Microsoft Office PowerPoint</Application>
  <PresentationFormat>Custom</PresentationFormat>
  <Paragraphs>140</Paragraphs>
  <Slides>13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Aptos Display</vt:lpstr>
      <vt:lpstr>Arial</vt:lpstr>
      <vt:lpstr>Georgia</vt:lpstr>
      <vt:lpstr>Manrope</vt:lpstr>
      <vt:lpstr>Prata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NELSON OMAR ARELLANO PARRA</dc:creator>
  <cp:lastModifiedBy>NELSON OMAR ARELLANO PARRA</cp:lastModifiedBy>
  <cp:revision>21</cp:revision>
  <dcterms:created xsi:type="dcterms:W3CDTF">2025-08-01T02:42:20Z</dcterms:created>
  <dcterms:modified xsi:type="dcterms:W3CDTF">2025-08-09T22:56:49Z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1996847</vt:lpwstr>
  </property>
  <property fmtid="{D5CDD505-2E9C-101B-9397-08002B2CF9AE}" pid="3" name="NXPowerLiteSettings">
    <vt:lpwstr>F7000400038000</vt:lpwstr>
  </property>
  <property fmtid="{D5CDD505-2E9C-101B-9397-08002B2CF9AE}" pid="4" name="NXPowerLiteVersion">
    <vt:lpwstr>S10.9.0</vt:lpwstr>
  </property>
</Properties>
</file>