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package.core-properties+xml" PartName="/docProps/core.xml"/>
  <Override ContentType="application/vnd.openxmlformats-officedocument.extended-properties+xml" PartName="/docProps/app.xml"/>
  <Override ContentType="application/binary" PartName="/ppt/metadata"/>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6858000" cy="9144000"/>
  <p:embeddedFontLst>
    <p:embeddedFont>
      <p:font typeface="Georgia" panose="02040502050405020303" pitchFamily="18" charset="0"/>
      <p:regular r:id="rId16"/>
      <p:bold r:id="rId17"/>
      <p:italic r:id="rId18"/>
      <p:boldItalic r:id="rId19"/>
    </p:embeddedFont>
    <p:embeddedFont>
      <p:font typeface="Manrope" panose="020B0604020202020204" charset="0"/>
      <p:regular r:id="rId20"/>
      <p:bold r:id="rId21"/>
    </p:embeddedFont>
    <p:embeddedFont>
      <p:font typeface="Play" panose="020B0604020202020204" charset="0"/>
      <p:regular r:id="rId22"/>
      <p:bold r:id="rId23"/>
    </p:embeddedFont>
    <p:embeddedFont>
      <p:font typeface="Prat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O6l1whuZquR3OpEr6ps6KsH2e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75" autoAdjust="0"/>
  </p:normalViewPr>
  <p:slideViewPr>
    <p:cSldViewPr snapToGrid="0">
      <p:cViewPr>
        <p:scale>
          <a:sx n="50" d="100"/>
          <a:sy n="50" d="100"/>
        </p:scale>
        <p:origin x="29"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contrast to K-Means, we also used </a:t>
            </a:r>
            <a:r>
              <a:rPr lang="en-US" b="1" dirty="0"/>
              <a:t>DBSCAN</a:t>
            </a:r>
            <a:r>
              <a:rPr lang="en-US" dirty="0"/>
              <a:t>, a clustering algorithm that groups points based on density rather than distance to a centroid.</a:t>
            </a:r>
          </a:p>
          <a:p>
            <a:pPr marL="0" lvl="0" indent="0" algn="l" rtl="0">
              <a:spcBef>
                <a:spcPts val="0"/>
              </a:spcBef>
              <a:spcAft>
                <a:spcPts val="0"/>
              </a:spcAft>
              <a:buNone/>
            </a:pPr>
            <a:endParaRPr dirty="0"/>
          </a:p>
          <a:p>
            <a:pPr marL="0" lvl="0" indent="0" algn="l" rtl="0">
              <a:spcBef>
                <a:spcPts val="0"/>
              </a:spcBef>
              <a:spcAft>
                <a:spcPts val="0"/>
              </a:spcAft>
              <a:buNone/>
            </a:pPr>
            <a:r>
              <a:rPr lang="en-US" dirty="0"/>
              <a:t>One major advantage of DBSCAN is that it doesn’t require specifying the number of clusters. Instead, it uses two parameters: eps, which defines how close points need to be to be considered neighbors, and </a:t>
            </a:r>
            <a:r>
              <a:rPr lang="en-US" dirty="0" err="1"/>
              <a:t>min_samples</a:t>
            </a:r>
            <a:r>
              <a:rPr lang="en-US" dirty="0"/>
              <a:t>, which defines how many neighbors are needed to form a cluster.</a:t>
            </a:r>
          </a:p>
          <a:p>
            <a:pPr marL="0" lvl="0" indent="0" algn="l" rtl="0">
              <a:spcBef>
                <a:spcPts val="0"/>
              </a:spcBef>
              <a:spcAft>
                <a:spcPts val="0"/>
              </a:spcAft>
              <a:buNone/>
            </a:pPr>
            <a:endParaRPr dirty="0"/>
          </a:p>
          <a:p>
            <a:pPr marL="0" lvl="0" indent="0" algn="l" rtl="0">
              <a:spcBef>
                <a:spcPts val="0"/>
              </a:spcBef>
              <a:spcAft>
                <a:spcPts val="0"/>
              </a:spcAft>
              <a:buNone/>
            </a:pPr>
            <a:r>
              <a:rPr lang="en-US" dirty="0"/>
              <a:t>This makes DBSCAN ideal for urban road networks, which often have </a:t>
            </a:r>
            <a:r>
              <a:rPr lang="en-US" b="1" dirty="0"/>
              <a:t>irregularly shaped clusters</a:t>
            </a:r>
            <a:r>
              <a:rPr lang="en-US" dirty="0"/>
              <a:t> and noisy data. In our case, we set eps = 1.5 and </a:t>
            </a:r>
            <a:r>
              <a:rPr lang="en-US" dirty="0" err="1"/>
              <a:t>min_samples</a:t>
            </a:r>
            <a:r>
              <a:rPr lang="en-US" dirty="0"/>
              <a:t> = 5, which produced well-formed clusters and filtered out segments that didn’t fit clearly into any group.</a:t>
            </a:r>
            <a:endParaRPr dirty="0"/>
          </a:p>
          <a:p>
            <a:pPr marL="0" lvl="0" indent="0" algn="l" rtl="0">
              <a:spcBef>
                <a:spcPts val="0"/>
              </a:spcBef>
              <a:spcAft>
                <a:spcPts val="0"/>
              </a:spcAft>
              <a:buNone/>
            </a:pPr>
            <a:r>
              <a:rPr lang="en-US" dirty="0"/>
              <a:t>These results helped improve the quality of our routing step by focusing on dense, meaningful segments and ignoring outliers.</a:t>
            </a:r>
            <a:endParaRPr dirty="0"/>
          </a:p>
          <a:p>
            <a:pPr marL="0" lvl="0" indent="0" algn="l" rtl="0">
              <a:spcBef>
                <a:spcPts val="0"/>
              </a:spcBef>
              <a:spcAft>
                <a:spcPts val="0"/>
              </a:spcAft>
              <a:buNone/>
            </a:pPr>
            <a:endParaRPr dirty="0"/>
          </a:p>
        </p:txBody>
      </p:sp>
      <p:sp>
        <p:nvSpPr>
          <p:cNvPr id="188" name="Google Shape;18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traditional A* algorithm finds the shortest path between two points by combining the cost traveled so far with an estimate of the remaining distance.</a:t>
            </a:r>
            <a:endParaRPr/>
          </a:p>
          <a:p>
            <a:pPr marL="0" lvl="0" indent="0" algn="l" rtl="0">
              <a:spcBef>
                <a:spcPts val="0"/>
              </a:spcBef>
              <a:spcAft>
                <a:spcPts val="0"/>
              </a:spcAft>
              <a:buNone/>
            </a:pPr>
            <a:r>
              <a:rPr lang="en-US"/>
              <a:t>In our case, we wanted more than just the shortest path — we wanted </a:t>
            </a:r>
            <a:r>
              <a:rPr lang="en-US" b="1"/>
              <a:t>safer routes</a:t>
            </a:r>
            <a:r>
              <a:rPr lang="en-US"/>
              <a:t>. So we modified A* by adding a </a:t>
            </a:r>
            <a:r>
              <a:rPr lang="en-US" b="1"/>
              <a:t>penalty</a:t>
            </a:r>
            <a:r>
              <a:rPr lang="en-US"/>
              <a:t> for streets that weren’t classified as residential.</a:t>
            </a:r>
            <a:endParaRPr/>
          </a:p>
          <a:p>
            <a:pPr marL="0" lvl="0" indent="0" algn="l" rtl="0">
              <a:spcBef>
                <a:spcPts val="0"/>
              </a:spcBef>
              <a:spcAft>
                <a:spcPts val="0"/>
              </a:spcAft>
              <a:buNone/>
            </a:pPr>
            <a:r>
              <a:rPr lang="en-US"/>
              <a:t>For each segment, if it belonged to a cluster dominated by non-residential roads, we multiplied its cost by 10. This encouraged the algorithm to favor calm streets, even if they were slightly longer.</a:t>
            </a:r>
            <a:endParaRPr/>
          </a:p>
          <a:p>
            <a:pPr marL="0" lvl="0" indent="0" algn="l" rtl="0">
              <a:spcBef>
                <a:spcPts val="0"/>
              </a:spcBef>
              <a:spcAft>
                <a:spcPts val="0"/>
              </a:spcAft>
              <a:buNone/>
            </a:pPr>
            <a:endParaRPr/>
          </a:p>
        </p:txBody>
      </p:sp>
      <p:sp>
        <p:nvSpPr>
          <p:cNvPr id="199" name="Google Shape;19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few decades ago, getting around a city required paper maps, advance planning, and a good sense of direction. Today, apps like Google Maps, Waze, and others allow us to find the fastest route in seconds, using real-time data and efficient algorithms like Dijkstra, A*, and others.</a:t>
            </a:r>
            <a:endParaRPr/>
          </a:p>
          <a:p>
            <a:pPr marL="0" lvl="0" indent="0" algn="l" rtl="0">
              <a:spcBef>
                <a:spcPts val="0"/>
              </a:spcBef>
              <a:spcAft>
                <a:spcPts val="0"/>
              </a:spcAft>
              <a:buNone/>
            </a:pPr>
            <a:r>
              <a:rPr lang="en-US"/>
              <a:t>However, in urban cycling contexts, the shortest route is not always the best one. Cyclists tend to prioritize quieter, safer streets, with less traffic, or with dedicated infrastructure. This is a problem that current navigation apps still don’t fully address.</a:t>
            </a:r>
            <a:endParaRPr/>
          </a:p>
          <a:p>
            <a:pPr marL="0" lvl="0" indent="0" algn="l" rtl="0">
              <a:spcBef>
                <a:spcPts val="0"/>
              </a:spcBef>
              <a:spcAft>
                <a:spcPts val="0"/>
              </a:spcAft>
              <a:buNone/>
            </a:pPr>
            <a:r>
              <a:rPr lang="en-US"/>
              <a:t>That’s why, in this project, we aimed to go beyond simple distance calculations. We wanted to explore how artificial intelligence can contribute to smarter cycling infrastructure planning, one that not only optimizes routes, but also takes into account the built environment and the user experience.</a:t>
            </a:r>
            <a:endParaRPr/>
          </a:p>
          <a:p>
            <a:pPr marL="0" lvl="0" indent="0" algn="l" rtl="0">
              <a:spcBef>
                <a:spcPts val="0"/>
              </a:spcBef>
              <a:spcAft>
                <a:spcPts val="0"/>
              </a:spcAft>
              <a:buNone/>
            </a:pPr>
            <a:r>
              <a:rPr lang="en-US"/>
              <a:t>Preguntar a ChatGPT</a:t>
            </a:r>
            <a:endParaRPr/>
          </a:p>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project followed a three-step methodology to build safer and more cyclist-friendly routes.</a:t>
            </a:r>
          </a:p>
          <a:p>
            <a:pPr marL="0" lvl="0" indent="0" algn="l" rtl="0">
              <a:spcBef>
                <a:spcPts val="0"/>
              </a:spcBef>
              <a:spcAft>
                <a:spcPts val="0"/>
              </a:spcAft>
              <a:buNone/>
            </a:pPr>
            <a:endParaRPr dirty="0"/>
          </a:p>
          <a:p>
            <a:pPr marL="0" lvl="0" indent="0" algn="l" rtl="0">
              <a:spcBef>
                <a:spcPts val="0"/>
              </a:spcBef>
              <a:spcAft>
                <a:spcPts val="0"/>
              </a:spcAft>
              <a:buNone/>
            </a:pPr>
            <a:r>
              <a:rPr lang="en-US" dirty="0"/>
              <a:t>First, we </a:t>
            </a:r>
            <a:r>
              <a:rPr lang="en-US" b="1" dirty="0"/>
              <a:t>acquired geospatial data</a:t>
            </a:r>
            <a:r>
              <a:rPr lang="en-US" dirty="0"/>
              <a:t> from OpenStreetMap (collaborative, opensource that creates and maintain and editable world map, built by volunteers) using the </a:t>
            </a:r>
            <a:r>
              <a:rPr lang="en-US" dirty="0" err="1"/>
              <a:t>OSMnx</a:t>
            </a:r>
            <a:r>
              <a:rPr lang="en-US" dirty="0"/>
              <a:t> Python library, which allowed us to model the road network as a graph.</a:t>
            </a:r>
          </a:p>
          <a:p>
            <a:pPr marL="0" lvl="0" indent="0" algn="l" rtl="0">
              <a:spcBef>
                <a:spcPts val="0"/>
              </a:spcBef>
              <a:spcAft>
                <a:spcPts val="0"/>
              </a:spcAft>
              <a:buNone/>
            </a:pPr>
            <a:endParaRPr dirty="0"/>
          </a:p>
          <a:p>
            <a:pPr marL="0" lvl="0" indent="0" algn="l" rtl="0">
              <a:spcBef>
                <a:spcPts val="0"/>
              </a:spcBef>
              <a:spcAft>
                <a:spcPts val="0"/>
              </a:spcAft>
              <a:buNone/>
            </a:pPr>
            <a:r>
              <a:rPr lang="en-US" dirty="0" err="1"/>
              <a:t>Kmeans</a:t>
            </a:r>
            <a:r>
              <a:rPr lang="en-US" dirty="0"/>
              <a:t>: algorithm that groups data into a fixed number of cluster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DBSCAN: Groups closely packed points based on density.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a:t>
            </a:r>
            <a:endParaRPr dirty="0"/>
          </a:p>
          <a:p>
            <a:pPr marL="0" lvl="0" indent="0" algn="l" rtl="0">
              <a:spcBef>
                <a:spcPts val="0"/>
              </a:spcBef>
              <a:spcAft>
                <a:spcPts val="0"/>
              </a:spcAft>
              <a:buNone/>
            </a:pPr>
            <a:endParaRPr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**“For our study area, we selected Piedmont, California.</a:t>
            </a:r>
            <a:br>
              <a:rPr lang="en-US" dirty="0"/>
            </a:br>
            <a:r>
              <a:rPr lang="en-US" dirty="0"/>
              <a:t>We chose it because it offers a manageable scale for analysis and has well-documented bike infrastructure, making it ideal for testing our methodology.</a:t>
            </a:r>
          </a:p>
          <a:p>
            <a:endParaRPr lang="en-US" dirty="0"/>
          </a:p>
          <a:p>
            <a:r>
              <a:rPr lang="en-US" dirty="0"/>
              <a:t>For data extraction, we relied on </a:t>
            </a:r>
            <a:r>
              <a:rPr lang="en-US" b="1" dirty="0"/>
              <a:t>OpenStreetMap</a:t>
            </a:r>
            <a:r>
              <a:rPr lang="en-US" dirty="0"/>
              <a:t>, the world’s largest collaborative geospatial database, which provides detailed and up-to-date mapping information.</a:t>
            </a:r>
            <a:br>
              <a:rPr lang="en-US" dirty="0"/>
            </a:br>
            <a:r>
              <a:rPr lang="en-US" dirty="0"/>
              <a:t>To access and process this data, we used </a:t>
            </a:r>
            <a:r>
              <a:rPr lang="en-US" b="1" dirty="0" err="1"/>
              <a:t>OSMnx</a:t>
            </a:r>
            <a:r>
              <a:rPr lang="en-US" dirty="0"/>
              <a:t>, a Python library that automates the retrieval and construction of geospatial network models directly from OpenStreetMap.</a:t>
            </a:r>
          </a:p>
          <a:p>
            <a:endParaRPr lang="en-US" dirty="0"/>
          </a:p>
          <a:p>
            <a:r>
              <a:rPr lang="en-US" dirty="0"/>
              <a:t>On the left, you can see an example of the nodes dataset — each row represents an intersection or a point in the network with attributes such as coordinates, street count, and classification.</a:t>
            </a:r>
            <a:br>
              <a:rPr lang="en-US" dirty="0"/>
            </a:br>
            <a:r>
              <a:rPr lang="en-US" dirty="0"/>
              <a:t>On the right, we have the edges dataset — these are the street segments connecting the nodes, with information like road type, name, length, speed limit, and geometry.</a:t>
            </a:r>
            <a:br>
              <a:rPr lang="en-US" dirty="0"/>
            </a:br>
            <a:r>
              <a:rPr lang="en-US" dirty="0"/>
              <a:t>Together, these datasets form the basis of our analysis.”**</a:t>
            </a:r>
          </a:p>
          <a:p>
            <a:pPr marL="0" lvl="0" indent="0" algn="l" rtl="0">
              <a:spcBef>
                <a:spcPts val="0"/>
              </a:spcBef>
              <a:spcAft>
                <a:spcPts val="0"/>
              </a:spcAft>
              <a:buNone/>
            </a:pPr>
            <a:endParaRPr dirty="0"/>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Here we can see the </a:t>
            </a:r>
            <a:r>
              <a:rPr lang="en-US" b="1"/>
              <a:t>graph representation</a:t>
            </a:r>
            <a:r>
              <a:rPr lang="en-US"/>
              <a:t> of Piedmont’s bike street network. Each </a:t>
            </a:r>
            <a:r>
              <a:rPr lang="en-US" b="1"/>
              <a:t>node</a:t>
            </a:r>
            <a:r>
              <a:rPr lang="en-US"/>
              <a:t> represents an intersection, and the </a:t>
            </a:r>
            <a:r>
              <a:rPr lang="en-US" b="1"/>
              <a:t>edges</a:t>
            </a:r>
            <a:r>
              <a:rPr lang="en-US"/>
              <a:t> are street segments. This structure allows us to apply graph algorithms like clustering or shortest-path search efficiently.</a:t>
            </a:r>
            <a:endParaRPr/>
          </a:p>
        </p:txBody>
      </p:sp>
      <p:sp>
        <p:nvSpPr>
          <p:cNvPr id="131" name="Google Shape;13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40d5f9d4a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3640d5f9d4a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**“On the left, we have the </a:t>
            </a:r>
            <a:r>
              <a:rPr lang="en-US" i="1" dirty="0"/>
              <a:t>Node Degree Distribution</a:t>
            </a:r>
            <a:r>
              <a:rPr lang="en-US" dirty="0"/>
              <a:t>.</a:t>
            </a:r>
            <a:br>
              <a:rPr lang="en-US" dirty="0"/>
            </a:br>
            <a:r>
              <a:rPr lang="en-US" dirty="0"/>
              <a:t>Each bar shows how many intersections, or nodes, have a given number of connections.</a:t>
            </a:r>
            <a:br>
              <a:rPr lang="en-US" dirty="0"/>
            </a:br>
            <a:r>
              <a:rPr lang="en-US" dirty="0"/>
              <a:t>In our case, most nodes have a degree of 6 — which is expected because we modeled the network as a directed graph, so each direction of travel counts separately.</a:t>
            </a:r>
            <a:br>
              <a:rPr lang="en-US" dirty="0"/>
            </a:br>
            <a:r>
              <a:rPr lang="en-US" dirty="0"/>
              <a:t>This means a typical four-way intersection can appear as six connections, indicating high local connectivity.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right, we see the </a:t>
            </a:r>
            <a:r>
              <a:rPr lang="en-US" i="1" dirty="0"/>
              <a:t>Street Length Distribution</a:t>
            </a:r>
            <a:r>
              <a:rPr lang="en-US" dirty="0"/>
              <a:t> without outliers.</a:t>
            </a:r>
            <a:br>
              <a:rPr lang="en-US" dirty="0"/>
            </a:br>
            <a:r>
              <a:rPr lang="en-US" dirty="0"/>
              <a:t>Most street segments are short, clustered around 50 meters, which is common in dense residential areas.</a:t>
            </a:r>
            <a:br>
              <a:rPr lang="en-US" dirty="0"/>
            </a:br>
            <a:r>
              <a:rPr lang="en-US" dirty="0"/>
              <a:t>This has an impact on routing: shorter segments mean more decision points for the algorithm, and potentially more flexibility in adjusting routes for safety or comfort.”**</a:t>
            </a:r>
            <a:endParaRPr dirty="0"/>
          </a:p>
        </p:txBody>
      </p:sp>
      <p:sp>
        <p:nvSpPr>
          <p:cNvPr id="138" name="Google Shape;138;g3640d5f9d4a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order to cluster the street segments effectively, we first needed to prepare the data by performing several feature engineering steps.</a:t>
            </a:r>
            <a:endParaRPr/>
          </a:p>
          <a:p>
            <a:pPr marL="0" lvl="0" indent="0" algn="l" rtl="0">
              <a:spcBef>
                <a:spcPts val="0"/>
              </a:spcBef>
              <a:spcAft>
                <a:spcPts val="0"/>
              </a:spcAft>
              <a:buNone/>
            </a:pPr>
            <a:r>
              <a:rPr lang="en-US"/>
              <a:t>First, we </a:t>
            </a:r>
            <a:r>
              <a:rPr lang="en-US" b="1"/>
              <a:t>calculated the centroid</a:t>
            </a:r>
            <a:r>
              <a:rPr lang="en-US"/>
              <a:t> of each road segment to get its approximate geographic position. This gave us a pair of coordinates (x, y) that serve as a spatial proxy for each segment.</a:t>
            </a:r>
            <a:endParaRPr/>
          </a:p>
          <a:p>
            <a:pPr marL="0" lvl="0" indent="0" algn="l" rtl="0">
              <a:spcBef>
                <a:spcPts val="0"/>
              </a:spcBef>
              <a:spcAft>
                <a:spcPts val="0"/>
              </a:spcAft>
              <a:buNone/>
            </a:pPr>
            <a:r>
              <a:rPr lang="en-US"/>
              <a:t>Then, we transformed the </a:t>
            </a:r>
            <a:r>
              <a:rPr lang="en-US" b="1"/>
              <a:t>categorical road type</a:t>
            </a:r>
            <a:r>
              <a:rPr lang="en-US"/>
              <a:t>—such as "residential", "cycleway", or "secondary"—into a numerical format using </a:t>
            </a:r>
            <a:r>
              <a:rPr lang="en-US" b="1"/>
              <a:t>one-hot encoding</a:t>
            </a:r>
            <a:r>
              <a:rPr lang="en-US"/>
              <a:t>. This step is crucial since machine learning algorithms like K-Means or DBSCAN require numerical input.</a:t>
            </a:r>
            <a:endParaRPr/>
          </a:p>
          <a:p>
            <a:pPr marL="0" lvl="0" indent="0" algn="l" rtl="0">
              <a:spcBef>
                <a:spcPts val="0"/>
              </a:spcBef>
              <a:spcAft>
                <a:spcPts val="0"/>
              </a:spcAft>
              <a:buNone/>
            </a:pPr>
            <a:r>
              <a:rPr lang="en-US"/>
              <a:t>After that, we </a:t>
            </a:r>
            <a:r>
              <a:rPr lang="en-US" b="1"/>
              <a:t>combined the spatial coordinates with the encoded road types</a:t>
            </a:r>
            <a:r>
              <a:rPr lang="en-US"/>
              <a:t> to create a unified feature set that represents both location and type of infrastructure.</a:t>
            </a:r>
            <a:endParaRPr/>
          </a:p>
          <a:p>
            <a:pPr marL="0" lvl="0" indent="0" algn="l" rtl="0">
              <a:spcBef>
                <a:spcPts val="0"/>
              </a:spcBef>
              <a:spcAft>
                <a:spcPts val="0"/>
              </a:spcAft>
              <a:buNone/>
            </a:pPr>
            <a:r>
              <a:rPr lang="en-US"/>
              <a:t>Finally, we applied </a:t>
            </a:r>
            <a:r>
              <a:rPr lang="en-US" b="1"/>
              <a:t>StandardScaler</a:t>
            </a:r>
            <a:r>
              <a:rPr lang="en-US"/>
              <a:t> to normalize all features. This step ensures that no single variable dominates the clustering due to differences in scale, especially since coordinates and encoded features may vary widely in their numerical ranges.</a:t>
            </a:r>
            <a:endParaRPr/>
          </a:p>
          <a:p>
            <a:pPr marL="0" lvl="0" indent="0" algn="l" rtl="0">
              <a:spcBef>
                <a:spcPts val="0"/>
              </a:spcBef>
              <a:spcAft>
                <a:spcPts val="0"/>
              </a:spcAft>
              <a:buNone/>
            </a:pPr>
            <a:endParaRPr/>
          </a:p>
        </p:txBody>
      </p:sp>
      <p:sp>
        <p:nvSpPr>
          <p:cNvPr id="147" name="Google Shape;14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After preparing the road network data, we applied </a:t>
            </a:r>
            <a:r>
              <a:rPr lang="en-US" b="1" dirty="0"/>
              <a:t>unsupervised clustering algorithms</a:t>
            </a:r>
            <a:r>
              <a:rPr lang="en-US" dirty="0"/>
              <a:t> to identify patterns and group similar street segments.</a:t>
            </a:r>
          </a:p>
          <a:p>
            <a:pPr marL="0" lvl="0" indent="0" algn="l" rtl="0">
              <a:spcBef>
                <a:spcPts val="0"/>
              </a:spcBef>
              <a:spcAft>
                <a:spcPts val="0"/>
              </a:spcAft>
              <a:buNone/>
            </a:pPr>
            <a:endParaRPr dirty="0"/>
          </a:p>
          <a:p>
            <a:pPr marL="0" lvl="0" indent="0" algn="l" rtl="0">
              <a:spcBef>
                <a:spcPts val="0"/>
              </a:spcBef>
              <a:spcAft>
                <a:spcPts val="0"/>
              </a:spcAft>
              <a:buNone/>
            </a:pPr>
            <a:r>
              <a:rPr lang="en-US" dirty="0"/>
              <a:t>The goal of clustering here is to uncover </a:t>
            </a:r>
            <a:r>
              <a:rPr lang="en-US" b="1" dirty="0"/>
              <a:t>zones with homogeneous street types</a:t>
            </a:r>
            <a:r>
              <a:rPr lang="en-US" dirty="0"/>
              <a:t>, which helps us later prioritize residential areas for safer cycling routes.</a:t>
            </a:r>
          </a:p>
          <a:p>
            <a:pPr marL="0" lvl="0" indent="0" algn="l" rtl="0">
              <a:spcBef>
                <a:spcPts val="0"/>
              </a:spcBef>
              <a:spcAft>
                <a:spcPts val="0"/>
              </a:spcAft>
              <a:buNone/>
            </a:pPr>
            <a:endParaRPr dirty="0"/>
          </a:p>
          <a:p>
            <a:pPr marL="0" lvl="0" indent="0" algn="l" rtl="0">
              <a:spcBef>
                <a:spcPts val="0"/>
              </a:spcBef>
              <a:spcAft>
                <a:spcPts val="0"/>
              </a:spcAft>
              <a:buNone/>
            </a:pPr>
            <a:r>
              <a:rPr lang="en-US" dirty="0"/>
              <a:t>We used two different algorithms: </a:t>
            </a:r>
            <a:r>
              <a:rPr lang="en-US" b="1" dirty="0"/>
              <a:t>K-Means</a:t>
            </a:r>
            <a:r>
              <a:rPr lang="en-US" dirty="0"/>
              <a:t> and </a:t>
            </a:r>
            <a:r>
              <a:rPr lang="en-US" b="1" dirty="0"/>
              <a:t>DBSCAN</a:t>
            </a:r>
            <a:r>
              <a:rPr lang="en-US" dirty="0"/>
              <a:t>, each with distinct advantages. K-Means groups data into a specified number of clusters based on similarity, while DBSCAN is density-based and can handle noise and complex cluster shapes.</a:t>
            </a:r>
          </a:p>
          <a:p>
            <a:pPr marL="0" lvl="0" indent="0" algn="l" rtl="0">
              <a:spcBef>
                <a:spcPts val="0"/>
              </a:spcBef>
              <a:spcAft>
                <a:spcPts val="0"/>
              </a:spcAft>
              <a:buNone/>
            </a:pPr>
            <a:endParaRPr dirty="0"/>
          </a:p>
          <a:p>
            <a:pPr marL="0" lvl="0" indent="0" algn="l" rtl="0">
              <a:spcBef>
                <a:spcPts val="0"/>
              </a:spcBef>
              <a:spcAft>
                <a:spcPts val="0"/>
              </a:spcAft>
              <a:buNone/>
            </a:pPr>
            <a:r>
              <a:rPr lang="en-US" dirty="0"/>
              <a:t>These clustering results directly influence our path planning step by identifying which parts of the city are most suitable for bike-friendly routing.</a:t>
            </a:r>
            <a:endParaRPr dirty="0"/>
          </a:p>
          <a:p>
            <a:pPr marL="0" lvl="0" indent="0" algn="l" rtl="0">
              <a:spcBef>
                <a:spcPts val="0"/>
              </a:spcBef>
              <a:spcAft>
                <a:spcPts val="0"/>
              </a:spcAft>
              <a:buNone/>
            </a:pPr>
            <a:endParaRPr dirty="0"/>
          </a:p>
        </p:txBody>
      </p:sp>
      <p:sp>
        <p:nvSpPr>
          <p:cNvPr id="166" name="Google Shape;16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better understand the structure of the road network, we applied </a:t>
            </a:r>
            <a:r>
              <a:rPr lang="en-US" b="1"/>
              <a:t>K-Means clustering</a:t>
            </a:r>
            <a:r>
              <a:rPr lang="en-US"/>
              <a:t> to group street segments with similar features.</a:t>
            </a:r>
            <a:endParaRPr/>
          </a:p>
          <a:p>
            <a:pPr marL="0" lvl="0" indent="0" algn="l" rtl="0">
              <a:spcBef>
                <a:spcPts val="0"/>
              </a:spcBef>
              <a:spcAft>
                <a:spcPts val="0"/>
              </a:spcAft>
              <a:buNone/>
            </a:pPr>
            <a:r>
              <a:rPr lang="en-US"/>
              <a:t>We specified </a:t>
            </a:r>
            <a:r>
              <a:rPr lang="en-US" b="1"/>
              <a:t>10 clusters</a:t>
            </a:r>
            <a:r>
              <a:rPr lang="en-US"/>
              <a:t>, and each street segment was assigned to the nearest centroid using both spatial coordinates and encoded road type as features.</a:t>
            </a:r>
            <a:endParaRPr/>
          </a:p>
          <a:p>
            <a:pPr marL="0" lvl="0" indent="0" algn="l" rtl="0">
              <a:spcBef>
                <a:spcPts val="0"/>
              </a:spcBef>
              <a:spcAft>
                <a:spcPts val="0"/>
              </a:spcAft>
              <a:buNone/>
            </a:pPr>
            <a:r>
              <a:rPr lang="en-US"/>
              <a:t>The goal was to group roads not just by location, but also by their functional role—like "residential", "cycleway", or "tertiary".</a:t>
            </a:r>
            <a:endParaRPr/>
          </a:p>
          <a:p>
            <a:pPr marL="0" lvl="0" indent="0" algn="l" rtl="0">
              <a:spcBef>
                <a:spcPts val="0"/>
              </a:spcBef>
              <a:spcAft>
                <a:spcPts val="0"/>
              </a:spcAft>
              <a:buNone/>
            </a:pPr>
            <a:r>
              <a:rPr lang="en-US"/>
              <a:t>After clustering, we analyzed the </a:t>
            </a:r>
            <a:r>
              <a:rPr lang="en-US" b="1"/>
              <a:t>dominant road type in each cluster</a:t>
            </a:r>
            <a:r>
              <a:rPr lang="en-US"/>
              <a:t> to label them meaningfully. This information was stored in new columns that helped us later prioritize segments for route planning.</a:t>
            </a:r>
            <a:endParaRPr/>
          </a:p>
          <a:p>
            <a:pPr marL="0" lvl="0" indent="0" algn="l" rtl="0">
              <a:spcBef>
                <a:spcPts val="0"/>
              </a:spcBef>
              <a:spcAft>
                <a:spcPts val="0"/>
              </a:spcAft>
              <a:buNone/>
            </a:pPr>
            <a:r>
              <a:rPr lang="en-US"/>
              <a:t>As you can see in the map, the resulting clusters show clear spatial organization, with some clusters dominated by residential streets—these became key in our safer route optimization strategy.</a:t>
            </a:r>
            <a:endParaRPr/>
          </a:p>
        </p:txBody>
      </p:sp>
      <p:sp>
        <p:nvSpPr>
          <p:cNvPr id="177" name="Google Shape;17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828800" y="1346836"/>
            <a:ext cx="10972800" cy="28651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7200"/>
              <a:buFont typeface="Play"/>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828800" y="4322446"/>
            <a:ext cx="10972800" cy="19869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200"/>
              </a:spcBef>
              <a:spcAft>
                <a:spcPts val="0"/>
              </a:spcAft>
              <a:buClr>
                <a:schemeClr val="lt1"/>
              </a:buClr>
              <a:buSzPts val="2880"/>
              <a:buNone/>
              <a:defRPr sz="2880"/>
            </a:lvl1pPr>
            <a:lvl2pPr lvl="1" algn="ctr">
              <a:lnSpc>
                <a:spcPct val="90000"/>
              </a:lnSpc>
              <a:spcBef>
                <a:spcPts val="600"/>
              </a:spcBef>
              <a:spcAft>
                <a:spcPts val="0"/>
              </a:spcAft>
              <a:buClr>
                <a:schemeClr val="lt1"/>
              </a:buClr>
              <a:buSzPts val="2400"/>
              <a:buNone/>
              <a:defRPr sz="2400"/>
            </a:lvl2pPr>
            <a:lvl3pPr lvl="2" algn="ctr">
              <a:lnSpc>
                <a:spcPct val="90000"/>
              </a:lnSpc>
              <a:spcBef>
                <a:spcPts val="600"/>
              </a:spcBef>
              <a:spcAft>
                <a:spcPts val="0"/>
              </a:spcAft>
              <a:buClr>
                <a:schemeClr val="lt1"/>
              </a:buClr>
              <a:buSzPts val="2160"/>
              <a:buNone/>
              <a:defRPr sz="2160"/>
            </a:lvl3pPr>
            <a:lvl4pPr lvl="3" algn="ctr">
              <a:lnSpc>
                <a:spcPct val="90000"/>
              </a:lnSpc>
              <a:spcBef>
                <a:spcPts val="600"/>
              </a:spcBef>
              <a:spcAft>
                <a:spcPts val="0"/>
              </a:spcAft>
              <a:buClr>
                <a:schemeClr val="lt1"/>
              </a:buClr>
              <a:buSzPts val="1920"/>
              <a:buNone/>
              <a:defRPr sz="1920"/>
            </a:lvl4pPr>
            <a:lvl5pPr lvl="4" algn="ctr">
              <a:lnSpc>
                <a:spcPct val="90000"/>
              </a:lnSpc>
              <a:spcBef>
                <a:spcPts val="600"/>
              </a:spcBef>
              <a:spcAft>
                <a:spcPts val="0"/>
              </a:spcAft>
              <a:buClr>
                <a:schemeClr val="lt1"/>
              </a:buClr>
              <a:buSzPts val="1920"/>
              <a:buNone/>
              <a:defRPr sz="1920"/>
            </a:lvl5pPr>
            <a:lvl6pPr lvl="5" algn="ctr">
              <a:lnSpc>
                <a:spcPct val="90000"/>
              </a:lnSpc>
              <a:spcBef>
                <a:spcPts val="600"/>
              </a:spcBef>
              <a:spcAft>
                <a:spcPts val="0"/>
              </a:spcAft>
              <a:buClr>
                <a:schemeClr val="lt1"/>
              </a:buClr>
              <a:buSzPts val="1920"/>
              <a:buNone/>
              <a:defRPr sz="1920"/>
            </a:lvl6pPr>
            <a:lvl7pPr lvl="6" algn="ctr">
              <a:lnSpc>
                <a:spcPct val="90000"/>
              </a:lnSpc>
              <a:spcBef>
                <a:spcPts val="600"/>
              </a:spcBef>
              <a:spcAft>
                <a:spcPts val="0"/>
              </a:spcAft>
              <a:buClr>
                <a:schemeClr val="lt1"/>
              </a:buClr>
              <a:buSzPts val="1920"/>
              <a:buNone/>
              <a:defRPr sz="1920"/>
            </a:lvl7pPr>
            <a:lvl8pPr lvl="7" algn="ctr">
              <a:lnSpc>
                <a:spcPct val="90000"/>
              </a:lnSpc>
              <a:spcBef>
                <a:spcPts val="600"/>
              </a:spcBef>
              <a:spcAft>
                <a:spcPts val="0"/>
              </a:spcAft>
              <a:buClr>
                <a:schemeClr val="lt1"/>
              </a:buClr>
              <a:buSzPts val="1920"/>
              <a:buNone/>
              <a:defRPr sz="1920"/>
            </a:lvl8pPr>
            <a:lvl9pPr lvl="8" algn="ctr">
              <a:lnSpc>
                <a:spcPct val="90000"/>
              </a:lnSpc>
              <a:spcBef>
                <a:spcPts val="600"/>
              </a:spcBef>
              <a:spcAft>
                <a:spcPts val="0"/>
              </a:spcAft>
              <a:buClr>
                <a:schemeClr val="lt1"/>
              </a:buClr>
              <a:buSzPts val="1920"/>
              <a:buNone/>
              <a:defRPr sz="1920"/>
            </a:lvl9pPr>
          </a:lstStyle>
          <a:p>
            <a:endParaRPr/>
          </a:p>
        </p:txBody>
      </p:sp>
      <p:sp>
        <p:nvSpPr>
          <p:cNvPr id="18" name="Google Shape;18;p15"/>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1005840" y="438150"/>
            <a:ext cx="12618720" cy="15906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4704397" y="-1507807"/>
            <a:ext cx="5221606" cy="126187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6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75" name="Google Shape;75;p24"/>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8560117" y="2347913"/>
            <a:ext cx="6974206" cy="31546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2159317" y="-715327"/>
            <a:ext cx="6974206" cy="9281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6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81" name="Google Shape;81;p25"/>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1005840" y="438150"/>
            <a:ext cx="12618720" cy="15906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1005840" y="2190750"/>
            <a:ext cx="12618720" cy="522160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6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24" name="Google Shape;24;p16"/>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998220" y="2051686"/>
            <a:ext cx="12618720" cy="34232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7200"/>
              <a:buFont typeface="Play"/>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998220" y="5507356"/>
            <a:ext cx="12618720" cy="18002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rgbClr val="E9E9E9"/>
              </a:buClr>
              <a:buSzPts val="2880"/>
              <a:buNone/>
              <a:defRPr sz="2880">
                <a:solidFill>
                  <a:srgbClr val="E9E9E9"/>
                </a:solidFill>
              </a:defRPr>
            </a:lvl1pPr>
            <a:lvl2pPr marL="914400" lvl="1" indent="-228600" algn="l">
              <a:lnSpc>
                <a:spcPct val="90000"/>
              </a:lnSpc>
              <a:spcBef>
                <a:spcPts val="600"/>
              </a:spcBef>
              <a:spcAft>
                <a:spcPts val="0"/>
              </a:spcAft>
              <a:buClr>
                <a:srgbClr val="E9E9E9"/>
              </a:buClr>
              <a:buSzPts val="2400"/>
              <a:buNone/>
              <a:defRPr sz="2400">
                <a:solidFill>
                  <a:srgbClr val="E9E9E9"/>
                </a:solidFill>
              </a:defRPr>
            </a:lvl2pPr>
            <a:lvl3pPr marL="1371600" lvl="2" indent="-228600" algn="l">
              <a:lnSpc>
                <a:spcPct val="90000"/>
              </a:lnSpc>
              <a:spcBef>
                <a:spcPts val="600"/>
              </a:spcBef>
              <a:spcAft>
                <a:spcPts val="0"/>
              </a:spcAft>
              <a:buClr>
                <a:srgbClr val="E9E9E9"/>
              </a:buClr>
              <a:buSzPts val="2160"/>
              <a:buNone/>
              <a:defRPr sz="2160">
                <a:solidFill>
                  <a:srgbClr val="E9E9E9"/>
                </a:solidFill>
              </a:defRPr>
            </a:lvl3pPr>
            <a:lvl4pPr marL="1828800" lvl="3" indent="-228600" algn="l">
              <a:lnSpc>
                <a:spcPct val="90000"/>
              </a:lnSpc>
              <a:spcBef>
                <a:spcPts val="600"/>
              </a:spcBef>
              <a:spcAft>
                <a:spcPts val="0"/>
              </a:spcAft>
              <a:buClr>
                <a:srgbClr val="E9E9E9"/>
              </a:buClr>
              <a:buSzPts val="1920"/>
              <a:buNone/>
              <a:defRPr sz="1920">
                <a:solidFill>
                  <a:srgbClr val="E9E9E9"/>
                </a:solidFill>
              </a:defRPr>
            </a:lvl4pPr>
            <a:lvl5pPr marL="2286000" lvl="4" indent="-228600" algn="l">
              <a:lnSpc>
                <a:spcPct val="90000"/>
              </a:lnSpc>
              <a:spcBef>
                <a:spcPts val="600"/>
              </a:spcBef>
              <a:spcAft>
                <a:spcPts val="0"/>
              </a:spcAft>
              <a:buClr>
                <a:srgbClr val="E9E9E9"/>
              </a:buClr>
              <a:buSzPts val="1920"/>
              <a:buNone/>
              <a:defRPr sz="1920">
                <a:solidFill>
                  <a:srgbClr val="E9E9E9"/>
                </a:solidFill>
              </a:defRPr>
            </a:lvl5pPr>
            <a:lvl6pPr marL="2743200" lvl="5" indent="-228600" algn="l">
              <a:lnSpc>
                <a:spcPct val="90000"/>
              </a:lnSpc>
              <a:spcBef>
                <a:spcPts val="600"/>
              </a:spcBef>
              <a:spcAft>
                <a:spcPts val="0"/>
              </a:spcAft>
              <a:buClr>
                <a:srgbClr val="E9E9E9"/>
              </a:buClr>
              <a:buSzPts val="1920"/>
              <a:buNone/>
              <a:defRPr sz="1920">
                <a:solidFill>
                  <a:srgbClr val="E9E9E9"/>
                </a:solidFill>
              </a:defRPr>
            </a:lvl6pPr>
            <a:lvl7pPr marL="3200400" lvl="6" indent="-228600" algn="l">
              <a:lnSpc>
                <a:spcPct val="90000"/>
              </a:lnSpc>
              <a:spcBef>
                <a:spcPts val="600"/>
              </a:spcBef>
              <a:spcAft>
                <a:spcPts val="0"/>
              </a:spcAft>
              <a:buClr>
                <a:srgbClr val="E9E9E9"/>
              </a:buClr>
              <a:buSzPts val="1920"/>
              <a:buNone/>
              <a:defRPr sz="1920">
                <a:solidFill>
                  <a:srgbClr val="E9E9E9"/>
                </a:solidFill>
              </a:defRPr>
            </a:lvl7pPr>
            <a:lvl8pPr marL="3657600" lvl="7" indent="-228600" algn="l">
              <a:lnSpc>
                <a:spcPct val="90000"/>
              </a:lnSpc>
              <a:spcBef>
                <a:spcPts val="600"/>
              </a:spcBef>
              <a:spcAft>
                <a:spcPts val="0"/>
              </a:spcAft>
              <a:buClr>
                <a:srgbClr val="E9E9E9"/>
              </a:buClr>
              <a:buSzPts val="1920"/>
              <a:buNone/>
              <a:defRPr sz="1920">
                <a:solidFill>
                  <a:srgbClr val="E9E9E9"/>
                </a:solidFill>
              </a:defRPr>
            </a:lvl8pPr>
            <a:lvl9pPr marL="4114800" lvl="8" indent="-228600" algn="l">
              <a:lnSpc>
                <a:spcPct val="90000"/>
              </a:lnSpc>
              <a:spcBef>
                <a:spcPts val="600"/>
              </a:spcBef>
              <a:spcAft>
                <a:spcPts val="0"/>
              </a:spcAft>
              <a:buClr>
                <a:srgbClr val="E9E9E9"/>
              </a:buClr>
              <a:buSzPts val="1920"/>
              <a:buNone/>
              <a:defRPr sz="1920">
                <a:solidFill>
                  <a:srgbClr val="E9E9E9"/>
                </a:solidFill>
              </a:defRPr>
            </a:lvl9pPr>
          </a:lstStyle>
          <a:p>
            <a:endParaRPr/>
          </a:p>
        </p:txBody>
      </p:sp>
      <p:sp>
        <p:nvSpPr>
          <p:cNvPr id="30" name="Google Shape;30;p17"/>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1005840" y="438150"/>
            <a:ext cx="12618720" cy="15906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1005840" y="2190750"/>
            <a:ext cx="6217920" cy="522160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6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36" name="Google Shape;36;p18"/>
          <p:cNvSpPr txBox="1">
            <a:spLocks noGrp="1"/>
          </p:cNvSpPr>
          <p:nvPr>
            <p:ph type="body" idx="2"/>
          </p:nvPr>
        </p:nvSpPr>
        <p:spPr>
          <a:xfrm>
            <a:off x="7406640" y="2190750"/>
            <a:ext cx="6217920" cy="522160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6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37" name="Google Shape;37;p18"/>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1007746" y="438150"/>
            <a:ext cx="12618720" cy="15906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1007746" y="2017396"/>
            <a:ext cx="6189344" cy="98869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200"/>
              </a:spcBef>
              <a:spcAft>
                <a:spcPts val="0"/>
              </a:spcAft>
              <a:buClr>
                <a:schemeClr val="lt1"/>
              </a:buClr>
              <a:buSzPts val="2880"/>
              <a:buNone/>
              <a:defRPr sz="2880" b="1"/>
            </a:lvl1pPr>
            <a:lvl2pPr marL="914400" lvl="1" indent="-228600" algn="l">
              <a:lnSpc>
                <a:spcPct val="90000"/>
              </a:lnSpc>
              <a:spcBef>
                <a:spcPts val="600"/>
              </a:spcBef>
              <a:spcAft>
                <a:spcPts val="0"/>
              </a:spcAft>
              <a:buClr>
                <a:schemeClr val="lt1"/>
              </a:buClr>
              <a:buSzPts val="2400"/>
              <a:buNone/>
              <a:defRPr sz="2400" b="1"/>
            </a:lvl2pPr>
            <a:lvl3pPr marL="1371600" lvl="2" indent="-228600" algn="l">
              <a:lnSpc>
                <a:spcPct val="90000"/>
              </a:lnSpc>
              <a:spcBef>
                <a:spcPts val="600"/>
              </a:spcBef>
              <a:spcAft>
                <a:spcPts val="0"/>
              </a:spcAft>
              <a:buClr>
                <a:schemeClr val="lt1"/>
              </a:buClr>
              <a:buSzPts val="2160"/>
              <a:buNone/>
              <a:defRPr sz="2160" b="1"/>
            </a:lvl3pPr>
            <a:lvl4pPr marL="1828800" lvl="3" indent="-228600" algn="l">
              <a:lnSpc>
                <a:spcPct val="90000"/>
              </a:lnSpc>
              <a:spcBef>
                <a:spcPts val="600"/>
              </a:spcBef>
              <a:spcAft>
                <a:spcPts val="0"/>
              </a:spcAft>
              <a:buClr>
                <a:schemeClr val="lt1"/>
              </a:buClr>
              <a:buSzPts val="1920"/>
              <a:buNone/>
              <a:defRPr sz="1920" b="1"/>
            </a:lvl4pPr>
            <a:lvl5pPr marL="2286000" lvl="4" indent="-228600" algn="l">
              <a:lnSpc>
                <a:spcPct val="90000"/>
              </a:lnSpc>
              <a:spcBef>
                <a:spcPts val="600"/>
              </a:spcBef>
              <a:spcAft>
                <a:spcPts val="0"/>
              </a:spcAft>
              <a:buClr>
                <a:schemeClr val="lt1"/>
              </a:buClr>
              <a:buSzPts val="1920"/>
              <a:buNone/>
              <a:defRPr sz="1920" b="1"/>
            </a:lvl5pPr>
            <a:lvl6pPr marL="2743200" lvl="5" indent="-228600" algn="l">
              <a:lnSpc>
                <a:spcPct val="90000"/>
              </a:lnSpc>
              <a:spcBef>
                <a:spcPts val="600"/>
              </a:spcBef>
              <a:spcAft>
                <a:spcPts val="0"/>
              </a:spcAft>
              <a:buClr>
                <a:schemeClr val="lt1"/>
              </a:buClr>
              <a:buSzPts val="1920"/>
              <a:buNone/>
              <a:defRPr sz="1920" b="1"/>
            </a:lvl6pPr>
            <a:lvl7pPr marL="3200400" lvl="6" indent="-228600" algn="l">
              <a:lnSpc>
                <a:spcPct val="90000"/>
              </a:lnSpc>
              <a:spcBef>
                <a:spcPts val="600"/>
              </a:spcBef>
              <a:spcAft>
                <a:spcPts val="0"/>
              </a:spcAft>
              <a:buClr>
                <a:schemeClr val="lt1"/>
              </a:buClr>
              <a:buSzPts val="1920"/>
              <a:buNone/>
              <a:defRPr sz="1920" b="1"/>
            </a:lvl7pPr>
            <a:lvl8pPr marL="3657600" lvl="7" indent="-228600" algn="l">
              <a:lnSpc>
                <a:spcPct val="90000"/>
              </a:lnSpc>
              <a:spcBef>
                <a:spcPts val="600"/>
              </a:spcBef>
              <a:spcAft>
                <a:spcPts val="0"/>
              </a:spcAft>
              <a:buClr>
                <a:schemeClr val="lt1"/>
              </a:buClr>
              <a:buSzPts val="1920"/>
              <a:buNone/>
              <a:defRPr sz="1920" b="1"/>
            </a:lvl8pPr>
            <a:lvl9pPr marL="4114800" lvl="8" indent="-228600" algn="l">
              <a:lnSpc>
                <a:spcPct val="90000"/>
              </a:lnSpc>
              <a:spcBef>
                <a:spcPts val="600"/>
              </a:spcBef>
              <a:spcAft>
                <a:spcPts val="0"/>
              </a:spcAft>
              <a:buClr>
                <a:schemeClr val="lt1"/>
              </a:buClr>
              <a:buSzPts val="1920"/>
              <a:buNone/>
              <a:defRPr sz="1920" b="1"/>
            </a:lvl9pPr>
          </a:lstStyle>
          <a:p>
            <a:endParaRPr/>
          </a:p>
        </p:txBody>
      </p:sp>
      <p:sp>
        <p:nvSpPr>
          <p:cNvPr id="43" name="Google Shape;43;p19"/>
          <p:cNvSpPr txBox="1">
            <a:spLocks noGrp="1"/>
          </p:cNvSpPr>
          <p:nvPr>
            <p:ph type="body" idx="2"/>
          </p:nvPr>
        </p:nvSpPr>
        <p:spPr>
          <a:xfrm>
            <a:off x="1007746" y="3006090"/>
            <a:ext cx="6189344" cy="442150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6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44" name="Google Shape;44;p19"/>
          <p:cNvSpPr txBox="1">
            <a:spLocks noGrp="1"/>
          </p:cNvSpPr>
          <p:nvPr>
            <p:ph type="body" idx="3"/>
          </p:nvPr>
        </p:nvSpPr>
        <p:spPr>
          <a:xfrm>
            <a:off x="7406640" y="2017396"/>
            <a:ext cx="6219826" cy="98869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200"/>
              </a:spcBef>
              <a:spcAft>
                <a:spcPts val="0"/>
              </a:spcAft>
              <a:buClr>
                <a:schemeClr val="lt1"/>
              </a:buClr>
              <a:buSzPts val="2880"/>
              <a:buNone/>
              <a:defRPr sz="2880" b="1"/>
            </a:lvl1pPr>
            <a:lvl2pPr marL="914400" lvl="1" indent="-228600" algn="l">
              <a:lnSpc>
                <a:spcPct val="90000"/>
              </a:lnSpc>
              <a:spcBef>
                <a:spcPts val="600"/>
              </a:spcBef>
              <a:spcAft>
                <a:spcPts val="0"/>
              </a:spcAft>
              <a:buClr>
                <a:schemeClr val="lt1"/>
              </a:buClr>
              <a:buSzPts val="2400"/>
              <a:buNone/>
              <a:defRPr sz="2400" b="1"/>
            </a:lvl2pPr>
            <a:lvl3pPr marL="1371600" lvl="2" indent="-228600" algn="l">
              <a:lnSpc>
                <a:spcPct val="90000"/>
              </a:lnSpc>
              <a:spcBef>
                <a:spcPts val="600"/>
              </a:spcBef>
              <a:spcAft>
                <a:spcPts val="0"/>
              </a:spcAft>
              <a:buClr>
                <a:schemeClr val="lt1"/>
              </a:buClr>
              <a:buSzPts val="2160"/>
              <a:buNone/>
              <a:defRPr sz="2160" b="1"/>
            </a:lvl3pPr>
            <a:lvl4pPr marL="1828800" lvl="3" indent="-228600" algn="l">
              <a:lnSpc>
                <a:spcPct val="90000"/>
              </a:lnSpc>
              <a:spcBef>
                <a:spcPts val="600"/>
              </a:spcBef>
              <a:spcAft>
                <a:spcPts val="0"/>
              </a:spcAft>
              <a:buClr>
                <a:schemeClr val="lt1"/>
              </a:buClr>
              <a:buSzPts val="1920"/>
              <a:buNone/>
              <a:defRPr sz="1920" b="1"/>
            </a:lvl4pPr>
            <a:lvl5pPr marL="2286000" lvl="4" indent="-228600" algn="l">
              <a:lnSpc>
                <a:spcPct val="90000"/>
              </a:lnSpc>
              <a:spcBef>
                <a:spcPts val="600"/>
              </a:spcBef>
              <a:spcAft>
                <a:spcPts val="0"/>
              </a:spcAft>
              <a:buClr>
                <a:schemeClr val="lt1"/>
              </a:buClr>
              <a:buSzPts val="1920"/>
              <a:buNone/>
              <a:defRPr sz="1920" b="1"/>
            </a:lvl5pPr>
            <a:lvl6pPr marL="2743200" lvl="5" indent="-228600" algn="l">
              <a:lnSpc>
                <a:spcPct val="90000"/>
              </a:lnSpc>
              <a:spcBef>
                <a:spcPts val="600"/>
              </a:spcBef>
              <a:spcAft>
                <a:spcPts val="0"/>
              </a:spcAft>
              <a:buClr>
                <a:schemeClr val="lt1"/>
              </a:buClr>
              <a:buSzPts val="1920"/>
              <a:buNone/>
              <a:defRPr sz="1920" b="1"/>
            </a:lvl6pPr>
            <a:lvl7pPr marL="3200400" lvl="6" indent="-228600" algn="l">
              <a:lnSpc>
                <a:spcPct val="90000"/>
              </a:lnSpc>
              <a:spcBef>
                <a:spcPts val="600"/>
              </a:spcBef>
              <a:spcAft>
                <a:spcPts val="0"/>
              </a:spcAft>
              <a:buClr>
                <a:schemeClr val="lt1"/>
              </a:buClr>
              <a:buSzPts val="1920"/>
              <a:buNone/>
              <a:defRPr sz="1920" b="1"/>
            </a:lvl7pPr>
            <a:lvl8pPr marL="3657600" lvl="7" indent="-228600" algn="l">
              <a:lnSpc>
                <a:spcPct val="90000"/>
              </a:lnSpc>
              <a:spcBef>
                <a:spcPts val="600"/>
              </a:spcBef>
              <a:spcAft>
                <a:spcPts val="0"/>
              </a:spcAft>
              <a:buClr>
                <a:schemeClr val="lt1"/>
              </a:buClr>
              <a:buSzPts val="1920"/>
              <a:buNone/>
              <a:defRPr sz="1920" b="1"/>
            </a:lvl8pPr>
            <a:lvl9pPr marL="4114800" lvl="8" indent="-228600" algn="l">
              <a:lnSpc>
                <a:spcPct val="90000"/>
              </a:lnSpc>
              <a:spcBef>
                <a:spcPts val="600"/>
              </a:spcBef>
              <a:spcAft>
                <a:spcPts val="0"/>
              </a:spcAft>
              <a:buClr>
                <a:schemeClr val="lt1"/>
              </a:buClr>
              <a:buSzPts val="1920"/>
              <a:buNone/>
              <a:defRPr sz="1920" b="1"/>
            </a:lvl9pPr>
          </a:lstStyle>
          <a:p>
            <a:endParaRPr/>
          </a:p>
        </p:txBody>
      </p:sp>
      <p:sp>
        <p:nvSpPr>
          <p:cNvPr id="45" name="Google Shape;45;p19"/>
          <p:cNvSpPr txBox="1">
            <a:spLocks noGrp="1"/>
          </p:cNvSpPr>
          <p:nvPr>
            <p:ph type="body" idx="4"/>
          </p:nvPr>
        </p:nvSpPr>
        <p:spPr>
          <a:xfrm>
            <a:off x="7406640" y="3006090"/>
            <a:ext cx="6219826" cy="442150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6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46" name="Google Shape;46;p19"/>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1005840" y="438150"/>
            <a:ext cx="12618720" cy="15906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1007746" y="548640"/>
            <a:ext cx="4718684" cy="19202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840"/>
              <a:buFont typeface="Play"/>
              <a:buNone/>
              <a:defRPr sz="38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6219826" y="1184911"/>
            <a:ext cx="7406640" cy="5848350"/>
          </a:xfrm>
          <a:prstGeom prst="rect">
            <a:avLst/>
          </a:prstGeom>
          <a:noFill/>
          <a:ln>
            <a:noFill/>
          </a:ln>
        </p:spPr>
        <p:txBody>
          <a:bodyPr spcFirstLastPara="1" wrap="square" lIns="91425" tIns="45700" rIns="91425" bIns="45700" anchor="t" anchorCtr="0">
            <a:normAutofit/>
          </a:bodyPr>
          <a:lstStyle>
            <a:lvl1pPr marL="457200" lvl="0" indent="-472440" algn="l">
              <a:lnSpc>
                <a:spcPct val="90000"/>
              </a:lnSpc>
              <a:spcBef>
                <a:spcPts val="1200"/>
              </a:spcBef>
              <a:spcAft>
                <a:spcPts val="0"/>
              </a:spcAft>
              <a:buClr>
                <a:schemeClr val="lt1"/>
              </a:buClr>
              <a:buSzPts val="3840"/>
              <a:buChar char="•"/>
              <a:defRPr sz="3840"/>
            </a:lvl1pPr>
            <a:lvl2pPr marL="914400" lvl="1" indent="-441960" algn="l">
              <a:lnSpc>
                <a:spcPct val="90000"/>
              </a:lnSpc>
              <a:spcBef>
                <a:spcPts val="600"/>
              </a:spcBef>
              <a:spcAft>
                <a:spcPts val="0"/>
              </a:spcAft>
              <a:buClr>
                <a:schemeClr val="lt1"/>
              </a:buClr>
              <a:buSzPts val="3360"/>
              <a:buChar char="•"/>
              <a:defRPr sz="3359"/>
            </a:lvl2pPr>
            <a:lvl3pPr marL="1371600" lvl="2" indent="-411480" algn="l">
              <a:lnSpc>
                <a:spcPct val="90000"/>
              </a:lnSpc>
              <a:spcBef>
                <a:spcPts val="600"/>
              </a:spcBef>
              <a:spcAft>
                <a:spcPts val="0"/>
              </a:spcAft>
              <a:buClr>
                <a:schemeClr val="lt1"/>
              </a:buClr>
              <a:buSzPts val="2880"/>
              <a:buChar char="•"/>
              <a:defRPr sz="2880"/>
            </a:lvl3pPr>
            <a:lvl4pPr marL="1828800" lvl="3" indent="-381000" algn="l">
              <a:lnSpc>
                <a:spcPct val="90000"/>
              </a:lnSpc>
              <a:spcBef>
                <a:spcPts val="600"/>
              </a:spcBef>
              <a:spcAft>
                <a:spcPts val="0"/>
              </a:spcAft>
              <a:buClr>
                <a:schemeClr val="lt1"/>
              </a:buClr>
              <a:buSzPts val="2400"/>
              <a:buChar char="•"/>
              <a:defRPr sz="2400"/>
            </a:lvl4pPr>
            <a:lvl5pPr marL="2286000" lvl="4" indent="-381000" algn="l">
              <a:lnSpc>
                <a:spcPct val="90000"/>
              </a:lnSpc>
              <a:spcBef>
                <a:spcPts val="600"/>
              </a:spcBef>
              <a:spcAft>
                <a:spcPts val="0"/>
              </a:spcAft>
              <a:buClr>
                <a:schemeClr val="lt1"/>
              </a:buClr>
              <a:buSzPts val="2400"/>
              <a:buChar char="•"/>
              <a:defRPr sz="2400"/>
            </a:lvl5pPr>
            <a:lvl6pPr marL="2743200" lvl="5" indent="-381000" algn="l">
              <a:lnSpc>
                <a:spcPct val="90000"/>
              </a:lnSpc>
              <a:spcBef>
                <a:spcPts val="600"/>
              </a:spcBef>
              <a:spcAft>
                <a:spcPts val="0"/>
              </a:spcAft>
              <a:buClr>
                <a:schemeClr val="lt1"/>
              </a:buClr>
              <a:buSzPts val="2400"/>
              <a:buChar char="•"/>
              <a:defRPr sz="2400"/>
            </a:lvl6pPr>
            <a:lvl7pPr marL="3200400" lvl="6" indent="-381000" algn="l">
              <a:lnSpc>
                <a:spcPct val="90000"/>
              </a:lnSpc>
              <a:spcBef>
                <a:spcPts val="600"/>
              </a:spcBef>
              <a:spcAft>
                <a:spcPts val="0"/>
              </a:spcAft>
              <a:buClr>
                <a:schemeClr val="lt1"/>
              </a:buClr>
              <a:buSzPts val="2400"/>
              <a:buChar char="•"/>
              <a:defRPr sz="2400"/>
            </a:lvl7pPr>
            <a:lvl8pPr marL="3657600" lvl="7" indent="-381000" algn="l">
              <a:lnSpc>
                <a:spcPct val="90000"/>
              </a:lnSpc>
              <a:spcBef>
                <a:spcPts val="600"/>
              </a:spcBef>
              <a:spcAft>
                <a:spcPts val="0"/>
              </a:spcAft>
              <a:buClr>
                <a:schemeClr val="lt1"/>
              </a:buClr>
              <a:buSzPts val="2400"/>
              <a:buChar char="•"/>
              <a:defRPr sz="2400"/>
            </a:lvl8pPr>
            <a:lvl9pPr marL="4114800" lvl="8" indent="-381000" algn="l">
              <a:lnSpc>
                <a:spcPct val="90000"/>
              </a:lnSpc>
              <a:spcBef>
                <a:spcPts val="600"/>
              </a:spcBef>
              <a:spcAft>
                <a:spcPts val="0"/>
              </a:spcAft>
              <a:buClr>
                <a:schemeClr val="lt1"/>
              </a:buClr>
              <a:buSzPts val="2400"/>
              <a:buChar char="•"/>
              <a:defRPr sz="2400"/>
            </a:lvl9pPr>
          </a:lstStyle>
          <a:p>
            <a:endParaRPr/>
          </a:p>
        </p:txBody>
      </p:sp>
      <p:sp>
        <p:nvSpPr>
          <p:cNvPr id="61" name="Google Shape;61;p22"/>
          <p:cNvSpPr txBox="1">
            <a:spLocks noGrp="1"/>
          </p:cNvSpPr>
          <p:nvPr>
            <p:ph type="body" idx="2"/>
          </p:nvPr>
        </p:nvSpPr>
        <p:spPr>
          <a:xfrm>
            <a:off x="1007746" y="2468880"/>
            <a:ext cx="4718684" cy="457390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1920"/>
              <a:buNone/>
              <a:defRPr sz="1920"/>
            </a:lvl1pPr>
            <a:lvl2pPr marL="914400" lvl="1" indent="-228600" algn="l">
              <a:lnSpc>
                <a:spcPct val="90000"/>
              </a:lnSpc>
              <a:spcBef>
                <a:spcPts val="600"/>
              </a:spcBef>
              <a:spcAft>
                <a:spcPts val="0"/>
              </a:spcAft>
              <a:buClr>
                <a:schemeClr val="lt1"/>
              </a:buClr>
              <a:buSzPts val="1680"/>
              <a:buNone/>
              <a:defRPr sz="1679"/>
            </a:lvl2pPr>
            <a:lvl3pPr marL="1371600" lvl="2" indent="-228600" algn="l">
              <a:lnSpc>
                <a:spcPct val="90000"/>
              </a:lnSpc>
              <a:spcBef>
                <a:spcPts val="600"/>
              </a:spcBef>
              <a:spcAft>
                <a:spcPts val="0"/>
              </a:spcAft>
              <a:buClr>
                <a:schemeClr val="lt1"/>
              </a:buClr>
              <a:buSzPts val="1440"/>
              <a:buNone/>
              <a:defRPr sz="1440"/>
            </a:lvl3pPr>
            <a:lvl4pPr marL="1828800" lvl="3" indent="-228600" algn="l">
              <a:lnSpc>
                <a:spcPct val="90000"/>
              </a:lnSpc>
              <a:spcBef>
                <a:spcPts val="600"/>
              </a:spcBef>
              <a:spcAft>
                <a:spcPts val="0"/>
              </a:spcAft>
              <a:buClr>
                <a:schemeClr val="lt1"/>
              </a:buClr>
              <a:buSzPts val="1200"/>
              <a:buNone/>
              <a:defRPr sz="1200"/>
            </a:lvl4pPr>
            <a:lvl5pPr marL="2286000" lvl="4" indent="-228600" algn="l">
              <a:lnSpc>
                <a:spcPct val="90000"/>
              </a:lnSpc>
              <a:spcBef>
                <a:spcPts val="600"/>
              </a:spcBef>
              <a:spcAft>
                <a:spcPts val="0"/>
              </a:spcAft>
              <a:buClr>
                <a:schemeClr val="lt1"/>
              </a:buClr>
              <a:buSzPts val="1200"/>
              <a:buNone/>
              <a:defRPr sz="1200"/>
            </a:lvl5pPr>
            <a:lvl6pPr marL="2743200" lvl="5" indent="-228600" algn="l">
              <a:lnSpc>
                <a:spcPct val="90000"/>
              </a:lnSpc>
              <a:spcBef>
                <a:spcPts val="600"/>
              </a:spcBef>
              <a:spcAft>
                <a:spcPts val="0"/>
              </a:spcAft>
              <a:buClr>
                <a:schemeClr val="lt1"/>
              </a:buClr>
              <a:buSzPts val="1200"/>
              <a:buNone/>
              <a:defRPr sz="1200"/>
            </a:lvl6pPr>
            <a:lvl7pPr marL="3200400" lvl="6" indent="-228600" algn="l">
              <a:lnSpc>
                <a:spcPct val="90000"/>
              </a:lnSpc>
              <a:spcBef>
                <a:spcPts val="600"/>
              </a:spcBef>
              <a:spcAft>
                <a:spcPts val="0"/>
              </a:spcAft>
              <a:buClr>
                <a:schemeClr val="lt1"/>
              </a:buClr>
              <a:buSzPts val="1200"/>
              <a:buNone/>
              <a:defRPr sz="1200"/>
            </a:lvl7pPr>
            <a:lvl8pPr marL="3657600" lvl="7" indent="-228600" algn="l">
              <a:lnSpc>
                <a:spcPct val="90000"/>
              </a:lnSpc>
              <a:spcBef>
                <a:spcPts val="600"/>
              </a:spcBef>
              <a:spcAft>
                <a:spcPts val="0"/>
              </a:spcAft>
              <a:buClr>
                <a:schemeClr val="lt1"/>
              </a:buClr>
              <a:buSzPts val="1200"/>
              <a:buNone/>
              <a:defRPr sz="1200"/>
            </a:lvl8pPr>
            <a:lvl9pPr marL="4114800" lvl="8" indent="-228600" algn="l">
              <a:lnSpc>
                <a:spcPct val="90000"/>
              </a:lnSpc>
              <a:spcBef>
                <a:spcPts val="600"/>
              </a:spcBef>
              <a:spcAft>
                <a:spcPts val="0"/>
              </a:spcAft>
              <a:buClr>
                <a:schemeClr val="lt1"/>
              </a:buClr>
              <a:buSzPts val="1200"/>
              <a:buNone/>
              <a:defRPr sz="1200"/>
            </a:lvl9pPr>
          </a:lstStyle>
          <a:p>
            <a:endParaRPr/>
          </a:p>
        </p:txBody>
      </p:sp>
      <p:sp>
        <p:nvSpPr>
          <p:cNvPr id="62" name="Google Shape;62;p22"/>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1007746" y="548640"/>
            <a:ext cx="4718684" cy="19202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840"/>
              <a:buFont typeface="Play"/>
              <a:buNone/>
              <a:defRPr sz="38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6219826" y="1184911"/>
            <a:ext cx="7406640" cy="5848350"/>
          </a:xfrm>
          <a:prstGeom prst="rect">
            <a:avLst/>
          </a:prstGeom>
          <a:noFill/>
          <a:ln>
            <a:noFill/>
          </a:ln>
        </p:spPr>
      </p:sp>
      <p:sp>
        <p:nvSpPr>
          <p:cNvPr id="68" name="Google Shape;68;p23"/>
          <p:cNvSpPr txBox="1">
            <a:spLocks noGrp="1"/>
          </p:cNvSpPr>
          <p:nvPr>
            <p:ph type="body" idx="1"/>
          </p:nvPr>
        </p:nvSpPr>
        <p:spPr>
          <a:xfrm>
            <a:off x="1007746" y="2468880"/>
            <a:ext cx="4718684" cy="457390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1920"/>
              <a:buNone/>
              <a:defRPr sz="1920"/>
            </a:lvl1pPr>
            <a:lvl2pPr marL="914400" lvl="1" indent="-228600" algn="l">
              <a:lnSpc>
                <a:spcPct val="90000"/>
              </a:lnSpc>
              <a:spcBef>
                <a:spcPts val="600"/>
              </a:spcBef>
              <a:spcAft>
                <a:spcPts val="0"/>
              </a:spcAft>
              <a:buClr>
                <a:schemeClr val="lt1"/>
              </a:buClr>
              <a:buSzPts val="1680"/>
              <a:buNone/>
              <a:defRPr sz="1679"/>
            </a:lvl2pPr>
            <a:lvl3pPr marL="1371600" lvl="2" indent="-228600" algn="l">
              <a:lnSpc>
                <a:spcPct val="90000"/>
              </a:lnSpc>
              <a:spcBef>
                <a:spcPts val="600"/>
              </a:spcBef>
              <a:spcAft>
                <a:spcPts val="0"/>
              </a:spcAft>
              <a:buClr>
                <a:schemeClr val="lt1"/>
              </a:buClr>
              <a:buSzPts val="1440"/>
              <a:buNone/>
              <a:defRPr sz="1440"/>
            </a:lvl3pPr>
            <a:lvl4pPr marL="1828800" lvl="3" indent="-228600" algn="l">
              <a:lnSpc>
                <a:spcPct val="90000"/>
              </a:lnSpc>
              <a:spcBef>
                <a:spcPts val="600"/>
              </a:spcBef>
              <a:spcAft>
                <a:spcPts val="0"/>
              </a:spcAft>
              <a:buClr>
                <a:schemeClr val="lt1"/>
              </a:buClr>
              <a:buSzPts val="1200"/>
              <a:buNone/>
              <a:defRPr sz="1200"/>
            </a:lvl4pPr>
            <a:lvl5pPr marL="2286000" lvl="4" indent="-228600" algn="l">
              <a:lnSpc>
                <a:spcPct val="90000"/>
              </a:lnSpc>
              <a:spcBef>
                <a:spcPts val="600"/>
              </a:spcBef>
              <a:spcAft>
                <a:spcPts val="0"/>
              </a:spcAft>
              <a:buClr>
                <a:schemeClr val="lt1"/>
              </a:buClr>
              <a:buSzPts val="1200"/>
              <a:buNone/>
              <a:defRPr sz="1200"/>
            </a:lvl5pPr>
            <a:lvl6pPr marL="2743200" lvl="5" indent="-228600" algn="l">
              <a:lnSpc>
                <a:spcPct val="90000"/>
              </a:lnSpc>
              <a:spcBef>
                <a:spcPts val="600"/>
              </a:spcBef>
              <a:spcAft>
                <a:spcPts val="0"/>
              </a:spcAft>
              <a:buClr>
                <a:schemeClr val="lt1"/>
              </a:buClr>
              <a:buSzPts val="1200"/>
              <a:buNone/>
              <a:defRPr sz="1200"/>
            </a:lvl6pPr>
            <a:lvl7pPr marL="3200400" lvl="6" indent="-228600" algn="l">
              <a:lnSpc>
                <a:spcPct val="90000"/>
              </a:lnSpc>
              <a:spcBef>
                <a:spcPts val="600"/>
              </a:spcBef>
              <a:spcAft>
                <a:spcPts val="0"/>
              </a:spcAft>
              <a:buClr>
                <a:schemeClr val="lt1"/>
              </a:buClr>
              <a:buSzPts val="1200"/>
              <a:buNone/>
              <a:defRPr sz="1200"/>
            </a:lvl7pPr>
            <a:lvl8pPr marL="3657600" lvl="7" indent="-228600" algn="l">
              <a:lnSpc>
                <a:spcPct val="90000"/>
              </a:lnSpc>
              <a:spcBef>
                <a:spcPts val="600"/>
              </a:spcBef>
              <a:spcAft>
                <a:spcPts val="0"/>
              </a:spcAft>
              <a:buClr>
                <a:schemeClr val="lt1"/>
              </a:buClr>
              <a:buSzPts val="1200"/>
              <a:buNone/>
              <a:defRPr sz="1200"/>
            </a:lvl8pPr>
            <a:lvl9pPr marL="4114800" lvl="8" indent="-228600" algn="l">
              <a:lnSpc>
                <a:spcPct val="90000"/>
              </a:lnSpc>
              <a:spcBef>
                <a:spcPts val="600"/>
              </a:spcBef>
              <a:spcAft>
                <a:spcPts val="0"/>
              </a:spcAft>
              <a:buClr>
                <a:schemeClr val="lt1"/>
              </a:buClr>
              <a:buSzPts val="1200"/>
              <a:buNone/>
              <a:defRPr sz="1200"/>
            </a:lvl9pPr>
          </a:lstStyle>
          <a:p>
            <a:endParaRPr/>
          </a:p>
        </p:txBody>
      </p:sp>
      <p:sp>
        <p:nvSpPr>
          <p:cNvPr id="69" name="Google Shape;69;p23"/>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1005840" y="438150"/>
            <a:ext cx="12618720" cy="159067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5280"/>
              <a:buFont typeface="Play"/>
              <a:buNone/>
              <a:defRPr sz="5280" b="0" i="0" u="none" strike="noStrike" cap="non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1005840" y="2190750"/>
            <a:ext cx="12618720" cy="5221606"/>
          </a:xfrm>
          <a:prstGeom prst="rect">
            <a:avLst/>
          </a:prstGeom>
          <a:noFill/>
          <a:ln>
            <a:noFill/>
          </a:ln>
        </p:spPr>
        <p:txBody>
          <a:bodyPr spcFirstLastPara="1" wrap="square" lIns="91425" tIns="45700" rIns="91425" bIns="45700" anchor="t" anchorCtr="0">
            <a:normAutofit/>
          </a:bodyPr>
          <a:lstStyle>
            <a:lvl1pPr marL="457200" marR="0" lvl="0" indent="-441960" algn="l" rtl="0">
              <a:lnSpc>
                <a:spcPct val="90000"/>
              </a:lnSpc>
              <a:spcBef>
                <a:spcPts val="1200"/>
              </a:spcBef>
              <a:spcAft>
                <a:spcPts val="0"/>
              </a:spcAft>
              <a:buClr>
                <a:schemeClr val="lt1"/>
              </a:buClr>
              <a:buSzPts val="3360"/>
              <a:buFont typeface="Arial"/>
              <a:buChar char="•"/>
              <a:defRPr sz="3359" b="0" i="0" u="none" strike="noStrike" cap="none">
                <a:solidFill>
                  <a:schemeClr val="lt1"/>
                </a:solidFill>
                <a:latin typeface="Arial"/>
                <a:ea typeface="Arial"/>
                <a:cs typeface="Arial"/>
                <a:sym typeface="Arial"/>
              </a:defRPr>
            </a:lvl1pPr>
            <a:lvl2pPr marL="914400" marR="0" lvl="1" indent="-411480" algn="l" rtl="0">
              <a:lnSpc>
                <a:spcPct val="90000"/>
              </a:lnSpc>
              <a:spcBef>
                <a:spcPts val="600"/>
              </a:spcBef>
              <a:spcAft>
                <a:spcPts val="0"/>
              </a:spcAft>
              <a:buClr>
                <a:schemeClr val="lt1"/>
              </a:buClr>
              <a:buSzPts val="2880"/>
              <a:buFont typeface="Arial"/>
              <a:buChar char="•"/>
              <a:defRPr sz="2880" b="0" i="0" u="none" strike="noStrike" cap="none">
                <a:solidFill>
                  <a:schemeClr val="lt1"/>
                </a:solidFill>
                <a:latin typeface="Arial"/>
                <a:ea typeface="Arial"/>
                <a:cs typeface="Arial"/>
                <a:sym typeface="Arial"/>
              </a:defRPr>
            </a:lvl2pPr>
            <a:lvl3pPr marL="1371600" marR="0" lvl="2" indent="-381000" algn="l" rtl="0">
              <a:lnSpc>
                <a:spcPct val="90000"/>
              </a:lnSpc>
              <a:spcBef>
                <a:spcPts val="6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600"/>
              </a:spcBef>
              <a:spcAft>
                <a:spcPts val="0"/>
              </a:spcAft>
              <a:buClr>
                <a:schemeClr val="lt1"/>
              </a:buClr>
              <a:buSzPts val="2160"/>
              <a:buFont typeface="Arial"/>
              <a:buChar char="•"/>
              <a:defRPr sz="2160" b="0" i="0" u="none" strike="noStrike" cap="none">
                <a:solidFill>
                  <a:schemeClr val="lt1"/>
                </a:solidFill>
                <a:latin typeface="Arial"/>
                <a:ea typeface="Arial"/>
                <a:cs typeface="Arial"/>
                <a:sym typeface="Arial"/>
              </a:defRPr>
            </a:lvl4pPr>
            <a:lvl5pPr marL="2286000" marR="0" lvl="4" indent="-365760" algn="l" rtl="0">
              <a:lnSpc>
                <a:spcPct val="90000"/>
              </a:lnSpc>
              <a:spcBef>
                <a:spcPts val="600"/>
              </a:spcBef>
              <a:spcAft>
                <a:spcPts val="0"/>
              </a:spcAft>
              <a:buClr>
                <a:schemeClr val="lt1"/>
              </a:buClr>
              <a:buSzPts val="2160"/>
              <a:buFont typeface="Arial"/>
              <a:buChar char="•"/>
              <a:defRPr sz="2160" b="0" i="0" u="none" strike="noStrike" cap="none">
                <a:solidFill>
                  <a:schemeClr val="lt1"/>
                </a:solidFill>
                <a:latin typeface="Arial"/>
                <a:ea typeface="Arial"/>
                <a:cs typeface="Arial"/>
                <a:sym typeface="Arial"/>
              </a:defRPr>
            </a:lvl5pPr>
            <a:lvl6pPr marL="2743200" marR="0" lvl="5" indent="-365760" algn="l" rtl="0">
              <a:lnSpc>
                <a:spcPct val="90000"/>
              </a:lnSpc>
              <a:spcBef>
                <a:spcPts val="600"/>
              </a:spcBef>
              <a:spcAft>
                <a:spcPts val="0"/>
              </a:spcAft>
              <a:buClr>
                <a:schemeClr val="lt1"/>
              </a:buClr>
              <a:buSzPts val="2160"/>
              <a:buFont typeface="Arial"/>
              <a:buChar char="•"/>
              <a:defRPr sz="2160" b="0" i="0" u="none" strike="noStrike" cap="none">
                <a:solidFill>
                  <a:schemeClr val="lt1"/>
                </a:solidFill>
                <a:latin typeface="Arial"/>
                <a:ea typeface="Arial"/>
                <a:cs typeface="Arial"/>
                <a:sym typeface="Arial"/>
              </a:defRPr>
            </a:lvl6pPr>
            <a:lvl7pPr marL="3200400" marR="0" lvl="6" indent="-365760" algn="l" rtl="0">
              <a:lnSpc>
                <a:spcPct val="90000"/>
              </a:lnSpc>
              <a:spcBef>
                <a:spcPts val="600"/>
              </a:spcBef>
              <a:spcAft>
                <a:spcPts val="0"/>
              </a:spcAft>
              <a:buClr>
                <a:schemeClr val="lt1"/>
              </a:buClr>
              <a:buSzPts val="2160"/>
              <a:buFont typeface="Arial"/>
              <a:buChar char="•"/>
              <a:defRPr sz="2160" b="0" i="0" u="none" strike="noStrike" cap="none">
                <a:solidFill>
                  <a:schemeClr val="lt1"/>
                </a:solidFill>
                <a:latin typeface="Arial"/>
                <a:ea typeface="Arial"/>
                <a:cs typeface="Arial"/>
                <a:sym typeface="Arial"/>
              </a:defRPr>
            </a:lvl7pPr>
            <a:lvl8pPr marL="3657600" marR="0" lvl="7" indent="-365759" algn="l" rtl="0">
              <a:lnSpc>
                <a:spcPct val="90000"/>
              </a:lnSpc>
              <a:spcBef>
                <a:spcPts val="600"/>
              </a:spcBef>
              <a:spcAft>
                <a:spcPts val="0"/>
              </a:spcAft>
              <a:buClr>
                <a:schemeClr val="lt1"/>
              </a:buClr>
              <a:buSzPts val="2160"/>
              <a:buFont typeface="Arial"/>
              <a:buChar char="•"/>
              <a:defRPr sz="2160" b="0" i="0" u="none" strike="noStrike" cap="none">
                <a:solidFill>
                  <a:schemeClr val="lt1"/>
                </a:solidFill>
                <a:latin typeface="Arial"/>
                <a:ea typeface="Arial"/>
                <a:cs typeface="Arial"/>
                <a:sym typeface="Arial"/>
              </a:defRPr>
            </a:lvl8pPr>
            <a:lvl9pPr marL="4114800" marR="0" lvl="8" indent="-365759" algn="l" rtl="0">
              <a:lnSpc>
                <a:spcPct val="90000"/>
              </a:lnSpc>
              <a:spcBef>
                <a:spcPts val="600"/>
              </a:spcBef>
              <a:spcAft>
                <a:spcPts val="0"/>
              </a:spcAft>
              <a:buClr>
                <a:schemeClr val="lt1"/>
              </a:buClr>
              <a:buSzPts val="2160"/>
              <a:buFont typeface="Arial"/>
              <a:buChar char="•"/>
              <a:defRPr sz="2160" b="0" i="0" u="none" strike="noStrike" cap="none">
                <a:solidFill>
                  <a:schemeClr val="lt1"/>
                </a:solidFill>
                <a:latin typeface="Arial"/>
                <a:ea typeface="Arial"/>
                <a:cs typeface="Arial"/>
                <a:sym typeface="Arial"/>
              </a:defRPr>
            </a:lvl9pPr>
          </a:lstStyle>
          <a:p>
            <a:endParaRPr/>
          </a:p>
        </p:txBody>
      </p:sp>
      <p:sp>
        <p:nvSpPr>
          <p:cNvPr id="12" name="Google Shape;12;p14"/>
          <p:cNvSpPr txBox="1">
            <a:spLocks noGrp="1"/>
          </p:cNvSpPr>
          <p:nvPr>
            <p:ph type="dt" idx="10"/>
          </p:nvPr>
        </p:nvSpPr>
        <p:spPr>
          <a:xfrm>
            <a:off x="1005840" y="7627621"/>
            <a:ext cx="3291840" cy="4381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40" b="0" i="0" u="none" strike="noStrike" cap="none">
                <a:solidFill>
                  <a:srgbClr val="E9E9E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4846320" y="7627621"/>
            <a:ext cx="4937760" cy="4381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40" b="0" i="0" u="none" strike="noStrike" cap="none">
                <a:solidFill>
                  <a:srgbClr val="E9E9E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10332720" y="7627621"/>
            <a:ext cx="3291840" cy="4381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40" b="0" i="0" u="none" strike="noStrike" cap="none">
                <a:solidFill>
                  <a:srgbClr val="E9E9E9"/>
                </a:solidFill>
                <a:latin typeface="Arial"/>
                <a:ea typeface="Arial"/>
                <a:cs typeface="Arial"/>
                <a:sym typeface="Arial"/>
              </a:defRPr>
            </a:lvl1pPr>
            <a:lvl2pPr marL="0" marR="0" lvl="1" indent="0" algn="r" rtl="0">
              <a:spcBef>
                <a:spcPts val="0"/>
              </a:spcBef>
              <a:buNone/>
              <a:defRPr sz="1440" b="0" i="0" u="none" strike="noStrike" cap="none">
                <a:solidFill>
                  <a:srgbClr val="E9E9E9"/>
                </a:solidFill>
                <a:latin typeface="Arial"/>
                <a:ea typeface="Arial"/>
                <a:cs typeface="Arial"/>
                <a:sym typeface="Arial"/>
              </a:defRPr>
            </a:lvl2pPr>
            <a:lvl3pPr marL="0" marR="0" lvl="2" indent="0" algn="r" rtl="0">
              <a:spcBef>
                <a:spcPts val="0"/>
              </a:spcBef>
              <a:buNone/>
              <a:defRPr sz="1440" b="0" i="0" u="none" strike="noStrike" cap="none">
                <a:solidFill>
                  <a:srgbClr val="E9E9E9"/>
                </a:solidFill>
                <a:latin typeface="Arial"/>
                <a:ea typeface="Arial"/>
                <a:cs typeface="Arial"/>
                <a:sym typeface="Arial"/>
              </a:defRPr>
            </a:lvl3pPr>
            <a:lvl4pPr marL="0" marR="0" lvl="3" indent="0" algn="r" rtl="0">
              <a:spcBef>
                <a:spcPts val="0"/>
              </a:spcBef>
              <a:buNone/>
              <a:defRPr sz="1440" b="0" i="0" u="none" strike="noStrike" cap="none">
                <a:solidFill>
                  <a:srgbClr val="E9E9E9"/>
                </a:solidFill>
                <a:latin typeface="Arial"/>
                <a:ea typeface="Arial"/>
                <a:cs typeface="Arial"/>
                <a:sym typeface="Arial"/>
              </a:defRPr>
            </a:lvl4pPr>
            <a:lvl5pPr marL="0" marR="0" lvl="4" indent="0" algn="r" rtl="0">
              <a:spcBef>
                <a:spcPts val="0"/>
              </a:spcBef>
              <a:buNone/>
              <a:defRPr sz="1440" b="0" i="0" u="none" strike="noStrike" cap="none">
                <a:solidFill>
                  <a:srgbClr val="E9E9E9"/>
                </a:solidFill>
                <a:latin typeface="Arial"/>
                <a:ea typeface="Arial"/>
                <a:cs typeface="Arial"/>
                <a:sym typeface="Arial"/>
              </a:defRPr>
            </a:lvl5pPr>
            <a:lvl6pPr marL="0" marR="0" lvl="5" indent="0" algn="r" rtl="0">
              <a:spcBef>
                <a:spcPts val="0"/>
              </a:spcBef>
              <a:buNone/>
              <a:defRPr sz="1440" b="0" i="0" u="none" strike="noStrike" cap="none">
                <a:solidFill>
                  <a:srgbClr val="E9E9E9"/>
                </a:solidFill>
                <a:latin typeface="Arial"/>
                <a:ea typeface="Arial"/>
                <a:cs typeface="Arial"/>
                <a:sym typeface="Arial"/>
              </a:defRPr>
            </a:lvl6pPr>
            <a:lvl7pPr marL="0" marR="0" lvl="6" indent="0" algn="r" rtl="0">
              <a:spcBef>
                <a:spcPts val="0"/>
              </a:spcBef>
              <a:buNone/>
              <a:defRPr sz="1440" b="0" i="0" u="none" strike="noStrike" cap="none">
                <a:solidFill>
                  <a:srgbClr val="E9E9E9"/>
                </a:solidFill>
                <a:latin typeface="Arial"/>
                <a:ea typeface="Arial"/>
                <a:cs typeface="Arial"/>
                <a:sym typeface="Arial"/>
              </a:defRPr>
            </a:lvl7pPr>
            <a:lvl8pPr marL="0" marR="0" lvl="7" indent="0" algn="r" rtl="0">
              <a:spcBef>
                <a:spcPts val="0"/>
              </a:spcBef>
              <a:buNone/>
              <a:defRPr sz="1440" b="0" i="0" u="none" strike="noStrike" cap="none">
                <a:solidFill>
                  <a:srgbClr val="E9E9E9"/>
                </a:solidFill>
                <a:latin typeface="Arial"/>
                <a:ea typeface="Arial"/>
                <a:cs typeface="Arial"/>
                <a:sym typeface="Arial"/>
              </a:defRPr>
            </a:lvl8pPr>
            <a:lvl9pPr marL="0" marR="0" lvl="8" indent="0" algn="r" rtl="0">
              <a:spcBef>
                <a:spcPts val="0"/>
              </a:spcBef>
              <a:buNone/>
              <a:defRPr sz="1440" b="0" i="0" u="none" strike="noStrike" cap="none">
                <a:solidFill>
                  <a:srgbClr val="E9E9E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arget="../media/image1.jpe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3" Target="../media/image18.jpeg" Type="http://schemas.openxmlformats.org/officeDocument/2006/relationships/image"/><Relationship Id="rId2" Target="../notesSlides/notesSlide10.xml" Type="http://schemas.openxmlformats.org/officeDocument/2006/relationships/notesSlid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19.jpeg" Type="http://schemas.openxmlformats.org/officeDocument/2006/relationships/image"/><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20.jpeg" Type="http://schemas.openxmlformats.org/officeDocument/2006/relationships/image"/><Relationship Id="rId2" Target="../notesSlides/notesSlide12.xml" Type="http://schemas.openxmlformats.org/officeDocument/2006/relationships/notesSlid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arget="../media/image3.png" Type="http://schemas.openxmlformats.org/officeDocument/2006/relationships/image"/><Relationship Id="rId2" Target="../notesSlides/notesSlide3.xml" Type="http://schemas.openxmlformats.org/officeDocument/2006/relationships/notesSlide"/><Relationship Id="rId1" Target="../slideLayouts/slideLayout1.xml" Type="http://schemas.openxmlformats.org/officeDocument/2006/relationships/slideLayout"/><Relationship Id="rId6" Target="../media/image6.jpeg" Type="http://schemas.openxmlformats.org/officeDocument/2006/relationships/image"/><Relationship Id="rId5" Target="../media/image5.png" Type="http://schemas.openxmlformats.org/officeDocument/2006/relationships/image"/><Relationship Id="rId4" Target="../media/image4.png" Type="http://schemas.openxmlformats.org/officeDocument/2006/relationships/image"/></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arget="../media/image9.jpeg" Type="http://schemas.openxmlformats.org/officeDocument/2006/relationships/image"/><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arget="../media/image16.jpeg" Type="http://schemas.openxmlformats.org/officeDocument/2006/relationships/image"/><Relationship Id="rId2" Target="../notesSlides/notesSlide8.xml" Type="http://schemas.openxmlformats.org/officeDocument/2006/relationships/notesSlide"/><Relationship Id="rId1" Target="../slideLayouts/slideLayout1.xml" Type="http://schemas.openxmlformats.org/officeDocument/2006/relationships/slideLayout"/></Relationships>
</file>

<file path=ppt/slides/_rels/slide9.xml.rels><?xml version="1.0" encoding="UTF-8" standalone="yes" ?><Relationships xmlns="http://schemas.openxmlformats.org/package/2006/relationships"><Relationship Id="rId3" Target="../media/image17.jpeg" Type="http://schemas.openxmlformats.org/officeDocument/2006/relationships/image"/><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87"/>
        <p:cNvGrpSpPr/>
        <p:nvPr/>
      </p:nvGrpSpPr>
      <p:grpSpPr>
        <a:xfrm>
          <a:off x="0" y="0"/>
          <a:ext cx="0" cy="0"/>
          <a:chOff x="0" y="0"/>
          <a:chExt cx="0" cy="0"/>
        </a:xfrm>
      </p:grpSpPr>
      <p:pic>
        <p:nvPicPr>
          <p:cNvPr id="88" name="Google Shape;88;p1" descr="preencoded.png"/>
          <p:cNvPicPr preferRelativeResize="0"/>
          <p:nvPr/>
        </p:nvPicPr>
        <p:blipFill rotWithShape="1">
          <a:blip r:embed="rId3">
            <a:alphaModFix/>
          </a:blip>
          <a:srcRect/>
          <a:stretch/>
        </p:blipFill>
        <p:spPr>
          <a:xfrm>
            <a:off x="0" y="0"/>
            <a:ext cx="5486400" cy="8229600"/>
          </a:xfrm>
          <a:prstGeom prst="rect">
            <a:avLst/>
          </a:prstGeom>
          <a:noFill/>
          <a:ln>
            <a:noFill/>
          </a:ln>
        </p:spPr>
      </p:pic>
      <p:sp>
        <p:nvSpPr>
          <p:cNvPr id="89" name="Google Shape;89;p1"/>
          <p:cNvSpPr/>
          <p:nvPr/>
        </p:nvSpPr>
        <p:spPr>
          <a:xfrm>
            <a:off x="6280189" y="2126162"/>
            <a:ext cx="7556421" cy="2126337"/>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F2D4BA"/>
              </a:buClr>
              <a:buSzPts val="4450"/>
              <a:buFont typeface="Prata"/>
              <a:buNone/>
            </a:pPr>
            <a:r>
              <a:rPr lang="en-US" sz="4450" b="0" i="0" u="none" strike="noStrike" cap="none">
                <a:solidFill>
                  <a:srgbClr val="F2D4BA"/>
                </a:solidFill>
                <a:latin typeface="Prata"/>
                <a:ea typeface="Prata"/>
                <a:cs typeface="Prata"/>
                <a:sym typeface="Prata"/>
              </a:rPr>
              <a:t>Shortest Route Using KMEANS and DBSCAN Clustering and A* Search</a:t>
            </a:r>
            <a:endParaRPr sz="4450" b="0" i="0" u="none" strike="noStrike" cap="none">
              <a:solidFill>
                <a:schemeClr val="lt1"/>
              </a:solidFill>
              <a:latin typeface="Prata"/>
              <a:ea typeface="Prata"/>
              <a:cs typeface="Prata"/>
              <a:sym typeface="Prata"/>
            </a:endParaRPr>
          </a:p>
        </p:txBody>
      </p:sp>
      <p:sp>
        <p:nvSpPr>
          <p:cNvPr id="90" name="Google Shape;90;p1"/>
          <p:cNvSpPr/>
          <p:nvPr/>
        </p:nvSpPr>
        <p:spPr>
          <a:xfrm>
            <a:off x="6280190" y="4674054"/>
            <a:ext cx="7556400" cy="2126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BDA189"/>
              </a:buClr>
              <a:buSzPts val="1400"/>
              <a:buFont typeface="Manrope"/>
              <a:buNone/>
            </a:pPr>
            <a:r>
              <a:rPr lang="en-US" sz="1400" b="0" i="0" u="none" strike="noStrike" cap="none">
                <a:solidFill>
                  <a:srgbClr val="BDA189"/>
                </a:solidFill>
                <a:latin typeface="Manrope"/>
                <a:ea typeface="Manrope"/>
                <a:cs typeface="Manrope"/>
                <a:sym typeface="Manrope"/>
              </a:rPr>
              <a:t>Marston Ward.</a:t>
            </a:r>
            <a:endParaRPr/>
          </a:p>
          <a:p>
            <a:pPr marL="0" marR="0" lvl="0" indent="0" algn="l" rtl="0">
              <a:spcBef>
                <a:spcPts val="0"/>
              </a:spcBef>
              <a:spcAft>
                <a:spcPts val="0"/>
              </a:spcAft>
              <a:buClr>
                <a:srgbClr val="BDA189"/>
              </a:buClr>
              <a:buSzPts val="1400"/>
              <a:buFont typeface="Manrope"/>
              <a:buNone/>
            </a:pPr>
            <a:r>
              <a:rPr lang="en-US" sz="1400" b="0" i="0" u="none" strike="noStrike" cap="none">
                <a:solidFill>
                  <a:srgbClr val="BDA189"/>
                </a:solidFill>
                <a:latin typeface="Manrope"/>
                <a:ea typeface="Manrope"/>
                <a:cs typeface="Manrope"/>
                <a:sym typeface="Manrope"/>
              </a:rPr>
              <a:t>Nelson Arellano.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89"/>
        <p:cNvGrpSpPr/>
        <p:nvPr/>
      </p:nvGrpSpPr>
      <p:grpSpPr>
        <a:xfrm>
          <a:off x="0" y="0"/>
          <a:ext cx="0" cy="0"/>
          <a:chOff x="0" y="0"/>
          <a:chExt cx="0" cy="0"/>
        </a:xfrm>
      </p:grpSpPr>
      <p:sp>
        <p:nvSpPr>
          <p:cNvPr id="190" name="Google Shape;190;p9"/>
          <p:cNvSpPr/>
          <p:nvPr/>
        </p:nvSpPr>
        <p:spPr>
          <a:xfrm>
            <a:off x="764858" y="600908"/>
            <a:ext cx="12462391" cy="682943"/>
          </a:xfrm>
          <a:prstGeom prst="rect">
            <a:avLst/>
          </a:prstGeom>
          <a:noFill/>
          <a:ln>
            <a:noFill/>
          </a:ln>
        </p:spPr>
        <p:txBody>
          <a:bodyPr spcFirstLastPara="1" wrap="square" lIns="0" tIns="0" rIns="0" bIns="0" anchor="t" anchorCtr="0">
            <a:noAutofit/>
          </a:bodyPr>
          <a:lstStyle/>
          <a:p>
            <a:pPr marL="0" marR="0" lvl="0" indent="0" algn="l" rtl="0">
              <a:lnSpc>
                <a:spcPct val="124418"/>
              </a:lnSpc>
              <a:spcBef>
                <a:spcPts val="0"/>
              </a:spcBef>
              <a:spcAft>
                <a:spcPts val="0"/>
              </a:spcAft>
              <a:buClr>
                <a:srgbClr val="F2D4BA"/>
              </a:buClr>
              <a:buSzPts val="4300"/>
              <a:buFont typeface="Prata"/>
              <a:buNone/>
            </a:pPr>
            <a:r>
              <a:rPr lang="en-US" sz="4300" b="0" i="0" u="none" strike="noStrike" cap="none">
                <a:solidFill>
                  <a:srgbClr val="F2D4BA"/>
                </a:solidFill>
                <a:latin typeface="Prata"/>
                <a:ea typeface="Prata"/>
                <a:cs typeface="Prata"/>
                <a:sym typeface="Prata"/>
              </a:rPr>
              <a:t>DBSCAN Clustering</a:t>
            </a:r>
            <a:endParaRPr sz="4300" b="0" i="0" u="none" strike="noStrike" cap="none">
              <a:solidFill>
                <a:schemeClr val="lt1"/>
              </a:solidFill>
              <a:latin typeface="Prata"/>
              <a:ea typeface="Prata"/>
              <a:cs typeface="Prata"/>
              <a:sym typeface="Prata"/>
            </a:endParaRPr>
          </a:p>
        </p:txBody>
      </p:sp>
      <p:sp>
        <p:nvSpPr>
          <p:cNvPr id="191" name="Google Shape;191;p9"/>
          <p:cNvSpPr/>
          <p:nvPr/>
        </p:nvSpPr>
        <p:spPr>
          <a:xfrm>
            <a:off x="0" y="6335410"/>
            <a:ext cx="6648450" cy="810984"/>
          </a:xfrm>
          <a:prstGeom prst="rect">
            <a:avLst/>
          </a:prstGeom>
          <a:solidFill>
            <a:srgbClr val="F8D08D"/>
          </a:solid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C0C0C"/>
                </a:solidFill>
                <a:latin typeface="Manrope"/>
                <a:ea typeface="Manrope"/>
                <a:cs typeface="Manrope"/>
                <a:sym typeface="Manrope"/>
              </a:rPr>
              <a:t>Eps = 1.5 Max distance for neighborhood</a:t>
            </a:r>
            <a:endParaRPr/>
          </a:p>
          <a:p>
            <a:pPr marL="0" marR="0" lvl="0" indent="0" algn="ctr" rtl="0">
              <a:spcBef>
                <a:spcPts val="0"/>
              </a:spcBef>
              <a:spcAft>
                <a:spcPts val="0"/>
              </a:spcAft>
              <a:buNone/>
            </a:pPr>
            <a:r>
              <a:rPr lang="en-US" sz="1800" b="0" i="0" u="none" strike="noStrike" cap="none">
                <a:solidFill>
                  <a:srgbClr val="0C0C0C"/>
                </a:solidFill>
                <a:latin typeface="Manrope"/>
                <a:ea typeface="Manrope"/>
                <a:cs typeface="Manrope"/>
                <a:sym typeface="Manrope"/>
              </a:rPr>
              <a:t>Min_samples = 5 . Minimum neighbors to form a core point</a:t>
            </a:r>
            <a:endParaRPr/>
          </a:p>
        </p:txBody>
      </p:sp>
      <p:sp>
        <p:nvSpPr>
          <p:cNvPr id="192" name="Google Shape;192;p9"/>
          <p:cNvSpPr/>
          <p:nvPr/>
        </p:nvSpPr>
        <p:spPr>
          <a:xfrm>
            <a:off x="0" y="3744687"/>
            <a:ext cx="6648450" cy="810984"/>
          </a:xfrm>
          <a:prstGeom prst="rect">
            <a:avLst/>
          </a:prstGeom>
          <a:solidFill>
            <a:srgbClr val="F8D08D"/>
          </a:solid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C0C0C"/>
                </a:solidFill>
                <a:latin typeface="Manrope"/>
                <a:ea typeface="Manrope"/>
                <a:cs typeface="Manrope"/>
                <a:sym typeface="Manrope"/>
              </a:rPr>
              <a:t>Identifies core, border, and noise points</a:t>
            </a:r>
            <a:endParaRPr/>
          </a:p>
        </p:txBody>
      </p:sp>
      <p:sp>
        <p:nvSpPr>
          <p:cNvPr id="193" name="Google Shape;193;p9"/>
          <p:cNvSpPr/>
          <p:nvPr/>
        </p:nvSpPr>
        <p:spPr>
          <a:xfrm>
            <a:off x="0" y="5050894"/>
            <a:ext cx="6648450" cy="810984"/>
          </a:xfrm>
          <a:prstGeom prst="rect">
            <a:avLst/>
          </a:prstGeom>
          <a:solidFill>
            <a:srgbClr val="F8D08D"/>
          </a:solid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C0C0C"/>
                </a:solidFill>
                <a:latin typeface="Manrope"/>
                <a:ea typeface="Manrope"/>
                <a:cs typeface="Manrope"/>
                <a:sym typeface="Manrope"/>
              </a:rPr>
              <a:t>Groups points based on neighborhood density</a:t>
            </a:r>
            <a:endParaRPr/>
          </a:p>
        </p:txBody>
      </p:sp>
      <p:sp>
        <p:nvSpPr>
          <p:cNvPr id="194" name="Google Shape;194;p9"/>
          <p:cNvSpPr/>
          <p:nvPr/>
        </p:nvSpPr>
        <p:spPr>
          <a:xfrm>
            <a:off x="0" y="1616607"/>
            <a:ext cx="6648450" cy="1121228"/>
          </a:xfrm>
          <a:prstGeom prst="rect">
            <a:avLst/>
          </a:prstGeom>
          <a:solidFill>
            <a:srgbClr val="B54C39"/>
          </a:solid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0C0C0C"/>
                </a:solidFill>
                <a:latin typeface="Manrope"/>
                <a:ea typeface="Manrope"/>
                <a:cs typeface="Manrope"/>
                <a:sym typeface="Manrope"/>
              </a:rPr>
              <a:t>Finds clusters by looking for areas where points are densely packed together, and labels points that don’t belong anywhere as noise.</a:t>
            </a:r>
            <a:endParaRPr/>
          </a:p>
        </p:txBody>
      </p:sp>
      <p:pic>
        <p:nvPicPr>
          <p:cNvPr id="195" name="Google Shape;195;p9"/>
          <p:cNvPicPr preferRelativeResize="0"/>
          <p:nvPr/>
        </p:nvPicPr>
        <p:blipFill rotWithShape="1">
          <a:blip r:embed="rId3">
            <a:alphaModFix/>
          </a:blip>
          <a:srcRect/>
          <a:stretch/>
        </p:blipFill>
        <p:spPr>
          <a:xfrm>
            <a:off x="6648451" y="1616607"/>
            <a:ext cx="7921672" cy="55297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0"/>
        <p:cNvGrpSpPr/>
        <p:nvPr/>
      </p:nvGrpSpPr>
      <p:grpSpPr>
        <a:xfrm>
          <a:off x="0" y="0"/>
          <a:ext cx="0" cy="0"/>
          <a:chOff x="0" y="0"/>
          <a:chExt cx="0" cy="0"/>
        </a:xfrm>
      </p:grpSpPr>
      <p:pic>
        <p:nvPicPr>
          <p:cNvPr id="201" name="Google Shape;201;p10" descr="preencoded.png"/>
          <p:cNvPicPr preferRelativeResize="0"/>
          <p:nvPr/>
        </p:nvPicPr>
        <p:blipFill rotWithShape="1">
          <a:blip r:embed="rId3">
            <a:alphaModFix/>
          </a:blip>
          <a:srcRect/>
          <a:stretch/>
        </p:blipFill>
        <p:spPr>
          <a:xfrm>
            <a:off x="0" y="0"/>
            <a:ext cx="14630400" cy="2256115"/>
          </a:xfrm>
          <a:prstGeom prst="rect">
            <a:avLst/>
          </a:prstGeom>
          <a:noFill/>
          <a:ln>
            <a:noFill/>
          </a:ln>
        </p:spPr>
      </p:pic>
      <p:sp>
        <p:nvSpPr>
          <p:cNvPr id="202" name="Google Shape;202;p10"/>
          <p:cNvSpPr/>
          <p:nvPr/>
        </p:nvSpPr>
        <p:spPr>
          <a:xfrm>
            <a:off x="631627" y="2895838"/>
            <a:ext cx="10035897" cy="563999"/>
          </a:xfrm>
          <a:prstGeom prst="rect">
            <a:avLst/>
          </a:prstGeom>
          <a:noFill/>
          <a:ln>
            <a:noFill/>
          </a:ln>
        </p:spPr>
        <p:txBody>
          <a:bodyPr spcFirstLastPara="1" wrap="square" lIns="0" tIns="0" rIns="0" bIns="0" anchor="t" anchorCtr="0">
            <a:noAutofit/>
          </a:bodyPr>
          <a:lstStyle/>
          <a:p>
            <a:pPr marL="0" marR="0" lvl="0" indent="0" algn="l" rtl="0">
              <a:lnSpc>
                <a:spcPct val="123943"/>
              </a:lnSpc>
              <a:spcBef>
                <a:spcPts val="0"/>
              </a:spcBef>
              <a:spcAft>
                <a:spcPts val="0"/>
              </a:spcAft>
              <a:buClr>
                <a:srgbClr val="F2D4BA"/>
              </a:buClr>
              <a:buSzPts val="3550"/>
              <a:buFont typeface="Prata"/>
              <a:buNone/>
            </a:pPr>
            <a:r>
              <a:rPr lang="en-US" sz="3550" b="0" i="0" u="none" strike="noStrike" cap="none">
                <a:solidFill>
                  <a:srgbClr val="F2D4BA"/>
                </a:solidFill>
                <a:latin typeface="Prata"/>
                <a:ea typeface="Prata"/>
                <a:cs typeface="Prata"/>
                <a:sym typeface="Prata"/>
              </a:rPr>
              <a:t>A* Algorithm</a:t>
            </a:r>
            <a:endParaRPr sz="3550" b="0" i="0" u="none" strike="noStrike" cap="none">
              <a:solidFill>
                <a:schemeClr val="lt1"/>
              </a:solidFill>
              <a:latin typeface="Arial"/>
              <a:ea typeface="Arial"/>
              <a:cs typeface="Arial"/>
              <a:sym typeface="Arial"/>
            </a:endParaRPr>
          </a:p>
        </p:txBody>
      </p:sp>
      <p:sp>
        <p:nvSpPr>
          <p:cNvPr id="203" name="Google Shape;203;p10"/>
          <p:cNvSpPr/>
          <p:nvPr/>
        </p:nvSpPr>
        <p:spPr>
          <a:xfrm>
            <a:off x="631627" y="3978235"/>
            <a:ext cx="4335423" cy="3588782"/>
          </a:xfrm>
          <a:prstGeom prst="roundRect">
            <a:avLst>
              <a:gd name="adj" fmla="val 3058"/>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4" name="Google Shape;204;p10"/>
          <p:cNvSpPr/>
          <p:nvPr/>
        </p:nvSpPr>
        <p:spPr>
          <a:xfrm>
            <a:off x="631627" y="3978235"/>
            <a:ext cx="4335423" cy="91440"/>
          </a:xfrm>
          <a:prstGeom prst="roundRect">
            <a:avLst>
              <a:gd name="adj" fmla="val 29609"/>
            </a:avLst>
          </a:prstGeom>
          <a:solidFill>
            <a:srgbClr val="8448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10"/>
          <p:cNvSpPr/>
          <p:nvPr/>
        </p:nvSpPr>
        <p:spPr>
          <a:xfrm>
            <a:off x="2528590" y="3730466"/>
            <a:ext cx="541377" cy="541377"/>
          </a:xfrm>
          <a:prstGeom prst="roundRect">
            <a:avLst>
              <a:gd name="adj" fmla="val 168903"/>
            </a:avLst>
          </a:prstGeom>
          <a:solidFill>
            <a:srgbClr val="8448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10"/>
          <p:cNvSpPr/>
          <p:nvPr/>
        </p:nvSpPr>
        <p:spPr>
          <a:xfrm>
            <a:off x="2690991" y="3865840"/>
            <a:ext cx="216575" cy="270629"/>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FFFFFF"/>
              </a:buClr>
              <a:buSzPts val="1700"/>
              <a:buFont typeface="Prata"/>
              <a:buNone/>
            </a:pPr>
            <a:r>
              <a:rPr lang="en-US" sz="1700">
                <a:solidFill>
                  <a:srgbClr val="FFFFFF"/>
                </a:solidFill>
                <a:latin typeface="Prata"/>
                <a:ea typeface="Prata"/>
                <a:cs typeface="Prata"/>
                <a:sym typeface="Prata"/>
              </a:rPr>
              <a:t>1</a:t>
            </a:r>
            <a:endParaRPr sz="1700">
              <a:solidFill>
                <a:schemeClr val="lt1"/>
              </a:solidFill>
              <a:latin typeface="Arial"/>
              <a:ea typeface="Arial"/>
              <a:cs typeface="Arial"/>
              <a:sym typeface="Arial"/>
            </a:endParaRPr>
          </a:p>
        </p:txBody>
      </p:sp>
      <p:sp>
        <p:nvSpPr>
          <p:cNvPr id="207" name="Google Shape;207;p10"/>
          <p:cNvSpPr/>
          <p:nvPr/>
        </p:nvSpPr>
        <p:spPr>
          <a:xfrm>
            <a:off x="834866" y="4452223"/>
            <a:ext cx="2633901" cy="281940"/>
          </a:xfrm>
          <a:prstGeom prst="rect">
            <a:avLst/>
          </a:prstGeom>
          <a:noFill/>
          <a:ln>
            <a:noFill/>
          </a:ln>
        </p:spPr>
        <p:txBody>
          <a:bodyPr spcFirstLastPara="1" wrap="square" lIns="0" tIns="0" rIns="0" bIns="0" anchor="t" anchorCtr="0">
            <a:noAutofit/>
          </a:bodyPr>
          <a:lstStyle/>
          <a:p>
            <a:pPr marL="0" marR="0" lvl="0" indent="0" algn="l" rtl="0">
              <a:lnSpc>
                <a:spcPct val="125714"/>
              </a:lnSpc>
              <a:spcBef>
                <a:spcPts val="0"/>
              </a:spcBef>
              <a:spcAft>
                <a:spcPts val="0"/>
              </a:spcAft>
              <a:buClr>
                <a:srgbClr val="BDA189"/>
              </a:buClr>
              <a:buSzPts val="1750"/>
              <a:buFont typeface="Prata"/>
              <a:buNone/>
            </a:pPr>
            <a:r>
              <a:rPr lang="en-US" sz="1750">
                <a:solidFill>
                  <a:srgbClr val="BDA189"/>
                </a:solidFill>
                <a:latin typeface="Prata"/>
                <a:ea typeface="Prata"/>
                <a:cs typeface="Prata"/>
                <a:sym typeface="Prata"/>
              </a:rPr>
              <a:t>Standard A* Algorithm</a:t>
            </a:r>
            <a:endParaRPr sz="1750">
              <a:solidFill>
                <a:schemeClr val="lt1"/>
              </a:solidFill>
              <a:latin typeface="Arial"/>
              <a:ea typeface="Arial"/>
              <a:cs typeface="Arial"/>
              <a:sym typeface="Arial"/>
            </a:endParaRPr>
          </a:p>
        </p:txBody>
      </p:sp>
      <p:sp>
        <p:nvSpPr>
          <p:cNvPr id="208" name="Google Shape;208;p10"/>
          <p:cNvSpPr/>
          <p:nvPr/>
        </p:nvSpPr>
        <p:spPr>
          <a:xfrm>
            <a:off x="834866" y="4842391"/>
            <a:ext cx="4109322" cy="563937"/>
          </a:xfrm>
          <a:prstGeom prst="rect">
            <a:avLst/>
          </a:prstGeom>
          <a:noFill/>
          <a:ln>
            <a:noFill/>
          </a:ln>
        </p:spPr>
        <p:txBody>
          <a:bodyPr spcFirstLastPara="1" wrap="square" lIns="0" tIns="0" rIns="0" bIns="0" anchor="t" anchorCtr="0">
            <a:spAutoFit/>
          </a:bodyPr>
          <a:lstStyle/>
          <a:p>
            <a:pPr marL="285750" marR="0" lvl="0" indent="-285750" algn="l" rtl="0">
              <a:lnSpc>
                <a:spcPct val="160714"/>
              </a:lnSpc>
              <a:spcBef>
                <a:spcPts val="0"/>
              </a:spcBef>
              <a:spcAft>
                <a:spcPts val="0"/>
              </a:spcAft>
              <a:buClr>
                <a:srgbClr val="BDA189"/>
              </a:buClr>
              <a:buSzPts val="1400"/>
              <a:buFont typeface="Arial"/>
              <a:buChar char="•"/>
            </a:pPr>
            <a:r>
              <a:rPr lang="en-US" sz="1400">
                <a:solidFill>
                  <a:srgbClr val="BDA189"/>
                </a:solidFill>
                <a:latin typeface="Manrope"/>
                <a:ea typeface="Manrope"/>
                <a:cs typeface="Manrope"/>
                <a:sym typeface="Manrope"/>
              </a:rPr>
              <a:t>Find the shortest path using distance and cost destination</a:t>
            </a:r>
            <a:endParaRPr sz="1400">
              <a:solidFill>
                <a:schemeClr val="lt1"/>
              </a:solidFill>
              <a:latin typeface="Arial"/>
              <a:ea typeface="Arial"/>
              <a:cs typeface="Arial"/>
              <a:sym typeface="Arial"/>
            </a:endParaRPr>
          </a:p>
        </p:txBody>
      </p:sp>
      <p:sp>
        <p:nvSpPr>
          <p:cNvPr id="209" name="Google Shape;209;p10"/>
          <p:cNvSpPr/>
          <p:nvPr/>
        </p:nvSpPr>
        <p:spPr>
          <a:xfrm>
            <a:off x="5147429" y="4001095"/>
            <a:ext cx="4335423" cy="3588782"/>
          </a:xfrm>
          <a:prstGeom prst="roundRect">
            <a:avLst>
              <a:gd name="adj" fmla="val 3058"/>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0" name="Google Shape;210;p10"/>
          <p:cNvSpPr/>
          <p:nvPr/>
        </p:nvSpPr>
        <p:spPr>
          <a:xfrm>
            <a:off x="5147429" y="3978235"/>
            <a:ext cx="4335423" cy="91440"/>
          </a:xfrm>
          <a:prstGeom prst="roundRect">
            <a:avLst>
              <a:gd name="adj" fmla="val 29609"/>
            </a:avLst>
          </a:prstGeom>
          <a:solidFill>
            <a:srgbClr val="8448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1" name="Google Shape;211;p10"/>
          <p:cNvSpPr/>
          <p:nvPr/>
        </p:nvSpPr>
        <p:spPr>
          <a:xfrm>
            <a:off x="7044392" y="3730466"/>
            <a:ext cx="541377" cy="541377"/>
          </a:xfrm>
          <a:prstGeom prst="roundRect">
            <a:avLst>
              <a:gd name="adj" fmla="val 168903"/>
            </a:avLst>
          </a:prstGeom>
          <a:solidFill>
            <a:srgbClr val="8448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2" name="Google Shape;212;p10"/>
          <p:cNvSpPr/>
          <p:nvPr/>
        </p:nvSpPr>
        <p:spPr>
          <a:xfrm>
            <a:off x="7206794" y="3865840"/>
            <a:ext cx="216575" cy="270629"/>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FFFFFF"/>
              </a:buClr>
              <a:buSzPts val="1700"/>
              <a:buFont typeface="Prata"/>
              <a:buNone/>
            </a:pPr>
            <a:r>
              <a:rPr lang="en-US" sz="1700">
                <a:solidFill>
                  <a:srgbClr val="FFFFFF"/>
                </a:solidFill>
                <a:latin typeface="Prata"/>
                <a:ea typeface="Prata"/>
                <a:cs typeface="Prata"/>
                <a:sym typeface="Prata"/>
              </a:rPr>
              <a:t>2</a:t>
            </a:r>
            <a:endParaRPr sz="1700">
              <a:solidFill>
                <a:schemeClr val="lt1"/>
              </a:solidFill>
              <a:latin typeface="Arial"/>
              <a:ea typeface="Arial"/>
              <a:cs typeface="Arial"/>
              <a:sym typeface="Arial"/>
            </a:endParaRPr>
          </a:p>
        </p:txBody>
      </p:sp>
      <p:sp>
        <p:nvSpPr>
          <p:cNvPr id="213" name="Google Shape;213;p10"/>
          <p:cNvSpPr/>
          <p:nvPr/>
        </p:nvSpPr>
        <p:spPr>
          <a:xfrm>
            <a:off x="5350669" y="4452223"/>
            <a:ext cx="2857143" cy="281940"/>
          </a:xfrm>
          <a:prstGeom prst="rect">
            <a:avLst/>
          </a:prstGeom>
          <a:noFill/>
          <a:ln>
            <a:noFill/>
          </a:ln>
        </p:spPr>
        <p:txBody>
          <a:bodyPr spcFirstLastPara="1" wrap="square" lIns="0" tIns="0" rIns="0" bIns="0" anchor="t" anchorCtr="0">
            <a:noAutofit/>
          </a:bodyPr>
          <a:lstStyle/>
          <a:p>
            <a:pPr marL="0" marR="0" lvl="0" indent="0" algn="l" rtl="0">
              <a:lnSpc>
                <a:spcPct val="125714"/>
              </a:lnSpc>
              <a:spcBef>
                <a:spcPts val="0"/>
              </a:spcBef>
              <a:spcAft>
                <a:spcPts val="0"/>
              </a:spcAft>
              <a:buClr>
                <a:srgbClr val="BDA189"/>
              </a:buClr>
              <a:buSzPts val="1750"/>
              <a:buFont typeface="Prata"/>
              <a:buNone/>
            </a:pPr>
            <a:r>
              <a:rPr lang="en-US" sz="1750">
                <a:solidFill>
                  <a:srgbClr val="BDA189"/>
                </a:solidFill>
                <a:latin typeface="Prata"/>
                <a:ea typeface="Prata"/>
                <a:cs typeface="Prata"/>
                <a:sym typeface="Prata"/>
              </a:rPr>
              <a:t>Adaptations</a:t>
            </a:r>
            <a:endParaRPr sz="1750">
              <a:solidFill>
                <a:schemeClr val="lt1"/>
              </a:solidFill>
              <a:latin typeface="Arial"/>
              <a:ea typeface="Arial"/>
              <a:cs typeface="Arial"/>
              <a:sym typeface="Arial"/>
            </a:endParaRPr>
          </a:p>
        </p:txBody>
      </p:sp>
      <p:sp>
        <p:nvSpPr>
          <p:cNvPr id="214" name="Google Shape;214;p10"/>
          <p:cNvSpPr/>
          <p:nvPr/>
        </p:nvSpPr>
        <p:spPr>
          <a:xfrm>
            <a:off x="5350669" y="4842391"/>
            <a:ext cx="3928943" cy="288727"/>
          </a:xfrm>
          <a:prstGeom prst="rect">
            <a:avLst/>
          </a:prstGeom>
          <a:noFill/>
          <a:ln>
            <a:noFill/>
          </a:ln>
        </p:spPr>
        <p:txBody>
          <a:bodyPr spcFirstLastPara="1" wrap="square" lIns="0" tIns="0" rIns="0" bIns="0" anchor="t" anchorCtr="0">
            <a:noAutofit/>
          </a:bodyPr>
          <a:lstStyle/>
          <a:p>
            <a:pPr marL="342900" marR="0" lvl="0" indent="-342900" algn="l" rtl="0">
              <a:lnSpc>
                <a:spcPct val="160714"/>
              </a:lnSpc>
              <a:spcBef>
                <a:spcPts val="0"/>
              </a:spcBef>
              <a:spcAft>
                <a:spcPts val="0"/>
              </a:spcAft>
              <a:buClr>
                <a:srgbClr val="BDA189"/>
              </a:buClr>
              <a:buSzPts val="1400"/>
              <a:buFont typeface="Manrope"/>
              <a:buChar char="•"/>
            </a:pPr>
            <a:r>
              <a:rPr lang="en-US" sz="1400">
                <a:solidFill>
                  <a:srgbClr val="BDA189"/>
                </a:solidFill>
                <a:latin typeface="Manrope"/>
                <a:ea typeface="Manrope"/>
                <a:cs typeface="Manrope"/>
                <a:sym typeface="Manrope"/>
              </a:rPr>
              <a:t>Added penalty factor for non-residential clusters.</a:t>
            </a:r>
            <a:endParaRPr/>
          </a:p>
        </p:txBody>
      </p:sp>
      <p:sp>
        <p:nvSpPr>
          <p:cNvPr id="215" name="Google Shape;215;p10"/>
          <p:cNvSpPr/>
          <p:nvPr/>
        </p:nvSpPr>
        <p:spPr>
          <a:xfrm>
            <a:off x="5350669" y="5425321"/>
            <a:ext cx="3928943" cy="577453"/>
          </a:xfrm>
          <a:prstGeom prst="rect">
            <a:avLst/>
          </a:prstGeom>
          <a:noFill/>
          <a:ln>
            <a:noFill/>
          </a:ln>
        </p:spPr>
        <p:txBody>
          <a:bodyPr spcFirstLastPara="1" wrap="square" lIns="0" tIns="0" rIns="0" bIns="0" anchor="t" anchorCtr="0">
            <a:noAutofit/>
          </a:bodyPr>
          <a:lstStyle/>
          <a:p>
            <a:pPr marL="342900" marR="0" lvl="0" indent="-342900" algn="l" rtl="0">
              <a:lnSpc>
                <a:spcPct val="160714"/>
              </a:lnSpc>
              <a:spcBef>
                <a:spcPts val="0"/>
              </a:spcBef>
              <a:spcAft>
                <a:spcPts val="0"/>
              </a:spcAft>
              <a:buClr>
                <a:srgbClr val="BDA189"/>
              </a:buClr>
              <a:buSzPts val="1400"/>
              <a:buFont typeface="Manrope"/>
              <a:buChar char="•"/>
            </a:pPr>
            <a:r>
              <a:rPr lang="en-US" sz="1400">
                <a:solidFill>
                  <a:srgbClr val="BDA189"/>
                </a:solidFill>
                <a:latin typeface="Manrope"/>
                <a:ea typeface="Manrope"/>
                <a:cs typeface="Manrope"/>
                <a:sym typeface="Manrope"/>
              </a:rPr>
              <a:t>If a road segment belongs to a cluster not dominated by "residential", the cost is multiplied by 10.</a:t>
            </a:r>
            <a:endParaRPr/>
          </a:p>
        </p:txBody>
      </p:sp>
      <p:sp>
        <p:nvSpPr>
          <p:cNvPr id="216" name="Google Shape;216;p10"/>
          <p:cNvSpPr/>
          <p:nvPr/>
        </p:nvSpPr>
        <p:spPr>
          <a:xfrm>
            <a:off x="9663232" y="4001095"/>
            <a:ext cx="4335423" cy="3588782"/>
          </a:xfrm>
          <a:prstGeom prst="roundRect">
            <a:avLst>
              <a:gd name="adj" fmla="val 3058"/>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10"/>
          <p:cNvSpPr/>
          <p:nvPr/>
        </p:nvSpPr>
        <p:spPr>
          <a:xfrm>
            <a:off x="9663232" y="3978235"/>
            <a:ext cx="4335423" cy="91440"/>
          </a:xfrm>
          <a:prstGeom prst="roundRect">
            <a:avLst>
              <a:gd name="adj" fmla="val 29609"/>
            </a:avLst>
          </a:prstGeom>
          <a:solidFill>
            <a:srgbClr val="8448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10"/>
          <p:cNvSpPr/>
          <p:nvPr/>
        </p:nvSpPr>
        <p:spPr>
          <a:xfrm>
            <a:off x="11560195" y="3730466"/>
            <a:ext cx="541377" cy="541377"/>
          </a:xfrm>
          <a:prstGeom prst="roundRect">
            <a:avLst>
              <a:gd name="adj" fmla="val 168903"/>
            </a:avLst>
          </a:prstGeom>
          <a:solidFill>
            <a:srgbClr val="8448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9" name="Google Shape;219;p10"/>
          <p:cNvSpPr/>
          <p:nvPr/>
        </p:nvSpPr>
        <p:spPr>
          <a:xfrm>
            <a:off x="11722596" y="3865840"/>
            <a:ext cx="216575" cy="270629"/>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FFFFFF"/>
              </a:buClr>
              <a:buSzPts val="1700"/>
              <a:buFont typeface="Prata"/>
              <a:buNone/>
            </a:pPr>
            <a:r>
              <a:rPr lang="en-US" sz="1700">
                <a:solidFill>
                  <a:srgbClr val="FFFFFF"/>
                </a:solidFill>
                <a:latin typeface="Prata"/>
                <a:ea typeface="Prata"/>
                <a:cs typeface="Prata"/>
                <a:sym typeface="Prata"/>
              </a:rPr>
              <a:t>3</a:t>
            </a:r>
            <a:endParaRPr sz="1700">
              <a:solidFill>
                <a:schemeClr val="lt1"/>
              </a:solidFill>
              <a:latin typeface="Arial"/>
              <a:ea typeface="Arial"/>
              <a:cs typeface="Arial"/>
              <a:sym typeface="Arial"/>
            </a:endParaRPr>
          </a:p>
        </p:txBody>
      </p:sp>
      <p:sp>
        <p:nvSpPr>
          <p:cNvPr id="220" name="Google Shape;220;p10"/>
          <p:cNvSpPr/>
          <p:nvPr/>
        </p:nvSpPr>
        <p:spPr>
          <a:xfrm>
            <a:off x="9866471" y="4452223"/>
            <a:ext cx="2807375" cy="281940"/>
          </a:xfrm>
          <a:prstGeom prst="rect">
            <a:avLst/>
          </a:prstGeom>
          <a:noFill/>
          <a:ln>
            <a:noFill/>
          </a:ln>
        </p:spPr>
        <p:txBody>
          <a:bodyPr spcFirstLastPara="1" wrap="square" lIns="0" tIns="0" rIns="0" bIns="0" anchor="t" anchorCtr="0">
            <a:noAutofit/>
          </a:bodyPr>
          <a:lstStyle/>
          <a:p>
            <a:pPr marL="0" marR="0" lvl="0" indent="0" algn="l" rtl="0">
              <a:lnSpc>
                <a:spcPct val="125714"/>
              </a:lnSpc>
              <a:spcBef>
                <a:spcPts val="0"/>
              </a:spcBef>
              <a:spcAft>
                <a:spcPts val="0"/>
              </a:spcAft>
              <a:buClr>
                <a:srgbClr val="BDA189"/>
              </a:buClr>
              <a:buSzPts val="1750"/>
              <a:buFont typeface="Prata"/>
              <a:buNone/>
            </a:pPr>
            <a:r>
              <a:rPr lang="en-US" sz="1750">
                <a:solidFill>
                  <a:srgbClr val="BDA189"/>
                </a:solidFill>
                <a:latin typeface="Prata"/>
                <a:ea typeface="Prata"/>
                <a:cs typeface="Prata"/>
                <a:sym typeface="Prata"/>
              </a:rPr>
              <a:t>Route behavior</a:t>
            </a:r>
            <a:endParaRPr sz="1750">
              <a:solidFill>
                <a:schemeClr val="lt1"/>
              </a:solidFill>
              <a:latin typeface="Arial"/>
              <a:ea typeface="Arial"/>
              <a:cs typeface="Arial"/>
              <a:sym typeface="Arial"/>
            </a:endParaRPr>
          </a:p>
        </p:txBody>
      </p:sp>
      <p:sp>
        <p:nvSpPr>
          <p:cNvPr id="221" name="Google Shape;221;p10"/>
          <p:cNvSpPr/>
          <p:nvPr/>
        </p:nvSpPr>
        <p:spPr>
          <a:xfrm>
            <a:off x="9866471" y="4842391"/>
            <a:ext cx="3928943" cy="577453"/>
          </a:xfrm>
          <a:prstGeom prst="rect">
            <a:avLst/>
          </a:prstGeom>
          <a:noFill/>
          <a:ln>
            <a:noFill/>
          </a:ln>
        </p:spPr>
        <p:txBody>
          <a:bodyPr spcFirstLastPara="1" wrap="square" lIns="0" tIns="0" rIns="0" bIns="0" anchor="t" anchorCtr="0">
            <a:noAutofit/>
          </a:bodyPr>
          <a:lstStyle/>
          <a:p>
            <a:pPr marL="342900" marR="0" lvl="0" indent="-342900" algn="l" rtl="0">
              <a:lnSpc>
                <a:spcPct val="160714"/>
              </a:lnSpc>
              <a:spcBef>
                <a:spcPts val="0"/>
              </a:spcBef>
              <a:spcAft>
                <a:spcPts val="0"/>
              </a:spcAft>
              <a:buClr>
                <a:srgbClr val="BDA189"/>
              </a:buClr>
              <a:buSzPts val="1400"/>
              <a:buFont typeface="Manrope"/>
              <a:buChar char="•"/>
            </a:pPr>
            <a:r>
              <a:rPr lang="en-US" sz="1400">
                <a:solidFill>
                  <a:srgbClr val="BDA189"/>
                </a:solidFill>
                <a:latin typeface="Manrope"/>
                <a:ea typeface="Manrope"/>
                <a:cs typeface="Manrope"/>
                <a:sym typeface="Manrope"/>
              </a:rPr>
              <a:t>Modified A* prioritizes residential clusters even if the route is slightly longer.</a:t>
            </a:r>
            <a:endParaRPr/>
          </a:p>
        </p:txBody>
      </p:sp>
      <p:sp>
        <p:nvSpPr>
          <p:cNvPr id="222" name="Google Shape;222;p10"/>
          <p:cNvSpPr/>
          <p:nvPr/>
        </p:nvSpPr>
        <p:spPr>
          <a:xfrm>
            <a:off x="9866411" y="5524023"/>
            <a:ext cx="3928943" cy="577453"/>
          </a:xfrm>
          <a:prstGeom prst="rect">
            <a:avLst/>
          </a:prstGeom>
          <a:noFill/>
          <a:ln>
            <a:noFill/>
          </a:ln>
        </p:spPr>
        <p:txBody>
          <a:bodyPr spcFirstLastPara="1" wrap="square" lIns="0" tIns="0" rIns="0" bIns="0" anchor="t" anchorCtr="0">
            <a:noAutofit/>
          </a:bodyPr>
          <a:lstStyle/>
          <a:p>
            <a:pPr marL="342900" marR="0" lvl="0" indent="-342900" algn="l" rtl="0">
              <a:lnSpc>
                <a:spcPct val="160714"/>
              </a:lnSpc>
              <a:spcBef>
                <a:spcPts val="0"/>
              </a:spcBef>
              <a:spcAft>
                <a:spcPts val="0"/>
              </a:spcAft>
              <a:buClr>
                <a:srgbClr val="BDA189"/>
              </a:buClr>
              <a:buSzPts val="1400"/>
              <a:buFont typeface="Manrope"/>
              <a:buChar char="•"/>
            </a:pPr>
            <a:r>
              <a:rPr lang="en-US" sz="1400">
                <a:solidFill>
                  <a:srgbClr val="BDA189"/>
                </a:solidFill>
                <a:latin typeface="Manrope"/>
                <a:ea typeface="Manrope"/>
                <a:cs typeface="Manrope"/>
                <a:sym typeface="Manrope"/>
              </a:rPr>
              <a:t>Penalized roads are avoided unless no alternative exists.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26"/>
        <p:cNvGrpSpPr/>
        <p:nvPr/>
      </p:nvGrpSpPr>
      <p:grpSpPr>
        <a:xfrm>
          <a:off x="0" y="0"/>
          <a:ext cx="0" cy="0"/>
          <a:chOff x="0" y="0"/>
          <a:chExt cx="0" cy="0"/>
        </a:xfrm>
      </p:grpSpPr>
      <p:sp>
        <p:nvSpPr>
          <p:cNvPr id="227" name="Google Shape;227;p11"/>
          <p:cNvSpPr/>
          <p:nvPr/>
        </p:nvSpPr>
        <p:spPr>
          <a:xfrm>
            <a:off x="1162780" y="478376"/>
            <a:ext cx="12462300" cy="682800"/>
          </a:xfrm>
          <a:prstGeom prst="rect">
            <a:avLst/>
          </a:prstGeom>
          <a:noFill/>
          <a:ln>
            <a:noFill/>
          </a:ln>
        </p:spPr>
        <p:txBody>
          <a:bodyPr spcFirstLastPara="1" wrap="square" lIns="0" tIns="0" rIns="0" bIns="0" anchor="t" anchorCtr="0">
            <a:noAutofit/>
          </a:bodyPr>
          <a:lstStyle/>
          <a:p>
            <a:pPr marL="0" marR="0" lvl="0" indent="0" algn="ctr" rtl="0">
              <a:lnSpc>
                <a:spcPct val="124418"/>
              </a:lnSpc>
              <a:spcBef>
                <a:spcPts val="0"/>
              </a:spcBef>
              <a:spcAft>
                <a:spcPts val="0"/>
              </a:spcAft>
              <a:buClr>
                <a:srgbClr val="F2D4BA"/>
              </a:buClr>
              <a:buSzPts val="4300"/>
              <a:buFont typeface="Prata"/>
              <a:buNone/>
            </a:pPr>
            <a:r>
              <a:rPr lang="en-US" sz="4300">
                <a:solidFill>
                  <a:srgbClr val="F2D4BA"/>
                </a:solidFill>
                <a:latin typeface="Prata"/>
                <a:ea typeface="Prata"/>
                <a:cs typeface="Prata"/>
                <a:sym typeface="Prata"/>
              </a:rPr>
              <a:t>A* Algorithm (K-Means – DBSCAN)</a:t>
            </a:r>
            <a:endParaRPr sz="4300">
              <a:solidFill>
                <a:schemeClr val="lt1"/>
              </a:solidFill>
              <a:latin typeface="Prata"/>
              <a:ea typeface="Prata"/>
              <a:cs typeface="Prata"/>
              <a:sym typeface="Prata"/>
            </a:endParaRPr>
          </a:p>
        </p:txBody>
      </p:sp>
      <p:pic>
        <p:nvPicPr>
          <p:cNvPr id="228" name="Google Shape;228;p11"/>
          <p:cNvPicPr preferRelativeResize="0"/>
          <p:nvPr/>
        </p:nvPicPr>
        <p:blipFill rotWithShape="1">
          <a:blip r:embed="rId3">
            <a:alphaModFix/>
          </a:blip>
          <a:srcRect/>
          <a:stretch/>
        </p:blipFill>
        <p:spPr>
          <a:xfrm>
            <a:off x="2119850" y="1846826"/>
            <a:ext cx="10081800" cy="588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32"/>
        <p:cNvGrpSpPr/>
        <p:nvPr/>
      </p:nvGrpSpPr>
      <p:grpSpPr>
        <a:xfrm>
          <a:off x="0" y="0"/>
          <a:ext cx="0" cy="0"/>
          <a:chOff x="0" y="0"/>
          <a:chExt cx="0" cy="0"/>
        </a:xfrm>
      </p:grpSpPr>
      <p:sp>
        <p:nvSpPr>
          <p:cNvPr id="233" name="Google Shape;233;p12"/>
          <p:cNvSpPr/>
          <p:nvPr/>
        </p:nvSpPr>
        <p:spPr>
          <a:xfrm>
            <a:off x="793790" y="982623"/>
            <a:ext cx="9084707"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F2D4BA"/>
              </a:buClr>
              <a:buSzPts val="4450"/>
              <a:buFont typeface="Prata"/>
              <a:buNone/>
            </a:pPr>
            <a:r>
              <a:rPr lang="en-US" sz="4450">
                <a:solidFill>
                  <a:srgbClr val="F2D4BA"/>
                </a:solidFill>
                <a:latin typeface="Prata"/>
                <a:ea typeface="Prata"/>
                <a:cs typeface="Prata"/>
                <a:sym typeface="Prata"/>
              </a:rPr>
              <a:t>Conclusion. Future Work</a:t>
            </a:r>
            <a:endParaRPr sz="4450">
              <a:solidFill>
                <a:schemeClr val="lt1"/>
              </a:solidFill>
              <a:latin typeface="Arial"/>
              <a:ea typeface="Arial"/>
              <a:cs typeface="Arial"/>
              <a:sym typeface="Arial"/>
            </a:endParaRPr>
          </a:p>
        </p:txBody>
      </p:sp>
      <p:pic>
        <p:nvPicPr>
          <p:cNvPr id="234" name="Google Shape;234;p12" descr="preencoded.png"/>
          <p:cNvPicPr preferRelativeResize="0"/>
          <p:nvPr/>
        </p:nvPicPr>
        <p:blipFill rotWithShape="1">
          <a:blip r:embed="rId3">
            <a:alphaModFix/>
          </a:blip>
          <a:srcRect/>
          <a:stretch/>
        </p:blipFill>
        <p:spPr>
          <a:xfrm>
            <a:off x="793790" y="2145030"/>
            <a:ext cx="4158615" cy="2570202"/>
          </a:xfrm>
          <a:prstGeom prst="rect">
            <a:avLst/>
          </a:prstGeom>
          <a:noFill/>
          <a:ln>
            <a:noFill/>
          </a:ln>
        </p:spPr>
      </p:pic>
      <p:sp>
        <p:nvSpPr>
          <p:cNvPr id="235" name="Google Shape;235;p12"/>
          <p:cNvSpPr/>
          <p:nvPr/>
        </p:nvSpPr>
        <p:spPr>
          <a:xfrm>
            <a:off x="793790" y="4942046"/>
            <a:ext cx="3093839"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BDA189"/>
              </a:buClr>
              <a:buSzPts val="2200"/>
              <a:buFont typeface="Prata"/>
              <a:buNone/>
            </a:pPr>
            <a:r>
              <a:rPr lang="en-US" sz="2200">
                <a:solidFill>
                  <a:srgbClr val="BDA189"/>
                </a:solidFill>
                <a:latin typeface="Prata"/>
                <a:ea typeface="Prata"/>
                <a:cs typeface="Prata"/>
                <a:sym typeface="Prata"/>
              </a:rPr>
              <a:t>Residential Preference</a:t>
            </a:r>
            <a:endParaRPr sz="2200">
              <a:solidFill>
                <a:schemeClr val="lt1"/>
              </a:solidFill>
              <a:latin typeface="Arial"/>
              <a:ea typeface="Arial"/>
              <a:cs typeface="Arial"/>
              <a:sym typeface="Arial"/>
            </a:endParaRPr>
          </a:p>
        </p:txBody>
      </p:sp>
      <p:sp>
        <p:nvSpPr>
          <p:cNvPr id="236" name="Google Shape;236;p12"/>
          <p:cNvSpPr/>
          <p:nvPr/>
        </p:nvSpPr>
        <p:spPr>
          <a:xfrm>
            <a:off x="793790" y="5432465"/>
            <a:ext cx="4158615" cy="181451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BDA189"/>
              </a:buClr>
              <a:buSzPts val="1750"/>
              <a:buFont typeface="Manrope"/>
              <a:buNone/>
            </a:pPr>
            <a:r>
              <a:rPr lang="en-US" sz="1750">
                <a:solidFill>
                  <a:srgbClr val="BDA189"/>
                </a:solidFill>
                <a:latin typeface="Manrope"/>
                <a:ea typeface="Manrope"/>
                <a:cs typeface="Manrope"/>
                <a:sym typeface="Manrope"/>
              </a:rPr>
              <a:t>The algorithm successfully prioritizes traversal through clusters dominated by residential roads, even when requiring deviation from the geometrically shortest path.</a:t>
            </a:r>
            <a:endParaRPr sz="1750">
              <a:solidFill>
                <a:schemeClr val="lt1"/>
              </a:solidFill>
              <a:latin typeface="Arial"/>
              <a:ea typeface="Arial"/>
              <a:cs typeface="Arial"/>
              <a:sym typeface="Arial"/>
            </a:endParaRPr>
          </a:p>
        </p:txBody>
      </p:sp>
      <p:pic>
        <p:nvPicPr>
          <p:cNvPr id="237" name="Google Shape;237;p12" descr="preencoded.png"/>
          <p:cNvPicPr preferRelativeResize="0"/>
          <p:nvPr/>
        </p:nvPicPr>
        <p:blipFill rotWithShape="1">
          <a:blip r:embed="rId4">
            <a:alphaModFix/>
          </a:blip>
          <a:srcRect/>
          <a:stretch/>
        </p:blipFill>
        <p:spPr>
          <a:xfrm>
            <a:off x="5235893" y="2145030"/>
            <a:ext cx="4158615" cy="2570202"/>
          </a:xfrm>
          <a:prstGeom prst="rect">
            <a:avLst/>
          </a:prstGeom>
          <a:noFill/>
          <a:ln>
            <a:noFill/>
          </a:ln>
        </p:spPr>
      </p:pic>
      <p:sp>
        <p:nvSpPr>
          <p:cNvPr id="238" name="Google Shape;238;p12"/>
          <p:cNvSpPr/>
          <p:nvPr/>
        </p:nvSpPr>
        <p:spPr>
          <a:xfrm>
            <a:off x="5235893" y="4942046"/>
            <a:ext cx="3107769"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BDA189"/>
              </a:buClr>
              <a:buSzPts val="2200"/>
              <a:buFont typeface="Prata"/>
              <a:buNone/>
            </a:pPr>
            <a:r>
              <a:rPr lang="en-US" sz="2200">
                <a:solidFill>
                  <a:srgbClr val="BDA189"/>
                </a:solidFill>
                <a:latin typeface="Prata"/>
                <a:ea typeface="Prata"/>
                <a:cs typeface="Prata"/>
                <a:sym typeface="Prata"/>
              </a:rPr>
              <a:t>Clustering Consistency</a:t>
            </a:r>
            <a:endParaRPr sz="2200">
              <a:solidFill>
                <a:schemeClr val="lt1"/>
              </a:solidFill>
              <a:latin typeface="Arial"/>
              <a:ea typeface="Arial"/>
              <a:cs typeface="Arial"/>
              <a:sym typeface="Arial"/>
            </a:endParaRPr>
          </a:p>
        </p:txBody>
      </p:sp>
      <p:sp>
        <p:nvSpPr>
          <p:cNvPr id="239" name="Google Shape;239;p12"/>
          <p:cNvSpPr/>
          <p:nvPr/>
        </p:nvSpPr>
        <p:spPr>
          <a:xfrm>
            <a:off x="5235893" y="5432465"/>
            <a:ext cx="4158615" cy="181451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BDA189"/>
              </a:buClr>
              <a:buSzPts val="1750"/>
              <a:buFont typeface="Manrope"/>
              <a:buNone/>
            </a:pPr>
            <a:r>
              <a:rPr lang="en-US" sz="1750">
                <a:solidFill>
                  <a:srgbClr val="BDA189"/>
                </a:solidFill>
                <a:latin typeface="Manrope"/>
                <a:ea typeface="Manrope"/>
                <a:cs typeface="Manrope"/>
                <a:sym typeface="Manrope"/>
              </a:rPr>
              <a:t>Both K-Means and DBSCAN produced similar classification of residential zones, resulting in identical optimal routes despite different clustering approaches.</a:t>
            </a:r>
            <a:endParaRPr sz="1750">
              <a:solidFill>
                <a:schemeClr val="lt1"/>
              </a:solidFill>
              <a:latin typeface="Arial"/>
              <a:ea typeface="Arial"/>
              <a:cs typeface="Arial"/>
              <a:sym typeface="Arial"/>
            </a:endParaRPr>
          </a:p>
        </p:txBody>
      </p:sp>
      <p:pic>
        <p:nvPicPr>
          <p:cNvPr id="240" name="Google Shape;240;p12" descr="preencoded.png"/>
          <p:cNvPicPr preferRelativeResize="0"/>
          <p:nvPr/>
        </p:nvPicPr>
        <p:blipFill rotWithShape="1">
          <a:blip r:embed="rId5">
            <a:alphaModFix/>
          </a:blip>
          <a:srcRect/>
          <a:stretch/>
        </p:blipFill>
        <p:spPr>
          <a:xfrm>
            <a:off x="9677995" y="2145030"/>
            <a:ext cx="4158615" cy="2570202"/>
          </a:xfrm>
          <a:prstGeom prst="rect">
            <a:avLst/>
          </a:prstGeom>
          <a:noFill/>
          <a:ln>
            <a:noFill/>
          </a:ln>
        </p:spPr>
      </p:pic>
      <p:sp>
        <p:nvSpPr>
          <p:cNvPr id="241" name="Google Shape;241;p12"/>
          <p:cNvSpPr/>
          <p:nvPr/>
        </p:nvSpPr>
        <p:spPr>
          <a:xfrm>
            <a:off x="9677995" y="4942046"/>
            <a:ext cx="3175516"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BDA189"/>
              </a:buClr>
              <a:buSzPts val="2200"/>
              <a:buFont typeface="Prata"/>
              <a:buNone/>
            </a:pPr>
            <a:r>
              <a:rPr lang="en-US" sz="2200">
                <a:solidFill>
                  <a:srgbClr val="BDA189"/>
                </a:solidFill>
                <a:latin typeface="Prata"/>
                <a:ea typeface="Prata"/>
                <a:cs typeface="Prata"/>
                <a:sym typeface="Prata"/>
              </a:rPr>
              <a:t>Real-World Application</a:t>
            </a:r>
            <a:endParaRPr sz="2200">
              <a:solidFill>
                <a:schemeClr val="lt1"/>
              </a:solidFill>
              <a:latin typeface="Arial"/>
              <a:ea typeface="Arial"/>
              <a:cs typeface="Arial"/>
              <a:sym typeface="Arial"/>
            </a:endParaRPr>
          </a:p>
        </p:txBody>
      </p:sp>
      <p:sp>
        <p:nvSpPr>
          <p:cNvPr id="242" name="Google Shape;242;p12"/>
          <p:cNvSpPr/>
          <p:nvPr/>
        </p:nvSpPr>
        <p:spPr>
          <a:xfrm>
            <a:off x="9677995" y="5432465"/>
            <a:ext cx="4158615" cy="145161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BDA189"/>
              </a:buClr>
              <a:buSzPts val="1750"/>
              <a:buFont typeface="Manrope"/>
              <a:buNone/>
            </a:pPr>
            <a:r>
              <a:rPr lang="en-US" sz="1750">
                <a:solidFill>
                  <a:srgbClr val="BDA189"/>
                </a:solidFill>
                <a:latin typeface="Manrope"/>
                <a:ea typeface="Manrope"/>
                <a:cs typeface="Manrope"/>
                <a:sym typeface="Manrope"/>
              </a:rPr>
              <a:t>The resulting routes maximize safety and comfort by deliberately avoiding areas classified under other road types.</a:t>
            </a:r>
            <a:endParaRPr sz="175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95"/>
        <p:cNvGrpSpPr/>
        <p:nvPr/>
      </p:nvGrpSpPr>
      <p:grpSpPr>
        <a:xfrm>
          <a:off x="0" y="0"/>
          <a:ext cx="0" cy="0"/>
          <a:chOff x="0" y="0"/>
          <a:chExt cx="0" cy="0"/>
        </a:xfrm>
      </p:grpSpPr>
      <p:sp>
        <p:nvSpPr>
          <p:cNvPr id="96" name="Google Shape;96;p2"/>
          <p:cNvSpPr/>
          <p:nvPr/>
        </p:nvSpPr>
        <p:spPr>
          <a:xfrm>
            <a:off x="559475" y="920280"/>
            <a:ext cx="5314831" cy="499586"/>
          </a:xfrm>
          <a:prstGeom prst="rect">
            <a:avLst/>
          </a:prstGeom>
          <a:noFill/>
          <a:ln>
            <a:noFill/>
          </a:ln>
        </p:spPr>
        <p:txBody>
          <a:bodyPr spcFirstLastPara="1" wrap="square" lIns="0" tIns="0" rIns="0" bIns="0" anchor="t" anchorCtr="0">
            <a:noAutofit/>
          </a:bodyPr>
          <a:lstStyle/>
          <a:p>
            <a:pPr marL="0" marR="0" lvl="0" indent="0" algn="l" rtl="0">
              <a:lnSpc>
                <a:spcPct val="88636"/>
              </a:lnSpc>
              <a:spcBef>
                <a:spcPts val="0"/>
              </a:spcBef>
              <a:spcAft>
                <a:spcPts val="0"/>
              </a:spcAft>
              <a:buClr>
                <a:srgbClr val="F2D4BA"/>
              </a:buClr>
              <a:buSzPts val="4400"/>
              <a:buFont typeface="Prata"/>
              <a:buNone/>
            </a:pPr>
            <a:r>
              <a:rPr lang="en-US" sz="4400" b="0" i="0" u="none" strike="noStrike" cap="none">
                <a:solidFill>
                  <a:srgbClr val="F2D4BA"/>
                </a:solidFill>
                <a:latin typeface="Prata"/>
                <a:ea typeface="Prata"/>
                <a:cs typeface="Prata"/>
                <a:sym typeface="Prata"/>
              </a:rPr>
              <a:t>The Evolution of Navigation</a:t>
            </a:r>
            <a:endParaRPr sz="4400" b="0" i="0" u="none" strike="noStrike" cap="none">
              <a:solidFill>
                <a:schemeClr val="lt1"/>
              </a:solidFill>
              <a:latin typeface="Prata"/>
              <a:ea typeface="Prata"/>
              <a:cs typeface="Prata"/>
              <a:sym typeface="Prata"/>
            </a:endParaRPr>
          </a:p>
        </p:txBody>
      </p:sp>
      <p:pic>
        <p:nvPicPr>
          <p:cNvPr id="97" name="Google Shape;97;p2" descr="preencoded.png"/>
          <p:cNvPicPr preferRelativeResize="0"/>
          <p:nvPr/>
        </p:nvPicPr>
        <p:blipFill rotWithShape="1">
          <a:blip r:embed="rId3">
            <a:alphaModFix/>
          </a:blip>
          <a:srcRect/>
          <a:stretch/>
        </p:blipFill>
        <p:spPr>
          <a:xfrm>
            <a:off x="8387025" y="591175"/>
            <a:ext cx="6203199" cy="6949174"/>
          </a:xfrm>
          <a:prstGeom prst="rect">
            <a:avLst/>
          </a:prstGeom>
          <a:noFill/>
          <a:ln>
            <a:noFill/>
          </a:ln>
        </p:spPr>
      </p:pic>
      <p:sp>
        <p:nvSpPr>
          <p:cNvPr id="98" name="Google Shape;98;p2"/>
          <p:cNvSpPr/>
          <p:nvPr/>
        </p:nvSpPr>
        <p:spPr>
          <a:xfrm>
            <a:off x="424450" y="2525750"/>
            <a:ext cx="8426100" cy="3458100"/>
          </a:xfrm>
          <a:prstGeom prst="rect">
            <a:avLst/>
          </a:prstGeom>
          <a:noFill/>
          <a:ln>
            <a:noFill/>
          </a:ln>
        </p:spPr>
        <p:txBody>
          <a:bodyPr spcFirstLastPara="1" wrap="square" lIns="0" tIns="0" rIns="0" bIns="0" anchor="t" anchorCtr="0">
            <a:noAutofit/>
          </a:bodyPr>
          <a:lstStyle/>
          <a:p>
            <a:pPr marL="342900" marR="0" lvl="0" indent="-342900" algn="l" rtl="0">
              <a:lnSpc>
                <a:spcPct val="69642"/>
              </a:lnSpc>
              <a:spcBef>
                <a:spcPts val="0"/>
              </a:spcBef>
              <a:spcAft>
                <a:spcPts val="0"/>
              </a:spcAft>
              <a:buClr>
                <a:srgbClr val="F2D4BA"/>
              </a:buClr>
              <a:buSzPts val="2800"/>
              <a:buFont typeface="Arial"/>
              <a:buChar char="•"/>
            </a:pPr>
            <a:r>
              <a:rPr lang="en-US" sz="2800" b="0" i="0" u="none" strike="noStrike" cap="none">
                <a:solidFill>
                  <a:srgbClr val="F2D4BA"/>
                </a:solidFill>
                <a:latin typeface="Manrope"/>
                <a:ea typeface="Manrope"/>
                <a:cs typeface="Manrope"/>
                <a:sym typeface="Manrope"/>
              </a:rPr>
              <a:t>Paper maps → Advance planning, limited info</a:t>
            </a:r>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0" marR="0" lvl="0" indent="0" algn="l" rtl="0">
              <a:lnSpc>
                <a:spcPct val="69642"/>
              </a:lnSpc>
              <a:spcBef>
                <a:spcPts val="0"/>
              </a:spcBef>
              <a:spcAft>
                <a:spcPts val="0"/>
              </a:spcAft>
              <a:buNone/>
            </a:pPr>
            <a:endParaRPr sz="2800" b="0" i="0" u="none" strike="noStrike" cap="none">
              <a:solidFill>
                <a:srgbClr val="F2D4BA"/>
              </a:solidFill>
              <a:latin typeface="Manrope"/>
              <a:ea typeface="Manrope"/>
              <a:cs typeface="Manrope"/>
              <a:sym typeface="Manrope"/>
            </a:endParaRPr>
          </a:p>
          <a:p>
            <a:pPr marL="342900" marR="0" lvl="0" indent="-342900" algn="l" rtl="0">
              <a:lnSpc>
                <a:spcPct val="69642"/>
              </a:lnSpc>
              <a:spcBef>
                <a:spcPts val="0"/>
              </a:spcBef>
              <a:spcAft>
                <a:spcPts val="0"/>
              </a:spcAft>
              <a:buClr>
                <a:srgbClr val="F2D4BA"/>
              </a:buClr>
              <a:buSzPts val="2800"/>
              <a:buFont typeface="Arial"/>
              <a:buChar char="•"/>
            </a:pPr>
            <a:r>
              <a:rPr lang="en-US" sz="2800" b="0" i="0" u="none" strike="noStrike" cap="none">
                <a:solidFill>
                  <a:srgbClr val="F2D4BA"/>
                </a:solidFill>
                <a:latin typeface="Manrope"/>
                <a:ea typeface="Manrope"/>
                <a:cs typeface="Manrope"/>
                <a:sym typeface="Manrope"/>
              </a:rPr>
              <a:t>Navigation apps → Real-time, route optimization</a:t>
            </a:r>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0" marR="0" lvl="0" indent="0" algn="l" rtl="0">
              <a:lnSpc>
                <a:spcPct val="69642"/>
              </a:lnSpc>
              <a:spcBef>
                <a:spcPts val="0"/>
              </a:spcBef>
              <a:spcAft>
                <a:spcPts val="0"/>
              </a:spcAft>
              <a:buNone/>
            </a:pPr>
            <a:endParaRPr sz="2800" b="0" i="0" u="none" strike="noStrike" cap="none">
              <a:solidFill>
                <a:srgbClr val="F2D4BA"/>
              </a:solidFill>
              <a:latin typeface="Manrope"/>
              <a:ea typeface="Manrope"/>
              <a:cs typeface="Manrope"/>
              <a:sym typeface="Manrope"/>
            </a:endParaRPr>
          </a:p>
          <a:p>
            <a:pPr marL="342900" marR="0" lvl="0" indent="-342900" algn="l" rtl="0">
              <a:lnSpc>
                <a:spcPct val="69642"/>
              </a:lnSpc>
              <a:spcBef>
                <a:spcPts val="0"/>
              </a:spcBef>
              <a:spcAft>
                <a:spcPts val="0"/>
              </a:spcAft>
              <a:buClr>
                <a:srgbClr val="F2D4BA"/>
              </a:buClr>
              <a:buSzPts val="2800"/>
              <a:buFont typeface="Arial"/>
              <a:buChar char="•"/>
            </a:pPr>
            <a:r>
              <a:rPr lang="en-US" sz="2800" b="0" i="0" u="none" strike="noStrike" cap="none">
                <a:solidFill>
                  <a:srgbClr val="F2D4BA"/>
                </a:solidFill>
                <a:latin typeface="Manrope"/>
                <a:ea typeface="Manrope"/>
                <a:cs typeface="Manrope"/>
                <a:sym typeface="Manrope"/>
              </a:rPr>
              <a:t>Is the shortest path always the best?</a:t>
            </a:r>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Manrope"/>
              <a:ea typeface="Manrope"/>
              <a:cs typeface="Manrope"/>
              <a:sym typeface="Manrope"/>
            </a:endParaRPr>
          </a:p>
          <a:p>
            <a:pPr marL="0" marR="0" lvl="0" indent="0" algn="l" rtl="0">
              <a:lnSpc>
                <a:spcPct val="69642"/>
              </a:lnSpc>
              <a:spcBef>
                <a:spcPts val="0"/>
              </a:spcBef>
              <a:spcAft>
                <a:spcPts val="0"/>
              </a:spcAft>
              <a:buNone/>
            </a:pPr>
            <a:r>
              <a:rPr lang="en-US" sz="2800" b="0" i="0" u="none" strike="noStrike" cap="none">
                <a:solidFill>
                  <a:srgbClr val="F2D4BA"/>
                </a:solidFill>
                <a:latin typeface="Manrope"/>
                <a:ea typeface="Manrope"/>
                <a:cs typeface="Manrope"/>
                <a:sym typeface="Manrope"/>
              </a:rPr>
              <a:t> </a:t>
            </a:r>
            <a:endParaRPr sz="2800" b="0" i="0" u="none" strike="noStrike" cap="none">
              <a:solidFill>
                <a:schemeClr val="lt1"/>
              </a:solidFill>
              <a:latin typeface="Manrope"/>
              <a:ea typeface="Manrope"/>
              <a:cs typeface="Manrope"/>
              <a:sym typeface="Manrope"/>
            </a:endParaRPr>
          </a:p>
        </p:txBody>
      </p:sp>
      <p:sp>
        <p:nvSpPr>
          <p:cNvPr id="99" name="Google Shape;99;p2"/>
          <p:cNvSpPr/>
          <p:nvPr/>
        </p:nvSpPr>
        <p:spPr>
          <a:xfrm>
            <a:off x="1472209" y="4659346"/>
            <a:ext cx="7100292" cy="4821674"/>
          </a:xfrm>
          <a:prstGeom prst="rect">
            <a:avLst/>
          </a:prstGeom>
          <a:noFill/>
          <a:ln>
            <a:noFill/>
          </a:ln>
        </p:spPr>
        <p:txBody>
          <a:bodyPr spcFirstLastPara="1" wrap="square" lIns="0" tIns="0" rIns="0" bIns="0" anchor="t" anchorCtr="0">
            <a:noAutofit/>
          </a:bodyPr>
          <a:lstStyle/>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Georgia"/>
              <a:ea typeface="Georgia"/>
              <a:cs typeface="Georgia"/>
              <a:sym typeface="Georgia"/>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Georgia"/>
              <a:ea typeface="Georgia"/>
              <a:cs typeface="Georgia"/>
              <a:sym typeface="Georgia"/>
            </a:endParaRPr>
          </a:p>
          <a:p>
            <a:pPr marL="342900" marR="0" lvl="0" indent="-165100" algn="l" rtl="0">
              <a:lnSpc>
                <a:spcPct val="69642"/>
              </a:lnSpc>
              <a:spcBef>
                <a:spcPts val="0"/>
              </a:spcBef>
              <a:spcAft>
                <a:spcPts val="0"/>
              </a:spcAft>
              <a:buClr>
                <a:schemeClr val="lt1"/>
              </a:buClr>
              <a:buSzPts val="2800"/>
              <a:buFont typeface="Arial"/>
              <a:buNone/>
            </a:pPr>
            <a:endParaRPr sz="2800" b="0" i="0" u="none" strike="noStrike" cap="none">
              <a:solidFill>
                <a:srgbClr val="F2D4BA"/>
              </a:solidFill>
              <a:latin typeface="Georgia"/>
              <a:ea typeface="Georgia"/>
              <a:cs typeface="Georgia"/>
              <a:sym typeface="Georgia"/>
            </a:endParaRPr>
          </a:p>
          <a:p>
            <a:pPr marL="0" marR="0" lvl="0" indent="0" algn="l" rtl="0">
              <a:lnSpc>
                <a:spcPct val="69642"/>
              </a:lnSpc>
              <a:spcBef>
                <a:spcPts val="0"/>
              </a:spcBef>
              <a:spcAft>
                <a:spcPts val="0"/>
              </a:spcAft>
              <a:buNone/>
            </a:pPr>
            <a:r>
              <a:rPr lang="en-US" sz="2800" b="0" i="0" u="none" strike="noStrike" cap="none">
                <a:solidFill>
                  <a:srgbClr val="F2D4BA"/>
                </a:solidFill>
                <a:latin typeface="Georgia"/>
                <a:ea typeface="Georgia"/>
                <a:cs typeface="Georgia"/>
                <a:sym typeface="Georgia"/>
              </a:rPr>
              <a:t> </a:t>
            </a:r>
            <a:endParaRPr sz="2800" b="0" i="0" u="none" strike="noStrike" cap="none">
              <a:solidFill>
                <a:schemeClr val="lt1"/>
              </a:solidFill>
              <a:latin typeface="Georgia"/>
              <a:ea typeface="Georgia"/>
              <a:cs typeface="Georgia"/>
              <a:sym typeface="Georgia"/>
            </a:endParaRPr>
          </a:p>
        </p:txBody>
      </p:sp>
      <p:sp>
        <p:nvSpPr>
          <p:cNvPr id="100" name="Google Shape;100;p2"/>
          <p:cNvSpPr/>
          <p:nvPr/>
        </p:nvSpPr>
        <p:spPr>
          <a:xfrm>
            <a:off x="638425" y="6891525"/>
            <a:ext cx="13669500" cy="954900"/>
          </a:xfrm>
          <a:prstGeom prst="rect">
            <a:avLst/>
          </a:prstGeom>
          <a:noFill/>
          <a:ln>
            <a:noFill/>
          </a:ln>
        </p:spPr>
        <p:txBody>
          <a:bodyPr spcFirstLastPara="1" wrap="square" lIns="0" tIns="0" rIns="0" bIns="0" anchor="t" anchorCtr="0">
            <a:noAutofit/>
          </a:bodyPr>
          <a:lstStyle/>
          <a:p>
            <a:pPr marL="0" marR="0" lvl="0" indent="0" algn="l" rtl="0">
              <a:lnSpc>
                <a:spcPct val="69642"/>
              </a:lnSpc>
              <a:spcBef>
                <a:spcPts val="0"/>
              </a:spcBef>
              <a:spcAft>
                <a:spcPts val="0"/>
              </a:spcAft>
              <a:buNone/>
            </a:pPr>
            <a:r>
              <a:rPr lang="en-US" sz="2800" b="0" i="1" u="none" strike="noStrike" cap="none" dirty="0">
                <a:solidFill>
                  <a:srgbClr val="F2D4BA"/>
                </a:solidFill>
                <a:latin typeface="Manrope"/>
                <a:ea typeface="Manrope"/>
                <a:cs typeface="Manrope"/>
                <a:sym typeface="Manrope"/>
              </a:rPr>
              <a:t>Navigation apps find the shortest route – but is that enough for </a:t>
            </a:r>
            <a:r>
              <a:rPr lang="en-US" sz="2800" i="1" dirty="0">
                <a:solidFill>
                  <a:srgbClr val="F2D4BA"/>
                </a:solidFill>
                <a:latin typeface="Manrope"/>
                <a:ea typeface="Manrope"/>
                <a:cs typeface="Manrope"/>
                <a:sym typeface="Manrope"/>
              </a:rPr>
              <a:t> on land navigation</a:t>
            </a:r>
            <a:r>
              <a:rPr lang="en-US" sz="2800" b="0" i="1" u="none" strike="noStrike" cap="none" dirty="0">
                <a:solidFill>
                  <a:srgbClr val="F2D4BA"/>
                </a:solidFill>
                <a:latin typeface="Manrope"/>
                <a:ea typeface="Manrope"/>
                <a:cs typeface="Manrope"/>
                <a:sym typeface="Manrope"/>
              </a:rPr>
              <a:t>?</a:t>
            </a:r>
            <a:endParaRPr dirty="0"/>
          </a:p>
          <a:p>
            <a:pPr marL="342900" marR="0" lvl="0" indent="-165100" algn="l" rtl="0">
              <a:lnSpc>
                <a:spcPct val="69642"/>
              </a:lnSpc>
              <a:spcBef>
                <a:spcPts val="0"/>
              </a:spcBef>
              <a:spcAft>
                <a:spcPts val="0"/>
              </a:spcAft>
              <a:buClr>
                <a:schemeClr val="lt1"/>
              </a:buClr>
              <a:buSzPts val="2800"/>
              <a:buFont typeface="Arial"/>
              <a:buNone/>
            </a:pPr>
            <a:endParaRPr sz="2800" b="0" i="1" u="none" strike="noStrike" cap="none" dirty="0">
              <a:solidFill>
                <a:srgbClr val="F2D4BA"/>
              </a:solidFill>
              <a:latin typeface="Manrope"/>
              <a:ea typeface="Manrope"/>
              <a:cs typeface="Manrope"/>
              <a:sym typeface="Manrope"/>
            </a:endParaRPr>
          </a:p>
          <a:p>
            <a:pPr marL="342900" marR="0" lvl="0" indent="-165100" algn="l" rtl="0">
              <a:lnSpc>
                <a:spcPct val="69642"/>
              </a:lnSpc>
              <a:spcBef>
                <a:spcPts val="0"/>
              </a:spcBef>
              <a:spcAft>
                <a:spcPts val="0"/>
              </a:spcAft>
              <a:buClr>
                <a:schemeClr val="lt1"/>
              </a:buClr>
              <a:buSzPts val="2800"/>
              <a:buFont typeface="Arial"/>
              <a:buNone/>
            </a:pPr>
            <a:endParaRPr sz="2800" b="0" i="1" u="none" strike="noStrike" cap="none" dirty="0">
              <a:solidFill>
                <a:srgbClr val="F2D4BA"/>
              </a:solidFill>
              <a:latin typeface="Manrope"/>
              <a:ea typeface="Manrope"/>
              <a:cs typeface="Manrope"/>
              <a:sym typeface="Manrope"/>
            </a:endParaRPr>
          </a:p>
          <a:p>
            <a:pPr marL="0" marR="0" lvl="0" indent="0" algn="l" rtl="0">
              <a:lnSpc>
                <a:spcPct val="69642"/>
              </a:lnSpc>
              <a:spcBef>
                <a:spcPts val="0"/>
              </a:spcBef>
              <a:spcAft>
                <a:spcPts val="0"/>
              </a:spcAft>
              <a:buNone/>
            </a:pPr>
            <a:endParaRPr sz="2800" b="0" i="1" u="none" strike="noStrike" cap="none" dirty="0">
              <a:solidFill>
                <a:schemeClr val="lt1"/>
              </a:solidFill>
              <a:latin typeface="Manrope"/>
              <a:ea typeface="Manrope"/>
              <a:cs typeface="Manrope"/>
              <a:sym typeface="Manrope"/>
            </a:endParaR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62626"/>
        </a:solidFill>
        <a:effectLst/>
      </p:bgPr>
    </p:bg>
    <p:spTree>
      <p:nvGrpSpPr>
        <p:cNvPr id="1" name="Shape 105"/>
        <p:cNvGrpSpPr/>
        <p:nvPr/>
      </p:nvGrpSpPr>
      <p:grpSpPr>
        <a:xfrm>
          <a:off x="0" y="0"/>
          <a:ext cx="0" cy="0"/>
          <a:chOff x="0" y="0"/>
          <a:chExt cx="0" cy="0"/>
        </a:xfrm>
      </p:grpSpPr>
      <p:sp>
        <p:nvSpPr>
          <p:cNvPr id="106" name="Google Shape;106;p3"/>
          <p:cNvSpPr/>
          <p:nvPr/>
        </p:nvSpPr>
        <p:spPr>
          <a:xfrm>
            <a:off x="559475" y="439576"/>
            <a:ext cx="8133600" cy="1134600"/>
          </a:xfrm>
          <a:prstGeom prst="rect">
            <a:avLst/>
          </a:prstGeom>
          <a:noFill/>
          <a:ln>
            <a:noFill/>
          </a:ln>
        </p:spPr>
        <p:txBody>
          <a:bodyPr anchor="t" anchorCtr="0" bIns="0" lIns="0" rIns="0" spcFirstLastPara="1" tIns="0" wrap="square">
            <a:noAutofit/>
          </a:bodyPr>
          <a:lstStyle/>
          <a:p>
            <a:pPr algn="l" indent="0" lvl="0" marL="0" marR="0" rtl="0">
              <a:lnSpc>
                <a:spcPct val="88636"/>
              </a:lnSpc>
              <a:spcBef>
                <a:spcPts val="0"/>
              </a:spcBef>
              <a:spcAft>
                <a:spcPts val="0"/>
              </a:spcAft>
              <a:buClr>
                <a:srgbClr val="F2D4BA"/>
              </a:buClr>
              <a:buSzPts val="4400"/>
              <a:buFont typeface="Prata"/>
              <a:buNone/>
            </a:pPr>
            <a:r>
              <a:rPr b="0" cap="none" i="0" lang="en-US" strike="noStrike" sz="4400" u="none">
                <a:solidFill>
                  <a:srgbClr val="F2D4BA"/>
                </a:solidFill>
                <a:latin typeface="Prata"/>
                <a:ea typeface="Prata"/>
                <a:cs typeface="Prata"/>
                <a:sym typeface="Prata"/>
              </a:rPr>
              <a:t>Research Methodology Overview</a:t>
            </a:r>
            <a:endParaRPr/>
          </a:p>
        </p:txBody>
      </p:sp>
      <p:pic>
        <p:nvPicPr>
          <p:cNvPr descr="preencoded.png" id="107" name="Google Shape;107;p3"/>
          <p:cNvPicPr preferRelativeResize="0"/>
          <p:nvPr/>
        </p:nvPicPr>
        <p:blipFill rotWithShape="1">
          <a:blip r:embed="rId3">
            <a:alphaModFix/>
          </a:blip>
          <a:srcRect/>
          <a:stretch/>
        </p:blipFill>
        <p:spPr>
          <a:xfrm>
            <a:off x="1161574" y="2095974"/>
            <a:ext cx="1196816" cy="1683068"/>
          </a:xfrm>
          <a:prstGeom prst="rect">
            <a:avLst/>
          </a:prstGeom>
          <a:noFill/>
          <a:ln>
            <a:noFill/>
          </a:ln>
        </p:spPr>
      </p:pic>
      <p:sp>
        <p:nvSpPr>
          <p:cNvPr id="108" name="Google Shape;108;p3"/>
          <p:cNvSpPr/>
          <p:nvPr/>
        </p:nvSpPr>
        <p:spPr>
          <a:xfrm>
            <a:off x="2597695" y="2239101"/>
            <a:ext cx="5028600" cy="383100"/>
          </a:xfrm>
          <a:prstGeom prst="rect">
            <a:avLst/>
          </a:prstGeom>
          <a:noFill/>
          <a:ln>
            <a:noFill/>
          </a:ln>
        </p:spPr>
        <p:txBody>
          <a:bodyPr anchor="t" anchorCtr="0" bIns="0" lIns="0" rIns="0" spcFirstLastPara="1" tIns="0" wrap="square">
            <a:noAutofit/>
          </a:bodyPr>
          <a:lstStyle/>
          <a:p>
            <a:pPr algn="l" indent="0" lvl="0" marL="0" marR="0" rtl="0">
              <a:lnSpc>
                <a:spcPct val="85937"/>
              </a:lnSpc>
              <a:spcBef>
                <a:spcPts val="0"/>
              </a:spcBef>
              <a:spcAft>
                <a:spcPts val="0"/>
              </a:spcAft>
              <a:buNone/>
            </a:pPr>
            <a:r>
              <a:rPr b="1" cap="none" i="0" lang="en-US" strike="noStrike" sz="3200" u="none">
                <a:solidFill>
                  <a:srgbClr val="F6C5AB"/>
                </a:solidFill>
                <a:latin typeface="Manrope"/>
                <a:ea typeface="Manrope"/>
                <a:cs typeface="Manrope"/>
                <a:sym typeface="Manrope"/>
              </a:rPr>
              <a:t>Data Acquisition</a:t>
            </a:r>
            <a:endParaRPr b="1" cap="none" i="0" strike="noStrike" sz="3200" u="none">
              <a:solidFill>
                <a:srgbClr val="F6C5AB"/>
              </a:solidFill>
              <a:latin typeface="Manrope"/>
              <a:ea typeface="Manrope"/>
              <a:cs typeface="Manrope"/>
              <a:sym typeface="Manrope"/>
            </a:endParaRPr>
          </a:p>
        </p:txBody>
      </p:sp>
      <p:sp>
        <p:nvSpPr>
          <p:cNvPr id="109" name="Google Shape;109;p3"/>
          <p:cNvSpPr/>
          <p:nvPr/>
        </p:nvSpPr>
        <p:spPr>
          <a:xfrm>
            <a:off x="2597700" y="2690400"/>
            <a:ext cx="5596800" cy="765900"/>
          </a:xfrm>
          <a:prstGeom prst="rect">
            <a:avLst/>
          </a:prstGeom>
          <a:noFill/>
          <a:ln>
            <a:noFill/>
          </a:ln>
        </p:spPr>
        <p:txBody>
          <a:bodyPr anchor="t" anchorCtr="0" bIns="0" lIns="0" rIns="0" spcFirstLastPara="1" tIns="0" wrap="square">
            <a:noAutofit/>
          </a:bodyPr>
          <a:lstStyle/>
          <a:p>
            <a:pPr algn="l" indent="-342900" lvl="0" marL="342900" marR="0" rtl="0">
              <a:lnSpc>
                <a:spcPct val="107142"/>
              </a:lnSpc>
              <a:spcBef>
                <a:spcPts val="0"/>
              </a:spcBef>
              <a:spcAft>
                <a:spcPts val="0"/>
              </a:spcAft>
              <a:buClr>
                <a:srgbClr val="F6C5AB"/>
              </a:buClr>
              <a:buSzPts val="2800"/>
              <a:buFont typeface="Arial"/>
              <a:buChar char="•"/>
            </a:pPr>
            <a:r>
              <a:rPr b="0" cap="none" i="0" lang="en-US" strike="noStrike" sz="2800" u="none">
                <a:solidFill>
                  <a:srgbClr val="F6C5AB"/>
                </a:solidFill>
                <a:latin typeface="Manrope"/>
                <a:ea typeface="Manrope"/>
                <a:cs typeface="Manrope"/>
                <a:sym typeface="Manrope"/>
              </a:rPr>
              <a:t>Source: OpenStreetMap (OSM)</a:t>
            </a:r>
            <a:endParaRPr/>
          </a:p>
          <a:p>
            <a:pPr algn="l" indent="-342900" lvl="0" marL="342900" marR="0" rtl="0">
              <a:lnSpc>
                <a:spcPct val="107142"/>
              </a:lnSpc>
              <a:spcBef>
                <a:spcPts val="0"/>
              </a:spcBef>
              <a:spcAft>
                <a:spcPts val="0"/>
              </a:spcAft>
              <a:buClr>
                <a:srgbClr val="F6C5AB"/>
              </a:buClr>
              <a:buSzPts val="2800"/>
              <a:buFont typeface="Arial"/>
              <a:buChar char="•"/>
            </a:pPr>
            <a:r>
              <a:rPr b="0" cap="none" i="0" lang="en-US" strike="noStrike" sz="2800" u="none">
                <a:solidFill>
                  <a:srgbClr val="F6C5AB"/>
                </a:solidFill>
                <a:latin typeface="Manrope"/>
                <a:ea typeface="Manrope"/>
                <a:cs typeface="Manrope"/>
                <a:sym typeface="Manrope"/>
              </a:rPr>
              <a:t>Library: OSMnx</a:t>
            </a:r>
            <a:endParaRPr b="0" cap="none" i="0" strike="noStrike" sz="2800" u="none">
              <a:solidFill>
                <a:srgbClr val="F6C5AB"/>
              </a:solidFill>
              <a:latin typeface="Manrope"/>
              <a:ea typeface="Manrope"/>
              <a:cs typeface="Manrope"/>
              <a:sym typeface="Manrope"/>
            </a:endParaRPr>
          </a:p>
          <a:p>
            <a:pPr algn="l" indent="-165100" lvl="0" marL="342900" marR="0" rtl="0">
              <a:lnSpc>
                <a:spcPct val="107142"/>
              </a:lnSpc>
              <a:spcBef>
                <a:spcPts val="0"/>
              </a:spcBef>
              <a:spcAft>
                <a:spcPts val="0"/>
              </a:spcAft>
              <a:buClr>
                <a:schemeClr val="lt1"/>
              </a:buClr>
              <a:buSzPts val="2800"/>
              <a:buFont typeface="Arial"/>
              <a:buNone/>
            </a:pPr>
            <a:endParaRPr b="0" cap="none" i="0" strike="noStrike" sz="2800" u="none">
              <a:solidFill>
                <a:srgbClr val="F6C5AB"/>
              </a:solidFill>
              <a:latin typeface="Manrope"/>
              <a:ea typeface="Manrope"/>
              <a:cs typeface="Manrope"/>
              <a:sym typeface="Manrope"/>
            </a:endParaRPr>
          </a:p>
        </p:txBody>
      </p:sp>
      <p:pic>
        <p:nvPicPr>
          <p:cNvPr descr="preencoded.png" id="110" name="Google Shape;110;p3"/>
          <p:cNvPicPr preferRelativeResize="0"/>
          <p:nvPr/>
        </p:nvPicPr>
        <p:blipFill rotWithShape="1">
          <a:blip r:embed="rId4">
            <a:alphaModFix/>
          </a:blip>
          <a:srcRect/>
          <a:stretch/>
        </p:blipFill>
        <p:spPr>
          <a:xfrm>
            <a:off x="1161574" y="3987641"/>
            <a:ext cx="1196816" cy="1436251"/>
          </a:xfrm>
          <a:prstGeom prst="rect">
            <a:avLst/>
          </a:prstGeom>
          <a:noFill/>
          <a:ln>
            <a:noFill/>
          </a:ln>
        </p:spPr>
      </p:pic>
      <p:sp>
        <p:nvSpPr>
          <p:cNvPr id="111" name="Google Shape;111;p3"/>
          <p:cNvSpPr/>
          <p:nvPr/>
        </p:nvSpPr>
        <p:spPr>
          <a:xfrm>
            <a:off x="2597696" y="4226949"/>
            <a:ext cx="4801200" cy="383100"/>
          </a:xfrm>
          <a:prstGeom prst="rect">
            <a:avLst/>
          </a:prstGeom>
          <a:noFill/>
          <a:ln>
            <a:noFill/>
          </a:ln>
        </p:spPr>
        <p:txBody>
          <a:bodyPr anchor="t" anchorCtr="0" bIns="0" lIns="0" rIns="0" spcFirstLastPara="1" tIns="0" wrap="square">
            <a:noAutofit/>
          </a:bodyPr>
          <a:lstStyle/>
          <a:p>
            <a:pPr algn="l" indent="0" lvl="0" marL="0" marR="0" rtl="0">
              <a:lnSpc>
                <a:spcPct val="85937"/>
              </a:lnSpc>
              <a:spcBef>
                <a:spcPts val="0"/>
              </a:spcBef>
              <a:spcAft>
                <a:spcPts val="0"/>
              </a:spcAft>
              <a:buNone/>
            </a:pPr>
            <a:r>
              <a:rPr b="1" cap="none" i="0" lang="en-US" strike="noStrike" sz="3200" u="none">
                <a:solidFill>
                  <a:srgbClr val="F6C5AB"/>
                </a:solidFill>
                <a:latin typeface="Manrope"/>
                <a:ea typeface="Manrope"/>
                <a:cs typeface="Manrope"/>
                <a:sym typeface="Manrope"/>
              </a:rPr>
              <a:t>Clustering Analysis</a:t>
            </a:r>
            <a:endParaRPr/>
          </a:p>
        </p:txBody>
      </p:sp>
      <p:sp>
        <p:nvSpPr>
          <p:cNvPr id="112" name="Google Shape;112;p3"/>
          <p:cNvSpPr/>
          <p:nvPr/>
        </p:nvSpPr>
        <p:spPr>
          <a:xfrm>
            <a:off x="2597718" y="4685320"/>
            <a:ext cx="6222432" cy="383100"/>
          </a:xfrm>
          <a:prstGeom prst="rect">
            <a:avLst/>
          </a:prstGeom>
          <a:noFill/>
          <a:ln>
            <a:noFill/>
          </a:ln>
        </p:spPr>
        <p:txBody>
          <a:bodyPr anchor="t" anchorCtr="0" bIns="0" lIns="0" rIns="0" spcFirstLastPara="1" tIns="0" wrap="square">
            <a:noAutofit/>
          </a:bodyPr>
          <a:lstStyle/>
          <a:p>
            <a:pPr algn="l" indent="-342900" lvl="0" marL="342900" marR="0" rtl="0">
              <a:lnSpc>
                <a:spcPct val="107142"/>
              </a:lnSpc>
              <a:spcBef>
                <a:spcPts val="0"/>
              </a:spcBef>
              <a:spcAft>
                <a:spcPts val="0"/>
              </a:spcAft>
              <a:buClr>
                <a:srgbClr val="F6C5AB"/>
              </a:buClr>
              <a:buSzPts val="2800"/>
              <a:buFont typeface="Arial"/>
              <a:buChar char="•"/>
            </a:pPr>
            <a:r>
              <a:rPr b="0" cap="none" dirty="0" i="0" lang="en-US" strike="noStrike" sz="2800" u="none">
                <a:solidFill>
                  <a:srgbClr val="F6C5AB"/>
                </a:solidFill>
                <a:latin typeface="Manrope"/>
                <a:ea typeface="Manrope"/>
                <a:cs typeface="Manrope"/>
                <a:sym typeface="Manrope"/>
              </a:rPr>
              <a:t>K-Means </a:t>
            </a:r>
            <a:endParaRPr dirty="0"/>
          </a:p>
          <a:p>
            <a:pPr algn="l" indent="-342900" lvl="0" marL="342900" marR="0" rtl="0">
              <a:lnSpc>
                <a:spcPct val="107142"/>
              </a:lnSpc>
              <a:spcBef>
                <a:spcPts val="0"/>
              </a:spcBef>
              <a:spcAft>
                <a:spcPts val="0"/>
              </a:spcAft>
              <a:buClr>
                <a:srgbClr val="F6C5AB"/>
              </a:buClr>
              <a:buSzPts val="2800"/>
              <a:buFont typeface="Arial"/>
              <a:buChar char="•"/>
            </a:pPr>
            <a:r>
              <a:rPr b="0" cap="none" dirty="0" i="0" lang="en-US" strike="noStrike" sz="2800" u="none">
                <a:solidFill>
                  <a:srgbClr val="F6C5AB"/>
                </a:solidFill>
                <a:latin typeface="Manrope"/>
                <a:ea typeface="Manrope"/>
                <a:cs typeface="Manrope"/>
                <a:sym typeface="Manrope"/>
              </a:rPr>
              <a:t>DBSCAN </a:t>
            </a:r>
            <a:endParaRPr dirty="0"/>
          </a:p>
        </p:txBody>
      </p:sp>
      <p:pic>
        <p:nvPicPr>
          <p:cNvPr descr="preencoded.png" id="113" name="Google Shape;113;p3"/>
          <p:cNvPicPr preferRelativeResize="0"/>
          <p:nvPr/>
        </p:nvPicPr>
        <p:blipFill rotWithShape="1">
          <a:blip r:embed="rId5">
            <a:alphaModFix/>
          </a:blip>
          <a:srcRect/>
          <a:stretch/>
        </p:blipFill>
        <p:spPr>
          <a:xfrm>
            <a:off x="1161574" y="5728692"/>
            <a:ext cx="1196816" cy="1436251"/>
          </a:xfrm>
          <a:prstGeom prst="rect">
            <a:avLst/>
          </a:prstGeom>
          <a:noFill/>
          <a:ln>
            <a:noFill/>
          </a:ln>
        </p:spPr>
      </p:pic>
      <p:sp>
        <p:nvSpPr>
          <p:cNvPr id="114" name="Google Shape;114;p3"/>
          <p:cNvSpPr/>
          <p:nvPr/>
        </p:nvSpPr>
        <p:spPr>
          <a:xfrm>
            <a:off x="2597695" y="5968000"/>
            <a:ext cx="5124600" cy="383100"/>
          </a:xfrm>
          <a:prstGeom prst="rect">
            <a:avLst/>
          </a:prstGeom>
          <a:noFill/>
          <a:ln>
            <a:noFill/>
          </a:ln>
        </p:spPr>
        <p:txBody>
          <a:bodyPr anchor="t" anchorCtr="0" bIns="0" lIns="0" rIns="0" spcFirstLastPara="1" tIns="0" wrap="square">
            <a:noAutofit/>
          </a:bodyPr>
          <a:lstStyle/>
          <a:p>
            <a:pPr algn="l" indent="0" lvl="0" marL="0" marR="0" rtl="0">
              <a:lnSpc>
                <a:spcPct val="85937"/>
              </a:lnSpc>
              <a:spcBef>
                <a:spcPts val="0"/>
              </a:spcBef>
              <a:spcAft>
                <a:spcPts val="0"/>
              </a:spcAft>
              <a:buNone/>
            </a:pPr>
            <a:r>
              <a:rPr b="1" cap="none" i="0" lang="en-US" strike="noStrike" sz="3200" u="none">
                <a:solidFill>
                  <a:srgbClr val="F6C5AB"/>
                </a:solidFill>
                <a:latin typeface="Manrope"/>
                <a:ea typeface="Manrope"/>
                <a:cs typeface="Manrope"/>
                <a:sym typeface="Manrope"/>
              </a:rPr>
              <a:t>Route Optimization</a:t>
            </a:r>
            <a:endParaRPr/>
          </a:p>
        </p:txBody>
      </p:sp>
      <p:sp>
        <p:nvSpPr>
          <p:cNvPr id="115" name="Google Shape;115;p3"/>
          <p:cNvSpPr/>
          <p:nvPr/>
        </p:nvSpPr>
        <p:spPr>
          <a:xfrm>
            <a:off x="2597706" y="6463546"/>
            <a:ext cx="11518821" cy="383024"/>
          </a:xfrm>
          <a:prstGeom prst="rect">
            <a:avLst/>
          </a:prstGeom>
          <a:noFill/>
          <a:ln>
            <a:noFill/>
          </a:ln>
        </p:spPr>
        <p:txBody>
          <a:bodyPr anchor="t" anchorCtr="0" bIns="0" lIns="0" rIns="0" spcFirstLastPara="1" tIns="0" wrap="square">
            <a:noAutofit/>
          </a:bodyPr>
          <a:lstStyle/>
          <a:p>
            <a:pPr algn="l" indent="-342900" lvl="0" marL="342900" marR="0" rtl="0">
              <a:lnSpc>
                <a:spcPct val="107142"/>
              </a:lnSpc>
              <a:spcBef>
                <a:spcPts val="0"/>
              </a:spcBef>
              <a:spcAft>
                <a:spcPts val="0"/>
              </a:spcAft>
              <a:buClr>
                <a:srgbClr val="F6C5AB"/>
              </a:buClr>
              <a:buSzPts val="2800"/>
              <a:buFont typeface="Arial"/>
              <a:buChar char="•"/>
            </a:pPr>
            <a:r>
              <a:rPr b="0" cap="none" i="0" lang="en-US" strike="noStrike" sz="2800" u="none">
                <a:solidFill>
                  <a:srgbClr val="F6C5AB"/>
                </a:solidFill>
                <a:latin typeface="Manrope"/>
                <a:ea typeface="Manrope"/>
                <a:cs typeface="Manrope"/>
                <a:sym typeface="Manrope"/>
              </a:rPr>
              <a:t>Algorithm: A* with Penalty</a:t>
            </a:r>
            <a:endParaRPr/>
          </a:p>
        </p:txBody>
      </p:sp>
      <p:pic>
        <p:nvPicPr>
          <p:cNvPr descr="preencoded.png" id="116" name="Google Shape;116;p3"/>
          <p:cNvPicPr preferRelativeResize="0"/>
          <p:nvPr/>
        </p:nvPicPr>
        <p:blipFill rotWithShape="1">
          <a:blip r:embed="rId6">
            <a:alphaModFix/>
          </a:blip>
          <a:srcRect l="68" r="31"/>
          <a:stretch/>
        </p:blipFill>
        <p:spPr>
          <a:xfrm>
            <a:off x="8820150" y="0"/>
            <a:ext cx="5810250" cy="8229600"/>
          </a:xfrm>
          <a:prstGeom prst="rect">
            <a:avLst/>
          </a:prstGeom>
          <a:noFill/>
          <a:ln>
            <a:noFill/>
          </a:ln>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62626"/>
        </a:solidFill>
        <a:effectLst/>
      </p:bgPr>
    </p:bg>
    <p:spTree>
      <p:nvGrpSpPr>
        <p:cNvPr id="1" name="Shape 121"/>
        <p:cNvGrpSpPr/>
        <p:nvPr/>
      </p:nvGrpSpPr>
      <p:grpSpPr>
        <a:xfrm>
          <a:off x="0" y="0"/>
          <a:ext cx="0" cy="0"/>
          <a:chOff x="0" y="0"/>
          <a:chExt cx="0" cy="0"/>
        </a:xfrm>
      </p:grpSpPr>
      <p:sp>
        <p:nvSpPr>
          <p:cNvPr id="122" name="Google Shape;122;p4"/>
          <p:cNvSpPr/>
          <p:nvPr/>
        </p:nvSpPr>
        <p:spPr>
          <a:xfrm>
            <a:off x="623768" y="20479"/>
            <a:ext cx="5314800" cy="499500"/>
          </a:xfrm>
          <a:prstGeom prst="rect">
            <a:avLst/>
          </a:prstGeom>
          <a:noFill/>
          <a:ln>
            <a:noFill/>
          </a:ln>
        </p:spPr>
        <p:txBody>
          <a:bodyPr anchor="t" anchorCtr="0" bIns="0" lIns="0" rIns="0" spcFirstLastPara="1" tIns="0" wrap="square">
            <a:noAutofit/>
          </a:bodyPr>
          <a:lstStyle/>
          <a:p>
            <a:pPr algn="l" indent="0" lvl="0" marL="0" marR="0" rtl="0">
              <a:lnSpc>
                <a:spcPct val="88636"/>
              </a:lnSpc>
              <a:spcBef>
                <a:spcPts val="0"/>
              </a:spcBef>
              <a:spcAft>
                <a:spcPts val="0"/>
              </a:spcAft>
              <a:buClr>
                <a:srgbClr val="F2D4BA"/>
              </a:buClr>
              <a:buSzPts val="4400"/>
              <a:buFont typeface="Prata"/>
              <a:buNone/>
            </a:pPr>
            <a:r>
              <a:rPr b="0" cap="none" i="0" lang="en-US" strike="noStrike" sz="4400" u="none">
                <a:solidFill>
                  <a:srgbClr val="F2D4BA"/>
                </a:solidFill>
                <a:latin typeface="Prata"/>
                <a:ea typeface="Prata"/>
                <a:cs typeface="Prata"/>
                <a:sym typeface="Prata"/>
              </a:rPr>
              <a:t>Data acquisition </a:t>
            </a:r>
            <a:endParaRPr/>
          </a:p>
        </p:txBody>
      </p:sp>
      <p:sp>
        <p:nvSpPr>
          <p:cNvPr id="123" name="Google Shape;123;p4"/>
          <p:cNvSpPr/>
          <p:nvPr/>
        </p:nvSpPr>
        <p:spPr>
          <a:xfrm>
            <a:off x="704383" y="1217742"/>
            <a:ext cx="4350900" cy="666300"/>
          </a:xfrm>
          <a:prstGeom prst="rect">
            <a:avLst/>
          </a:prstGeom>
          <a:noFill/>
          <a:ln>
            <a:noFill/>
          </a:ln>
        </p:spPr>
        <p:txBody>
          <a:bodyPr anchor="t" anchorCtr="0" bIns="0" lIns="0" rIns="0" spcFirstLastPara="1" tIns="0" wrap="square">
            <a:noAutofit/>
          </a:bodyPr>
          <a:lstStyle/>
          <a:p>
            <a:pPr algn="l" indent="0" lvl="0" marL="0" marR="0" rtl="0">
              <a:lnSpc>
                <a:spcPct val="81250"/>
              </a:lnSpc>
              <a:spcBef>
                <a:spcPts val="0"/>
              </a:spcBef>
              <a:spcAft>
                <a:spcPts val="0"/>
              </a:spcAft>
              <a:buClr>
                <a:srgbClr val="F2D4BA"/>
              </a:buClr>
              <a:buSzPts val="2400"/>
              <a:buFont typeface="Manrope"/>
              <a:buNone/>
            </a:pPr>
            <a:r>
              <a:rPr b="0" cap="none" i="0" lang="en-US" strike="noStrike" sz="2400" u="none">
                <a:solidFill>
                  <a:srgbClr val="F2D4BA"/>
                </a:solidFill>
                <a:latin typeface="Manrope"/>
                <a:ea typeface="Manrope"/>
                <a:cs typeface="Manrope"/>
                <a:sym typeface="Manrope"/>
              </a:rPr>
              <a:t>Study Area Selection</a:t>
            </a:r>
            <a:endParaRPr b="0" cap="none" i="0" strike="noStrike" sz="2400" u="none">
              <a:solidFill>
                <a:schemeClr val="lt1"/>
              </a:solidFill>
              <a:latin typeface="Manrope"/>
              <a:ea typeface="Manrope"/>
              <a:cs typeface="Manrope"/>
              <a:sym typeface="Manrope"/>
            </a:endParaRPr>
          </a:p>
        </p:txBody>
      </p:sp>
      <p:sp>
        <p:nvSpPr>
          <p:cNvPr id="124" name="Google Shape;124;p4"/>
          <p:cNvSpPr/>
          <p:nvPr/>
        </p:nvSpPr>
        <p:spPr>
          <a:xfrm>
            <a:off x="704368" y="2301350"/>
            <a:ext cx="5153700" cy="1051800"/>
          </a:xfrm>
          <a:prstGeom prst="rect">
            <a:avLst/>
          </a:prstGeom>
          <a:noFill/>
          <a:ln>
            <a:noFill/>
          </a:ln>
        </p:spPr>
        <p:txBody>
          <a:bodyPr anchor="t" anchorCtr="0" bIns="0" lIns="0" rIns="0" spcFirstLastPara="1" tIns="0" wrap="square">
            <a:noAutofit/>
          </a:bodyPr>
          <a:lstStyle/>
          <a:p>
            <a:pPr algn="l" indent="0" lvl="0" marL="0" marR="0" rtl="0">
              <a:lnSpc>
                <a:spcPct val="103125"/>
              </a:lnSpc>
              <a:spcBef>
                <a:spcPts val="0"/>
              </a:spcBef>
              <a:spcAft>
                <a:spcPts val="0"/>
              </a:spcAft>
              <a:buClr>
                <a:srgbClr val="BDA189"/>
              </a:buClr>
              <a:buSzPts val="1600"/>
              <a:buFont typeface="Manrope"/>
              <a:buNone/>
            </a:pPr>
            <a:r>
              <a:rPr b="0" cap="none" i="0" lang="en-US" strike="noStrike" sz="1600" u="none">
                <a:solidFill>
                  <a:srgbClr val="BDA189"/>
                </a:solidFill>
                <a:latin typeface="Manrope"/>
                <a:ea typeface="Manrope"/>
                <a:cs typeface="Manrope"/>
                <a:sym typeface="Manrope"/>
              </a:rPr>
              <a:t>Piedmont, California, USA was chosen for its:</a:t>
            </a:r>
            <a:endParaRPr/>
          </a:p>
          <a:p>
            <a:pPr algn="l" indent="0" lvl="0" marL="0" marR="0" rtl="0">
              <a:lnSpc>
                <a:spcPct val="103125"/>
              </a:lnSpc>
              <a:spcBef>
                <a:spcPts val="0"/>
              </a:spcBef>
              <a:spcAft>
                <a:spcPts val="0"/>
              </a:spcAft>
              <a:buClr>
                <a:schemeClr val="lt1"/>
              </a:buClr>
              <a:buSzPts val="1600"/>
              <a:buFont typeface="Arial"/>
              <a:buNone/>
            </a:pPr>
            <a:endParaRPr b="0" cap="none" i="0" strike="noStrike" sz="1600" u="none">
              <a:solidFill>
                <a:srgbClr val="BDA189"/>
              </a:solidFill>
              <a:latin typeface="Manrope"/>
              <a:ea typeface="Manrope"/>
              <a:cs typeface="Manrope"/>
              <a:sym typeface="Manrope"/>
            </a:endParaRPr>
          </a:p>
          <a:p>
            <a:pPr algn="l" indent="-285750" lvl="0" marL="285750" marR="0" rtl="0">
              <a:lnSpc>
                <a:spcPct val="103125"/>
              </a:lnSpc>
              <a:spcBef>
                <a:spcPts val="0"/>
              </a:spcBef>
              <a:spcAft>
                <a:spcPts val="0"/>
              </a:spcAft>
              <a:buClr>
                <a:srgbClr val="BDA189"/>
              </a:buClr>
              <a:buSzPts val="1600"/>
              <a:buFont typeface="Arial"/>
              <a:buChar char="•"/>
            </a:pPr>
            <a:r>
              <a:rPr b="0" cap="none" i="0" lang="en-US" strike="noStrike" sz="1600" u="none">
                <a:solidFill>
                  <a:srgbClr val="BDA189"/>
                </a:solidFill>
                <a:latin typeface="Manrope"/>
                <a:ea typeface="Manrope"/>
                <a:cs typeface="Manrope"/>
                <a:sym typeface="Manrope"/>
              </a:rPr>
              <a:t>Manageable scale for analysis</a:t>
            </a:r>
            <a:endParaRPr/>
          </a:p>
          <a:p>
            <a:pPr algn="l" indent="-285750" lvl="0" marL="285750" marR="0" rtl="0">
              <a:lnSpc>
                <a:spcPct val="103125"/>
              </a:lnSpc>
              <a:spcBef>
                <a:spcPts val="0"/>
              </a:spcBef>
              <a:spcAft>
                <a:spcPts val="0"/>
              </a:spcAft>
              <a:buClr>
                <a:srgbClr val="BDA189"/>
              </a:buClr>
              <a:buSzPts val="1600"/>
              <a:buFont typeface="Arial"/>
              <a:buChar char="•"/>
            </a:pPr>
            <a:r>
              <a:rPr b="0" cap="none" i="0" lang="en-US" strike="noStrike" sz="1600" u="none">
                <a:solidFill>
                  <a:srgbClr val="BDA189"/>
                </a:solidFill>
                <a:latin typeface="Manrope"/>
                <a:ea typeface="Manrope"/>
                <a:cs typeface="Manrope"/>
                <a:sym typeface="Manrope"/>
              </a:rPr>
              <a:t>Well-documented bike infrastructure</a:t>
            </a:r>
            <a:endParaRPr b="0" cap="none" i="0" strike="noStrike" sz="1600" u="none">
              <a:solidFill>
                <a:schemeClr val="lt1"/>
              </a:solidFill>
              <a:latin typeface="Manrope"/>
              <a:ea typeface="Manrope"/>
              <a:cs typeface="Manrope"/>
              <a:sym typeface="Manrope"/>
            </a:endParaRPr>
          </a:p>
        </p:txBody>
      </p:sp>
      <p:sp>
        <p:nvSpPr>
          <p:cNvPr id="125" name="Google Shape;125;p4"/>
          <p:cNvSpPr/>
          <p:nvPr/>
        </p:nvSpPr>
        <p:spPr>
          <a:xfrm>
            <a:off x="7890496" y="1217757"/>
            <a:ext cx="4066200" cy="735900"/>
          </a:xfrm>
          <a:prstGeom prst="rect">
            <a:avLst/>
          </a:prstGeom>
          <a:noFill/>
          <a:ln>
            <a:noFill/>
          </a:ln>
        </p:spPr>
        <p:txBody>
          <a:bodyPr anchor="t" anchorCtr="0" bIns="0" lIns="0" rIns="0" spcFirstLastPara="1" tIns="0" wrap="square">
            <a:noAutofit/>
          </a:bodyPr>
          <a:lstStyle/>
          <a:p>
            <a:pPr algn="l" indent="0" lvl="0" marL="0" marR="0" rtl="0">
              <a:lnSpc>
                <a:spcPct val="81250"/>
              </a:lnSpc>
              <a:spcBef>
                <a:spcPts val="0"/>
              </a:spcBef>
              <a:spcAft>
                <a:spcPts val="0"/>
              </a:spcAft>
              <a:buClr>
                <a:srgbClr val="F2D4BA"/>
              </a:buClr>
              <a:buSzPts val="2400"/>
              <a:buFont typeface="Manrope"/>
              <a:buNone/>
            </a:pPr>
            <a:r>
              <a:rPr b="0" cap="none" i="0" lang="en-US" strike="noStrike" sz="2400" u="none">
                <a:solidFill>
                  <a:srgbClr val="F2D4BA"/>
                </a:solidFill>
                <a:latin typeface="Manrope"/>
                <a:ea typeface="Manrope"/>
                <a:cs typeface="Manrope"/>
                <a:sym typeface="Manrope"/>
              </a:rPr>
              <a:t>Data Extraction</a:t>
            </a:r>
            <a:endParaRPr b="0" cap="none" i="0" strike="noStrike" sz="2400" u="none">
              <a:solidFill>
                <a:schemeClr val="lt1"/>
              </a:solidFill>
              <a:latin typeface="Manrope"/>
              <a:ea typeface="Manrope"/>
              <a:cs typeface="Manrope"/>
              <a:sym typeface="Manrope"/>
            </a:endParaRPr>
          </a:p>
        </p:txBody>
      </p:sp>
      <p:sp>
        <p:nvSpPr>
          <p:cNvPr id="126" name="Google Shape;126;p4"/>
          <p:cNvSpPr/>
          <p:nvPr/>
        </p:nvSpPr>
        <p:spPr>
          <a:xfrm>
            <a:off x="7934232" y="2301350"/>
            <a:ext cx="6136500" cy="2379600"/>
          </a:xfrm>
          <a:prstGeom prst="rect">
            <a:avLst/>
          </a:prstGeom>
          <a:noFill/>
          <a:ln>
            <a:noFill/>
          </a:ln>
        </p:spPr>
        <p:txBody>
          <a:bodyPr anchor="t" anchorCtr="0" bIns="0" lIns="0" rIns="0" spcFirstLastPara="1" tIns="0" wrap="square">
            <a:noAutofit/>
          </a:bodyPr>
          <a:lstStyle/>
          <a:p>
            <a:pPr algn="l" indent="-285750" lvl="0" marL="285750" marR="0" rtl="0">
              <a:lnSpc>
                <a:spcPct val="103125"/>
              </a:lnSpc>
              <a:spcBef>
                <a:spcPts val="0"/>
              </a:spcBef>
              <a:spcAft>
                <a:spcPts val="0"/>
              </a:spcAft>
              <a:buClr>
                <a:srgbClr val="BDA189"/>
              </a:buClr>
              <a:buSzPts val="1600"/>
              <a:buFont typeface="Arial"/>
              <a:buChar char="•"/>
            </a:pPr>
            <a:r>
              <a:rPr b="0" cap="none" i="0" lang="en-US" strike="noStrike" sz="1600" u="none">
                <a:solidFill>
                  <a:srgbClr val="BDA189"/>
                </a:solidFill>
                <a:latin typeface="Manrope"/>
                <a:ea typeface="Manrope"/>
                <a:cs typeface="Manrope"/>
                <a:sym typeface="Manrope"/>
              </a:rPr>
              <a:t>Data Source: OpenStreetMap (OSM)</a:t>
            </a:r>
            <a:endParaRPr/>
          </a:p>
          <a:p>
            <a:pPr algn="l" indent="0" lvl="1" marL="457200" marR="0" rtl="0">
              <a:lnSpc>
                <a:spcPct val="103125"/>
              </a:lnSpc>
              <a:spcBef>
                <a:spcPts val="0"/>
              </a:spcBef>
              <a:spcAft>
                <a:spcPts val="0"/>
              </a:spcAft>
              <a:buNone/>
            </a:pPr>
            <a:r>
              <a:rPr b="0" cap="none" i="0" lang="en-US" strike="noStrike" sz="1600" u="none">
                <a:solidFill>
                  <a:srgbClr val="BDA189"/>
                </a:solidFill>
                <a:latin typeface="Manrope"/>
                <a:ea typeface="Manrope"/>
                <a:cs typeface="Manrope"/>
                <a:sym typeface="Manrope"/>
              </a:rPr>
              <a:t>World's largest collaborative geospatial database to ensure relevant  information.</a:t>
            </a:r>
            <a:endParaRPr/>
          </a:p>
          <a:p>
            <a:pPr algn="l" indent="0" lvl="0" marL="0" marR="0" rtl="0">
              <a:lnSpc>
                <a:spcPct val="103125"/>
              </a:lnSpc>
              <a:spcBef>
                <a:spcPts val="0"/>
              </a:spcBef>
              <a:spcAft>
                <a:spcPts val="0"/>
              </a:spcAft>
              <a:buNone/>
            </a:pPr>
            <a:endParaRPr b="0" cap="none" i="0" strike="noStrike" sz="1600" u="none">
              <a:solidFill>
                <a:srgbClr val="BDA189"/>
              </a:solidFill>
              <a:latin typeface="Manrope"/>
              <a:ea typeface="Manrope"/>
              <a:cs typeface="Manrope"/>
              <a:sym typeface="Manrope"/>
            </a:endParaRPr>
          </a:p>
          <a:p>
            <a:pPr algn="l" indent="-184150" lvl="0" marL="285750" marR="0" rtl="0">
              <a:lnSpc>
                <a:spcPct val="103125"/>
              </a:lnSpc>
              <a:spcBef>
                <a:spcPts val="0"/>
              </a:spcBef>
              <a:spcAft>
                <a:spcPts val="0"/>
              </a:spcAft>
              <a:buClr>
                <a:schemeClr val="lt1"/>
              </a:buClr>
              <a:buSzPts val="1600"/>
              <a:buFont typeface="Arial"/>
              <a:buNone/>
            </a:pPr>
            <a:endParaRPr b="0" cap="none" i="0" strike="noStrike" sz="1600" u="none">
              <a:solidFill>
                <a:srgbClr val="BDA189"/>
              </a:solidFill>
              <a:latin typeface="Manrope"/>
              <a:ea typeface="Manrope"/>
              <a:cs typeface="Manrope"/>
              <a:sym typeface="Manrope"/>
            </a:endParaRPr>
          </a:p>
          <a:p>
            <a:pPr algn="l" indent="-285750" lvl="0" marL="285750" marR="0" rtl="0">
              <a:lnSpc>
                <a:spcPct val="103125"/>
              </a:lnSpc>
              <a:spcBef>
                <a:spcPts val="0"/>
              </a:spcBef>
              <a:spcAft>
                <a:spcPts val="0"/>
              </a:spcAft>
              <a:buClr>
                <a:srgbClr val="BDA189"/>
              </a:buClr>
              <a:buSzPts val="1600"/>
              <a:buFont typeface="Arial"/>
              <a:buChar char="•"/>
            </a:pPr>
            <a:r>
              <a:rPr b="0" cap="none" i="0" lang="en-US" strike="noStrike" sz="1600" u="none">
                <a:solidFill>
                  <a:srgbClr val="BDA189"/>
                </a:solidFill>
                <a:latin typeface="Manrope"/>
                <a:ea typeface="Manrope"/>
                <a:cs typeface="Manrope"/>
                <a:sym typeface="Manrope"/>
              </a:rPr>
              <a:t>Key Tool: OSMnx</a:t>
            </a:r>
            <a:endParaRPr b="0" cap="none" i="0" strike="noStrike" sz="1600" u="none">
              <a:solidFill>
                <a:srgbClr val="BDA189"/>
              </a:solidFill>
              <a:latin typeface="Manrope"/>
              <a:ea typeface="Manrope"/>
              <a:cs typeface="Manrope"/>
              <a:sym typeface="Manrope"/>
            </a:endParaRPr>
          </a:p>
          <a:p>
            <a:pPr algn="l" indent="0" lvl="1" marL="457200" marR="0" rtl="0">
              <a:lnSpc>
                <a:spcPct val="103125"/>
              </a:lnSpc>
              <a:spcBef>
                <a:spcPts val="0"/>
              </a:spcBef>
              <a:spcAft>
                <a:spcPts val="0"/>
              </a:spcAft>
              <a:buNone/>
            </a:pPr>
            <a:r>
              <a:rPr b="0" cap="none" i="0" lang="en-US" strike="noStrike" sz="1600" u="none">
                <a:solidFill>
                  <a:srgbClr val="BDA189"/>
                </a:solidFill>
                <a:latin typeface="Manrope"/>
                <a:ea typeface="Manrope"/>
                <a:cs typeface="Manrope"/>
                <a:sym typeface="Manrope"/>
              </a:rPr>
              <a:t>The library facilitates the automated retrieval and construction of geospatial network models from OpenStreetMap data</a:t>
            </a:r>
            <a:endParaRPr/>
          </a:p>
        </p:txBody>
      </p:sp>
      <p:pic>
        <p:nvPicPr>
          <p:cNvPr id="127" name="Google Shape;127;p4"/>
          <p:cNvPicPr preferRelativeResize="0"/>
          <p:nvPr/>
        </p:nvPicPr>
        <p:blipFill>
          <a:blip r:embed="rId3">
            <a:alphaModFix/>
          </a:blip>
          <a:stretch>
            <a:fillRect/>
          </a:stretch>
        </p:blipFill>
        <p:spPr>
          <a:xfrm>
            <a:off x="111397" y="4610448"/>
            <a:ext cx="7629431" cy="3522579"/>
          </a:xfrm>
          <a:prstGeom prst="rect">
            <a:avLst/>
          </a:prstGeom>
          <a:noFill/>
          <a:ln>
            <a:noFill/>
          </a:ln>
        </p:spPr>
      </p:pic>
      <p:pic>
        <p:nvPicPr>
          <p:cNvPr id="3" name="Picture 2">
            <a:extLst>
              <a:ext uri="{FF2B5EF4-FFF2-40B4-BE49-F238E27FC236}">
                <a16:creationId xmlns:a16="http://schemas.microsoft.com/office/drawing/2014/main" id="{D5B64844-3AA7-5561-A241-8BD54626A26D}"/>
              </a:ext>
            </a:extLst>
          </p:cNvPr>
          <p:cNvPicPr>
            <a:picLocks noChangeAspect="1"/>
          </p:cNvPicPr>
          <p:nvPr/>
        </p:nvPicPr>
        <p:blipFill>
          <a:blip r:embed="rId4"/>
          <a:srcRect b="66"/>
          <a:stretch>
            <a:fillRect/>
          </a:stretch>
        </p:blipFill>
        <p:spPr>
          <a:xfrm>
            <a:off x="8290196" y="4601430"/>
            <a:ext cx="5749692" cy="35315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32"/>
        <p:cNvGrpSpPr/>
        <p:nvPr/>
      </p:nvGrpSpPr>
      <p:grpSpPr>
        <a:xfrm>
          <a:off x="0" y="0"/>
          <a:ext cx="0" cy="0"/>
          <a:chOff x="0" y="0"/>
          <a:chExt cx="0" cy="0"/>
        </a:xfrm>
      </p:grpSpPr>
      <p:pic>
        <p:nvPicPr>
          <p:cNvPr id="133" name="Google Shape;133;p5"/>
          <p:cNvPicPr preferRelativeResize="0"/>
          <p:nvPr/>
        </p:nvPicPr>
        <p:blipFill rotWithShape="1">
          <a:blip r:embed="rId3">
            <a:alphaModFix/>
          </a:blip>
          <a:srcRect/>
          <a:stretch/>
        </p:blipFill>
        <p:spPr>
          <a:xfrm>
            <a:off x="2884625" y="1565450"/>
            <a:ext cx="9079175" cy="6445500"/>
          </a:xfrm>
          <a:prstGeom prst="rect">
            <a:avLst/>
          </a:prstGeom>
          <a:noFill/>
          <a:ln w="38100" cap="flat" cmpd="sng">
            <a:solidFill>
              <a:srgbClr val="7F7F7F"/>
            </a:solidFill>
            <a:prstDash val="solid"/>
            <a:round/>
            <a:headEnd type="none" w="sm" len="sm"/>
            <a:tailEnd type="none" w="sm" len="sm"/>
          </a:ln>
        </p:spPr>
      </p:pic>
      <p:sp>
        <p:nvSpPr>
          <p:cNvPr id="134" name="Google Shape;134;p5"/>
          <p:cNvSpPr/>
          <p:nvPr/>
        </p:nvSpPr>
        <p:spPr>
          <a:xfrm>
            <a:off x="361500" y="696175"/>
            <a:ext cx="13578900" cy="1192800"/>
          </a:xfrm>
          <a:prstGeom prst="rect">
            <a:avLst/>
          </a:prstGeom>
          <a:noFill/>
          <a:ln>
            <a:noFill/>
          </a:ln>
        </p:spPr>
        <p:txBody>
          <a:bodyPr spcFirstLastPara="1" wrap="square" lIns="0" tIns="0" rIns="0" bIns="0" anchor="t" anchorCtr="0">
            <a:spAutoFit/>
          </a:bodyPr>
          <a:lstStyle/>
          <a:p>
            <a:pPr marL="0" marR="0" lvl="0" indent="0" algn="l" rtl="0">
              <a:lnSpc>
                <a:spcPct val="88636"/>
              </a:lnSpc>
              <a:spcBef>
                <a:spcPts val="0"/>
              </a:spcBef>
              <a:spcAft>
                <a:spcPts val="0"/>
              </a:spcAft>
              <a:buNone/>
            </a:pPr>
            <a:r>
              <a:rPr lang="en-US" sz="4400" b="0" i="0" u="none" strike="noStrike" cap="none">
                <a:solidFill>
                  <a:srgbClr val="F2D4BA"/>
                </a:solidFill>
                <a:latin typeface="Prata"/>
                <a:ea typeface="Prata"/>
                <a:cs typeface="Prata"/>
                <a:sym typeface="Prata"/>
              </a:rPr>
              <a:t>Street Network Graph of Piedmont, California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39"/>
        <p:cNvGrpSpPr/>
        <p:nvPr/>
      </p:nvGrpSpPr>
      <p:grpSpPr>
        <a:xfrm>
          <a:off x="0" y="0"/>
          <a:ext cx="0" cy="0"/>
          <a:chOff x="0" y="0"/>
          <a:chExt cx="0" cy="0"/>
        </a:xfrm>
      </p:grpSpPr>
      <p:sp>
        <p:nvSpPr>
          <p:cNvPr id="140" name="Google Shape;140;g3640d5f9d4a_0_7"/>
          <p:cNvSpPr/>
          <p:nvPr/>
        </p:nvSpPr>
        <p:spPr>
          <a:xfrm>
            <a:off x="670375" y="1315250"/>
            <a:ext cx="6754500" cy="1192800"/>
          </a:xfrm>
          <a:prstGeom prst="rect">
            <a:avLst/>
          </a:prstGeom>
          <a:noFill/>
          <a:ln>
            <a:noFill/>
          </a:ln>
        </p:spPr>
        <p:txBody>
          <a:bodyPr spcFirstLastPara="1" wrap="square" lIns="0" tIns="0" rIns="0" bIns="0" anchor="t" anchorCtr="0">
            <a:noAutofit/>
          </a:bodyPr>
          <a:lstStyle/>
          <a:p>
            <a:pPr marL="0" marR="0" lvl="0" indent="0" algn="l" rtl="0">
              <a:lnSpc>
                <a:spcPct val="88636"/>
              </a:lnSpc>
              <a:spcBef>
                <a:spcPts val="0"/>
              </a:spcBef>
              <a:spcAft>
                <a:spcPts val="0"/>
              </a:spcAft>
              <a:buNone/>
            </a:pPr>
            <a:r>
              <a:rPr lang="en-US" sz="4400">
                <a:solidFill>
                  <a:srgbClr val="F2D4BA"/>
                </a:solidFill>
                <a:latin typeface="Prata"/>
                <a:ea typeface="Prata"/>
                <a:cs typeface="Prata"/>
                <a:sym typeface="Prata"/>
              </a:rPr>
              <a:t>Node Degree Distribution</a:t>
            </a:r>
            <a:endParaRPr/>
          </a:p>
        </p:txBody>
      </p:sp>
      <p:sp>
        <p:nvSpPr>
          <p:cNvPr id="141" name="Google Shape;141;g3640d5f9d4a_0_7"/>
          <p:cNvSpPr/>
          <p:nvPr/>
        </p:nvSpPr>
        <p:spPr>
          <a:xfrm>
            <a:off x="7880900" y="1370050"/>
            <a:ext cx="6754500" cy="1192800"/>
          </a:xfrm>
          <a:prstGeom prst="rect">
            <a:avLst/>
          </a:prstGeom>
          <a:noFill/>
          <a:ln>
            <a:noFill/>
          </a:ln>
        </p:spPr>
        <p:txBody>
          <a:bodyPr spcFirstLastPara="1" wrap="square" lIns="0" tIns="0" rIns="0" bIns="0" anchor="t" anchorCtr="0">
            <a:noAutofit/>
          </a:bodyPr>
          <a:lstStyle/>
          <a:p>
            <a:pPr marL="0" marR="0" lvl="0" indent="0" algn="l" rtl="0">
              <a:lnSpc>
                <a:spcPct val="88636"/>
              </a:lnSpc>
              <a:spcBef>
                <a:spcPts val="0"/>
              </a:spcBef>
              <a:spcAft>
                <a:spcPts val="0"/>
              </a:spcAft>
              <a:buNone/>
            </a:pPr>
            <a:r>
              <a:rPr lang="en-US" sz="4400">
                <a:solidFill>
                  <a:srgbClr val="F2D4BA"/>
                </a:solidFill>
                <a:latin typeface="Prata"/>
                <a:ea typeface="Prata"/>
                <a:cs typeface="Prata"/>
                <a:sym typeface="Prata"/>
              </a:rPr>
              <a:t>Street Length Distribution</a:t>
            </a:r>
            <a:endParaRPr/>
          </a:p>
        </p:txBody>
      </p:sp>
      <p:pic>
        <p:nvPicPr>
          <p:cNvPr id="142" name="Google Shape;142;g3640d5f9d4a_0_7"/>
          <p:cNvPicPr preferRelativeResize="0"/>
          <p:nvPr/>
        </p:nvPicPr>
        <p:blipFill>
          <a:blip r:embed="rId3">
            <a:alphaModFix/>
          </a:blip>
          <a:stretch>
            <a:fillRect/>
          </a:stretch>
        </p:blipFill>
        <p:spPr>
          <a:xfrm>
            <a:off x="7880900" y="3174075"/>
            <a:ext cx="4657725" cy="3657600"/>
          </a:xfrm>
          <a:prstGeom prst="rect">
            <a:avLst/>
          </a:prstGeom>
          <a:noFill/>
          <a:ln>
            <a:noFill/>
          </a:ln>
        </p:spPr>
      </p:pic>
      <p:pic>
        <p:nvPicPr>
          <p:cNvPr id="143" name="Google Shape;143;g3640d5f9d4a_0_7"/>
          <p:cNvPicPr preferRelativeResize="0"/>
          <p:nvPr/>
        </p:nvPicPr>
        <p:blipFill>
          <a:blip r:embed="rId4">
            <a:alphaModFix/>
          </a:blip>
          <a:stretch>
            <a:fillRect/>
          </a:stretch>
        </p:blipFill>
        <p:spPr>
          <a:xfrm>
            <a:off x="670375" y="3207413"/>
            <a:ext cx="4800600" cy="359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48"/>
        <p:cNvGrpSpPr/>
        <p:nvPr/>
      </p:nvGrpSpPr>
      <p:grpSpPr>
        <a:xfrm>
          <a:off x="0" y="0"/>
          <a:ext cx="0" cy="0"/>
          <a:chOff x="0" y="0"/>
          <a:chExt cx="0" cy="0"/>
        </a:xfrm>
      </p:grpSpPr>
      <p:sp>
        <p:nvSpPr>
          <p:cNvPr id="149" name="Google Shape;149;p6"/>
          <p:cNvSpPr/>
          <p:nvPr/>
        </p:nvSpPr>
        <p:spPr>
          <a:xfrm>
            <a:off x="764858" y="600908"/>
            <a:ext cx="12462391" cy="682943"/>
          </a:xfrm>
          <a:prstGeom prst="rect">
            <a:avLst/>
          </a:prstGeom>
          <a:noFill/>
          <a:ln>
            <a:noFill/>
          </a:ln>
        </p:spPr>
        <p:txBody>
          <a:bodyPr spcFirstLastPara="1" wrap="square" lIns="0" tIns="0" rIns="0" bIns="0" anchor="t" anchorCtr="0">
            <a:noAutofit/>
          </a:bodyPr>
          <a:lstStyle/>
          <a:p>
            <a:pPr marL="0" marR="0" lvl="0" indent="0" algn="l" rtl="0">
              <a:lnSpc>
                <a:spcPct val="124418"/>
              </a:lnSpc>
              <a:spcBef>
                <a:spcPts val="0"/>
              </a:spcBef>
              <a:spcAft>
                <a:spcPts val="0"/>
              </a:spcAft>
              <a:buClr>
                <a:srgbClr val="F2D4BA"/>
              </a:buClr>
              <a:buSzPts val="4300"/>
              <a:buFont typeface="Prata"/>
              <a:buNone/>
            </a:pPr>
            <a:r>
              <a:rPr lang="en-US" sz="4000" b="0" i="0" u="none" strike="noStrike" cap="none" dirty="0">
                <a:solidFill>
                  <a:srgbClr val="F2D4BA"/>
                </a:solidFill>
                <a:latin typeface="Prata"/>
                <a:ea typeface="Prata"/>
                <a:cs typeface="Prata"/>
                <a:sym typeface="Prata"/>
              </a:rPr>
              <a:t>Feature Engineering for Road Network Analysis</a:t>
            </a:r>
            <a:endParaRPr sz="4000" b="0" i="0" u="none" strike="noStrike" cap="none" dirty="0">
              <a:solidFill>
                <a:schemeClr val="lt1"/>
              </a:solidFill>
              <a:latin typeface="Prata"/>
              <a:ea typeface="Prata"/>
              <a:cs typeface="Prata"/>
              <a:sym typeface="Prata"/>
            </a:endParaRPr>
          </a:p>
        </p:txBody>
      </p:sp>
      <p:pic>
        <p:nvPicPr>
          <p:cNvPr id="150" name="Google Shape;150;p6" descr="preencoded.png"/>
          <p:cNvPicPr preferRelativeResize="0"/>
          <p:nvPr/>
        </p:nvPicPr>
        <p:blipFill rotWithShape="1">
          <a:blip r:embed="rId3">
            <a:alphaModFix/>
          </a:blip>
          <a:srcRect/>
          <a:stretch/>
        </p:blipFill>
        <p:spPr>
          <a:xfrm>
            <a:off x="764858" y="1720810"/>
            <a:ext cx="6550343" cy="874038"/>
          </a:xfrm>
          <a:prstGeom prst="rect">
            <a:avLst/>
          </a:prstGeom>
          <a:noFill/>
          <a:ln>
            <a:noFill/>
          </a:ln>
        </p:spPr>
      </p:pic>
      <p:sp>
        <p:nvSpPr>
          <p:cNvPr id="151" name="Google Shape;151;p6"/>
          <p:cNvSpPr/>
          <p:nvPr/>
        </p:nvSpPr>
        <p:spPr>
          <a:xfrm>
            <a:off x="983312" y="2813324"/>
            <a:ext cx="5689500" cy="445500"/>
          </a:xfrm>
          <a:prstGeom prst="rect">
            <a:avLst/>
          </a:prstGeom>
          <a:noFill/>
          <a:ln>
            <a:noFill/>
          </a:ln>
        </p:spPr>
        <p:txBody>
          <a:bodyPr spcFirstLastPara="1" wrap="square" lIns="0" tIns="0" rIns="0" bIns="0" anchor="t" anchorCtr="0">
            <a:noAutofit/>
          </a:bodyPr>
          <a:lstStyle/>
          <a:p>
            <a:pPr marL="0" marR="0" lvl="0" indent="0" algn="l" rtl="0">
              <a:lnSpc>
                <a:spcPct val="110416"/>
              </a:lnSpc>
              <a:spcBef>
                <a:spcPts val="0"/>
              </a:spcBef>
              <a:spcAft>
                <a:spcPts val="0"/>
              </a:spcAft>
              <a:buClr>
                <a:srgbClr val="BDA189"/>
              </a:buClr>
              <a:buSzPts val="2400"/>
              <a:buFont typeface="Manrope"/>
              <a:buNone/>
            </a:pPr>
            <a:r>
              <a:rPr lang="en-US" sz="2400" b="0" i="0" u="none" strike="noStrike" cap="none">
                <a:solidFill>
                  <a:srgbClr val="BDA189"/>
                </a:solidFill>
                <a:latin typeface="Manrope"/>
                <a:ea typeface="Manrope"/>
                <a:cs typeface="Manrope"/>
                <a:sym typeface="Manrope"/>
              </a:rPr>
              <a:t>Centroid Calculation</a:t>
            </a:r>
            <a:endParaRPr sz="2400" b="0" i="0" u="none" strike="noStrike" cap="none">
              <a:solidFill>
                <a:schemeClr val="lt1"/>
              </a:solidFill>
              <a:latin typeface="Manrope"/>
              <a:ea typeface="Manrope"/>
              <a:cs typeface="Manrope"/>
              <a:sym typeface="Manrope"/>
            </a:endParaRPr>
          </a:p>
        </p:txBody>
      </p:sp>
      <p:pic>
        <p:nvPicPr>
          <p:cNvPr id="152" name="Google Shape;152;p6" descr="preencoded.png"/>
          <p:cNvPicPr preferRelativeResize="0"/>
          <p:nvPr/>
        </p:nvPicPr>
        <p:blipFill rotWithShape="1">
          <a:blip r:embed="rId4">
            <a:alphaModFix/>
          </a:blip>
          <a:srcRect/>
          <a:stretch/>
        </p:blipFill>
        <p:spPr>
          <a:xfrm>
            <a:off x="7315200" y="1720810"/>
            <a:ext cx="6550343" cy="874038"/>
          </a:xfrm>
          <a:prstGeom prst="rect">
            <a:avLst/>
          </a:prstGeom>
          <a:noFill/>
          <a:ln>
            <a:noFill/>
          </a:ln>
        </p:spPr>
      </p:pic>
      <p:sp>
        <p:nvSpPr>
          <p:cNvPr id="153" name="Google Shape;153;p6"/>
          <p:cNvSpPr/>
          <p:nvPr/>
        </p:nvSpPr>
        <p:spPr>
          <a:xfrm>
            <a:off x="7533671" y="2813325"/>
            <a:ext cx="6196800" cy="341400"/>
          </a:xfrm>
          <a:prstGeom prst="rect">
            <a:avLst/>
          </a:prstGeom>
          <a:noFill/>
          <a:ln>
            <a:noFill/>
          </a:ln>
        </p:spPr>
        <p:txBody>
          <a:bodyPr spcFirstLastPara="1" wrap="square" lIns="0" tIns="0" rIns="0" bIns="0" anchor="t" anchorCtr="0">
            <a:noAutofit/>
          </a:bodyPr>
          <a:lstStyle/>
          <a:p>
            <a:pPr marL="0" marR="0" lvl="0" indent="0" algn="l" rtl="0">
              <a:lnSpc>
                <a:spcPct val="110416"/>
              </a:lnSpc>
              <a:spcBef>
                <a:spcPts val="0"/>
              </a:spcBef>
              <a:spcAft>
                <a:spcPts val="0"/>
              </a:spcAft>
              <a:buClr>
                <a:srgbClr val="BDA189"/>
              </a:buClr>
              <a:buSzPts val="2400"/>
              <a:buFont typeface="Manrope"/>
              <a:buNone/>
            </a:pPr>
            <a:r>
              <a:rPr lang="en-US" sz="2400" b="0" i="0" u="none" strike="noStrike" cap="none">
                <a:solidFill>
                  <a:srgbClr val="BDA189"/>
                </a:solidFill>
                <a:latin typeface="Manrope"/>
                <a:ea typeface="Manrope"/>
                <a:cs typeface="Manrope"/>
                <a:sym typeface="Manrope"/>
              </a:rPr>
              <a:t>Categorical Transformation</a:t>
            </a:r>
            <a:endParaRPr sz="2400" b="0" i="0" u="none" strike="noStrike" cap="none">
              <a:solidFill>
                <a:schemeClr val="lt1"/>
              </a:solidFill>
              <a:latin typeface="Manrope"/>
              <a:ea typeface="Manrope"/>
              <a:cs typeface="Manrope"/>
              <a:sym typeface="Manrope"/>
            </a:endParaRPr>
          </a:p>
        </p:txBody>
      </p:sp>
      <p:pic>
        <p:nvPicPr>
          <p:cNvPr id="154" name="Google Shape;154;p6" descr="preencoded.png"/>
          <p:cNvPicPr preferRelativeResize="0"/>
          <p:nvPr/>
        </p:nvPicPr>
        <p:blipFill rotWithShape="1">
          <a:blip r:embed="rId5">
            <a:alphaModFix/>
          </a:blip>
          <a:srcRect/>
          <a:stretch/>
        </p:blipFill>
        <p:spPr>
          <a:xfrm>
            <a:off x="764858" y="4203383"/>
            <a:ext cx="6550343" cy="874038"/>
          </a:xfrm>
          <a:prstGeom prst="rect">
            <a:avLst/>
          </a:prstGeom>
          <a:noFill/>
          <a:ln>
            <a:noFill/>
          </a:ln>
        </p:spPr>
      </p:pic>
      <p:sp>
        <p:nvSpPr>
          <p:cNvPr id="155" name="Google Shape;155;p6"/>
          <p:cNvSpPr/>
          <p:nvPr/>
        </p:nvSpPr>
        <p:spPr>
          <a:xfrm>
            <a:off x="983313" y="5295900"/>
            <a:ext cx="6057000" cy="513900"/>
          </a:xfrm>
          <a:prstGeom prst="rect">
            <a:avLst/>
          </a:prstGeom>
          <a:noFill/>
          <a:ln>
            <a:noFill/>
          </a:ln>
        </p:spPr>
        <p:txBody>
          <a:bodyPr spcFirstLastPara="1" wrap="square" lIns="0" tIns="0" rIns="0" bIns="0" anchor="t" anchorCtr="0">
            <a:noAutofit/>
          </a:bodyPr>
          <a:lstStyle/>
          <a:p>
            <a:pPr marL="0" marR="0" lvl="0" indent="0" algn="l" rtl="0">
              <a:lnSpc>
                <a:spcPct val="110416"/>
              </a:lnSpc>
              <a:spcBef>
                <a:spcPts val="0"/>
              </a:spcBef>
              <a:spcAft>
                <a:spcPts val="0"/>
              </a:spcAft>
              <a:buClr>
                <a:srgbClr val="BDA189"/>
              </a:buClr>
              <a:buSzPts val="2400"/>
              <a:buFont typeface="Manrope"/>
              <a:buNone/>
            </a:pPr>
            <a:r>
              <a:rPr lang="en-US" sz="2400" b="0" i="0" u="none" strike="noStrike" cap="none">
                <a:solidFill>
                  <a:srgbClr val="BDA189"/>
                </a:solidFill>
                <a:latin typeface="Manrope"/>
                <a:ea typeface="Manrope"/>
                <a:cs typeface="Manrope"/>
                <a:sym typeface="Manrope"/>
              </a:rPr>
              <a:t>Feature Concatenation</a:t>
            </a:r>
            <a:endParaRPr sz="2400" b="0" i="0" u="none" strike="noStrike" cap="none">
              <a:solidFill>
                <a:schemeClr val="lt1"/>
              </a:solidFill>
              <a:latin typeface="Manrope"/>
              <a:ea typeface="Manrope"/>
              <a:cs typeface="Manrope"/>
              <a:sym typeface="Manrope"/>
            </a:endParaRPr>
          </a:p>
        </p:txBody>
      </p:sp>
      <p:pic>
        <p:nvPicPr>
          <p:cNvPr id="156" name="Google Shape;156;p6" descr="preencoded.png"/>
          <p:cNvPicPr preferRelativeResize="0"/>
          <p:nvPr/>
        </p:nvPicPr>
        <p:blipFill rotWithShape="1">
          <a:blip r:embed="rId6">
            <a:alphaModFix/>
          </a:blip>
          <a:srcRect/>
          <a:stretch/>
        </p:blipFill>
        <p:spPr>
          <a:xfrm>
            <a:off x="7315200" y="4203383"/>
            <a:ext cx="6550343" cy="874038"/>
          </a:xfrm>
          <a:prstGeom prst="rect">
            <a:avLst/>
          </a:prstGeom>
          <a:noFill/>
          <a:ln>
            <a:noFill/>
          </a:ln>
        </p:spPr>
      </p:pic>
      <p:sp>
        <p:nvSpPr>
          <p:cNvPr id="157" name="Google Shape;157;p6"/>
          <p:cNvSpPr/>
          <p:nvPr/>
        </p:nvSpPr>
        <p:spPr>
          <a:xfrm>
            <a:off x="7533680" y="5295900"/>
            <a:ext cx="2731532" cy="341352"/>
          </a:xfrm>
          <a:prstGeom prst="rect">
            <a:avLst/>
          </a:prstGeom>
          <a:noFill/>
          <a:ln>
            <a:noFill/>
          </a:ln>
        </p:spPr>
        <p:txBody>
          <a:bodyPr spcFirstLastPara="1" wrap="square" lIns="0" tIns="0" rIns="0" bIns="0" anchor="t" anchorCtr="0">
            <a:noAutofit/>
          </a:bodyPr>
          <a:lstStyle/>
          <a:p>
            <a:pPr marL="0" marR="0" lvl="0" indent="0" algn="l" rtl="0">
              <a:lnSpc>
                <a:spcPct val="110416"/>
              </a:lnSpc>
              <a:spcBef>
                <a:spcPts val="0"/>
              </a:spcBef>
              <a:spcAft>
                <a:spcPts val="0"/>
              </a:spcAft>
              <a:buClr>
                <a:srgbClr val="BDA189"/>
              </a:buClr>
              <a:buSzPts val="2400"/>
              <a:buFont typeface="Manrope"/>
              <a:buNone/>
            </a:pPr>
            <a:r>
              <a:rPr lang="en-US" sz="2400" b="0" i="0" u="none" strike="noStrike" cap="none">
                <a:solidFill>
                  <a:srgbClr val="BDA189"/>
                </a:solidFill>
                <a:latin typeface="Manrope"/>
                <a:ea typeface="Manrope"/>
                <a:cs typeface="Manrope"/>
                <a:sym typeface="Manrope"/>
              </a:rPr>
              <a:t>Standardization</a:t>
            </a:r>
            <a:endParaRPr sz="2400" b="0" i="0" u="none" strike="noStrike" cap="none">
              <a:solidFill>
                <a:schemeClr val="lt1"/>
              </a:solidFill>
              <a:latin typeface="Manrope"/>
              <a:ea typeface="Manrope"/>
              <a:cs typeface="Manrope"/>
              <a:sym typeface="Manrope"/>
            </a:endParaRPr>
          </a:p>
        </p:txBody>
      </p:sp>
      <p:sp>
        <p:nvSpPr>
          <p:cNvPr id="158" name="Google Shape;158;p6"/>
          <p:cNvSpPr/>
          <p:nvPr/>
        </p:nvSpPr>
        <p:spPr>
          <a:xfrm>
            <a:off x="7533680" y="5809655"/>
            <a:ext cx="6113383" cy="699135"/>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chemeClr val="lt1"/>
              </a:buClr>
              <a:buSzPts val="1700"/>
              <a:buFont typeface="Arial"/>
              <a:buNone/>
            </a:pPr>
            <a:endParaRPr sz="1700" b="0" i="0" u="none" strike="noStrike" cap="none">
              <a:solidFill>
                <a:schemeClr val="lt1"/>
              </a:solidFill>
              <a:latin typeface="Arial"/>
              <a:ea typeface="Arial"/>
              <a:cs typeface="Arial"/>
              <a:sym typeface="Arial"/>
            </a:endParaRPr>
          </a:p>
        </p:txBody>
      </p:sp>
      <p:sp>
        <p:nvSpPr>
          <p:cNvPr id="159" name="Google Shape;159;p6"/>
          <p:cNvSpPr/>
          <p:nvPr/>
        </p:nvSpPr>
        <p:spPr>
          <a:xfrm>
            <a:off x="983337" y="3416143"/>
            <a:ext cx="6113383" cy="445443"/>
          </a:xfrm>
          <a:prstGeom prst="rect">
            <a:avLst/>
          </a:prstGeom>
          <a:noFill/>
          <a:ln>
            <a:noFill/>
          </a:ln>
        </p:spPr>
        <p:txBody>
          <a:bodyPr spcFirstLastPara="1" wrap="square" lIns="0" tIns="0" rIns="0" bIns="0" anchor="t" anchorCtr="0">
            <a:spAutoFit/>
          </a:bodyPr>
          <a:lstStyle/>
          <a:p>
            <a:pPr marL="0" marR="0" lvl="0" indent="0" algn="l" rtl="0">
              <a:lnSpc>
                <a:spcPct val="91666"/>
              </a:lnSpc>
              <a:spcBef>
                <a:spcPts val="0"/>
              </a:spcBef>
              <a:spcAft>
                <a:spcPts val="0"/>
              </a:spcAft>
              <a:buClr>
                <a:srgbClr val="BDA189"/>
              </a:buClr>
              <a:buSzPts val="1800"/>
              <a:buFont typeface="Manrope"/>
              <a:buNone/>
            </a:pPr>
            <a:r>
              <a:rPr lang="en-US" sz="1800" b="0" i="0" u="none" strike="noStrike" cap="none">
                <a:solidFill>
                  <a:srgbClr val="BDA189"/>
                </a:solidFill>
                <a:latin typeface="Manrope"/>
                <a:ea typeface="Manrope"/>
                <a:cs typeface="Manrope"/>
                <a:sym typeface="Manrope"/>
              </a:rPr>
              <a:t>Calculate the (x, y) coordinates of each street segment’s  midpoint to represent  its spatial position.</a:t>
            </a:r>
            <a:endParaRPr sz="1800" b="0" i="0" u="none" strike="noStrike" cap="none">
              <a:solidFill>
                <a:schemeClr val="lt1"/>
              </a:solidFill>
              <a:latin typeface="Manrope"/>
              <a:ea typeface="Manrope"/>
              <a:cs typeface="Manrope"/>
              <a:sym typeface="Manrope"/>
            </a:endParaRPr>
          </a:p>
        </p:txBody>
      </p:sp>
      <p:sp>
        <p:nvSpPr>
          <p:cNvPr id="160" name="Google Shape;160;p6"/>
          <p:cNvSpPr/>
          <p:nvPr/>
        </p:nvSpPr>
        <p:spPr>
          <a:xfrm>
            <a:off x="7533679" y="3411483"/>
            <a:ext cx="6113383" cy="445443"/>
          </a:xfrm>
          <a:prstGeom prst="rect">
            <a:avLst/>
          </a:prstGeom>
          <a:noFill/>
          <a:ln>
            <a:noFill/>
          </a:ln>
        </p:spPr>
        <p:txBody>
          <a:bodyPr spcFirstLastPara="1" wrap="square" lIns="0" tIns="0" rIns="0" bIns="0" anchor="t" anchorCtr="0">
            <a:spAutoFit/>
          </a:bodyPr>
          <a:lstStyle/>
          <a:p>
            <a:pPr marL="0" marR="0" lvl="0" indent="0" algn="l" rtl="0">
              <a:lnSpc>
                <a:spcPct val="91666"/>
              </a:lnSpc>
              <a:spcBef>
                <a:spcPts val="0"/>
              </a:spcBef>
              <a:spcAft>
                <a:spcPts val="0"/>
              </a:spcAft>
              <a:buClr>
                <a:srgbClr val="BDA189"/>
              </a:buClr>
              <a:buSzPts val="1800"/>
              <a:buFont typeface="Manrope"/>
              <a:buNone/>
            </a:pPr>
            <a:r>
              <a:rPr lang="en-US" sz="1800" b="0" i="0" u="none" strike="noStrike" cap="none">
                <a:solidFill>
                  <a:srgbClr val="BDA189"/>
                </a:solidFill>
                <a:latin typeface="Manrope"/>
                <a:ea typeface="Manrope"/>
                <a:cs typeface="Manrope"/>
                <a:sym typeface="Manrope"/>
              </a:rPr>
              <a:t>Convert road type classifications into numerical format using one-hot encoding</a:t>
            </a:r>
            <a:endParaRPr sz="1800" b="0" i="0" u="none" strike="noStrike" cap="none">
              <a:solidFill>
                <a:schemeClr val="lt1"/>
              </a:solidFill>
              <a:latin typeface="Manrope"/>
              <a:ea typeface="Manrope"/>
              <a:cs typeface="Manrope"/>
              <a:sym typeface="Manrope"/>
            </a:endParaRPr>
          </a:p>
        </p:txBody>
      </p:sp>
      <p:sp>
        <p:nvSpPr>
          <p:cNvPr id="161" name="Google Shape;161;p6"/>
          <p:cNvSpPr/>
          <p:nvPr/>
        </p:nvSpPr>
        <p:spPr>
          <a:xfrm>
            <a:off x="983337" y="5944255"/>
            <a:ext cx="6113383" cy="445443"/>
          </a:xfrm>
          <a:prstGeom prst="rect">
            <a:avLst/>
          </a:prstGeom>
          <a:noFill/>
          <a:ln>
            <a:noFill/>
          </a:ln>
        </p:spPr>
        <p:txBody>
          <a:bodyPr spcFirstLastPara="1" wrap="square" lIns="0" tIns="0" rIns="0" bIns="0" anchor="t" anchorCtr="0">
            <a:spAutoFit/>
          </a:bodyPr>
          <a:lstStyle/>
          <a:p>
            <a:pPr marL="0" marR="0" lvl="0" indent="0" algn="l" rtl="0">
              <a:lnSpc>
                <a:spcPct val="91666"/>
              </a:lnSpc>
              <a:spcBef>
                <a:spcPts val="0"/>
              </a:spcBef>
              <a:spcAft>
                <a:spcPts val="0"/>
              </a:spcAft>
              <a:buClr>
                <a:srgbClr val="BDA189"/>
              </a:buClr>
              <a:buSzPts val="1800"/>
              <a:buFont typeface="Arial"/>
              <a:buNone/>
            </a:pPr>
            <a:r>
              <a:rPr lang="en-US" sz="1800" b="0" i="0" u="none" strike="noStrike" cap="none">
                <a:solidFill>
                  <a:srgbClr val="BDA189"/>
                </a:solidFill>
                <a:latin typeface="Arial"/>
                <a:ea typeface="Arial"/>
                <a:cs typeface="Arial"/>
                <a:sym typeface="Arial"/>
              </a:rPr>
              <a:t>Merge spatial coordinates with the encoded road type attributes to form the full feature set</a:t>
            </a:r>
            <a:endParaRPr sz="1800" b="0" i="0" u="none" strike="noStrike" cap="none">
              <a:solidFill>
                <a:schemeClr val="lt1"/>
              </a:solidFill>
              <a:latin typeface="Arial"/>
              <a:ea typeface="Arial"/>
              <a:cs typeface="Arial"/>
              <a:sym typeface="Arial"/>
            </a:endParaRPr>
          </a:p>
        </p:txBody>
      </p:sp>
      <p:sp>
        <p:nvSpPr>
          <p:cNvPr id="162" name="Google Shape;162;p6"/>
          <p:cNvSpPr/>
          <p:nvPr/>
        </p:nvSpPr>
        <p:spPr>
          <a:xfrm>
            <a:off x="7315200" y="5944255"/>
            <a:ext cx="6113383" cy="445443"/>
          </a:xfrm>
          <a:prstGeom prst="rect">
            <a:avLst/>
          </a:prstGeom>
          <a:noFill/>
          <a:ln>
            <a:noFill/>
          </a:ln>
        </p:spPr>
        <p:txBody>
          <a:bodyPr spcFirstLastPara="1" wrap="square" lIns="0" tIns="0" rIns="0" bIns="0" anchor="t" anchorCtr="0">
            <a:spAutoFit/>
          </a:bodyPr>
          <a:lstStyle/>
          <a:p>
            <a:pPr marL="0" marR="0" lvl="0" indent="0" algn="l" rtl="0">
              <a:lnSpc>
                <a:spcPct val="91666"/>
              </a:lnSpc>
              <a:spcBef>
                <a:spcPts val="0"/>
              </a:spcBef>
              <a:spcAft>
                <a:spcPts val="0"/>
              </a:spcAft>
              <a:buClr>
                <a:srgbClr val="BDA189"/>
              </a:buClr>
              <a:buSzPts val="1800"/>
              <a:buFont typeface="Manrope"/>
              <a:buNone/>
            </a:pPr>
            <a:r>
              <a:rPr lang="en-US" sz="1800" b="0" i="0" u="none" strike="noStrike" cap="none">
                <a:solidFill>
                  <a:srgbClr val="BDA189"/>
                </a:solidFill>
                <a:latin typeface="Manrope"/>
                <a:ea typeface="Manrope"/>
                <a:cs typeface="Manrope"/>
                <a:sym typeface="Manrope"/>
              </a:rPr>
              <a:t>Normalize all features using StandardScaler to prevent scale bias during clustering</a:t>
            </a:r>
            <a:endParaRPr sz="1800" b="0" i="0" u="none" strike="noStrike" cap="none">
              <a:solidFill>
                <a:schemeClr val="lt1"/>
              </a:solidFill>
              <a:latin typeface="Manrope"/>
              <a:ea typeface="Manrope"/>
              <a:cs typeface="Manrope"/>
              <a:sym typeface="Manrope"/>
            </a:endParaR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62626"/>
        </a:solidFill>
        <a:effectLst/>
      </p:bgPr>
    </p:bg>
    <p:spTree>
      <p:nvGrpSpPr>
        <p:cNvPr id="1" name="Shape 167"/>
        <p:cNvGrpSpPr/>
        <p:nvPr/>
      </p:nvGrpSpPr>
      <p:grpSpPr>
        <a:xfrm>
          <a:off x="0" y="0"/>
          <a:ext cx="0" cy="0"/>
          <a:chOff x="0" y="0"/>
          <a:chExt cx="0" cy="0"/>
        </a:xfrm>
      </p:grpSpPr>
      <p:pic>
        <p:nvPicPr>
          <p:cNvPr descr="preencoded.png" id="168" name="Google Shape;168;p7"/>
          <p:cNvPicPr preferRelativeResize="0"/>
          <p:nvPr/>
        </p:nvPicPr>
        <p:blipFill rotWithShape="1">
          <a:blip r:embed="rId3">
            <a:alphaModFix/>
          </a:blip>
          <a:srcRect l="4"/>
          <a:stretch/>
        </p:blipFill>
        <p:spPr>
          <a:xfrm>
            <a:off x="8248650" y="0"/>
            <a:ext cx="6381750" cy="8229600"/>
          </a:xfrm>
          <a:prstGeom prst="rect">
            <a:avLst/>
          </a:prstGeom>
          <a:noFill/>
          <a:ln>
            <a:noFill/>
          </a:ln>
        </p:spPr>
      </p:pic>
      <p:sp>
        <p:nvSpPr>
          <p:cNvPr id="169" name="Google Shape;169;p7"/>
          <p:cNvSpPr txBox="1"/>
          <p:nvPr/>
        </p:nvSpPr>
        <p:spPr>
          <a:xfrm>
            <a:off x="361950" y="672583"/>
            <a:ext cx="7315200" cy="1005853"/>
          </a:xfrm>
          <a:prstGeom prst="rect">
            <a:avLst/>
          </a:prstGeom>
          <a:noFill/>
          <a:ln>
            <a:noFill/>
          </a:ln>
        </p:spPr>
        <p:txBody>
          <a:bodyPr anchor="t" anchorCtr="0" bIns="0" lIns="0" rIns="0" spcFirstLastPara="1" tIns="0" wrap="square">
            <a:spAutoFit/>
          </a:bodyPr>
          <a:lstStyle/>
          <a:p>
            <a:pPr algn="l" indent="0" lvl="0" marL="0" marR="0" rtl="0">
              <a:lnSpc>
                <a:spcPct val="88636"/>
              </a:lnSpc>
              <a:spcBef>
                <a:spcPts val="0"/>
              </a:spcBef>
              <a:spcAft>
                <a:spcPts val="0"/>
              </a:spcAft>
              <a:buClr>
                <a:srgbClr val="F2D4BA"/>
              </a:buClr>
              <a:buSzPts val="4400"/>
              <a:buFont typeface="Prata"/>
              <a:buNone/>
            </a:pPr>
            <a:r>
              <a:rPr b="0" cap="none" i="0" lang="en-US" strike="noStrike" sz="4400" u="none">
                <a:solidFill>
                  <a:srgbClr val="F2D4BA"/>
                </a:solidFill>
                <a:latin typeface="Prata"/>
                <a:ea typeface="Prata"/>
                <a:cs typeface="Prata"/>
                <a:sym typeface="Prata"/>
              </a:rPr>
              <a:t>Clustering Analysis of the Road Segments</a:t>
            </a:r>
            <a:endParaRPr/>
          </a:p>
        </p:txBody>
      </p:sp>
      <p:sp>
        <p:nvSpPr>
          <p:cNvPr id="170" name="Google Shape;170;p7"/>
          <p:cNvSpPr/>
          <p:nvPr/>
        </p:nvSpPr>
        <p:spPr>
          <a:xfrm>
            <a:off x="666751" y="2364922"/>
            <a:ext cx="6648450" cy="1121228"/>
          </a:xfrm>
          <a:prstGeom prst="rect">
            <a:avLst/>
          </a:prstGeom>
          <a:solidFill>
            <a:srgbClr val="B54C39"/>
          </a:solidFill>
          <a:ln cap="flat" cmpd="sng" w="19050">
            <a:solidFill>
              <a:srgbClr val="0C0C0C"/>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rPr b="1" cap="none" i="0" lang="en-US" strike="noStrike" sz="1800" u="none">
                <a:solidFill>
                  <a:srgbClr val="0C0C0C"/>
                </a:solidFill>
                <a:latin typeface="Manrope"/>
                <a:ea typeface="Manrope"/>
                <a:cs typeface="Manrope"/>
                <a:sym typeface="Manrope"/>
              </a:rPr>
              <a:t>Group street segments with similar characteristics to reveal patterns in road infrastructure.</a:t>
            </a:r>
            <a:endParaRPr/>
          </a:p>
        </p:txBody>
      </p:sp>
      <p:sp>
        <p:nvSpPr>
          <p:cNvPr id="171" name="Google Shape;171;p7"/>
          <p:cNvSpPr/>
          <p:nvPr/>
        </p:nvSpPr>
        <p:spPr>
          <a:xfrm>
            <a:off x="1706337" y="4049488"/>
            <a:ext cx="4675414" cy="582384"/>
          </a:xfrm>
          <a:prstGeom prst="rect">
            <a:avLst/>
          </a:prstGeom>
          <a:solidFill>
            <a:srgbClr val="F8D08D"/>
          </a:solidFill>
          <a:ln cap="flat" cmpd="sng" w="19050">
            <a:solidFill>
              <a:srgbClr val="0C0C0C"/>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rPr b="0" cap="none" i="0" lang="en-US" strike="noStrike" sz="1800" u="none">
                <a:solidFill>
                  <a:srgbClr val="0C0C0C"/>
                </a:solidFill>
                <a:latin typeface="Manrope"/>
                <a:ea typeface="Manrope"/>
                <a:cs typeface="Manrope"/>
                <a:sym typeface="Manrope"/>
              </a:rPr>
              <a:t>Identifies zones with similar road types</a:t>
            </a:r>
            <a:endParaRPr/>
          </a:p>
        </p:txBody>
      </p:sp>
      <p:sp>
        <p:nvSpPr>
          <p:cNvPr id="172" name="Google Shape;172;p7"/>
          <p:cNvSpPr/>
          <p:nvPr/>
        </p:nvSpPr>
        <p:spPr>
          <a:xfrm>
            <a:off x="1706337" y="5083631"/>
            <a:ext cx="4675414" cy="582384"/>
          </a:xfrm>
          <a:prstGeom prst="rect">
            <a:avLst/>
          </a:prstGeom>
          <a:solidFill>
            <a:srgbClr val="F8D08D"/>
          </a:solidFill>
          <a:ln cap="flat" cmpd="sng" w="19050">
            <a:solidFill>
              <a:srgbClr val="0C0C0C"/>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rPr b="0" cap="none" i="0" lang="en-US" strike="noStrike" sz="1800" u="none">
                <a:solidFill>
                  <a:srgbClr val="0C0C0C"/>
                </a:solidFill>
                <a:latin typeface="Manrope"/>
                <a:ea typeface="Manrope"/>
                <a:cs typeface="Manrope"/>
                <a:sym typeface="Manrope"/>
              </a:rPr>
              <a:t>Helps prioritize safer streets for routing.</a:t>
            </a:r>
            <a:endParaRPr/>
          </a:p>
        </p:txBody>
      </p:sp>
      <p:sp>
        <p:nvSpPr>
          <p:cNvPr id="173" name="Google Shape;173;p7"/>
          <p:cNvSpPr/>
          <p:nvPr/>
        </p:nvSpPr>
        <p:spPr>
          <a:xfrm>
            <a:off x="1706337" y="6161316"/>
            <a:ext cx="4675414" cy="582384"/>
          </a:xfrm>
          <a:prstGeom prst="rect">
            <a:avLst/>
          </a:prstGeom>
          <a:solidFill>
            <a:srgbClr val="F8D08D"/>
          </a:solidFill>
          <a:ln cap="flat" cmpd="sng" w="19050">
            <a:solidFill>
              <a:srgbClr val="0C0C0C"/>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rPr b="0" cap="none" i="0" lang="en-US" strike="noStrike" sz="1800" u="none">
                <a:solidFill>
                  <a:srgbClr val="0C0C0C"/>
                </a:solidFill>
                <a:latin typeface="Manrope"/>
                <a:ea typeface="Manrope"/>
                <a:cs typeface="Manrope"/>
                <a:sym typeface="Manrope"/>
              </a:rPr>
              <a:t>Supports intelligent infrastructure planning.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78"/>
        <p:cNvGrpSpPr/>
        <p:nvPr/>
      </p:nvGrpSpPr>
      <p:grpSpPr>
        <a:xfrm>
          <a:off x="0" y="0"/>
          <a:ext cx="0" cy="0"/>
          <a:chOff x="0" y="0"/>
          <a:chExt cx="0" cy="0"/>
        </a:xfrm>
      </p:grpSpPr>
      <p:sp>
        <p:nvSpPr>
          <p:cNvPr id="179" name="Google Shape;179;p8"/>
          <p:cNvSpPr/>
          <p:nvPr/>
        </p:nvSpPr>
        <p:spPr>
          <a:xfrm>
            <a:off x="0" y="6335410"/>
            <a:ext cx="6648450" cy="810984"/>
          </a:xfrm>
          <a:prstGeom prst="rect">
            <a:avLst/>
          </a:prstGeom>
          <a:solidFill>
            <a:srgbClr val="F8D08D"/>
          </a:solid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C0C0C"/>
                </a:solidFill>
                <a:latin typeface="Manrope"/>
                <a:ea typeface="Manrope"/>
                <a:cs typeface="Manrope"/>
                <a:sym typeface="Manrope"/>
              </a:rPr>
              <a:t>Groups based on encoded road type and spatial coordinates</a:t>
            </a:r>
            <a:endParaRPr/>
          </a:p>
        </p:txBody>
      </p:sp>
      <p:sp>
        <p:nvSpPr>
          <p:cNvPr id="180" name="Google Shape;180;p8"/>
          <p:cNvSpPr/>
          <p:nvPr/>
        </p:nvSpPr>
        <p:spPr>
          <a:xfrm>
            <a:off x="0" y="3744687"/>
            <a:ext cx="6648450" cy="810984"/>
          </a:xfrm>
          <a:prstGeom prst="rect">
            <a:avLst/>
          </a:prstGeom>
          <a:solidFill>
            <a:srgbClr val="F8D08D"/>
          </a:solid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C0C0C"/>
                </a:solidFill>
                <a:latin typeface="Manrope"/>
                <a:ea typeface="Manrope"/>
                <a:cs typeface="Manrope"/>
                <a:sym typeface="Manrope"/>
              </a:rPr>
              <a:t>Requires a fixed number of clusters (</a:t>
            </a:r>
            <a:r>
              <a:rPr lang="en-US" sz="1800" b="0" i="1" u="none" strike="noStrike" cap="none">
                <a:solidFill>
                  <a:srgbClr val="0C0C0C"/>
                </a:solidFill>
                <a:latin typeface="Manrope"/>
                <a:ea typeface="Manrope"/>
                <a:cs typeface="Manrope"/>
                <a:sym typeface="Manrope"/>
              </a:rPr>
              <a:t>k = 10</a:t>
            </a:r>
            <a:r>
              <a:rPr lang="en-US" sz="1800" b="0" i="0" u="none" strike="noStrike" cap="none">
                <a:solidFill>
                  <a:srgbClr val="0C0C0C"/>
                </a:solidFill>
                <a:latin typeface="Manrope"/>
                <a:ea typeface="Manrope"/>
                <a:cs typeface="Manrope"/>
                <a:sym typeface="Manrope"/>
              </a:rPr>
              <a:t> in our case)</a:t>
            </a:r>
            <a:endParaRPr/>
          </a:p>
        </p:txBody>
      </p:sp>
      <p:sp>
        <p:nvSpPr>
          <p:cNvPr id="181" name="Google Shape;181;p8"/>
          <p:cNvSpPr/>
          <p:nvPr/>
        </p:nvSpPr>
        <p:spPr>
          <a:xfrm>
            <a:off x="0" y="5050894"/>
            <a:ext cx="6648450" cy="810984"/>
          </a:xfrm>
          <a:prstGeom prst="rect">
            <a:avLst/>
          </a:prstGeom>
          <a:solidFill>
            <a:srgbClr val="F8D08D"/>
          </a:solid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C0C0C"/>
                </a:solidFill>
                <a:latin typeface="Manrope"/>
                <a:ea typeface="Manrope"/>
                <a:cs typeface="Manrope"/>
                <a:sym typeface="Manrope"/>
              </a:rPr>
              <a:t>Assigns each road segment to the nearest centroid</a:t>
            </a:r>
            <a:endParaRPr/>
          </a:p>
        </p:txBody>
      </p:sp>
      <p:sp>
        <p:nvSpPr>
          <p:cNvPr id="182" name="Google Shape;182;p8"/>
          <p:cNvSpPr/>
          <p:nvPr/>
        </p:nvSpPr>
        <p:spPr>
          <a:xfrm>
            <a:off x="764858" y="600908"/>
            <a:ext cx="12462391" cy="682943"/>
          </a:xfrm>
          <a:prstGeom prst="rect">
            <a:avLst/>
          </a:prstGeom>
          <a:noFill/>
          <a:ln>
            <a:noFill/>
          </a:ln>
        </p:spPr>
        <p:txBody>
          <a:bodyPr spcFirstLastPara="1" wrap="square" lIns="0" tIns="0" rIns="0" bIns="0" anchor="t" anchorCtr="0">
            <a:noAutofit/>
          </a:bodyPr>
          <a:lstStyle/>
          <a:p>
            <a:pPr marL="0" marR="0" lvl="0" indent="0" algn="l" rtl="0">
              <a:lnSpc>
                <a:spcPct val="124418"/>
              </a:lnSpc>
              <a:spcBef>
                <a:spcPts val="0"/>
              </a:spcBef>
              <a:spcAft>
                <a:spcPts val="0"/>
              </a:spcAft>
              <a:buClr>
                <a:srgbClr val="F2D4BA"/>
              </a:buClr>
              <a:buSzPts val="4300"/>
              <a:buFont typeface="Prata"/>
              <a:buNone/>
            </a:pPr>
            <a:r>
              <a:rPr lang="en-US" sz="4300" b="0" i="0" u="none" strike="noStrike" cap="none">
                <a:solidFill>
                  <a:srgbClr val="F2D4BA"/>
                </a:solidFill>
                <a:latin typeface="Prata"/>
                <a:ea typeface="Prata"/>
                <a:cs typeface="Prata"/>
                <a:sym typeface="Prata"/>
              </a:rPr>
              <a:t>K-Means Clustering</a:t>
            </a:r>
            <a:endParaRPr sz="4300" b="0" i="0" u="none" strike="noStrike" cap="none">
              <a:solidFill>
                <a:schemeClr val="lt1"/>
              </a:solidFill>
              <a:latin typeface="Prata"/>
              <a:ea typeface="Prata"/>
              <a:cs typeface="Prata"/>
              <a:sym typeface="Prata"/>
            </a:endParaRPr>
          </a:p>
        </p:txBody>
      </p:sp>
      <p:sp>
        <p:nvSpPr>
          <p:cNvPr id="183" name="Google Shape;183;p8"/>
          <p:cNvSpPr/>
          <p:nvPr/>
        </p:nvSpPr>
        <p:spPr>
          <a:xfrm>
            <a:off x="0" y="1616607"/>
            <a:ext cx="6648450" cy="1121228"/>
          </a:xfrm>
          <a:prstGeom prst="rect">
            <a:avLst/>
          </a:prstGeom>
          <a:solidFill>
            <a:srgbClr val="B54C39"/>
          </a:solid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0C0C0C"/>
                </a:solidFill>
                <a:latin typeface="Manrope"/>
                <a:ea typeface="Manrope"/>
                <a:cs typeface="Manrope"/>
                <a:sym typeface="Manrope"/>
              </a:rPr>
              <a:t>Groups similar data points into a set number of clusters by finding patterns based on how close they are to each other.</a:t>
            </a:r>
            <a:endParaRPr/>
          </a:p>
        </p:txBody>
      </p:sp>
      <p:pic>
        <p:nvPicPr>
          <p:cNvPr id="184" name="Google Shape;184;p8"/>
          <p:cNvPicPr preferRelativeResize="0"/>
          <p:nvPr/>
        </p:nvPicPr>
        <p:blipFill rotWithShape="1">
          <a:blip r:embed="rId3">
            <a:alphaModFix/>
          </a:blip>
          <a:srcRect/>
          <a:stretch/>
        </p:blipFill>
        <p:spPr>
          <a:xfrm>
            <a:off x="6648450" y="1627493"/>
            <a:ext cx="7920208" cy="55026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1829</Words>
  <Application>Microsoft Office PowerPoint</Application>
  <PresentationFormat>Custom</PresentationFormat>
  <Paragraphs>153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Play</vt:lpstr>
      <vt:lpstr>Georgia</vt:lpstr>
      <vt:lpstr>Prata</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NELSON OMAR ARELLANO PARRA</dc:creator>
  <cp:lastModifiedBy>NELSON OMAR ARELLANO PARRA</cp:lastModifiedBy>
  <cp:revision>3</cp:revision>
  <dcterms:created xsi:type="dcterms:W3CDTF">2025-08-01T02:42:20Z</dcterms:created>
  <dcterms:modified xsi:type="dcterms:W3CDTF">2025-08-12T00:25:07Z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2190325</vt:lpwstr>
  </property>
  <property fmtid="{D5CDD505-2E9C-101B-9397-08002B2CF9AE}" name="NXPowerLiteSettings" pid="3">
    <vt:lpwstr>F7000400038000</vt:lpwstr>
  </property>
  <property fmtid="{D5CDD505-2E9C-101B-9397-08002B2CF9AE}" name="NXPowerLiteVersion" pid="4">
    <vt:lpwstr>S10.9.0</vt:lpwstr>
  </property>
</Properties>
</file>