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7" r:id="rId2"/>
    <p:sldId id="398" r:id="rId3"/>
    <p:sldId id="479" r:id="rId4"/>
    <p:sldId id="480" r:id="rId5"/>
    <p:sldId id="464" r:id="rId6"/>
    <p:sldId id="465" r:id="rId7"/>
    <p:sldId id="467" r:id="rId8"/>
    <p:sldId id="481" r:id="rId9"/>
    <p:sldId id="466" r:id="rId10"/>
    <p:sldId id="485" r:id="rId11"/>
    <p:sldId id="486" r:id="rId12"/>
    <p:sldId id="468" r:id="rId13"/>
    <p:sldId id="469" r:id="rId14"/>
    <p:sldId id="470" r:id="rId15"/>
    <p:sldId id="471" r:id="rId16"/>
    <p:sldId id="473" r:id="rId17"/>
    <p:sldId id="474" r:id="rId18"/>
    <p:sldId id="475" r:id="rId19"/>
    <p:sldId id="482" r:id="rId20"/>
    <p:sldId id="483" r:id="rId21"/>
    <p:sldId id="484" r:id="rId22"/>
    <p:sldId id="476" r:id="rId23"/>
    <p:sldId id="477" r:id="rId24"/>
    <p:sldId id="478" r:id="rId25"/>
    <p:sldId id="4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a talanki" userId="f96f43d5c5067f3b" providerId="LiveId" clId="{EED31CFF-7B70-414A-9760-C9EC10E764B5}"/>
    <pc:docChg chg="custSel addSld delSld modSld sldOrd">
      <pc:chgData name="prajwala talanki" userId="f96f43d5c5067f3b" providerId="LiveId" clId="{EED31CFF-7B70-414A-9760-C9EC10E764B5}" dt="2022-03-02T04:46:36.615" v="57" actId="14100"/>
      <pc:docMkLst>
        <pc:docMk/>
      </pc:docMkLst>
      <pc:sldChg chg="ord">
        <pc:chgData name="prajwala talanki" userId="f96f43d5c5067f3b" providerId="LiveId" clId="{EED31CFF-7B70-414A-9760-C9EC10E764B5}" dt="2022-02-28T09:45:50.151" v="7"/>
        <pc:sldMkLst>
          <pc:docMk/>
          <pc:sldMk cId="1267486697" sldId="466"/>
        </pc:sldMkLst>
      </pc:sldChg>
      <pc:sldChg chg="addSp modSp new del mod">
        <pc:chgData name="prajwala talanki" userId="f96f43d5c5067f3b" providerId="LiveId" clId="{EED31CFF-7B70-414A-9760-C9EC10E764B5}" dt="2022-02-28T09:45:44.277" v="5" actId="47"/>
        <pc:sldMkLst>
          <pc:docMk/>
          <pc:sldMk cId="1388098134" sldId="481"/>
        </pc:sldMkLst>
        <pc:graphicFrameChg chg="add mod">
          <ac:chgData name="prajwala talanki" userId="f96f43d5c5067f3b" providerId="LiveId" clId="{EED31CFF-7B70-414A-9760-C9EC10E764B5}" dt="2022-02-28T09:22:48.167" v="4" actId="14100"/>
          <ac:graphicFrameMkLst>
            <pc:docMk/>
            <pc:sldMk cId="1388098134" sldId="481"/>
            <ac:graphicFrameMk id="2" creationId="{4026F1B4-BC0C-467A-ADC5-5934CD255278}"/>
          </ac:graphicFrameMkLst>
        </pc:graphicFrameChg>
      </pc:sldChg>
      <pc:sldChg chg="addSp modSp new ord">
        <pc:chgData name="prajwala talanki" userId="f96f43d5c5067f3b" providerId="LiveId" clId="{EED31CFF-7B70-414A-9760-C9EC10E764B5}" dt="2022-02-28T09:46:05.283" v="14"/>
        <pc:sldMkLst>
          <pc:docMk/>
          <pc:sldMk cId="1926393993" sldId="481"/>
        </pc:sldMkLst>
        <pc:graphicFrameChg chg="add mod">
          <ac:chgData name="prajwala talanki" userId="f96f43d5c5067f3b" providerId="LiveId" clId="{EED31CFF-7B70-414A-9760-C9EC10E764B5}" dt="2022-02-28T09:46:01.362" v="12" actId="14100"/>
          <ac:graphicFrameMkLst>
            <pc:docMk/>
            <pc:sldMk cId="1926393993" sldId="481"/>
            <ac:graphicFrameMk id="2" creationId="{DADCC5C5-EED4-4173-A4F5-9B5E165EC88F}"/>
          </ac:graphicFrameMkLst>
        </pc:graphicFrameChg>
      </pc:sldChg>
      <pc:sldChg chg="addSp modSp new">
        <pc:chgData name="prajwala talanki" userId="f96f43d5c5067f3b" providerId="LiveId" clId="{EED31CFF-7B70-414A-9760-C9EC10E764B5}" dt="2022-02-28T09:49:02.094" v="20" actId="14100"/>
        <pc:sldMkLst>
          <pc:docMk/>
          <pc:sldMk cId="455622427" sldId="482"/>
        </pc:sldMkLst>
        <pc:graphicFrameChg chg="add mod">
          <ac:chgData name="prajwala talanki" userId="f96f43d5c5067f3b" providerId="LiveId" clId="{EED31CFF-7B70-414A-9760-C9EC10E764B5}" dt="2022-02-28T09:49:02.094" v="20" actId="14100"/>
          <ac:graphicFrameMkLst>
            <pc:docMk/>
            <pc:sldMk cId="455622427" sldId="482"/>
            <ac:graphicFrameMk id="2" creationId="{D8D2AC37-BDC4-4B30-A1D5-FB27ACDCFE7B}"/>
          </ac:graphicFrameMkLst>
        </pc:graphicFrameChg>
      </pc:sldChg>
      <pc:sldChg chg="addSp delSp modSp new mod">
        <pc:chgData name="prajwala talanki" userId="f96f43d5c5067f3b" providerId="LiveId" clId="{EED31CFF-7B70-414A-9760-C9EC10E764B5}" dt="2022-02-28T09:56:03.936" v="32" actId="14100"/>
        <pc:sldMkLst>
          <pc:docMk/>
          <pc:sldMk cId="1893648236" sldId="483"/>
        </pc:sldMkLst>
        <pc:graphicFrameChg chg="add del mod">
          <ac:chgData name="prajwala talanki" userId="f96f43d5c5067f3b" providerId="LiveId" clId="{EED31CFF-7B70-414A-9760-C9EC10E764B5}" dt="2022-02-28T09:55:54.097" v="27" actId="478"/>
          <ac:graphicFrameMkLst>
            <pc:docMk/>
            <pc:sldMk cId="1893648236" sldId="483"/>
            <ac:graphicFrameMk id="2" creationId="{B7AC20F6-7023-4DB6-A4EA-BA793183AFB0}"/>
          </ac:graphicFrameMkLst>
        </pc:graphicFrameChg>
        <pc:graphicFrameChg chg="add mod">
          <ac:chgData name="prajwala talanki" userId="f96f43d5c5067f3b" providerId="LiveId" clId="{EED31CFF-7B70-414A-9760-C9EC10E764B5}" dt="2022-02-28T09:56:03.936" v="32" actId="14100"/>
          <ac:graphicFrameMkLst>
            <pc:docMk/>
            <pc:sldMk cId="1893648236" sldId="483"/>
            <ac:graphicFrameMk id="3" creationId="{058B6F4B-A1FA-4510-B2CC-74C35944B6CD}"/>
          </ac:graphicFrameMkLst>
        </pc:graphicFrameChg>
      </pc:sldChg>
      <pc:sldChg chg="addSp modSp new">
        <pc:chgData name="prajwala talanki" userId="f96f43d5c5067f3b" providerId="LiveId" clId="{EED31CFF-7B70-414A-9760-C9EC10E764B5}" dt="2022-03-02T04:28:37.620" v="37" actId="14100"/>
        <pc:sldMkLst>
          <pc:docMk/>
          <pc:sldMk cId="922336255" sldId="484"/>
        </pc:sldMkLst>
        <pc:graphicFrameChg chg="add mod">
          <ac:chgData name="prajwala talanki" userId="f96f43d5c5067f3b" providerId="LiveId" clId="{EED31CFF-7B70-414A-9760-C9EC10E764B5}" dt="2022-03-02T04:28:37.620" v="37" actId="14100"/>
          <ac:graphicFrameMkLst>
            <pc:docMk/>
            <pc:sldMk cId="922336255" sldId="484"/>
            <ac:graphicFrameMk id="2" creationId="{67D68C8E-F7DD-4BBF-928B-84D1859C75EF}"/>
          </ac:graphicFrameMkLst>
        </pc:graphicFrameChg>
      </pc:sldChg>
      <pc:sldChg chg="addSp modSp new mod">
        <pc:chgData name="prajwala talanki" userId="f96f43d5c5067f3b" providerId="LiveId" clId="{EED31CFF-7B70-414A-9760-C9EC10E764B5}" dt="2022-03-02T04:45:37.752" v="52" actId="20577"/>
        <pc:sldMkLst>
          <pc:docMk/>
          <pc:sldMk cId="4011774808" sldId="485"/>
        </pc:sldMkLst>
        <pc:spChg chg="add mod">
          <ac:chgData name="prajwala talanki" userId="f96f43d5c5067f3b" providerId="LiveId" clId="{EED31CFF-7B70-414A-9760-C9EC10E764B5}" dt="2022-03-02T04:45:37.752" v="52" actId="20577"/>
          <ac:spMkLst>
            <pc:docMk/>
            <pc:sldMk cId="4011774808" sldId="485"/>
            <ac:spMk id="3" creationId="{FE908F12-7A1D-492C-9A0C-FA4E380D2A8B}"/>
          </ac:spMkLst>
        </pc:spChg>
        <pc:graphicFrameChg chg="add mod">
          <ac:chgData name="prajwala talanki" userId="f96f43d5c5067f3b" providerId="LiveId" clId="{EED31CFF-7B70-414A-9760-C9EC10E764B5}" dt="2022-03-02T04:45:28.268" v="42" actId="14100"/>
          <ac:graphicFrameMkLst>
            <pc:docMk/>
            <pc:sldMk cId="4011774808" sldId="485"/>
            <ac:graphicFrameMk id="2" creationId="{963A5019-83B0-4A2B-95A7-2088D38DACE3}"/>
          </ac:graphicFrameMkLst>
        </pc:graphicFrameChg>
      </pc:sldChg>
      <pc:sldChg chg="addSp modSp new">
        <pc:chgData name="prajwala talanki" userId="f96f43d5c5067f3b" providerId="LiveId" clId="{EED31CFF-7B70-414A-9760-C9EC10E764B5}" dt="2022-03-02T04:46:36.615" v="57" actId="14100"/>
        <pc:sldMkLst>
          <pc:docMk/>
          <pc:sldMk cId="643824806" sldId="486"/>
        </pc:sldMkLst>
        <pc:graphicFrameChg chg="add mod">
          <ac:chgData name="prajwala talanki" userId="f96f43d5c5067f3b" providerId="LiveId" clId="{EED31CFF-7B70-414A-9760-C9EC10E764B5}" dt="2022-03-02T04:46:36.615" v="57" actId="14100"/>
          <ac:graphicFrameMkLst>
            <pc:docMk/>
            <pc:sldMk cId="643824806" sldId="486"/>
            <ac:graphicFrameMk id="2" creationId="{12CCA4AA-CAFF-4CFA-98F2-1D3EF7149094}"/>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EEA0D-0EEC-4EB9-9636-B1DF908BCDB6}" type="datetimeFigureOut">
              <a:rPr lang="en-US" smtClean="0"/>
              <a:pPr/>
              <a:t>3/14/2022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F0E38C-E04A-4A78-8DBE-C0865AD90B66}" type="slidenum">
              <a:rPr lang="en-US" smtClean="0"/>
              <a:pPr/>
              <a:t>‹#›</a:t>
            </a:fld>
            <a:endParaRPr lang="en-US" dirty="0"/>
          </a:p>
        </p:txBody>
      </p:sp>
    </p:spTree>
    <p:extLst>
      <p:ext uri="{BB962C8B-B14F-4D97-AF65-F5344CB8AC3E}">
        <p14:creationId xmlns:p14="http://schemas.microsoft.com/office/powerpoint/2010/main" val="44369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91068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2" name="Group 16"/>
          <p:cNvGrpSpPr>
            <a:grpSpLocks/>
          </p:cNvGrpSpPr>
          <p:nvPr userDrawn="1"/>
        </p:nvGrpSpPr>
        <p:grpSpPr bwMode="auto">
          <a:xfrm>
            <a:off x="0" y="868364"/>
            <a:ext cx="12192000" cy="46037"/>
            <a:chOff x="1905000" y="6553200"/>
            <a:chExt cx="7010400" cy="45719"/>
          </a:xfrm>
        </p:grpSpPr>
        <p:sp>
          <p:nvSpPr>
            <p:cNvPr id="13" name="Rectangle 12"/>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14" name="Rectangle 13"/>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15" name="Rectangle 14"/>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grpSp>
        <p:nvGrpSpPr>
          <p:cNvPr id="16" name="Group 16"/>
          <p:cNvGrpSpPr>
            <a:grpSpLocks/>
          </p:cNvGrpSpPr>
          <p:nvPr userDrawn="1"/>
        </p:nvGrpSpPr>
        <p:grpSpPr bwMode="auto">
          <a:xfrm>
            <a:off x="0" y="6583364"/>
            <a:ext cx="12192000" cy="46037"/>
            <a:chOff x="1905000" y="6553200"/>
            <a:chExt cx="7010400" cy="45719"/>
          </a:xfrm>
        </p:grpSpPr>
        <p:sp>
          <p:nvSpPr>
            <p:cNvPr id="17" name="Rectangle 16"/>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18" name="Rectangle 17"/>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19" name="Rectangle 18"/>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2544" y="44624"/>
            <a:ext cx="1056117" cy="792088"/>
          </a:xfrm>
          <a:prstGeom prst="rect">
            <a:avLst/>
          </a:prstGeom>
        </p:spPr>
      </p:pic>
      <p:sp>
        <p:nvSpPr>
          <p:cNvPr id="23" name="TextBox 22"/>
          <p:cNvSpPr txBox="1"/>
          <p:nvPr userDrawn="1"/>
        </p:nvSpPr>
        <p:spPr>
          <a:xfrm>
            <a:off x="4368800" y="6596064"/>
            <a:ext cx="7823200" cy="261937"/>
          </a:xfrm>
          <a:prstGeom prst="rect">
            <a:avLst/>
          </a:prstGeom>
          <a:noFill/>
        </p:spPr>
        <p:txBody>
          <a:bodyPr>
            <a:spAutoFit/>
          </a:bodyPr>
          <a:lstStyle/>
          <a:p>
            <a:pPr algn="r">
              <a:defRPr/>
            </a:pPr>
            <a:r>
              <a:rPr lang="en-US" sz="1100" b="1" dirty="0">
                <a:solidFill>
                  <a:srgbClr val="2318F6"/>
                </a:solidFill>
                <a:latin typeface="Arial"/>
                <a:cs typeface="Arial"/>
              </a:rPr>
              <a:t>PES</a:t>
            </a:r>
            <a:r>
              <a:rPr lang="en-US" sz="1100" dirty="0">
                <a:solidFill>
                  <a:srgbClr val="101141"/>
                </a:solidFill>
                <a:latin typeface="Arial"/>
                <a:cs typeface="Arial"/>
              </a:rPr>
              <a:t> </a:t>
            </a:r>
            <a:r>
              <a:rPr lang="en-US" sz="1100" dirty="0">
                <a:solidFill>
                  <a:srgbClr val="FF0000"/>
                </a:solidFill>
                <a:latin typeface="Arial"/>
                <a:cs typeface="Arial"/>
              </a:rPr>
              <a:t>University, Bengaluru</a:t>
            </a:r>
          </a:p>
        </p:txBody>
      </p:sp>
    </p:spTree>
    <p:extLst>
      <p:ext uri="{BB962C8B-B14F-4D97-AF65-F5344CB8AC3E}">
        <p14:creationId xmlns:p14="http://schemas.microsoft.com/office/powerpoint/2010/main" val="412760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4293697-6E2C-4331-B4E1-C58B355192F4}"/>
              </a:ext>
            </a:extLst>
          </p:cNvPr>
          <p:cNvCxnSpPr>
            <a:cxnSpLocks/>
          </p:cNvCxnSpPr>
          <p:nvPr userDrawn="1"/>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id="{2854BF81-9BD1-486D-81A8-BA835860A7F8}"/>
              </a:ext>
            </a:extLst>
          </p:cNvPr>
          <p:cNvSpPr/>
          <p:nvPr userDrawn="1"/>
        </p:nvSpPr>
        <p:spPr>
          <a:xfrm>
            <a:off x="146798" y="303979"/>
            <a:ext cx="8121032" cy="461665"/>
          </a:xfrm>
          <a:prstGeom prst="rect">
            <a:avLst/>
          </a:prstGeom>
        </p:spPr>
        <p:txBody>
          <a:bodyPr wrap="square">
            <a:spAutoFit/>
          </a:bodyPr>
          <a:lstStyle/>
          <a:p>
            <a:r>
              <a:rPr lang="en-US" sz="2400" b="1" dirty="0">
                <a:solidFill>
                  <a:schemeClr val="accent1">
                    <a:lumMod val="75000"/>
                  </a:schemeClr>
                </a:solidFill>
              </a:rPr>
              <a:t>Microprocessor &amp; Computer Architecture (</a:t>
            </a:r>
            <a:r>
              <a:rPr lang="el-GR" sz="2400" b="1" i="0" dirty="0">
                <a:solidFill>
                  <a:schemeClr val="accent1">
                    <a:lumMod val="75000"/>
                  </a:schemeClr>
                </a:solidFill>
                <a:effectLst/>
                <a:latin typeface="arial" panose="020B0604020202020204" pitchFamily="34" charset="0"/>
              </a:rPr>
              <a:t>μ</a:t>
            </a:r>
            <a:r>
              <a:rPr lang="en-US" sz="2400" b="1" dirty="0" err="1">
                <a:solidFill>
                  <a:schemeClr val="accent1">
                    <a:lumMod val="75000"/>
                  </a:schemeClr>
                </a:solidFill>
              </a:rPr>
              <a:t>pCA</a:t>
            </a:r>
            <a:r>
              <a:rPr lang="en-US" sz="2400" b="1" dirty="0">
                <a:solidFill>
                  <a:schemeClr val="accent1">
                    <a:lumMod val="75000"/>
                  </a:schemeClr>
                </a:solidFill>
              </a:rPr>
              <a:t>)</a:t>
            </a:r>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14-03-2022</a:t>
            </a:fld>
            <a:endParaRPr lang="en-IN" dirty="0"/>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14-03-2022</a:t>
            </a:fld>
            <a:endParaRPr lang="en-IN" dirty="0"/>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dirty="0"/>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617223" y="4057018"/>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173"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Rectangle 2">
            <a:extLst>
              <a:ext uri="{FF2B5EF4-FFF2-40B4-BE49-F238E27FC236}">
                <a16:creationId xmlns:a16="http://schemas.microsoft.com/office/drawing/2014/main" id="{E61F1660-9D53-4FDA-8A4F-56F9CC502191}"/>
              </a:ext>
            </a:extLst>
          </p:cNvPr>
          <p:cNvSpPr/>
          <p:nvPr/>
        </p:nvSpPr>
        <p:spPr>
          <a:xfrm>
            <a:off x="3038057" y="1741280"/>
            <a:ext cx="7497214" cy="1200329"/>
          </a:xfrm>
          <a:prstGeom prst="rect">
            <a:avLst/>
          </a:prstGeom>
        </p:spPr>
        <p:txBody>
          <a:bodyPr wrap="square">
            <a:spAutoFit/>
          </a:bodyPr>
          <a:lstStyle/>
          <a:p>
            <a:pPr algn="ctr"/>
            <a:r>
              <a:rPr lang="en-US" sz="3600" b="1" dirty="0">
                <a:solidFill>
                  <a:srgbClr val="ED7D31">
                    <a:lumMod val="75000"/>
                  </a:srgbClr>
                </a:solidFill>
              </a:rPr>
              <a:t>Microprocessor &amp; Computer Architecture (</a:t>
            </a:r>
            <a:r>
              <a:rPr lang="el-GR" sz="3600" b="1" i="0" dirty="0">
                <a:solidFill>
                  <a:schemeClr val="accent2">
                    <a:lumMod val="75000"/>
                  </a:schemeClr>
                </a:solidFill>
                <a:effectLst/>
                <a:latin typeface="arial" panose="020B0604020202020204" pitchFamily="34" charset="0"/>
              </a:rPr>
              <a:t>μ</a:t>
            </a:r>
            <a:r>
              <a:rPr lang="en-US" sz="3600" b="1" dirty="0" err="1">
                <a:solidFill>
                  <a:schemeClr val="accent2">
                    <a:lumMod val="75000"/>
                  </a:schemeClr>
                </a:solidFill>
              </a:rPr>
              <a:t>pCA</a:t>
            </a:r>
            <a:r>
              <a:rPr lang="en-US" sz="3600" b="1" dirty="0">
                <a:solidFill>
                  <a:srgbClr val="ED7D31">
                    <a:lumMod val="75000"/>
                  </a:srgbClr>
                </a:solidFill>
              </a:rPr>
              <a:t>)</a:t>
            </a:r>
          </a:p>
        </p:txBody>
      </p:sp>
      <p:sp>
        <p:nvSpPr>
          <p:cNvPr id="19" name="TextBox 18">
            <a:extLst>
              <a:ext uri="{FF2B5EF4-FFF2-40B4-BE49-F238E27FC236}">
                <a16:creationId xmlns:a16="http://schemas.microsoft.com/office/drawing/2014/main" id="{F3C30818-90D4-4095-8F7F-9FA58B98F39A}"/>
              </a:ext>
            </a:extLst>
          </p:cNvPr>
          <p:cNvSpPr txBox="1"/>
          <p:nvPr/>
        </p:nvSpPr>
        <p:spPr>
          <a:xfrm>
            <a:off x="5627808" y="3269722"/>
            <a:ext cx="2290725" cy="461665"/>
          </a:xfrm>
          <a:prstGeom prst="rect">
            <a:avLst/>
          </a:prstGeom>
          <a:noFill/>
        </p:spPr>
        <p:txBody>
          <a:bodyPr wrap="square">
            <a:spAutoFit/>
          </a:bodyPr>
          <a:lstStyle/>
          <a:p>
            <a:pPr algn="ctr"/>
            <a:r>
              <a:rPr lang="en-US" sz="2400" b="1" dirty="0">
                <a:solidFill>
                  <a:srgbClr val="002060"/>
                </a:solidFill>
                <a:effectLst/>
                <a:latin typeface="Calibri" panose="020F0502020204030204" pitchFamily="34" charset="0"/>
                <a:ea typeface="Calibiri"/>
              </a:rPr>
              <a:t>UE19CS252</a:t>
            </a:r>
            <a:endParaRPr lang="en-US" sz="2400" b="1" dirty="0">
              <a:solidFill>
                <a:srgbClr val="002060"/>
              </a:solidFill>
            </a:endParaRPr>
          </a:p>
        </p:txBody>
      </p:sp>
      <p:sp>
        <p:nvSpPr>
          <p:cNvPr id="21" name="Rectangle 20"/>
          <p:cNvSpPr/>
          <p:nvPr/>
        </p:nvSpPr>
        <p:spPr>
          <a:xfrm>
            <a:off x="4260744" y="4583608"/>
            <a:ext cx="6390147" cy="523220"/>
          </a:xfrm>
          <a:prstGeom prst="rect">
            <a:avLst/>
          </a:prstGeom>
        </p:spPr>
        <p:txBody>
          <a:bodyPr wrap="none">
            <a:spAutoFit/>
          </a:bodyPr>
          <a:lstStyle/>
          <a:p>
            <a:r>
              <a:rPr lang="en-IN" sz="2800" b="1" dirty="0">
                <a:solidFill>
                  <a:schemeClr val="accent2">
                    <a:lumMod val="75000"/>
                  </a:schemeClr>
                </a:solidFill>
              </a:rPr>
              <a:t>Laboratory / Hands-on Plug – in Programs</a:t>
            </a:r>
          </a:p>
        </p:txBody>
      </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63A5019-83B0-4A2B-95A7-2088D38DACE3}"/>
              </a:ext>
            </a:extLst>
          </p:cNvPr>
          <p:cNvGraphicFramePr>
            <a:graphicFrameLocks noChangeAspect="1"/>
          </p:cNvGraphicFramePr>
          <p:nvPr>
            <p:extLst>
              <p:ext uri="{D42A27DB-BD31-4B8C-83A1-F6EECF244321}">
                <p14:modId xmlns:p14="http://schemas.microsoft.com/office/powerpoint/2010/main" val="1410399552"/>
              </p:ext>
            </p:extLst>
          </p:nvPr>
        </p:nvGraphicFramePr>
        <p:xfrm>
          <a:off x="297712" y="1775638"/>
          <a:ext cx="8255738" cy="4199860"/>
        </p:xfrm>
        <a:graphic>
          <a:graphicData uri="http://schemas.openxmlformats.org/presentationml/2006/ole">
            <mc:AlternateContent xmlns:mc="http://schemas.openxmlformats.org/markup-compatibility/2006">
              <mc:Choice xmlns:v="urn:schemas-microsoft-com:vml" Requires="v">
                <p:oleObj spid="_x0000_s2051" name="Bitmap Image" r:id="rId3" imgW="4915080" imgH="2514600" progId="Paint.Picture">
                  <p:embed/>
                </p:oleObj>
              </mc:Choice>
              <mc:Fallback>
                <p:oleObj name="Bitmap Image" r:id="rId3" imgW="4915080" imgH="2514600" progId="Paint.Picture">
                  <p:embed/>
                  <p:pic>
                    <p:nvPicPr>
                      <p:cNvPr id="2" name="Object 1">
                        <a:extLst>
                          <a:ext uri="{FF2B5EF4-FFF2-40B4-BE49-F238E27FC236}">
                            <a16:creationId xmlns:a16="http://schemas.microsoft.com/office/drawing/2014/main" id="{963A5019-83B0-4A2B-95A7-2088D38DACE3}"/>
                          </a:ext>
                        </a:extLst>
                      </p:cNvPr>
                      <p:cNvPicPr/>
                      <p:nvPr/>
                    </p:nvPicPr>
                    <p:blipFill>
                      <a:blip r:embed="rId4"/>
                      <a:stretch>
                        <a:fillRect/>
                      </a:stretch>
                    </p:blipFill>
                    <p:spPr>
                      <a:xfrm>
                        <a:off x="297712" y="1775638"/>
                        <a:ext cx="8255738" cy="419986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FE908F12-7A1D-492C-9A0C-FA4E380D2A8B}"/>
              </a:ext>
            </a:extLst>
          </p:cNvPr>
          <p:cNvSpPr txBox="1"/>
          <p:nvPr/>
        </p:nvSpPr>
        <p:spPr>
          <a:xfrm>
            <a:off x="606056" y="967563"/>
            <a:ext cx="5124893" cy="369332"/>
          </a:xfrm>
          <a:prstGeom prst="rect">
            <a:avLst/>
          </a:prstGeom>
          <a:noFill/>
        </p:spPr>
        <p:txBody>
          <a:bodyPr wrap="square" rtlCol="0">
            <a:spAutoFit/>
          </a:bodyPr>
          <a:lstStyle/>
          <a:p>
            <a:r>
              <a:rPr lang="en-US" dirty="0"/>
              <a:t>PROGRAM 2</a:t>
            </a:r>
            <a:endParaRPr lang="en-IN" dirty="0"/>
          </a:p>
        </p:txBody>
      </p:sp>
    </p:spTree>
    <p:extLst>
      <p:ext uri="{BB962C8B-B14F-4D97-AF65-F5344CB8AC3E}">
        <p14:creationId xmlns:p14="http://schemas.microsoft.com/office/powerpoint/2010/main" val="401177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2CCA4AA-CAFF-4CFA-98F2-1D3EF7149094}"/>
              </a:ext>
            </a:extLst>
          </p:cNvPr>
          <p:cNvGraphicFramePr>
            <a:graphicFrameLocks noChangeAspect="1"/>
          </p:cNvGraphicFramePr>
          <p:nvPr>
            <p:extLst>
              <p:ext uri="{D42A27DB-BD31-4B8C-83A1-F6EECF244321}">
                <p14:modId xmlns:p14="http://schemas.microsoft.com/office/powerpoint/2010/main" val="1272177179"/>
              </p:ext>
            </p:extLst>
          </p:nvPr>
        </p:nvGraphicFramePr>
        <p:xfrm>
          <a:off x="1169581" y="1520456"/>
          <a:ext cx="7320369" cy="4880343"/>
        </p:xfrm>
        <a:graphic>
          <a:graphicData uri="http://schemas.openxmlformats.org/presentationml/2006/ole">
            <mc:AlternateContent xmlns:mc="http://schemas.openxmlformats.org/markup-compatibility/2006">
              <mc:Choice xmlns:v="urn:schemas-microsoft-com:vml" Requires="v">
                <p:oleObj spid="_x0000_s3075" name="Bitmap Image" r:id="rId3" imgW="4788000" imgH="3594240" progId="Paint.Picture">
                  <p:embed/>
                </p:oleObj>
              </mc:Choice>
              <mc:Fallback>
                <p:oleObj name="Bitmap Image" r:id="rId3" imgW="4788000" imgH="3594240" progId="Paint.Picture">
                  <p:embed/>
                  <p:pic>
                    <p:nvPicPr>
                      <p:cNvPr id="2" name="Object 1">
                        <a:extLst>
                          <a:ext uri="{FF2B5EF4-FFF2-40B4-BE49-F238E27FC236}">
                            <a16:creationId xmlns:a16="http://schemas.microsoft.com/office/drawing/2014/main" id="{12CCA4AA-CAFF-4CFA-98F2-1D3EF7149094}"/>
                          </a:ext>
                        </a:extLst>
                      </p:cNvPr>
                      <p:cNvPicPr/>
                      <p:nvPr/>
                    </p:nvPicPr>
                    <p:blipFill>
                      <a:blip r:embed="rId4"/>
                      <a:stretch>
                        <a:fillRect/>
                      </a:stretch>
                    </p:blipFill>
                    <p:spPr>
                      <a:xfrm>
                        <a:off x="1169581" y="1520456"/>
                        <a:ext cx="7320369" cy="4880343"/>
                      </a:xfrm>
                      <a:prstGeom prst="rect">
                        <a:avLst/>
                      </a:prstGeom>
                    </p:spPr>
                  </p:pic>
                </p:oleObj>
              </mc:Fallback>
            </mc:AlternateContent>
          </a:graphicData>
        </a:graphic>
      </p:graphicFrame>
    </p:spTree>
    <p:extLst>
      <p:ext uri="{BB962C8B-B14F-4D97-AF65-F5344CB8AC3E}">
        <p14:creationId xmlns:p14="http://schemas.microsoft.com/office/powerpoint/2010/main" val="64382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27" y="1496291"/>
            <a:ext cx="9060873" cy="4524315"/>
          </a:xfrm>
          <a:prstGeom prst="rect">
            <a:avLst/>
          </a:prstGeom>
        </p:spPr>
        <p:txBody>
          <a:bodyPr wrap="square">
            <a:spAutoFit/>
          </a:bodyPr>
          <a:lstStyle/>
          <a:p>
            <a:r>
              <a:rPr lang="en-IN" sz="2400" dirty="0"/>
              <a:t>; Program to display 0 to F  and F-0 on the 8 segment display depending</a:t>
            </a:r>
          </a:p>
          <a:p>
            <a:r>
              <a:rPr lang="en-IN" sz="2400" dirty="0"/>
              <a:t>;  on the  which black button is pressed</a:t>
            </a:r>
          </a:p>
          <a:p>
            <a:r>
              <a:rPr lang="en-IN" sz="2400" dirty="0"/>
              <a:t>.text</a:t>
            </a:r>
          </a:p>
          <a:p>
            <a:r>
              <a:rPr lang="en-IN" sz="2400" dirty="0"/>
              <a:t>.global _start</a:t>
            </a:r>
          </a:p>
          <a:p>
            <a:r>
              <a:rPr lang="en-IN" sz="2400" dirty="0"/>
              <a:t>                                                             </a:t>
            </a:r>
          </a:p>
          <a:p>
            <a:r>
              <a:rPr lang="en-IN" sz="2400" dirty="0"/>
              <a:t>begin: 	     </a:t>
            </a:r>
            <a:r>
              <a:rPr lang="en-IN" sz="2400" dirty="0" err="1"/>
              <a:t>mov</a:t>
            </a:r>
            <a:r>
              <a:rPr lang="en-IN" sz="2400" dirty="0"/>
              <a:t> r0, #0</a:t>
            </a:r>
          </a:p>
          <a:p>
            <a:r>
              <a:rPr lang="en-IN" sz="2400" dirty="0"/>
              <a:t>       	     </a:t>
            </a:r>
            <a:r>
              <a:rPr lang="en-IN" sz="2400" dirty="0" err="1"/>
              <a:t>mov</a:t>
            </a:r>
            <a:r>
              <a:rPr lang="en-IN" sz="2400" dirty="0"/>
              <a:t> r2,#0</a:t>
            </a:r>
          </a:p>
          <a:p>
            <a:r>
              <a:rPr lang="en-IN" sz="2400" dirty="0"/>
              <a:t>  again:      </a:t>
            </a:r>
            <a:r>
              <a:rPr lang="en-IN" sz="2400" dirty="0" err="1"/>
              <a:t>swi</a:t>
            </a:r>
            <a:r>
              <a:rPr lang="en-IN" sz="2400" dirty="0"/>
              <a:t> 0x202 ; check whether  </a:t>
            </a:r>
          </a:p>
          <a:p>
            <a:r>
              <a:rPr lang="en-IN" sz="2400" dirty="0"/>
              <a:t>                                      ; black button pressed or not</a:t>
            </a:r>
          </a:p>
          <a:p>
            <a:r>
              <a:rPr lang="en-IN" sz="2400" dirty="0"/>
              <a:t>     	     </a:t>
            </a:r>
            <a:r>
              <a:rPr lang="en-IN" sz="2400" dirty="0" err="1"/>
              <a:t>cmp</a:t>
            </a:r>
            <a:r>
              <a:rPr lang="en-IN" sz="2400" dirty="0"/>
              <a:t> r0, #1</a:t>
            </a:r>
          </a:p>
          <a:p>
            <a:r>
              <a:rPr lang="en-IN" sz="2400" dirty="0"/>
              <a:t>        	     </a:t>
            </a:r>
            <a:r>
              <a:rPr lang="en-IN" sz="2400" dirty="0" err="1"/>
              <a:t>beq</a:t>
            </a:r>
            <a:r>
              <a:rPr lang="en-IN" sz="2400" dirty="0"/>
              <a:t> loop1</a:t>
            </a:r>
          </a:p>
          <a:p>
            <a:r>
              <a:rPr lang="en-IN" sz="2400" dirty="0"/>
              <a:t>	</a:t>
            </a:r>
          </a:p>
        </p:txBody>
      </p:sp>
      <p:sp>
        <p:nvSpPr>
          <p:cNvPr id="3" name="Rectangle 2"/>
          <p:cNvSpPr/>
          <p:nvPr/>
        </p:nvSpPr>
        <p:spPr>
          <a:xfrm>
            <a:off x="212005" y="852115"/>
            <a:ext cx="5321007" cy="369332"/>
          </a:xfrm>
          <a:prstGeom prst="rect">
            <a:avLst/>
          </a:prstGeom>
        </p:spPr>
        <p:txBody>
          <a:bodyPr wrap="none">
            <a:spAutoFit/>
          </a:bodyPr>
          <a:lstStyle/>
          <a:p>
            <a:pPr algn="ctr"/>
            <a:r>
              <a:rPr lang="en-US" b="1" dirty="0">
                <a:solidFill>
                  <a:schemeClr val="accent2">
                    <a:lumMod val="75000"/>
                  </a:schemeClr>
                </a:solidFill>
              </a:rPr>
              <a:t>PROGRAM 2 Display 0-9,A-F on an  </a:t>
            </a:r>
            <a:r>
              <a:rPr lang="en-IN" b="1" dirty="0">
                <a:solidFill>
                  <a:schemeClr val="accent2">
                    <a:lumMod val="75000"/>
                  </a:schemeClr>
                </a:solidFill>
              </a:rPr>
              <a:t>8 segment display </a:t>
            </a:r>
            <a:endParaRPr lang="en-US" b="1" dirty="0">
              <a:solidFill>
                <a:schemeClr val="accent2">
                  <a:lumMod val="75000"/>
                </a:schemeClr>
              </a:solidFill>
            </a:endParaRPr>
          </a:p>
        </p:txBody>
      </p:sp>
      <p:sp>
        <p:nvSpPr>
          <p:cNvPr id="4" name="Rectangle 3"/>
          <p:cNvSpPr/>
          <p:nvPr/>
        </p:nvSpPr>
        <p:spPr>
          <a:xfrm>
            <a:off x="7195127" y="2173100"/>
            <a:ext cx="4996873" cy="1938992"/>
          </a:xfrm>
          <a:prstGeom prst="rect">
            <a:avLst/>
          </a:prstGeom>
        </p:spPr>
        <p:txBody>
          <a:bodyPr wrap="square">
            <a:spAutoFit/>
          </a:bodyPr>
          <a:lstStyle/>
          <a:p>
            <a:r>
              <a:rPr lang="en-IN" sz="2400" dirty="0"/>
              <a:t>                      </a:t>
            </a:r>
            <a:r>
              <a:rPr lang="en-IN" sz="2400" dirty="0" err="1"/>
              <a:t>cmp</a:t>
            </a:r>
            <a:r>
              <a:rPr lang="en-IN" sz="2400" dirty="0"/>
              <a:t> r0, #2</a:t>
            </a:r>
          </a:p>
          <a:p>
            <a:r>
              <a:rPr lang="en-IN" sz="2400" dirty="0"/>
              <a:t>	         </a:t>
            </a:r>
            <a:r>
              <a:rPr lang="en-IN" sz="2400" dirty="0" err="1"/>
              <a:t>beq</a:t>
            </a:r>
            <a:r>
              <a:rPr lang="en-IN" sz="2400" dirty="0"/>
              <a:t> loop2</a:t>
            </a:r>
          </a:p>
          <a:p>
            <a:r>
              <a:rPr lang="en-IN" sz="2400" dirty="0"/>
              <a:t>	          b again</a:t>
            </a:r>
          </a:p>
          <a:p>
            <a:r>
              <a:rPr lang="en-IN" sz="2400" dirty="0"/>
              <a:t> loop1:           </a:t>
            </a:r>
            <a:r>
              <a:rPr lang="en-IN" sz="2400" dirty="0" err="1"/>
              <a:t>mov</a:t>
            </a:r>
            <a:r>
              <a:rPr lang="en-IN" sz="2400" dirty="0"/>
              <a:t> r5,#16</a:t>
            </a:r>
          </a:p>
          <a:p>
            <a:r>
              <a:rPr lang="en-IN" sz="2400" dirty="0"/>
              <a:t>      	          </a:t>
            </a:r>
            <a:r>
              <a:rPr lang="en-IN" sz="2400" dirty="0" err="1"/>
              <a:t>ldr</a:t>
            </a:r>
            <a:r>
              <a:rPr lang="en-IN" sz="2400" dirty="0"/>
              <a:t> r1,=zero</a:t>
            </a:r>
          </a:p>
        </p:txBody>
      </p:sp>
    </p:spTree>
    <p:extLst>
      <p:ext uri="{BB962C8B-B14F-4D97-AF65-F5344CB8AC3E}">
        <p14:creationId xmlns:p14="http://schemas.microsoft.com/office/powerpoint/2010/main" val="24973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1436255"/>
            <a:ext cx="5975927" cy="5262979"/>
          </a:xfrm>
          <a:prstGeom prst="rect">
            <a:avLst/>
          </a:prstGeom>
        </p:spPr>
        <p:txBody>
          <a:bodyPr wrap="square">
            <a:spAutoFit/>
          </a:bodyPr>
          <a:lstStyle/>
          <a:p>
            <a:r>
              <a:rPr lang="en-IN" sz="2400" dirty="0"/>
              <a:t> back1:		</a:t>
            </a:r>
            <a:r>
              <a:rPr lang="en-IN" sz="2400" dirty="0" err="1"/>
              <a:t>ldrb</a:t>
            </a:r>
            <a:r>
              <a:rPr lang="en-IN" sz="2400" dirty="0"/>
              <a:t> r0, [r1]</a:t>
            </a:r>
          </a:p>
          <a:p>
            <a:r>
              <a:rPr lang="en-IN" sz="2400" dirty="0"/>
              <a:t>	    	</a:t>
            </a:r>
            <a:r>
              <a:rPr lang="en-IN" sz="2400" dirty="0" err="1"/>
              <a:t>swi</a:t>
            </a:r>
            <a:r>
              <a:rPr lang="en-IN" sz="2400" dirty="0"/>
              <a:t> 0x200   ; Set 8 segment display to light up</a:t>
            </a:r>
          </a:p>
          <a:p>
            <a:r>
              <a:rPr lang="en-IN" sz="2400" dirty="0"/>
              <a:t>	 	</a:t>
            </a:r>
            <a:r>
              <a:rPr lang="en-IN" sz="2400" dirty="0" err="1"/>
              <a:t>bl</a:t>
            </a:r>
            <a:r>
              <a:rPr lang="en-IN" sz="2400" dirty="0"/>
              <a:t> delay</a:t>
            </a:r>
          </a:p>
          <a:p>
            <a:r>
              <a:rPr lang="en-IN" sz="2400" dirty="0"/>
              <a:t>		add r1,r1,#1</a:t>
            </a:r>
          </a:p>
          <a:p>
            <a:r>
              <a:rPr lang="en-IN" sz="2400" dirty="0"/>
              <a:t>		sub r5, r5,#1</a:t>
            </a:r>
          </a:p>
          <a:p>
            <a:r>
              <a:rPr lang="en-IN" sz="2400" dirty="0"/>
              <a:t>		</a:t>
            </a:r>
            <a:r>
              <a:rPr lang="en-IN" sz="2400" dirty="0" err="1"/>
              <a:t>cmp</a:t>
            </a:r>
            <a:r>
              <a:rPr lang="en-IN" sz="2400" dirty="0"/>
              <a:t> r5, #0</a:t>
            </a:r>
          </a:p>
          <a:p>
            <a:r>
              <a:rPr lang="en-IN" sz="2400" dirty="0"/>
              <a:t>		</a:t>
            </a:r>
            <a:r>
              <a:rPr lang="en-IN" sz="2400" dirty="0" err="1"/>
              <a:t>bne</a:t>
            </a:r>
            <a:r>
              <a:rPr lang="en-IN" sz="2400" dirty="0"/>
              <a:t> back1</a:t>
            </a:r>
          </a:p>
          <a:p>
            <a:r>
              <a:rPr lang="en-IN" sz="2400" dirty="0"/>
              <a:t>		b again</a:t>
            </a:r>
          </a:p>
          <a:p>
            <a:r>
              <a:rPr lang="en-IN" sz="2400" dirty="0"/>
              <a:t>loop2:               </a:t>
            </a:r>
            <a:r>
              <a:rPr lang="en-IN" sz="2400" dirty="0" err="1"/>
              <a:t>mov</a:t>
            </a:r>
            <a:r>
              <a:rPr lang="en-IN" sz="2400" dirty="0"/>
              <a:t> r5,#16</a:t>
            </a:r>
          </a:p>
          <a:p>
            <a:r>
              <a:rPr lang="en-IN" sz="2400" dirty="0"/>
              <a:t>        		</a:t>
            </a:r>
            <a:r>
              <a:rPr lang="en-IN" sz="2400" dirty="0" err="1"/>
              <a:t>ldr</a:t>
            </a:r>
            <a:r>
              <a:rPr lang="en-IN" sz="2400" dirty="0"/>
              <a:t> r1,=F</a:t>
            </a:r>
          </a:p>
          <a:p>
            <a:r>
              <a:rPr lang="en-IN" sz="2400" dirty="0"/>
              <a:t>back2:		 </a:t>
            </a:r>
            <a:r>
              <a:rPr lang="en-IN" sz="2400" dirty="0" err="1"/>
              <a:t>ldrb</a:t>
            </a:r>
            <a:r>
              <a:rPr lang="en-IN" sz="2400" dirty="0"/>
              <a:t> r0, [r1]</a:t>
            </a:r>
          </a:p>
          <a:p>
            <a:r>
              <a:rPr lang="en-IN" sz="2400" dirty="0"/>
              <a:t>	   	 </a:t>
            </a:r>
            <a:r>
              <a:rPr lang="en-IN" sz="2400" dirty="0" err="1"/>
              <a:t>swi</a:t>
            </a:r>
            <a:r>
              <a:rPr lang="en-IN" sz="2400" dirty="0"/>
              <a:t> 0x200   ; Set 8 segment </a:t>
            </a:r>
          </a:p>
          <a:p>
            <a:r>
              <a:rPr lang="en-IN" sz="2400" dirty="0"/>
              <a:t>                                                ; display to light up</a:t>
            </a:r>
          </a:p>
        </p:txBody>
      </p:sp>
      <p:sp>
        <p:nvSpPr>
          <p:cNvPr id="3" name="Rectangle 2"/>
          <p:cNvSpPr/>
          <p:nvPr/>
        </p:nvSpPr>
        <p:spPr>
          <a:xfrm>
            <a:off x="6954981" y="2108493"/>
            <a:ext cx="3805382" cy="2585323"/>
          </a:xfrm>
          <a:prstGeom prst="rect">
            <a:avLst/>
          </a:prstGeom>
        </p:spPr>
        <p:txBody>
          <a:bodyPr wrap="square">
            <a:spAutoFit/>
          </a:bodyPr>
          <a:lstStyle/>
          <a:p>
            <a:r>
              <a:rPr lang="en-IN" sz="2400" dirty="0"/>
              <a:t>                          </a:t>
            </a:r>
            <a:r>
              <a:rPr lang="en-IN" sz="2400" dirty="0" err="1"/>
              <a:t>bl</a:t>
            </a:r>
            <a:r>
              <a:rPr lang="en-IN" sz="2400" dirty="0"/>
              <a:t> delay</a:t>
            </a:r>
          </a:p>
          <a:p>
            <a:r>
              <a:rPr lang="en-IN" sz="2400" dirty="0"/>
              <a:t>		sub r1, r1, #1</a:t>
            </a:r>
          </a:p>
          <a:p>
            <a:r>
              <a:rPr lang="en-IN" sz="2400" dirty="0"/>
              <a:t>		sub r5, r5,#1</a:t>
            </a:r>
          </a:p>
          <a:p>
            <a:r>
              <a:rPr lang="en-IN" sz="2400" dirty="0"/>
              <a:t>		</a:t>
            </a:r>
            <a:r>
              <a:rPr lang="en-IN" sz="2400" dirty="0" err="1"/>
              <a:t>cmp</a:t>
            </a:r>
            <a:r>
              <a:rPr lang="en-IN" sz="2400" dirty="0"/>
              <a:t> r5, #0</a:t>
            </a:r>
          </a:p>
          <a:p>
            <a:r>
              <a:rPr lang="en-IN" sz="2400" dirty="0"/>
              <a:t>		</a:t>
            </a:r>
            <a:r>
              <a:rPr lang="en-IN" sz="2400" dirty="0" err="1"/>
              <a:t>bne</a:t>
            </a:r>
            <a:r>
              <a:rPr lang="en-IN" sz="2400" dirty="0"/>
              <a:t> back2</a:t>
            </a:r>
          </a:p>
          <a:p>
            <a:r>
              <a:rPr lang="en-IN" sz="2400" dirty="0"/>
              <a:t>		b again	</a:t>
            </a:r>
            <a:r>
              <a:rPr lang="en-IN" dirty="0"/>
              <a:t>	</a:t>
            </a:r>
            <a:endParaRPr lang="en-US" dirty="0"/>
          </a:p>
        </p:txBody>
      </p:sp>
      <p:sp>
        <p:nvSpPr>
          <p:cNvPr id="4" name="Rectangle 3"/>
          <p:cNvSpPr/>
          <p:nvPr/>
        </p:nvSpPr>
        <p:spPr>
          <a:xfrm>
            <a:off x="285896" y="759752"/>
            <a:ext cx="7032952" cy="461665"/>
          </a:xfrm>
          <a:prstGeom prst="rect">
            <a:avLst/>
          </a:prstGeom>
        </p:spPr>
        <p:txBody>
          <a:bodyPr wrap="none">
            <a:spAutoFit/>
          </a:bodyPr>
          <a:lstStyle/>
          <a:p>
            <a:pPr algn="ctr"/>
            <a:r>
              <a:rPr lang="en-US" sz="2400" b="1" dirty="0">
                <a:solidFill>
                  <a:schemeClr val="accent2">
                    <a:lumMod val="75000"/>
                  </a:schemeClr>
                </a:solidFill>
              </a:rPr>
              <a:t>PROGRAM 2 Display 0-9,A-F on an  </a:t>
            </a:r>
            <a:r>
              <a:rPr lang="en-IN" sz="2400" b="1" dirty="0">
                <a:solidFill>
                  <a:schemeClr val="accent2">
                    <a:lumMod val="75000"/>
                  </a:schemeClr>
                </a:solidFill>
              </a:rPr>
              <a:t>8 segment display </a:t>
            </a:r>
            <a:endParaRPr lang="en-US" sz="2400" b="1" dirty="0">
              <a:solidFill>
                <a:schemeClr val="accent2">
                  <a:lumMod val="75000"/>
                </a:schemeClr>
              </a:solidFill>
            </a:endParaRPr>
          </a:p>
        </p:txBody>
      </p:sp>
    </p:spTree>
    <p:extLst>
      <p:ext uri="{BB962C8B-B14F-4D97-AF65-F5344CB8AC3E}">
        <p14:creationId xmlns:p14="http://schemas.microsoft.com/office/powerpoint/2010/main" val="219558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28" y="1644073"/>
            <a:ext cx="5938981" cy="5213928"/>
          </a:xfrm>
          <a:prstGeom prst="rect">
            <a:avLst/>
          </a:prstGeom>
        </p:spPr>
        <p:txBody>
          <a:bodyPr wrap="square">
            <a:spAutoFit/>
          </a:bodyPr>
          <a:lstStyle/>
          <a:p>
            <a:r>
              <a:rPr lang="en-IN" sz="2400" dirty="0"/>
              <a:t>delay: 		 </a:t>
            </a:r>
            <a:r>
              <a:rPr lang="en-IN" sz="2400" dirty="0" err="1"/>
              <a:t>mov</a:t>
            </a:r>
            <a:r>
              <a:rPr lang="en-IN" sz="2400" dirty="0"/>
              <a:t> r4, #64000</a:t>
            </a:r>
          </a:p>
          <a:p>
            <a:r>
              <a:rPr lang="en-IN" sz="2400" dirty="0"/>
              <a:t>loop3:   	 sub r4, r4, #1</a:t>
            </a:r>
          </a:p>
          <a:p>
            <a:r>
              <a:rPr lang="en-IN" sz="2400" dirty="0"/>
              <a:t>		 </a:t>
            </a:r>
            <a:r>
              <a:rPr lang="en-IN" sz="2400" dirty="0" err="1"/>
              <a:t>cmp</a:t>
            </a:r>
            <a:r>
              <a:rPr lang="en-IN" sz="2400" dirty="0"/>
              <a:t> r4, #0</a:t>
            </a:r>
          </a:p>
          <a:p>
            <a:r>
              <a:rPr lang="en-IN" sz="2400" dirty="0"/>
              <a:t>		 </a:t>
            </a:r>
            <a:r>
              <a:rPr lang="en-IN" sz="2400" dirty="0" err="1"/>
              <a:t>bge</a:t>
            </a:r>
            <a:r>
              <a:rPr lang="en-IN" sz="2400" dirty="0"/>
              <a:t> loop3</a:t>
            </a:r>
          </a:p>
          <a:p>
            <a:r>
              <a:rPr lang="en-IN" sz="2400" dirty="0"/>
              <a:t>		 </a:t>
            </a:r>
            <a:r>
              <a:rPr lang="en-IN" sz="2400" dirty="0" err="1"/>
              <a:t>mov</a:t>
            </a:r>
            <a:r>
              <a:rPr lang="en-IN" sz="2400" dirty="0"/>
              <a:t> pc, </a:t>
            </a:r>
            <a:r>
              <a:rPr lang="en-IN" sz="2400" dirty="0" err="1"/>
              <a:t>lr</a:t>
            </a:r>
            <a:endParaRPr lang="en-IN" sz="2400" dirty="0"/>
          </a:p>
          <a:p>
            <a:r>
              <a:rPr lang="en-IN" sz="2400" dirty="0"/>
              <a:t>		 .data </a:t>
            </a:r>
          </a:p>
          <a:p>
            <a:r>
              <a:rPr lang="en-IN" sz="2400" dirty="0"/>
              <a:t>		  </a:t>
            </a:r>
            <a:r>
              <a:rPr lang="en-IN" dirty="0"/>
              <a:t>zero: .byte  0b11101101</a:t>
            </a:r>
          </a:p>
          <a:p>
            <a:r>
              <a:rPr lang="en-IN" dirty="0"/>
              <a:t>		  one:  .byte  0b01100000</a:t>
            </a:r>
          </a:p>
          <a:p>
            <a:r>
              <a:rPr lang="en-IN" dirty="0"/>
              <a:t>		  two:  .byte  0b01101110</a:t>
            </a:r>
          </a:p>
          <a:p>
            <a:r>
              <a:rPr lang="en-IN" dirty="0"/>
              <a:t>		  three:  .byte  0b11111010</a:t>
            </a:r>
          </a:p>
          <a:p>
            <a:r>
              <a:rPr lang="en-IN" dirty="0"/>
              <a:t>		  four:  .byte  0b00110011</a:t>
            </a:r>
          </a:p>
          <a:p>
            <a:r>
              <a:rPr lang="en-IN" dirty="0"/>
              <a:t>		  five:  .byte  0b10101011</a:t>
            </a:r>
          </a:p>
          <a:p>
            <a:r>
              <a:rPr lang="en-IN" dirty="0"/>
              <a:t>		  six:  .byte  0b10101111</a:t>
            </a:r>
          </a:p>
          <a:p>
            <a:r>
              <a:rPr lang="en-IN" dirty="0"/>
              <a:t>		  seven:  .byte  0b01110000</a:t>
            </a:r>
          </a:p>
          <a:p>
            <a:r>
              <a:rPr lang="en-IN" dirty="0"/>
              <a:t>		  eight:  .byte  0b11101111</a:t>
            </a:r>
          </a:p>
          <a:p>
            <a:r>
              <a:rPr lang="en-IN" dirty="0"/>
              <a:t>		  nine:  .byte  0b11100011</a:t>
            </a:r>
            <a:r>
              <a:rPr lang="en-IN" sz="2400" dirty="0"/>
              <a:t>   		 </a:t>
            </a:r>
          </a:p>
        </p:txBody>
      </p:sp>
      <p:sp>
        <p:nvSpPr>
          <p:cNvPr id="3" name="Rectangle 2"/>
          <p:cNvSpPr/>
          <p:nvPr/>
        </p:nvSpPr>
        <p:spPr>
          <a:xfrm>
            <a:off x="6696364" y="1979183"/>
            <a:ext cx="5135418" cy="1754326"/>
          </a:xfrm>
          <a:prstGeom prst="rect">
            <a:avLst/>
          </a:prstGeom>
        </p:spPr>
        <p:txBody>
          <a:bodyPr wrap="square">
            <a:spAutoFit/>
          </a:bodyPr>
          <a:lstStyle/>
          <a:p>
            <a:r>
              <a:rPr lang="en-IN" dirty="0"/>
              <a:t> A:  .byte  0b11100111</a:t>
            </a:r>
          </a:p>
          <a:p>
            <a:r>
              <a:rPr lang="en-IN" dirty="0"/>
              <a:t>		  B:  .byte  0b00101111</a:t>
            </a:r>
          </a:p>
          <a:p>
            <a:r>
              <a:rPr lang="en-IN" dirty="0"/>
              <a:t>		  C:  .byte  0b10001101</a:t>
            </a:r>
          </a:p>
          <a:p>
            <a:r>
              <a:rPr lang="en-IN" dirty="0"/>
              <a:t>		  D:  .byte  0b01101110</a:t>
            </a:r>
          </a:p>
          <a:p>
            <a:r>
              <a:rPr lang="en-IN" dirty="0"/>
              <a:t>		  E:  .byte  0b10001111</a:t>
            </a:r>
          </a:p>
          <a:p>
            <a:r>
              <a:rPr lang="en-IN" dirty="0"/>
              <a:t>		  F:  .byte  0b10000111</a:t>
            </a:r>
            <a:endParaRPr lang="en-US" dirty="0"/>
          </a:p>
        </p:txBody>
      </p:sp>
      <p:sp>
        <p:nvSpPr>
          <p:cNvPr id="4" name="Rectangle 3"/>
          <p:cNvSpPr/>
          <p:nvPr/>
        </p:nvSpPr>
        <p:spPr>
          <a:xfrm>
            <a:off x="304369" y="787461"/>
            <a:ext cx="7032952" cy="461665"/>
          </a:xfrm>
          <a:prstGeom prst="rect">
            <a:avLst/>
          </a:prstGeom>
        </p:spPr>
        <p:txBody>
          <a:bodyPr wrap="none">
            <a:spAutoFit/>
          </a:bodyPr>
          <a:lstStyle/>
          <a:p>
            <a:pPr algn="ctr"/>
            <a:r>
              <a:rPr lang="en-US" sz="2400" b="1" dirty="0">
                <a:solidFill>
                  <a:schemeClr val="accent2">
                    <a:lumMod val="75000"/>
                  </a:schemeClr>
                </a:solidFill>
              </a:rPr>
              <a:t>PROGRAM 2 Display 0-9,A-F on an  </a:t>
            </a:r>
            <a:r>
              <a:rPr lang="en-IN" sz="2400" b="1" dirty="0">
                <a:solidFill>
                  <a:schemeClr val="accent2">
                    <a:lumMod val="75000"/>
                  </a:schemeClr>
                </a:solidFill>
              </a:rPr>
              <a:t>8 segment display </a:t>
            </a:r>
            <a:endParaRPr lang="en-US" sz="2400" b="1" dirty="0">
              <a:solidFill>
                <a:schemeClr val="accent2">
                  <a:lumMod val="75000"/>
                </a:schemeClr>
              </a:solidFill>
            </a:endParaRPr>
          </a:p>
        </p:txBody>
      </p:sp>
    </p:spTree>
    <p:extLst>
      <p:ext uri="{BB962C8B-B14F-4D97-AF65-F5344CB8AC3E}">
        <p14:creationId xmlns:p14="http://schemas.microsoft.com/office/powerpoint/2010/main" val="291325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1913139"/>
            <a:ext cx="11345333" cy="2431435"/>
          </a:xfrm>
          <a:prstGeom prst="rect">
            <a:avLst/>
          </a:prstGeom>
        </p:spPr>
        <p:txBody>
          <a:bodyPr wrap="square">
            <a:spAutoFit/>
          </a:bodyPr>
          <a:lstStyle/>
          <a:p>
            <a:pPr algn="just"/>
            <a:r>
              <a:rPr lang="en-US" sz="3200" b="1" dirty="0"/>
              <a:t> </a:t>
            </a:r>
            <a:r>
              <a:rPr lang="en-US" sz="2400" dirty="0">
                <a:solidFill>
                  <a:srgbClr val="002060"/>
                </a:solidFill>
              </a:rPr>
              <a:t>The appropriate segments light up to display a number or a character. The pattern of segments to be lit up is assigned to register R0 before the call to swi 0x200. </a:t>
            </a:r>
          </a:p>
          <a:p>
            <a:pPr algn="just"/>
            <a:endParaRPr lang="en-US" sz="2400" dirty="0">
              <a:solidFill>
                <a:srgbClr val="002060"/>
              </a:solidFill>
            </a:endParaRPr>
          </a:p>
          <a:p>
            <a:pPr marL="342900" indent="-342900" algn="just">
              <a:buFont typeface="Arial" pitchFamily="34" charset="0"/>
              <a:buChar char="•"/>
            </a:pPr>
            <a:r>
              <a:rPr lang="en-US" sz="2400" dirty="0">
                <a:solidFill>
                  <a:srgbClr val="002060"/>
                </a:solidFill>
              </a:rPr>
              <a:t>For example, to display the number “3”, segments “A”, “B”, “C”, “D” and “F”must be illuminated. The code to be assigned to R0 is computed by the logical OR of the individual byte codes.</a:t>
            </a:r>
            <a:endParaRPr lang="en-IN" sz="2400" dirty="0">
              <a:solidFill>
                <a:srgbClr val="002060"/>
              </a:solidFill>
            </a:endParaRPr>
          </a:p>
        </p:txBody>
      </p:sp>
      <p:sp>
        <p:nvSpPr>
          <p:cNvPr id="3" name="Rectangle 2"/>
          <p:cNvSpPr/>
          <p:nvPr/>
        </p:nvSpPr>
        <p:spPr>
          <a:xfrm>
            <a:off x="286327" y="796744"/>
            <a:ext cx="7564582" cy="461665"/>
          </a:xfrm>
          <a:prstGeom prst="rect">
            <a:avLst/>
          </a:prstGeom>
        </p:spPr>
        <p:txBody>
          <a:bodyPr wrap="square">
            <a:spAutoFit/>
          </a:bodyPr>
          <a:lstStyle/>
          <a:p>
            <a:r>
              <a:rPr lang="en-US" sz="2400" b="1" dirty="0">
                <a:solidFill>
                  <a:schemeClr val="accent2">
                    <a:lumMod val="75000"/>
                  </a:schemeClr>
                </a:solidFill>
              </a:rPr>
              <a:t>PROGRAM 2 : Set the 8‐Segment Display to </a:t>
            </a:r>
            <a:r>
              <a:rPr lang="en-US" sz="2400" b="1" dirty="0" err="1">
                <a:solidFill>
                  <a:schemeClr val="accent2">
                    <a:lumMod val="75000"/>
                  </a:schemeClr>
                </a:solidFill>
              </a:rPr>
              <a:t>lightup</a:t>
            </a:r>
            <a:r>
              <a:rPr lang="en-US" sz="2400" b="1" dirty="0">
                <a:solidFill>
                  <a:schemeClr val="accent2">
                    <a:lumMod val="75000"/>
                  </a:schemeClr>
                </a:solidFill>
              </a:rPr>
              <a:t> </a:t>
            </a:r>
            <a:endParaRPr lang="en-US" sz="2400" dirty="0"/>
          </a:p>
        </p:txBody>
      </p:sp>
    </p:spTree>
    <p:extLst>
      <p:ext uri="{BB962C8B-B14F-4D97-AF65-F5344CB8AC3E}">
        <p14:creationId xmlns:p14="http://schemas.microsoft.com/office/powerpoint/2010/main" val="337292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97" y="1537530"/>
            <a:ext cx="9283121" cy="474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7018" y="794331"/>
            <a:ext cx="8737600" cy="369332"/>
          </a:xfrm>
          <a:prstGeom prst="rect">
            <a:avLst/>
          </a:prstGeom>
        </p:spPr>
        <p:txBody>
          <a:bodyPr wrap="square">
            <a:spAutoFit/>
          </a:bodyPr>
          <a:lstStyle/>
          <a:p>
            <a:r>
              <a:rPr lang="en-US" b="1" dirty="0">
                <a:solidFill>
                  <a:schemeClr val="accent2">
                    <a:lumMod val="75000"/>
                  </a:schemeClr>
                </a:solidFill>
              </a:rPr>
              <a:t>PROGRAM 2 - Set the 8‐Segment Display to light up: Eight Segment .s</a:t>
            </a:r>
          </a:p>
        </p:txBody>
      </p:sp>
    </p:spTree>
    <p:extLst>
      <p:ext uri="{BB962C8B-B14F-4D97-AF65-F5344CB8AC3E}">
        <p14:creationId xmlns:p14="http://schemas.microsoft.com/office/powerpoint/2010/main" val="157506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09134"/>
            <a:ext cx="11896436" cy="3913059"/>
          </a:xfrm>
          <a:prstGeom prst="rect">
            <a:avLst/>
          </a:prstGeom>
        </p:spPr>
        <p:txBody>
          <a:bodyPr wrap="square">
            <a:spAutoFit/>
          </a:bodyPr>
          <a:lstStyle/>
          <a:p>
            <a:pPr algn="just">
              <a:lnSpc>
                <a:spcPct val="150000"/>
              </a:lnSpc>
            </a:pPr>
            <a:r>
              <a:rPr lang="en-US" sz="2400" dirty="0"/>
              <a:t>The “.equ” statements are useful for accessing the byte values associated with the labels of each segment as shown in Figure.</a:t>
            </a:r>
          </a:p>
          <a:p>
            <a:pPr algn="just">
              <a:lnSpc>
                <a:spcPct val="150000"/>
              </a:lnSpc>
            </a:pPr>
            <a:r>
              <a:rPr lang="en-US" sz="2400" dirty="0"/>
              <a:t>The byte values representing a particular number are already “ORed” together within the array data structure and can be indexed appropriately. </a:t>
            </a:r>
          </a:p>
          <a:p>
            <a:pPr algn="just">
              <a:lnSpc>
                <a:spcPct val="150000"/>
              </a:lnSpc>
            </a:pPr>
            <a:r>
              <a:rPr lang="en-US" sz="2400" dirty="0"/>
              <a:t>It may be easier to use a data declaration for an array of words and then index into it. Each element can be initialized to contain the value representing a number by having the appropriate byte values “ORed” together.</a:t>
            </a:r>
            <a:endParaRPr lang="en-IN" sz="2400" dirty="0"/>
          </a:p>
        </p:txBody>
      </p:sp>
    </p:spTree>
    <p:extLst>
      <p:ext uri="{BB962C8B-B14F-4D97-AF65-F5344CB8AC3E}">
        <p14:creationId xmlns:p14="http://schemas.microsoft.com/office/powerpoint/2010/main" val="235890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36" y="1328631"/>
            <a:ext cx="9947564" cy="529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51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8D2AC37-BDC4-4B30-A1D5-FB27ACDCFE7B}"/>
              </a:ext>
            </a:extLst>
          </p:cNvPr>
          <p:cNvGraphicFramePr>
            <a:graphicFrameLocks noChangeAspect="1"/>
          </p:cNvGraphicFramePr>
          <p:nvPr>
            <p:extLst>
              <p:ext uri="{D42A27DB-BD31-4B8C-83A1-F6EECF244321}">
                <p14:modId xmlns:p14="http://schemas.microsoft.com/office/powerpoint/2010/main" val="3334108410"/>
              </p:ext>
            </p:extLst>
          </p:nvPr>
        </p:nvGraphicFramePr>
        <p:xfrm>
          <a:off x="350874" y="1509823"/>
          <a:ext cx="10239154" cy="5114261"/>
        </p:xfrm>
        <a:graphic>
          <a:graphicData uri="http://schemas.openxmlformats.org/presentationml/2006/ole">
            <mc:AlternateContent xmlns:mc="http://schemas.openxmlformats.org/markup-compatibility/2006">
              <mc:Choice xmlns:v="urn:schemas-microsoft-com:vml" Requires="v">
                <p:oleObj spid="_x0000_s4099" name="Bitmap Image" r:id="rId3" imgW="4635360" imgH="3244680" progId="Paint.Picture">
                  <p:embed/>
                </p:oleObj>
              </mc:Choice>
              <mc:Fallback>
                <p:oleObj name="Bitmap Image" r:id="rId3" imgW="4635360" imgH="3244680" progId="Paint.Picture">
                  <p:embed/>
                  <p:pic>
                    <p:nvPicPr>
                      <p:cNvPr id="2" name="Object 1">
                        <a:extLst>
                          <a:ext uri="{FF2B5EF4-FFF2-40B4-BE49-F238E27FC236}">
                            <a16:creationId xmlns:a16="http://schemas.microsoft.com/office/drawing/2014/main" id="{D8D2AC37-BDC4-4B30-A1D5-FB27ACDCFE7B}"/>
                          </a:ext>
                        </a:extLst>
                      </p:cNvPr>
                      <p:cNvPicPr/>
                      <p:nvPr/>
                    </p:nvPicPr>
                    <p:blipFill>
                      <a:blip r:embed="rId4"/>
                      <a:stretch>
                        <a:fillRect/>
                      </a:stretch>
                    </p:blipFill>
                    <p:spPr>
                      <a:xfrm>
                        <a:off x="350874" y="1509823"/>
                        <a:ext cx="10239154" cy="5114261"/>
                      </a:xfrm>
                      <a:prstGeom prst="rect">
                        <a:avLst/>
                      </a:prstGeom>
                    </p:spPr>
                  </p:pic>
                </p:oleObj>
              </mc:Fallback>
            </mc:AlternateContent>
          </a:graphicData>
        </a:graphic>
      </p:graphicFrame>
    </p:spTree>
    <p:extLst>
      <p:ext uri="{BB962C8B-B14F-4D97-AF65-F5344CB8AC3E}">
        <p14:creationId xmlns:p14="http://schemas.microsoft.com/office/powerpoint/2010/main" val="45562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0A7DEA-950C-4954-B3B7-2672370FABF4}"/>
              </a:ext>
            </a:extLst>
          </p:cNvPr>
          <p:cNvSpPr/>
          <p:nvPr/>
        </p:nvSpPr>
        <p:spPr>
          <a:xfrm>
            <a:off x="371880" y="841487"/>
            <a:ext cx="7999758" cy="461665"/>
          </a:xfrm>
          <a:prstGeom prst="rect">
            <a:avLst/>
          </a:prstGeom>
        </p:spPr>
        <p:txBody>
          <a:bodyPr wrap="square">
            <a:spAutoFit/>
          </a:bodyPr>
          <a:lstStyle/>
          <a:p>
            <a:endParaRPr lang="en-IN" sz="2400" b="1" dirty="0">
              <a:solidFill>
                <a:schemeClr val="accent2">
                  <a:lumMod val="75000"/>
                </a:schemeClr>
              </a:solidFill>
            </a:endParaRPr>
          </a:p>
        </p:txBody>
      </p:sp>
      <p:sp>
        <p:nvSpPr>
          <p:cNvPr id="6" name="Rectangle 5"/>
          <p:cNvSpPr/>
          <p:nvPr/>
        </p:nvSpPr>
        <p:spPr>
          <a:xfrm>
            <a:off x="257774" y="824407"/>
            <a:ext cx="4572598" cy="369332"/>
          </a:xfrm>
          <a:prstGeom prst="rect">
            <a:avLst/>
          </a:prstGeom>
        </p:spPr>
        <p:txBody>
          <a:bodyPr wrap="none">
            <a:spAutoFit/>
          </a:bodyPr>
          <a:lstStyle/>
          <a:p>
            <a:r>
              <a:rPr lang="en-US" b="1" dirty="0">
                <a:solidFill>
                  <a:schemeClr val="accent2">
                    <a:lumMod val="75000"/>
                  </a:schemeClr>
                </a:solidFill>
              </a:rPr>
              <a:t>ARMSIM EMBEST BOARD PLUGIN PROGRAMS</a:t>
            </a:r>
          </a:p>
        </p:txBody>
      </p:sp>
      <p:sp>
        <p:nvSpPr>
          <p:cNvPr id="9" name="Rectangle 8"/>
          <p:cNvSpPr/>
          <p:nvPr/>
        </p:nvSpPr>
        <p:spPr>
          <a:xfrm>
            <a:off x="387927" y="1674290"/>
            <a:ext cx="6096000" cy="2308324"/>
          </a:xfrm>
          <a:prstGeom prst="rect">
            <a:avLst/>
          </a:prstGeom>
        </p:spPr>
        <p:txBody>
          <a:bodyPr>
            <a:spAutoFit/>
          </a:bodyPr>
          <a:lstStyle/>
          <a:p>
            <a:pPr>
              <a:lnSpc>
                <a:spcPct val="200000"/>
              </a:lnSpc>
            </a:pPr>
            <a:r>
              <a:rPr lang="en-US" b="1" dirty="0">
                <a:solidFill>
                  <a:srgbClr val="002060"/>
                </a:solidFill>
              </a:rPr>
              <a:t>1.       LED Light Up</a:t>
            </a:r>
          </a:p>
          <a:p>
            <a:pPr>
              <a:lnSpc>
                <a:spcPct val="200000"/>
              </a:lnSpc>
            </a:pPr>
            <a:r>
              <a:rPr lang="en-US" b="1" dirty="0">
                <a:solidFill>
                  <a:srgbClr val="002060"/>
                </a:solidFill>
              </a:rPr>
              <a:t>2.      Seven Segment Display</a:t>
            </a:r>
          </a:p>
          <a:p>
            <a:pPr>
              <a:lnSpc>
                <a:spcPct val="200000"/>
              </a:lnSpc>
            </a:pPr>
            <a:r>
              <a:rPr lang="en-US" b="1" dirty="0">
                <a:solidFill>
                  <a:srgbClr val="002060"/>
                </a:solidFill>
              </a:rPr>
              <a:t>3.      Move a string from Right to Left on LCD</a:t>
            </a:r>
          </a:p>
          <a:p>
            <a:pPr>
              <a:lnSpc>
                <a:spcPct val="200000"/>
              </a:lnSpc>
            </a:pPr>
            <a:r>
              <a:rPr lang="en-US" b="1" dirty="0">
                <a:solidFill>
                  <a:srgbClr val="002060"/>
                </a:solidFill>
              </a:rPr>
              <a:t>            (40 columns by 15 rows)</a:t>
            </a:r>
            <a:endParaRPr lang="en-IN" b="1" dirty="0">
              <a:solidFill>
                <a:srgbClr val="002060"/>
              </a:solidFill>
            </a:endParaRPr>
          </a:p>
        </p:txBody>
      </p:sp>
    </p:spTree>
    <p:extLst>
      <p:ext uri="{BB962C8B-B14F-4D97-AF65-F5344CB8AC3E}">
        <p14:creationId xmlns:p14="http://schemas.microsoft.com/office/powerpoint/2010/main" val="87178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058B6F4B-A1FA-4510-B2CC-74C35944B6CD}"/>
              </a:ext>
            </a:extLst>
          </p:cNvPr>
          <p:cNvGraphicFramePr>
            <a:graphicFrameLocks noChangeAspect="1"/>
          </p:cNvGraphicFramePr>
          <p:nvPr>
            <p:extLst>
              <p:ext uri="{D42A27DB-BD31-4B8C-83A1-F6EECF244321}">
                <p14:modId xmlns:p14="http://schemas.microsoft.com/office/powerpoint/2010/main" val="3325804533"/>
              </p:ext>
            </p:extLst>
          </p:nvPr>
        </p:nvGraphicFramePr>
        <p:xfrm>
          <a:off x="786808" y="1477927"/>
          <a:ext cx="10021006" cy="5124892"/>
        </p:xfrm>
        <a:graphic>
          <a:graphicData uri="http://schemas.openxmlformats.org/presentationml/2006/ole">
            <mc:AlternateContent xmlns:mc="http://schemas.openxmlformats.org/markup-compatibility/2006">
              <mc:Choice xmlns:v="urn:schemas-microsoft-com:vml" Requires="v">
                <p:oleObj spid="_x0000_s5123" name="Bitmap Image" r:id="rId3" imgW="4870440" imgH="3219480" progId="Paint.Picture">
                  <p:embed/>
                </p:oleObj>
              </mc:Choice>
              <mc:Fallback>
                <p:oleObj name="Bitmap Image" r:id="rId3" imgW="4870440" imgH="3219480" progId="Paint.Picture">
                  <p:embed/>
                  <p:pic>
                    <p:nvPicPr>
                      <p:cNvPr id="3" name="Object 2">
                        <a:extLst>
                          <a:ext uri="{FF2B5EF4-FFF2-40B4-BE49-F238E27FC236}">
                            <a16:creationId xmlns:a16="http://schemas.microsoft.com/office/drawing/2014/main" id="{058B6F4B-A1FA-4510-B2CC-74C35944B6CD}"/>
                          </a:ext>
                        </a:extLst>
                      </p:cNvPr>
                      <p:cNvPicPr/>
                      <p:nvPr/>
                    </p:nvPicPr>
                    <p:blipFill>
                      <a:blip r:embed="rId4"/>
                      <a:stretch>
                        <a:fillRect/>
                      </a:stretch>
                    </p:blipFill>
                    <p:spPr>
                      <a:xfrm>
                        <a:off x="786808" y="1477927"/>
                        <a:ext cx="10021006" cy="5124892"/>
                      </a:xfrm>
                      <a:prstGeom prst="rect">
                        <a:avLst/>
                      </a:prstGeom>
                    </p:spPr>
                  </p:pic>
                </p:oleObj>
              </mc:Fallback>
            </mc:AlternateContent>
          </a:graphicData>
        </a:graphic>
      </p:graphicFrame>
    </p:spTree>
    <p:extLst>
      <p:ext uri="{BB962C8B-B14F-4D97-AF65-F5344CB8AC3E}">
        <p14:creationId xmlns:p14="http://schemas.microsoft.com/office/powerpoint/2010/main" val="189364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7D68C8E-F7DD-4BBF-928B-84D1859C75EF}"/>
              </a:ext>
            </a:extLst>
          </p:cNvPr>
          <p:cNvGraphicFramePr>
            <a:graphicFrameLocks noChangeAspect="1"/>
          </p:cNvGraphicFramePr>
          <p:nvPr>
            <p:extLst>
              <p:ext uri="{D42A27DB-BD31-4B8C-83A1-F6EECF244321}">
                <p14:modId xmlns:p14="http://schemas.microsoft.com/office/powerpoint/2010/main" val="4033772070"/>
              </p:ext>
            </p:extLst>
          </p:nvPr>
        </p:nvGraphicFramePr>
        <p:xfrm>
          <a:off x="925033" y="1616149"/>
          <a:ext cx="7406167" cy="3923414"/>
        </p:xfrm>
        <a:graphic>
          <a:graphicData uri="http://schemas.openxmlformats.org/presentationml/2006/ole">
            <mc:AlternateContent xmlns:mc="http://schemas.openxmlformats.org/markup-compatibility/2006">
              <mc:Choice xmlns:v="urn:schemas-microsoft-com:vml" Requires="v">
                <p:oleObj spid="_x0000_s6147" name="Bitmap Image" r:id="rId3" imgW="4470480" imgH="2311560" progId="Paint.Picture">
                  <p:embed/>
                </p:oleObj>
              </mc:Choice>
              <mc:Fallback>
                <p:oleObj name="Bitmap Image" r:id="rId3" imgW="4470480" imgH="2311560" progId="Paint.Picture">
                  <p:embed/>
                  <p:pic>
                    <p:nvPicPr>
                      <p:cNvPr id="2" name="Object 1">
                        <a:extLst>
                          <a:ext uri="{FF2B5EF4-FFF2-40B4-BE49-F238E27FC236}">
                            <a16:creationId xmlns:a16="http://schemas.microsoft.com/office/drawing/2014/main" id="{67D68C8E-F7DD-4BBF-928B-84D1859C75EF}"/>
                          </a:ext>
                        </a:extLst>
                      </p:cNvPr>
                      <p:cNvPicPr/>
                      <p:nvPr/>
                    </p:nvPicPr>
                    <p:blipFill>
                      <a:blip r:embed="rId4"/>
                      <a:stretch>
                        <a:fillRect/>
                      </a:stretch>
                    </p:blipFill>
                    <p:spPr>
                      <a:xfrm>
                        <a:off x="925033" y="1616149"/>
                        <a:ext cx="7406167" cy="3923414"/>
                      </a:xfrm>
                      <a:prstGeom prst="rect">
                        <a:avLst/>
                      </a:prstGeom>
                    </p:spPr>
                  </p:pic>
                </p:oleObj>
              </mc:Fallback>
            </mc:AlternateContent>
          </a:graphicData>
        </a:graphic>
      </p:graphicFrame>
    </p:spTree>
    <p:extLst>
      <p:ext uri="{BB962C8B-B14F-4D97-AF65-F5344CB8AC3E}">
        <p14:creationId xmlns:p14="http://schemas.microsoft.com/office/powerpoint/2010/main" val="9223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62" y="1452130"/>
            <a:ext cx="7145193" cy="4524315"/>
          </a:xfrm>
          <a:prstGeom prst="rect">
            <a:avLst/>
          </a:prstGeom>
        </p:spPr>
        <p:txBody>
          <a:bodyPr wrap="square">
            <a:spAutoFit/>
          </a:bodyPr>
          <a:lstStyle/>
          <a:p>
            <a:r>
              <a:rPr lang="en-IN" sz="2400" dirty="0"/>
              <a:t>; Streaming right to left</a:t>
            </a:r>
          </a:p>
          <a:p>
            <a:r>
              <a:rPr lang="en-IN" sz="2400" dirty="0"/>
              <a:t>.text</a:t>
            </a:r>
          </a:p>
          <a:p>
            <a:r>
              <a:rPr lang="en-IN" sz="2400" dirty="0" err="1"/>
              <a:t>mov</a:t>
            </a:r>
            <a:r>
              <a:rPr lang="en-IN" sz="2400" dirty="0"/>
              <a:t> r0 , #30  ; r0 = x</a:t>
            </a:r>
          </a:p>
          <a:p>
            <a:r>
              <a:rPr lang="en-IN" sz="2400" dirty="0" err="1"/>
              <a:t>mov</a:t>
            </a:r>
            <a:r>
              <a:rPr lang="en-IN" sz="2400" dirty="0"/>
              <a:t> r1 , #7    ; r1 = y</a:t>
            </a:r>
          </a:p>
          <a:p>
            <a:r>
              <a:rPr lang="en-IN" sz="2400" dirty="0" err="1"/>
              <a:t>mov</a:t>
            </a:r>
            <a:r>
              <a:rPr lang="en-IN" sz="2400" dirty="0"/>
              <a:t> r7 , #0</a:t>
            </a:r>
          </a:p>
          <a:p>
            <a:r>
              <a:rPr lang="en-IN" sz="2400" dirty="0" err="1"/>
              <a:t>ldr</a:t>
            </a:r>
            <a:r>
              <a:rPr lang="en-IN" sz="2400" dirty="0"/>
              <a:t> r8 , =</a:t>
            </a:r>
            <a:r>
              <a:rPr lang="en-IN" sz="2400" dirty="0" err="1"/>
              <a:t>num</a:t>
            </a:r>
            <a:endParaRPr lang="en-IN" sz="2400" dirty="0"/>
          </a:p>
          <a:p>
            <a:r>
              <a:rPr lang="en-IN" sz="2400" dirty="0" err="1"/>
              <a:t>ldr</a:t>
            </a:r>
            <a:r>
              <a:rPr lang="en-IN" sz="2400" dirty="0"/>
              <a:t> r8 , [r8]</a:t>
            </a:r>
          </a:p>
          <a:p>
            <a:r>
              <a:rPr lang="en-IN" sz="2400" dirty="0" err="1"/>
              <a:t>ldr</a:t>
            </a:r>
            <a:r>
              <a:rPr lang="en-IN" sz="2400" dirty="0"/>
              <a:t> r2 , =</a:t>
            </a:r>
            <a:r>
              <a:rPr lang="en-IN" sz="2400" dirty="0" err="1"/>
              <a:t>str</a:t>
            </a:r>
            <a:endParaRPr lang="en-IN" sz="2400" dirty="0"/>
          </a:p>
          <a:p>
            <a:r>
              <a:rPr lang="en-IN" sz="2400" dirty="0"/>
              <a:t>loop:		</a:t>
            </a:r>
            <a:r>
              <a:rPr lang="en-IN" sz="2400" dirty="0" err="1"/>
              <a:t>swi</a:t>
            </a:r>
            <a:r>
              <a:rPr lang="en-IN" sz="2400" dirty="0"/>
              <a:t> 0x204   ; display a string on screen address 					should be in r2 </a:t>
            </a:r>
            <a:r>
              <a:rPr lang="en-IN" sz="2400" dirty="0" err="1"/>
              <a:t>reg</a:t>
            </a:r>
            <a:r>
              <a:rPr lang="en-IN" sz="2400" dirty="0"/>
              <a:t> </a:t>
            </a:r>
          </a:p>
          <a:p>
            <a:r>
              <a:rPr lang="en-IN" sz="2400" dirty="0"/>
              <a:t>      		</a:t>
            </a:r>
          </a:p>
        </p:txBody>
      </p:sp>
      <p:sp>
        <p:nvSpPr>
          <p:cNvPr id="3" name="TextBox 2"/>
          <p:cNvSpPr txBox="1"/>
          <p:nvPr/>
        </p:nvSpPr>
        <p:spPr>
          <a:xfrm>
            <a:off x="273407" y="766330"/>
            <a:ext cx="10363200" cy="400110"/>
          </a:xfrm>
          <a:prstGeom prst="rect">
            <a:avLst/>
          </a:prstGeom>
          <a:noFill/>
        </p:spPr>
        <p:txBody>
          <a:bodyPr wrap="square" rtlCol="0">
            <a:spAutoFit/>
          </a:bodyPr>
          <a:lstStyle/>
          <a:p>
            <a:r>
              <a:rPr lang="en-US" sz="2000" b="1" dirty="0">
                <a:solidFill>
                  <a:schemeClr val="accent2">
                    <a:lumMod val="75000"/>
                  </a:schemeClr>
                </a:solidFill>
              </a:rPr>
              <a:t>PROGRAM 3 Move a string left to right ,right to left on LCD in Embest Board</a:t>
            </a:r>
            <a:endParaRPr lang="en-IN" sz="2000" b="1" dirty="0">
              <a:solidFill>
                <a:schemeClr val="accent2">
                  <a:lumMod val="75000"/>
                </a:schemeClr>
              </a:solidFill>
            </a:endParaRPr>
          </a:p>
        </p:txBody>
      </p:sp>
      <p:sp>
        <p:nvSpPr>
          <p:cNvPr id="4" name="Rectangle 3"/>
          <p:cNvSpPr/>
          <p:nvPr/>
        </p:nvSpPr>
        <p:spPr>
          <a:xfrm>
            <a:off x="7555346" y="2200808"/>
            <a:ext cx="4424218" cy="1938992"/>
          </a:xfrm>
          <a:prstGeom prst="rect">
            <a:avLst/>
          </a:prstGeom>
        </p:spPr>
        <p:txBody>
          <a:bodyPr wrap="square">
            <a:spAutoFit/>
          </a:bodyPr>
          <a:lstStyle/>
          <a:p>
            <a:r>
              <a:rPr lang="en-IN" sz="2400" dirty="0" err="1"/>
              <a:t>bl</a:t>
            </a:r>
            <a:r>
              <a:rPr lang="en-IN" sz="2400" dirty="0"/>
              <a:t> sum</a:t>
            </a:r>
          </a:p>
          <a:p>
            <a:r>
              <a:rPr lang="en-IN" sz="2400" dirty="0"/>
              <a:t>      		</a:t>
            </a:r>
            <a:r>
              <a:rPr lang="en-IN" sz="2400" dirty="0" err="1"/>
              <a:t>cmp</a:t>
            </a:r>
            <a:r>
              <a:rPr lang="en-IN" sz="2400" dirty="0"/>
              <a:t> r0 , #0</a:t>
            </a:r>
          </a:p>
          <a:p>
            <a:r>
              <a:rPr lang="en-IN" sz="2400" dirty="0"/>
              <a:t>     		 </a:t>
            </a:r>
            <a:r>
              <a:rPr lang="en-IN" sz="2400" dirty="0" err="1"/>
              <a:t>subne</a:t>
            </a:r>
            <a:r>
              <a:rPr lang="en-IN" sz="2400" dirty="0"/>
              <a:t> r0 , r0 , #1</a:t>
            </a:r>
          </a:p>
          <a:p>
            <a:r>
              <a:rPr lang="en-IN" sz="2400" dirty="0"/>
              <a:t>      		</a:t>
            </a:r>
            <a:r>
              <a:rPr lang="en-IN" sz="2400" dirty="0" err="1"/>
              <a:t>swieq</a:t>
            </a:r>
            <a:r>
              <a:rPr lang="en-IN" sz="2400" dirty="0"/>
              <a:t> 0x11  </a:t>
            </a:r>
          </a:p>
          <a:p>
            <a:r>
              <a:rPr lang="en-IN" sz="2400" dirty="0"/>
              <a:t>     		 b loop</a:t>
            </a:r>
            <a:endParaRPr lang="en-US" sz="2400" dirty="0"/>
          </a:p>
        </p:txBody>
      </p:sp>
    </p:spTree>
    <p:extLst>
      <p:ext uri="{BB962C8B-B14F-4D97-AF65-F5344CB8AC3E}">
        <p14:creationId xmlns:p14="http://schemas.microsoft.com/office/powerpoint/2010/main" val="224596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690" y="2029691"/>
            <a:ext cx="10464800" cy="4154984"/>
          </a:xfrm>
          <a:prstGeom prst="rect">
            <a:avLst/>
          </a:prstGeom>
        </p:spPr>
        <p:txBody>
          <a:bodyPr wrap="square">
            <a:spAutoFit/>
          </a:bodyPr>
          <a:lstStyle/>
          <a:p>
            <a:r>
              <a:rPr lang="en-IN" sz="2400" dirty="0"/>
              <a:t>sum: 		 </a:t>
            </a:r>
            <a:r>
              <a:rPr lang="en-IN" sz="2400" dirty="0" err="1"/>
              <a:t>cmp</a:t>
            </a:r>
            <a:r>
              <a:rPr lang="en-IN" sz="2400" dirty="0"/>
              <a:t> r7 , r8</a:t>
            </a:r>
          </a:p>
          <a:p>
            <a:r>
              <a:rPr lang="en-IN" sz="2400" dirty="0"/>
              <a:t>      		</a:t>
            </a:r>
            <a:r>
              <a:rPr lang="en-IN" sz="2400" dirty="0" err="1"/>
              <a:t>addne</a:t>
            </a:r>
            <a:r>
              <a:rPr lang="en-IN" sz="2400" dirty="0"/>
              <a:t> r7 , r7 , #1</a:t>
            </a:r>
          </a:p>
          <a:p>
            <a:r>
              <a:rPr lang="en-IN" sz="2400" dirty="0"/>
              <a:t>    		  </a:t>
            </a:r>
            <a:r>
              <a:rPr lang="en-IN" sz="2400" dirty="0" err="1"/>
              <a:t>bne</a:t>
            </a:r>
            <a:r>
              <a:rPr lang="en-IN" sz="2400" dirty="0"/>
              <a:t> sum</a:t>
            </a:r>
          </a:p>
          <a:p>
            <a:r>
              <a:rPr lang="en-IN" sz="2400" dirty="0"/>
              <a:t>    		  </a:t>
            </a:r>
            <a:r>
              <a:rPr lang="en-IN" sz="2400" dirty="0" err="1"/>
              <a:t>swi</a:t>
            </a:r>
            <a:r>
              <a:rPr lang="en-IN" sz="2400" dirty="0"/>
              <a:t> 0x206   ;Clear one line in the display on 			          the LCD screen.r0-line no(y)</a:t>
            </a:r>
          </a:p>
          <a:p>
            <a:r>
              <a:rPr lang="en-IN" sz="2400" dirty="0"/>
              <a:t>   		  </a:t>
            </a:r>
            <a:r>
              <a:rPr lang="en-IN" sz="2400" dirty="0" err="1"/>
              <a:t>mov</a:t>
            </a:r>
            <a:r>
              <a:rPr lang="en-IN" sz="2400" dirty="0"/>
              <a:t> r7 , #0</a:t>
            </a:r>
          </a:p>
          <a:p>
            <a:r>
              <a:rPr lang="en-IN" sz="2400" dirty="0"/>
              <a:t>     		 </a:t>
            </a:r>
            <a:r>
              <a:rPr lang="en-IN" sz="2400" dirty="0" err="1"/>
              <a:t>mov</a:t>
            </a:r>
            <a:r>
              <a:rPr lang="en-IN" sz="2400" dirty="0"/>
              <a:t> pc , </a:t>
            </a:r>
            <a:r>
              <a:rPr lang="en-IN" sz="2400" dirty="0" err="1"/>
              <a:t>lr</a:t>
            </a:r>
            <a:endParaRPr lang="en-IN" sz="2400" dirty="0"/>
          </a:p>
          <a:p>
            <a:r>
              <a:rPr lang="en-IN" sz="2400" dirty="0"/>
              <a:t> </a:t>
            </a:r>
          </a:p>
          <a:p>
            <a:r>
              <a:rPr lang="en-IN" sz="2400" dirty="0"/>
              <a:t>.data  </a:t>
            </a:r>
          </a:p>
          <a:p>
            <a:r>
              <a:rPr lang="en-IN" sz="2400" dirty="0" err="1"/>
              <a:t>str</a:t>
            </a:r>
            <a:r>
              <a:rPr lang="en-IN" sz="2400" dirty="0"/>
              <a:t>:   .</a:t>
            </a:r>
            <a:r>
              <a:rPr lang="en-IN" sz="2400" dirty="0" err="1"/>
              <a:t>asciz</a:t>
            </a:r>
            <a:r>
              <a:rPr lang="en-IN" sz="2400" dirty="0"/>
              <a:t>  "HELLO WORLD" </a:t>
            </a:r>
          </a:p>
          <a:p>
            <a:r>
              <a:rPr lang="en-IN" sz="2400" dirty="0" err="1"/>
              <a:t>num</a:t>
            </a:r>
            <a:r>
              <a:rPr lang="en-IN" sz="2400" dirty="0"/>
              <a:t>:  .word  15000</a:t>
            </a:r>
          </a:p>
        </p:txBody>
      </p:sp>
      <p:sp>
        <p:nvSpPr>
          <p:cNvPr id="3" name="TextBox 2"/>
          <p:cNvSpPr txBox="1"/>
          <p:nvPr/>
        </p:nvSpPr>
        <p:spPr>
          <a:xfrm>
            <a:off x="337788" y="651823"/>
            <a:ext cx="10363200" cy="461665"/>
          </a:xfrm>
          <a:prstGeom prst="rect">
            <a:avLst/>
          </a:prstGeom>
          <a:noFill/>
        </p:spPr>
        <p:txBody>
          <a:bodyPr wrap="square" rtlCol="0">
            <a:spAutoFit/>
          </a:bodyPr>
          <a:lstStyle/>
          <a:p>
            <a:pPr algn="ctr"/>
            <a:r>
              <a:rPr lang="en-US" sz="2400" b="1" dirty="0">
                <a:solidFill>
                  <a:schemeClr val="accent2">
                    <a:lumMod val="50000"/>
                  </a:schemeClr>
                </a:solidFill>
              </a:rPr>
              <a:t>PROGRAM 3 Move a string left to right ,right to left on LCD in Embest Board</a:t>
            </a:r>
            <a:endParaRPr lang="en-IN" sz="2400" b="1" dirty="0">
              <a:solidFill>
                <a:schemeClr val="accent2">
                  <a:lumMod val="50000"/>
                </a:schemeClr>
              </a:solidFill>
            </a:endParaRPr>
          </a:p>
        </p:txBody>
      </p:sp>
    </p:spTree>
    <p:extLst>
      <p:ext uri="{BB962C8B-B14F-4D97-AF65-F5344CB8AC3E}">
        <p14:creationId xmlns:p14="http://schemas.microsoft.com/office/powerpoint/2010/main" val="215480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25" y="1662545"/>
            <a:ext cx="8263923" cy="452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234" y="815171"/>
            <a:ext cx="2173865" cy="369332"/>
          </a:xfrm>
          <a:prstGeom prst="rect">
            <a:avLst/>
          </a:prstGeom>
        </p:spPr>
        <p:txBody>
          <a:bodyPr wrap="none">
            <a:spAutoFit/>
          </a:bodyPr>
          <a:lstStyle/>
          <a:p>
            <a:r>
              <a:rPr lang="en-US" b="1" dirty="0">
                <a:solidFill>
                  <a:schemeClr val="accent2">
                    <a:lumMod val="75000"/>
                  </a:schemeClr>
                </a:solidFill>
              </a:rPr>
              <a:t>Keyboard - Interface </a:t>
            </a:r>
            <a:endParaRPr lang="en-US" dirty="0"/>
          </a:p>
        </p:txBody>
      </p:sp>
    </p:spTree>
    <p:extLst>
      <p:ext uri="{BB962C8B-B14F-4D97-AF65-F5344CB8AC3E}">
        <p14:creationId xmlns:p14="http://schemas.microsoft.com/office/powerpoint/2010/main" val="227778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 Easy Ways To Tell If Your Team Is Really A Team - Alain Hunkins"/>
          <p:cNvPicPr>
            <a:picLocks noChangeAspect="1" noChangeArrowheads="1"/>
          </p:cNvPicPr>
          <p:nvPr/>
        </p:nvPicPr>
        <p:blipFill>
          <a:blip r:embed="rId2"/>
          <a:srcRect/>
          <a:stretch>
            <a:fillRect/>
          </a:stretch>
        </p:blipFill>
        <p:spPr bwMode="auto">
          <a:xfrm>
            <a:off x="5384800" y="1905001"/>
            <a:ext cx="6299200" cy="2133600"/>
          </a:xfrm>
          <a:prstGeom prst="rect">
            <a:avLst/>
          </a:prstGeom>
          <a:noFill/>
        </p:spPr>
      </p:pic>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569468" y="194491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0B436274-E913-46F7-B58F-E0B0713EC594}"/>
              </a:ext>
            </a:extLst>
          </p:cNvPr>
          <p:cNvGrpSpPr/>
          <p:nvPr/>
        </p:nvGrpSpPr>
        <p:grpSpPr>
          <a:xfrm>
            <a:off x="313846"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973" y="1606241"/>
            <a:ext cx="1956827" cy="2932234"/>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01515" y="1163110"/>
            <a:ext cx="4603807"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1" name="Rectangle 20">
            <a:extLst>
              <a:ext uri="{FF2B5EF4-FFF2-40B4-BE49-F238E27FC236}">
                <a16:creationId xmlns:a16="http://schemas.microsoft.com/office/drawing/2014/main" id="{0916C8C7-6436-48A9-9CF7-1AAC7653EAAE}"/>
              </a:ext>
            </a:extLst>
          </p:cNvPr>
          <p:cNvSpPr/>
          <p:nvPr/>
        </p:nvSpPr>
        <p:spPr>
          <a:xfrm>
            <a:off x="5440158" y="4087193"/>
            <a:ext cx="6479373" cy="830997"/>
          </a:xfrm>
          <a:prstGeom prst="rect">
            <a:avLst/>
          </a:prstGeom>
        </p:spPr>
        <p:txBody>
          <a:bodyPr wrap="square">
            <a:spAutoFit/>
          </a:bodyPr>
          <a:lstStyle/>
          <a:p>
            <a:r>
              <a:rPr lang="en-US" sz="2400" b="1" dirty="0">
                <a:solidFill>
                  <a:srgbClr val="002060"/>
                </a:solidFill>
              </a:rPr>
              <a:t>Team MPCA</a:t>
            </a:r>
          </a:p>
          <a:p>
            <a:r>
              <a:rPr lang="en-US" sz="2400" dirty="0">
                <a:solidFill>
                  <a:srgbClr val="002060"/>
                </a:solidFill>
              </a:rPr>
              <a:t>Department of Computer Science and Engineering</a:t>
            </a:r>
            <a:endParaRPr lang="en-IN" sz="2400" dirty="0">
              <a:solidFill>
                <a:srgbClr val="002060"/>
              </a:solidFill>
            </a:endParaRPr>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0A7DEA-950C-4954-B3B7-2672370FABF4}"/>
              </a:ext>
            </a:extLst>
          </p:cNvPr>
          <p:cNvSpPr/>
          <p:nvPr/>
        </p:nvSpPr>
        <p:spPr>
          <a:xfrm>
            <a:off x="371880" y="841487"/>
            <a:ext cx="7999758" cy="461665"/>
          </a:xfrm>
          <a:prstGeom prst="rect">
            <a:avLst/>
          </a:prstGeom>
        </p:spPr>
        <p:txBody>
          <a:bodyPr wrap="square">
            <a:spAutoFit/>
          </a:bodyPr>
          <a:lstStyle/>
          <a:p>
            <a:endParaRPr lang="en-IN" sz="2400" b="1" dirty="0">
              <a:solidFill>
                <a:schemeClr val="accent2">
                  <a:lumMod val="75000"/>
                </a:schemeClr>
              </a:solidFill>
            </a:endParaRPr>
          </a:p>
        </p:txBody>
      </p:sp>
      <p:sp>
        <p:nvSpPr>
          <p:cNvPr id="4" name="Rectangle 3"/>
          <p:cNvSpPr/>
          <p:nvPr/>
        </p:nvSpPr>
        <p:spPr>
          <a:xfrm>
            <a:off x="248406" y="833643"/>
            <a:ext cx="4454361" cy="369332"/>
          </a:xfrm>
          <a:prstGeom prst="rect">
            <a:avLst/>
          </a:prstGeom>
        </p:spPr>
        <p:txBody>
          <a:bodyPr wrap="none">
            <a:spAutoFit/>
          </a:bodyPr>
          <a:lstStyle/>
          <a:p>
            <a:r>
              <a:rPr lang="en-US" b="1" dirty="0">
                <a:solidFill>
                  <a:schemeClr val="accent2">
                    <a:lumMod val="75000"/>
                  </a:schemeClr>
                </a:solidFill>
              </a:rPr>
              <a:t>SWI Operations for EMBEST BOARD Plug‐Ins:</a:t>
            </a:r>
          </a:p>
        </p:txBody>
      </p:sp>
      <p:sp>
        <p:nvSpPr>
          <p:cNvPr id="5" name="Content Placeholder 2"/>
          <p:cNvSpPr txBox="1">
            <a:spLocks/>
          </p:cNvSpPr>
          <p:nvPr/>
        </p:nvSpPr>
        <p:spPr>
          <a:xfrm>
            <a:off x="0" y="1382278"/>
            <a:ext cx="10236200" cy="5475721"/>
          </a:xfrm>
          <a:prstGeom prst="rect">
            <a:avLst/>
          </a:prstGeom>
        </p:spPr>
        <p:txBody>
          <a:bodyPr>
            <a:noAutofit/>
          </a:bodyPr>
          <a:lstStyle/>
          <a:p>
            <a:pPr marL="228600" marR="0" lvl="0" indent="-228600" algn="just" defTabSz="914400" rtl="0" eaLnBrk="1" fontAlgn="auto" latinLnBrk="0" hangingPunct="1">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060"/>
                </a:solidFill>
                <a:effectLst/>
                <a:uLnTx/>
                <a:uFillTx/>
                <a:latin typeface="+mn-lt"/>
                <a:ea typeface="+mn-ea"/>
                <a:cs typeface="+mn-cs"/>
              </a:rPr>
              <a:t>The SWI codes numbered greater than 255 have special purposes. </a:t>
            </a:r>
          </a:p>
          <a:p>
            <a:pPr marL="228600" marR="0" lvl="0" indent="-228600" algn="just" defTabSz="914400" rtl="0" eaLnBrk="1" fontAlgn="auto" latinLnBrk="0" hangingPunct="1">
              <a:spcAft>
                <a:spcPts val="0"/>
              </a:spcAft>
              <a:buClrTx/>
              <a:buSzTx/>
              <a:tabLst/>
              <a:defRPr/>
            </a:pP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a:p>
            <a:pPr marL="228600" marR="0" lvl="0" indent="-228600" algn="just" defTabSz="914400" rtl="0" eaLnBrk="1" fontAlgn="auto" latinLnBrk="0" hangingPunct="1">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060"/>
                </a:solidFill>
                <a:effectLst/>
                <a:uLnTx/>
                <a:uFillTx/>
                <a:latin typeface="+mn-lt"/>
                <a:ea typeface="+mn-ea"/>
                <a:cs typeface="+mn-cs"/>
              </a:rPr>
              <a:t>They are mainly used for interaction with Plug‐in modules which can be loaded with the </a:t>
            </a:r>
            <a:r>
              <a:rPr kumimoji="0" lang="en-US" sz="2400" b="0" i="0" u="none" strike="noStrike" kern="1200" cap="none" spc="0" normalizeH="0" baseline="0" noProof="0" dirty="0" err="1">
                <a:ln>
                  <a:noFill/>
                </a:ln>
                <a:solidFill>
                  <a:srgbClr val="002060"/>
                </a:solidFill>
                <a:effectLst/>
                <a:uLnTx/>
                <a:uFillTx/>
                <a:latin typeface="+mn-lt"/>
                <a:ea typeface="+mn-ea"/>
                <a:cs typeface="+mn-cs"/>
              </a:rPr>
              <a:t>ARMSim</a:t>
            </a:r>
            <a:r>
              <a:rPr kumimoji="0" lang="en-US" sz="2400" b="0" i="0" u="none" strike="noStrike" kern="1200" cap="none" spc="0" normalizeH="0" baseline="0" noProof="0" dirty="0">
                <a:ln>
                  <a:noFill/>
                </a:ln>
                <a:solidFill>
                  <a:srgbClr val="002060"/>
                </a:solidFill>
                <a:effectLst/>
                <a:uLnTx/>
                <a:uFillTx/>
                <a:latin typeface="+mn-lt"/>
                <a:ea typeface="+mn-ea"/>
                <a:cs typeface="+mn-cs"/>
              </a:rPr>
              <a:t># simulator.</a:t>
            </a:r>
          </a:p>
          <a:p>
            <a:pPr marL="228600" marR="0" lvl="0" indent="-228600" algn="just" defTabSz="914400" rtl="0" eaLnBrk="1" fontAlgn="auto" latinLnBrk="0" hangingPunct="1">
              <a:spcAft>
                <a:spcPts val="0"/>
              </a:spcAft>
              <a:buClrTx/>
              <a:buSzTx/>
              <a:tabLst/>
              <a:defRPr/>
            </a:pP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a:p>
            <a:pPr marL="228600" marR="0" lvl="0" indent="-228600" algn="just" defTabSz="914400" rtl="0" eaLnBrk="1" fontAlgn="auto" latinLnBrk="0" hangingPunct="1">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060"/>
                </a:solidFill>
                <a:effectLst/>
                <a:uLnTx/>
                <a:uFillTx/>
                <a:latin typeface="+mn-lt"/>
                <a:ea typeface="+mn-ea"/>
                <a:cs typeface="+mn-cs"/>
              </a:rPr>
              <a:t>The use of “EQU” is strongly advised to substitute the actual numerical code values. Examples of code is also provided at the end of the section. </a:t>
            </a:r>
          </a:p>
          <a:p>
            <a:pPr marL="228600" marR="0" lvl="0" indent="-228600" algn="just" defTabSz="914400" rtl="0" eaLnBrk="1" fontAlgn="auto" latinLnBrk="0" hangingPunct="1">
              <a:spcAft>
                <a:spcPts val="0"/>
              </a:spcAft>
              <a:buClrTx/>
              <a:buSzTx/>
              <a:tabLst/>
              <a:defRPr/>
            </a:pP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a:p>
            <a:pPr marL="228600" marR="0" lvl="0" indent="-228600" algn="just" defTabSz="914400" rtl="0" eaLnBrk="1" fontAlgn="auto" latinLnBrk="0" hangingPunct="1">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060"/>
                </a:solidFill>
                <a:effectLst/>
                <a:uLnTx/>
                <a:uFillTx/>
                <a:latin typeface="+mn-lt"/>
                <a:ea typeface="+mn-ea"/>
                <a:cs typeface="+mn-cs"/>
              </a:rPr>
              <a:t>The default installation of </a:t>
            </a:r>
            <a:r>
              <a:rPr kumimoji="0" lang="en-US" sz="2400" b="0" i="0" u="none" strike="noStrike" kern="1200" cap="none" spc="0" normalizeH="0" baseline="0" noProof="0" dirty="0" err="1">
                <a:ln>
                  <a:noFill/>
                </a:ln>
                <a:solidFill>
                  <a:srgbClr val="002060"/>
                </a:solidFill>
                <a:effectLst/>
                <a:uLnTx/>
                <a:uFillTx/>
                <a:latin typeface="+mn-lt"/>
                <a:ea typeface="+mn-ea"/>
                <a:cs typeface="+mn-cs"/>
              </a:rPr>
              <a:t>ARMSim</a:t>
            </a:r>
            <a:r>
              <a:rPr kumimoji="0" lang="en-US" sz="2400" b="0" i="0" u="none" strike="noStrike" kern="1200" cap="none" spc="0" normalizeH="0" baseline="0" noProof="0" dirty="0">
                <a:ln>
                  <a:noFill/>
                </a:ln>
                <a:solidFill>
                  <a:srgbClr val="002060"/>
                </a:solidFill>
                <a:effectLst/>
                <a:uLnTx/>
                <a:uFillTx/>
                <a:latin typeface="+mn-lt"/>
                <a:ea typeface="+mn-ea"/>
                <a:cs typeface="+mn-cs"/>
              </a:rPr>
              <a:t># comes with two Plug‐ins module extensions: </a:t>
            </a:r>
            <a:r>
              <a:rPr kumimoji="0" lang="en-US" sz="2400" b="0" i="1" u="none" strike="noStrike" kern="1200" cap="none" spc="0" normalizeH="0" baseline="0" noProof="0" dirty="0" err="1">
                <a:ln>
                  <a:noFill/>
                </a:ln>
                <a:solidFill>
                  <a:srgbClr val="002060"/>
                </a:solidFill>
                <a:effectLst/>
                <a:uLnTx/>
                <a:uFillTx/>
                <a:latin typeface="+mn-lt"/>
                <a:ea typeface="+mn-ea"/>
                <a:cs typeface="+mn-cs"/>
              </a:rPr>
              <a:t>SWIInstructions</a:t>
            </a:r>
            <a:r>
              <a:rPr kumimoji="0" lang="en-US" sz="2400" b="0" i="1" u="none" strike="noStrike" kern="1200" cap="none" spc="0" normalizeH="0" baseline="0" noProof="0" dirty="0">
                <a:ln>
                  <a:noFill/>
                </a:ln>
                <a:solidFill>
                  <a:srgbClr val="002060"/>
                </a:solidFill>
                <a:effectLst/>
                <a:uLnTx/>
                <a:uFillTx/>
                <a:latin typeface="+mn-lt"/>
                <a:ea typeface="+mn-ea"/>
                <a:cs typeface="+mn-cs"/>
              </a:rPr>
              <a:t> </a:t>
            </a:r>
            <a:r>
              <a:rPr kumimoji="0" lang="en-US" sz="2400" b="0" i="0" u="none" strike="noStrike" kern="1200" cap="none" spc="0" normalizeH="0" baseline="0" noProof="0" dirty="0">
                <a:ln>
                  <a:noFill/>
                </a:ln>
                <a:solidFill>
                  <a:srgbClr val="002060"/>
                </a:solidFill>
                <a:effectLst/>
                <a:uLnTx/>
                <a:uFillTx/>
                <a:latin typeface="+mn-lt"/>
                <a:ea typeface="+mn-ea"/>
                <a:cs typeface="+mn-cs"/>
              </a:rPr>
              <a:t>and </a:t>
            </a:r>
            <a:r>
              <a:rPr kumimoji="0" lang="en-US" sz="2400" b="0" i="1" u="none" strike="noStrike" kern="1200" cap="none" spc="0" normalizeH="0" baseline="0" noProof="0" dirty="0" err="1">
                <a:ln>
                  <a:noFill/>
                </a:ln>
                <a:solidFill>
                  <a:srgbClr val="002060"/>
                </a:solidFill>
                <a:effectLst/>
                <a:uLnTx/>
                <a:uFillTx/>
                <a:latin typeface="+mn-lt"/>
                <a:ea typeface="+mn-ea"/>
                <a:cs typeface="+mn-cs"/>
              </a:rPr>
              <a:t>EmbestBoard</a:t>
            </a:r>
            <a:r>
              <a:rPr kumimoji="0" lang="en-US" sz="2400" b="0" i="0" u="none" strike="noStrike" kern="1200" cap="none" spc="0" normalizeH="0" baseline="0" noProof="0" dirty="0">
                <a:ln>
                  <a:noFill/>
                </a:ln>
                <a:solidFill>
                  <a:srgbClr val="002060"/>
                </a:solidFill>
                <a:effectLst/>
                <a:uLnTx/>
                <a:uFillTx/>
                <a:latin typeface="+mn-lt"/>
                <a:ea typeface="+mn-ea"/>
                <a:cs typeface="+mn-cs"/>
              </a:rPr>
              <a:t>. </a:t>
            </a:r>
          </a:p>
          <a:p>
            <a:pPr marL="228600" marR="0" lvl="0" indent="-228600" algn="just" defTabSz="914400" rtl="0" eaLnBrk="1" fontAlgn="auto" latinLnBrk="0" hangingPunct="1">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a:p>
            <a:pPr marL="228600" marR="0" lvl="0" indent="-228600" algn="just" defTabSz="914400" rtl="0" eaLnBrk="1" fontAlgn="auto" latinLnBrk="0" hangingPunct="1">
              <a:spcAft>
                <a:spcPts val="0"/>
              </a:spcAft>
              <a:buClrTx/>
              <a:buSzTx/>
              <a:buFont typeface="Arial" panose="020B0604020202020204" pitchFamily="34" charset="0"/>
              <a:buChar char="•"/>
              <a:tabLst/>
              <a:defRPr/>
            </a:pPr>
            <a:r>
              <a:rPr kumimoji="0" lang="en-US" sz="2400" b="0" i="1" u="none" strike="noStrike" kern="1200" cap="none" spc="0" normalizeH="0" baseline="0" noProof="0" dirty="0">
                <a:ln>
                  <a:noFill/>
                </a:ln>
                <a:solidFill>
                  <a:srgbClr val="002060"/>
                </a:solidFill>
                <a:effectLst/>
                <a:uLnTx/>
                <a:uFillTx/>
                <a:latin typeface="+mn-lt"/>
                <a:ea typeface="+mn-ea"/>
                <a:cs typeface="+mn-cs"/>
              </a:rPr>
              <a:t>Important Note: All Plug‐ins have to be enabled explicitly by checking their option in the File &gt; Preferences menu and selecting the appropriate line from within the tab </a:t>
            </a:r>
            <a:r>
              <a:rPr kumimoji="0" lang="en-US" sz="2400" b="0" i="1" u="none" strike="noStrike" kern="1200" cap="none" spc="0" normalizeH="0" baseline="0" noProof="0" dirty="0" err="1">
                <a:ln>
                  <a:noFill/>
                </a:ln>
                <a:solidFill>
                  <a:srgbClr val="002060"/>
                </a:solidFill>
                <a:effectLst/>
                <a:uLnTx/>
                <a:uFillTx/>
                <a:latin typeface="+mn-lt"/>
                <a:ea typeface="+mn-ea"/>
                <a:cs typeface="+mn-cs"/>
              </a:rPr>
              <a:t>labelled</a:t>
            </a:r>
            <a:r>
              <a:rPr kumimoji="0" lang="en-US" sz="2400" b="0" i="1" u="none" strike="noStrike" kern="1200" cap="none" spc="0" normalizeH="0" baseline="0" noProof="0" dirty="0">
                <a:ln>
                  <a:noFill/>
                </a:ln>
                <a:solidFill>
                  <a:srgbClr val="002060"/>
                </a:solidFill>
                <a:effectLst/>
                <a:uLnTx/>
                <a:uFillTx/>
                <a:latin typeface="+mn-lt"/>
                <a:ea typeface="+mn-ea"/>
                <a:cs typeface="+mn-cs"/>
              </a:rPr>
              <a:t> </a:t>
            </a:r>
            <a:r>
              <a:rPr kumimoji="0" lang="en-US" sz="2400" b="0" i="1" u="none" strike="noStrike" kern="1200" cap="none" spc="0" normalizeH="0" baseline="0" noProof="0" dirty="0" err="1">
                <a:ln>
                  <a:noFill/>
                </a:ln>
                <a:solidFill>
                  <a:srgbClr val="002060"/>
                </a:solidFill>
                <a:effectLst/>
                <a:uLnTx/>
                <a:uFillTx/>
                <a:latin typeface="+mn-lt"/>
                <a:ea typeface="+mn-ea"/>
                <a:cs typeface="+mn-cs"/>
              </a:rPr>
              <a:t>Plugins</a:t>
            </a:r>
            <a:r>
              <a:rPr kumimoji="0" lang="en-US" sz="2400" b="0" i="1" u="none" strike="noStrike" kern="1200" cap="none" spc="0" normalizeH="0" baseline="0" noProof="0" dirty="0">
                <a:ln>
                  <a:noFill/>
                </a:ln>
                <a:solidFill>
                  <a:srgbClr val="002060"/>
                </a:solidFill>
                <a:effectLst/>
                <a:uLnTx/>
                <a:uFillTx/>
                <a:latin typeface="+mn-lt"/>
                <a:ea typeface="+mn-ea"/>
                <a:cs typeface="+mn-cs"/>
              </a:rPr>
              <a:t>.</a:t>
            </a:r>
            <a:endParaRPr kumimoji="0" lang="en-IN" sz="2400" b="0"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87178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0A7DEA-950C-4954-B3B7-2672370FABF4}"/>
              </a:ext>
            </a:extLst>
          </p:cNvPr>
          <p:cNvSpPr/>
          <p:nvPr/>
        </p:nvSpPr>
        <p:spPr>
          <a:xfrm>
            <a:off x="371880" y="841487"/>
            <a:ext cx="7999758" cy="461665"/>
          </a:xfrm>
          <a:prstGeom prst="rect">
            <a:avLst/>
          </a:prstGeom>
        </p:spPr>
        <p:txBody>
          <a:bodyPr wrap="square">
            <a:spAutoFit/>
          </a:bodyPr>
          <a:lstStyle/>
          <a:p>
            <a:endParaRPr lang="en-IN" sz="2400" b="1" dirty="0">
              <a:solidFill>
                <a:schemeClr val="accent2">
                  <a:lumMod val="75000"/>
                </a:schemeClr>
              </a:solidFill>
            </a:endParaRPr>
          </a:p>
        </p:txBody>
      </p:sp>
      <p:sp>
        <p:nvSpPr>
          <p:cNvPr id="4" name="Rectangle 3"/>
          <p:cNvSpPr/>
          <p:nvPr/>
        </p:nvSpPr>
        <p:spPr>
          <a:xfrm>
            <a:off x="218956" y="824406"/>
            <a:ext cx="4090928" cy="400110"/>
          </a:xfrm>
          <a:prstGeom prst="rect">
            <a:avLst/>
          </a:prstGeom>
        </p:spPr>
        <p:txBody>
          <a:bodyPr wrap="none">
            <a:spAutoFit/>
          </a:bodyPr>
          <a:lstStyle/>
          <a:p>
            <a:r>
              <a:rPr lang="en-US" sz="2000" b="1" dirty="0">
                <a:solidFill>
                  <a:schemeClr val="accent2">
                    <a:lumMod val="75000"/>
                  </a:schemeClr>
                </a:solidFill>
              </a:rPr>
              <a:t>Instructions to run the plug-in codes </a:t>
            </a:r>
          </a:p>
        </p:txBody>
      </p:sp>
      <p:sp>
        <p:nvSpPr>
          <p:cNvPr id="5" name="Rectangle 4"/>
          <p:cNvSpPr/>
          <p:nvPr/>
        </p:nvSpPr>
        <p:spPr>
          <a:xfrm>
            <a:off x="203199" y="1794455"/>
            <a:ext cx="8663709" cy="2169825"/>
          </a:xfrm>
          <a:prstGeom prst="rect">
            <a:avLst/>
          </a:prstGeom>
        </p:spPr>
        <p:txBody>
          <a:bodyPr wrap="square">
            <a:spAutoFit/>
          </a:bodyPr>
          <a:lstStyle/>
          <a:p>
            <a:pPr marL="457200" indent="-457200">
              <a:lnSpc>
                <a:spcPct val="150000"/>
              </a:lnSpc>
              <a:buFont typeface="+mj-lt"/>
              <a:buAutoNum type="arabicParenR"/>
            </a:pPr>
            <a:r>
              <a:rPr lang="en-US" b="1" dirty="0">
                <a:solidFill>
                  <a:srgbClr val="002060"/>
                </a:solidFill>
              </a:rPr>
              <a:t>Install ARMSIM simulator</a:t>
            </a:r>
          </a:p>
          <a:p>
            <a:pPr marL="457200" indent="-457200">
              <a:lnSpc>
                <a:spcPct val="150000"/>
              </a:lnSpc>
              <a:buFont typeface="+mj-lt"/>
              <a:buAutoNum type="arabicParenR"/>
            </a:pPr>
            <a:r>
              <a:rPr lang="en-US" b="1" dirty="0">
                <a:solidFill>
                  <a:srgbClr val="002060"/>
                </a:solidFill>
              </a:rPr>
              <a:t>Go to File--&gt;Preferences-&gt;</a:t>
            </a:r>
            <a:r>
              <a:rPr lang="en-US" b="1" dirty="0" err="1">
                <a:solidFill>
                  <a:srgbClr val="002060"/>
                </a:solidFill>
              </a:rPr>
              <a:t>Plugins</a:t>
            </a:r>
            <a:r>
              <a:rPr lang="en-US" b="1" dirty="0">
                <a:solidFill>
                  <a:srgbClr val="002060"/>
                </a:solidFill>
              </a:rPr>
              <a:t> and select "</a:t>
            </a:r>
            <a:r>
              <a:rPr lang="en-US" b="1" dirty="0" err="1">
                <a:solidFill>
                  <a:srgbClr val="002060"/>
                </a:solidFill>
              </a:rPr>
              <a:t>Embest</a:t>
            </a:r>
            <a:r>
              <a:rPr lang="en-US" b="1" dirty="0">
                <a:solidFill>
                  <a:srgbClr val="002060"/>
                </a:solidFill>
              </a:rPr>
              <a:t> Board </a:t>
            </a:r>
            <a:r>
              <a:rPr lang="en-US" b="1" dirty="0" err="1">
                <a:solidFill>
                  <a:srgbClr val="002060"/>
                </a:solidFill>
              </a:rPr>
              <a:t>Plugin</a:t>
            </a:r>
            <a:r>
              <a:rPr lang="en-US" b="1" dirty="0">
                <a:solidFill>
                  <a:srgbClr val="002060"/>
                </a:solidFill>
              </a:rPr>
              <a:t>" </a:t>
            </a:r>
          </a:p>
          <a:p>
            <a:pPr marL="457200" indent="-457200">
              <a:lnSpc>
                <a:spcPct val="150000"/>
              </a:lnSpc>
              <a:buFont typeface="+mj-lt"/>
              <a:buAutoNum type="arabicParenR"/>
            </a:pPr>
            <a:r>
              <a:rPr lang="en-US" b="1" dirty="0">
                <a:solidFill>
                  <a:srgbClr val="002060"/>
                </a:solidFill>
              </a:rPr>
              <a:t>Go to view--&gt;</a:t>
            </a:r>
            <a:r>
              <a:rPr lang="en-US" b="1" dirty="0" err="1">
                <a:solidFill>
                  <a:srgbClr val="002060"/>
                </a:solidFill>
              </a:rPr>
              <a:t>PluginsUI</a:t>
            </a:r>
            <a:r>
              <a:rPr lang="en-US" b="1" dirty="0">
                <a:solidFill>
                  <a:srgbClr val="002060"/>
                </a:solidFill>
              </a:rPr>
              <a:t> </a:t>
            </a:r>
          </a:p>
          <a:p>
            <a:pPr marL="457200" indent="-457200">
              <a:lnSpc>
                <a:spcPct val="150000"/>
              </a:lnSpc>
              <a:buFont typeface="+mj-lt"/>
              <a:buAutoNum type="arabicParenR"/>
            </a:pPr>
            <a:r>
              <a:rPr lang="en-US" b="1" dirty="0">
                <a:solidFill>
                  <a:srgbClr val="002060"/>
                </a:solidFill>
              </a:rPr>
              <a:t>Run the code(File </a:t>
            </a:r>
            <a:r>
              <a:rPr lang="en-US" b="1" dirty="0">
                <a:solidFill>
                  <a:srgbClr val="002060"/>
                </a:solidFill>
                <a:sym typeface="Wingdings" pitchFamily="2" charset="2"/>
              </a:rPr>
              <a:t>Load-Select the program written in notepad file with extension .s</a:t>
            </a:r>
            <a:endParaRPr lang="en-US" b="1" dirty="0">
              <a:solidFill>
                <a:srgbClr val="002060"/>
              </a:solidFill>
            </a:endParaRPr>
          </a:p>
        </p:txBody>
      </p:sp>
    </p:spTree>
    <p:extLst>
      <p:ext uri="{BB962C8B-B14F-4D97-AF65-F5344CB8AC3E}">
        <p14:creationId xmlns:p14="http://schemas.microsoft.com/office/powerpoint/2010/main" val="87178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461" y="1519383"/>
            <a:ext cx="10803467" cy="5201424"/>
          </a:xfrm>
          <a:prstGeom prst="rect">
            <a:avLst/>
          </a:prstGeom>
        </p:spPr>
        <p:txBody>
          <a:bodyPr wrap="square">
            <a:spAutoFit/>
          </a:bodyPr>
          <a:lstStyle/>
          <a:p>
            <a:pPr algn="just"/>
            <a:r>
              <a:rPr lang="en-US" sz="2400" dirty="0">
                <a:solidFill>
                  <a:srgbClr val="002060"/>
                </a:solidFill>
              </a:rPr>
              <a:t>There are 5 main components in this view available for programming:</a:t>
            </a:r>
          </a:p>
          <a:p>
            <a:pPr algn="just"/>
            <a:endParaRPr lang="en-US" sz="2000" dirty="0">
              <a:solidFill>
                <a:srgbClr val="002060"/>
              </a:solidFill>
            </a:endParaRPr>
          </a:p>
          <a:p>
            <a:pPr marL="514350" indent="-514350" algn="just">
              <a:buFont typeface="+mj-lt"/>
              <a:buAutoNum type="romanLcPeriod"/>
            </a:pPr>
            <a:r>
              <a:rPr lang="en-US" sz="2400" dirty="0">
                <a:solidFill>
                  <a:srgbClr val="002060"/>
                </a:solidFill>
              </a:rPr>
              <a:t>One 8‐segment display (output).</a:t>
            </a:r>
          </a:p>
          <a:p>
            <a:pPr marL="514350" indent="-514350" algn="just">
              <a:buFont typeface="+mj-lt"/>
              <a:buAutoNum type="romanLcPeriod"/>
            </a:pPr>
            <a:endParaRPr lang="en-US" sz="2400" dirty="0">
              <a:solidFill>
                <a:srgbClr val="002060"/>
              </a:solidFill>
            </a:endParaRPr>
          </a:p>
          <a:p>
            <a:pPr marL="514350" indent="-514350" algn="just">
              <a:buFont typeface="+mj-lt"/>
              <a:buAutoNum type="romanLcPeriod"/>
            </a:pPr>
            <a:r>
              <a:rPr lang="en-US" sz="2400" dirty="0">
                <a:solidFill>
                  <a:srgbClr val="002060"/>
                </a:solidFill>
              </a:rPr>
              <a:t>Two red LED lights (output).</a:t>
            </a:r>
          </a:p>
          <a:p>
            <a:pPr marL="514350" indent="-514350" algn="just">
              <a:buFont typeface="+mj-lt"/>
              <a:buAutoNum type="romanLcPeriod"/>
            </a:pPr>
            <a:endParaRPr lang="en-US" sz="2400" dirty="0">
              <a:solidFill>
                <a:srgbClr val="002060"/>
              </a:solidFill>
            </a:endParaRPr>
          </a:p>
          <a:p>
            <a:pPr marL="514350" indent="-514350" algn="just">
              <a:buFont typeface="+mj-lt"/>
              <a:buAutoNum type="romanLcPeriod"/>
            </a:pPr>
            <a:r>
              <a:rPr lang="en-IN" sz="2400" dirty="0">
                <a:solidFill>
                  <a:srgbClr val="002060"/>
                </a:solidFill>
              </a:rPr>
              <a:t>Two black buttons (input).</a:t>
            </a:r>
          </a:p>
          <a:p>
            <a:pPr marL="514350" indent="-514350" algn="just">
              <a:buFont typeface="+mj-lt"/>
              <a:buAutoNum type="romanLcPeriod"/>
            </a:pPr>
            <a:endParaRPr lang="en-IN" sz="2400" dirty="0">
              <a:solidFill>
                <a:srgbClr val="002060"/>
              </a:solidFill>
            </a:endParaRPr>
          </a:p>
          <a:p>
            <a:pPr marL="514350" indent="-514350" algn="just">
              <a:buFont typeface="+mj-lt"/>
              <a:buAutoNum type="romanLcPeriod"/>
            </a:pPr>
            <a:r>
              <a:rPr lang="en-US" sz="2400" dirty="0">
                <a:solidFill>
                  <a:srgbClr val="002060"/>
                </a:solidFill>
              </a:rPr>
              <a:t>Sixteen blue buttons arranged in a keyboard 4 x 4 grid (input).</a:t>
            </a:r>
          </a:p>
          <a:p>
            <a:pPr marL="514350" indent="-514350" algn="just">
              <a:buFont typeface="+mj-lt"/>
              <a:buAutoNum type="romanLcPeriod"/>
            </a:pPr>
            <a:endParaRPr lang="en-US" sz="2400" dirty="0">
              <a:solidFill>
                <a:srgbClr val="002060"/>
              </a:solidFill>
            </a:endParaRPr>
          </a:p>
          <a:p>
            <a:pPr marL="514350" indent="-514350" algn="just">
              <a:buFont typeface="+mj-lt"/>
              <a:buAutoNum type="romanLcPeriod"/>
            </a:pPr>
            <a:r>
              <a:rPr lang="en-US" sz="2400" dirty="0">
                <a:solidFill>
                  <a:srgbClr val="002060"/>
                </a:solidFill>
              </a:rPr>
              <a:t>One LCD display screen, which is a grid of 40 columns by 15 rows of individual cells. The coordinates for each LCD cell are specified by a {column, row} pair. The top‐left cell has coordinates {0,0},while the bottom‐right cell has coordinates {39,14}. Each cell can contain exactly one ASCII character.</a:t>
            </a:r>
            <a:endParaRPr lang="en-IN" sz="2400" dirty="0">
              <a:solidFill>
                <a:srgbClr val="002060"/>
              </a:solidFill>
            </a:endParaRPr>
          </a:p>
        </p:txBody>
      </p:sp>
      <p:sp>
        <p:nvSpPr>
          <p:cNvPr id="4" name="Title 1"/>
          <p:cNvSpPr txBox="1">
            <a:spLocks/>
          </p:cNvSpPr>
          <p:nvPr/>
        </p:nvSpPr>
        <p:spPr>
          <a:xfrm>
            <a:off x="397164" y="775855"/>
            <a:ext cx="3288145" cy="452582"/>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b="1" dirty="0">
                <a:solidFill>
                  <a:schemeClr val="accent2">
                    <a:lumMod val="75000"/>
                  </a:schemeClr>
                </a:solidFill>
                <a:latin typeface="+mn-lt"/>
              </a:rPr>
              <a:t>EMBEST BOARD View</a:t>
            </a:r>
            <a:endParaRPr lang="en-IN" b="1" dirty="0">
              <a:solidFill>
                <a:schemeClr val="accent2">
                  <a:lumMod val="75000"/>
                </a:schemeClr>
              </a:solidFill>
              <a:latin typeface="+mn-lt"/>
            </a:endParaRPr>
          </a:p>
        </p:txBody>
      </p:sp>
    </p:spTree>
    <p:extLst>
      <p:ext uri="{BB962C8B-B14F-4D97-AF65-F5344CB8AC3E}">
        <p14:creationId xmlns:p14="http://schemas.microsoft.com/office/powerpoint/2010/main" val="289529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70" y="1782618"/>
            <a:ext cx="9925048" cy="459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97164" y="775855"/>
            <a:ext cx="3288145" cy="452582"/>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b="1" dirty="0">
                <a:solidFill>
                  <a:schemeClr val="accent2">
                    <a:lumMod val="75000"/>
                  </a:schemeClr>
                </a:solidFill>
                <a:latin typeface="+mn-lt"/>
              </a:rPr>
              <a:t>EMBEST BOARD View</a:t>
            </a:r>
            <a:endParaRPr lang="en-IN" b="1" dirty="0">
              <a:solidFill>
                <a:schemeClr val="accent2">
                  <a:lumMod val="75000"/>
                </a:schemeClr>
              </a:solidFill>
              <a:latin typeface="+mn-lt"/>
            </a:endParaRPr>
          </a:p>
        </p:txBody>
      </p:sp>
    </p:spTree>
    <p:extLst>
      <p:ext uri="{BB962C8B-B14F-4D97-AF65-F5344CB8AC3E}">
        <p14:creationId xmlns:p14="http://schemas.microsoft.com/office/powerpoint/2010/main" val="134845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704"/>
          <a:stretch/>
        </p:blipFill>
        <p:spPr bwMode="auto">
          <a:xfrm>
            <a:off x="360218" y="1428200"/>
            <a:ext cx="10243127" cy="517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0145" y="775854"/>
            <a:ext cx="9716655" cy="400110"/>
          </a:xfrm>
          <a:prstGeom prst="rect">
            <a:avLst/>
          </a:prstGeom>
        </p:spPr>
        <p:txBody>
          <a:bodyPr wrap="square">
            <a:spAutoFit/>
          </a:bodyPr>
          <a:lstStyle/>
          <a:p>
            <a:r>
              <a:rPr lang="en-US" sz="2000" b="1" dirty="0">
                <a:solidFill>
                  <a:schemeClr val="accent2">
                    <a:lumMod val="75000"/>
                  </a:schemeClr>
                </a:solidFill>
              </a:rPr>
              <a:t>SWI Codes used in PROGRAM 1 : Set the LED to light up: LED Light Up.s</a:t>
            </a:r>
          </a:p>
        </p:txBody>
      </p:sp>
    </p:spTree>
    <p:extLst>
      <p:ext uri="{BB962C8B-B14F-4D97-AF65-F5344CB8AC3E}">
        <p14:creationId xmlns:p14="http://schemas.microsoft.com/office/powerpoint/2010/main" val="289200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ADCC5C5-EED4-4173-A4F5-9B5E165EC88F}"/>
              </a:ext>
            </a:extLst>
          </p:cNvPr>
          <p:cNvGraphicFramePr>
            <a:graphicFrameLocks noChangeAspect="1"/>
          </p:cNvGraphicFramePr>
          <p:nvPr>
            <p:extLst>
              <p:ext uri="{D42A27DB-BD31-4B8C-83A1-F6EECF244321}">
                <p14:modId xmlns:p14="http://schemas.microsoft.com/office/powerpoint/2010/main" val="1313643859"/>
              </p:ext>
            </p:extLst>
          </p:nvPr>
        </p:nvGraphicFramePr>
        <p:xfrm>
          <a:off x="127591" y="1589088"/>
          <a:ext cx="10185990" cy="4662856"/>
        </p:xfrm>
        <a:graphic>
          <a:graphicData uri="http://schemas.openxmlformats.org/presentationml/2006/ole">
            <mc:AlternateContent xmlns:mc="http://schemas.openxmlformats.org/markup-compatibility/2006">
              <mc:Choice xmlns:v="urn:schemas-microsoft-com:vml" Requires="v">
                <p:oleObj spid="_x0000_s1027" name="Bitmap Image" r:id="rId3" imgW="4863960" imgH="3676680" progId="Paint.Picture">
                  <p:embed/>
                </p:oleObj>
              </mc:Choice>
              <mc:Fallback>
                <p:oleObj name="Bitmap Image" r:id="rId3" imgW="4863960" imgH="3676680" progId="Paint.Picture">
                  <p:embed/>
                  <p:pic>
                    <p:nvPicPr>
                      <p:cNvPr id="2" name="Object 1">
                        <a:extLst>
                          <a:ext uri="{FF2B5EF4-FFF2-40B4-BE49-F238E27FC236}">
                            <a16:creationId xmlns:a16="http://schemas.microsoft.com/office/drawing/2014/main" id="{DADCC5C5-EED4-4173-A4F5-9B5E165EC88F}"/>
                          </a:ext>
                        </a:extLst>
                      </p:cNvPr>
                      <p:cNvPicPr/>
                      <p:nvPr/>
                    </p:nvPicPr>
                    <p:blipFill>
                      <a:blip r:embed="rId4"/>
                      <a:stretch>
                        <a:fillRect/>
                      </a:stretch>
                    </p:blipFill>
                    <p:spPr>
                      <a:xfrm>
                        <a:off x="127591" y="1589088"/>
                        <a:ext cx="10185990" cy="4662856"/>
                      </a:xfrm>
                      <a:prstGeom prst="rect">
                        <a:avLst/>
                      </a:prstGeom>
                    </p:spPr>
                  </p:pic>
                </p:oleObj>
              </mc:Fallback>
            </mc:AlternateContent>
          </a:graphicData>
        </a:graphic>
      </p:graphicFrame>
    </p:spTree>
    <p:extLst>
      <p:ext uri="{BB962C8B-B14F-4D97-AF65-F5344CB8AC3E}">
        <p14:creationId xmlns:p14="http://schemas.microsoft.com/office/powerpoint/2010/main" val="192639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0872"/>
            <a:ext cx="10972800" cy="4524315"/>
          </a:xfrm>
          <a:prstGeom prst="rect">
            <a:avLst/>
          </a:prstGeom>
        </p:spPr>
        <p:txBody>
          <a:bodyPr wrap="square">
            <a:spAutoFit/>
          </a:bodyPr>
          <a:lstStyle/>
          <a:p>
            <a:r>
              <a:rPr lang="en-US" sz="2400" dirty="0"/>
              <a:t>.text</a:t>
            </a:r>
          </a:p>
          <a:p>
            <a:r>
              <a:rPr lang="en-US" sz="2400" dirty="0"/>
              <a:t>  mov r0, #0</a:t>
            </a:r>
          </a:p>
          <a:p>
            <a:r>
              <a:rPr lang="en-US" sz="2400" dirty="0"/>
              <a:t>  loop: swi 0x201          ; to light up LED , r0= 1 means right led light up, r0=2 means left </a:t>
            </a:r>
          </a:p>
          <a:p>
            <a:r>
              <a:rPr lang="en-US" sz="2400" dirty="0"/>
              <a:t>                                        ; LED and r0=3 means both LED light up</a:t>
            </a:r>
          </a:p>
          <a:p>
            <a:r>
              <a:rPr lang="en-US" sz="2400" dirty="0"/>
              <a:t>  add r0, r0, #1</a:t>
            </a:r>
          </a:p>
          <a:p>
            <a:r>
              <a:rPr lang="en-US" sz="2400" dirty="0"/>
              <a:t>  mov r4, #64000</a:t>
            </a:r>
          </a:p>
          <a:p>
            <a:r>
              <a:rPr lang="en-US" sz="2400" dirty="0"/>
              <a:t>  delay: sub r4, r4,#1</a:t>
            </a:r>
          </a:p>
          <a:p>
            <a:r>
              <a:rPr lang="en-US" sz="2400" dirty="0"/>
              <a:t>  cmp r4, #0</a:t>
            </a:r>
          </a:p>
          <a:p>
            <a:r>
              <a:rPr lang="en-US" sz="2400" dirty="0"/>
              <a:t>  bne delay</a:t>
            </a:r>
          </a:p>
          <a:p>
            <a:r>
              <a:rPr lang="en-US" sz="2400" dirty="0"/>
              <a:t>  cmp r0, #3</a:t>
            </a:r>
          </a:p>
          <a:p>
            <a:r>
              <a:rPr lang="en-US" sz="2400" dirty="0"/>
              <a:t>  ble loop</a:t>
            </a:r>
          </a:p>
          <a:p>
            <a:r>
              <a:rPr lang="en-US" sz="2400" dirty="0"/>
              <a:t>  .end</a:t>
            </a:r>
          </a:p>
        </p:txBody>
      </p:sp>
      <p:sp>
        <p:nvSpPr>
          <p:cNvPr id="3" name="Rectangle 2"/>
          <p:cNvSpPr/>
          <p:nvPr/>
        </p:nvSpPr>
        <p:spPr>
          <a:xfrm>
            <a:off x="157018" y="698006"/>
            <a:ext cx="9273309" cy="461665"/>
          </a:xfrm>
          <a:prstGeom prst="rect">
            <a:avLst/>
          </a:prstGeom>
        </p:spPr>
        <p:txBody>
          <a:bodyPr wrap="square">
            <a:spAutoFit/>
          </a:bodyPr>
          <a:lstStyle/>
          <a:p>
            <a:r>
              <a:rPr lang="en-US" sz="2400" b="1" dirty="0">
                <a:solidFill>
                  <a:schemeClr val="accent2">
                    <a:lumMod val="75000"/>
                  </a:schemeClr>
                </a:solidFill>
              </a:rPr>
              <a:t>PROGRAM 1 - Set the LED to light up: LED Light Up.s</a:t>
            </a:r>
          </a:p>
        </p:txBody>
      </p:sp>
    </p:spTree>
    <p:extLst>
      <p:ext uri="{BB962C8B-B14F-4D97-AF65-F5344CB8AC3E}">
        <p14:creationId xmlns:p14="http://schemas.microsoft.com/office/powerpoint/2010/main" val="1267486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4237</TotalTime>
  <Words>1349</Words>
  <Application>Microsoft Office PowerPoint</Application>
  <PresentationFormat>Widescreen</PresentationFormat>
  <Paragraphs>151</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Arial</vt:lpstr>
      <vt:lpstr>Calibri</vt:lpstr>
      <vt:lpstr>Calibri Light</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dc</dc:creator>
  <cp:lastModifiedBy>Prof Shanthala P T</cp:lastModifiedBy>
  <cp:revision>144</cp:revision>
  <dcterms:created xsi:type="dcterms:W3CDTF">2021-01-07T14:21:40Z</dcterms:created>
  <dcterms:modified xsi:type="dcterms:W3CDTF">2022-03-14T03:56:19Z</dcterms:modified>
</cp:coreProperties>
</file>