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2" r:id="rId1"/>
  </p:sldMasterIdLst>
  <p:sldIdLst>
    <p:sldId id="256" r:id="rId2"/>
    <p:sldId id="259" r:id="rId3"/>
    <p:sldId id="268" r:id="rId4"/>
    <p:sldId id="269" r:id="rId5"/>
    <p:sldId id="277" r:id="rId6"/>
    <p:sldId id="278" r:id="rId7"/>
    <p:sldId id="257" r:id="rId8"/>
    <p:sldId id="258" r:id="rId9"/>
    <p:sldId id="267" r:id="rId10"/>
    <p:sldId id="260" r:id="rId11"/>
    <p:sldId id="261" r:id="rId12"/>
    <p:sldId id="266" r:id="rId13"/>
    <p:sldId id="263" r:id="rId14"/>
    <p:sldId id="265" r:id="rId15"/>
    <p:sldId id="279" r:id="rId16"/>
    <p:sldId id="264" r:id="rId17"/>
    <p:sldId id="270" r:id="rId18"/>
    <p:sldId id="280" r:id="rId19"/>
    <p:sldId id="271" r:id="rId20"/>
    <p:sldId id="272" r:id="rId21"/>
    <p:sldId id="273" r:id="rId22"/>
    <p:sldId id="274" r:id="rId23"/>
    <p:sldId id="275" r:id="rId24"/>
    <p:sldId id="27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9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29" autoAdjust="0"/>
    <p:restoredTop sz="94660"/>
  </p:normalViewPr>
  <p:slideViewPr>
    <p:cSldViewPr snapToGrid="0">
      <p:cViewPr varScale="1">
        <p:scale>
          <a:sx n="72" d="100"/>
          <a:sy n="72" d="100"/>
        </p:scale>
        <p:origin x="47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362166-801B-42A0-8560-2C45FDE0EC79}" type="datetimeFigureOut">
              <a:rPr lang="en-IN" smtClean="0"/>
              <a:t>25-02-2019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C7AA2A-D2D9-47A3-B4A5-D42B96E85F0A}" type="slidenum">
              <a:rPr lang="en-IN" smtClean="0"/>
              <a:t>‹#›</a:t>
            </a:fld>
            <a:endParaRPr lang="en-IN"/>
          </a:p>
        </p:txBody>
      </p:sp>
    </p:spTree>
    <p:extLst>
      <p:ext uri="{BB962C8B-B14F-4D97-AF65-F5344CB8AC3E}">
        <p14:creationId xmlns:p14="http://schemas.microsoft.com/office/powerpoint/2010/main" val="131679594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3362166-801B-42A0-8560-2C45FDE0EC79}" type="datetimeFigureOut">
              <a:rPr lang="en-IN" smtClean="0"/>
              <a:t>25-02-2019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C7AA2A-D2D9-47A3-B4A5-D42B96E85F0A}" type="slidenum">
              <a:rPr lang="en-IN" smtClean="0"/>
              <a:t>‹#›</a:t>
            </a:fld>
            <a:endParaRPr lang="en-IN"/>
          </a:p>
        </p:txBody>
      </p:sp>
    </p:spTree>
    <p:extLst>
      <p:ext uri="{BB962C8B-B14F-4D97-AF65-F5344CB8AC3E}">
        <p14:creationId xmlns:p14="http://schemas.microsoft.com/office/powerpoint/2010/main" val="10719966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3362166-801B-42A0-8560-2C45FDE0EC79}" type="datetimeFigureOut">
              <a:rPr lang="en-IN" smtClean="0"/>
              <a:t>25-02-2019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C7AA2A-D2D9-47A3-B4A5-D42B96E85F0A}" type="slidenum">
              <a:rPr lang="en-IN" smtClean="0"/>
              <a:t>‹#›</a:t>
            </a:fld>
            <a:endParaRPr lang="en-IN"/>
          </a:p>
        </p:txBody>
      </p:sp>
    </p:spTree>
    <p:extLst>
      <p:ext uri="{BB962C8B-B14F-4D97-AF65-F5344CB8AC3E}">
        <p14:creationId xmlns:p14="http://schemas.microsoft.com/office/powerpoint/2010/main" val="255801448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3362166-801B-42A0-8560-2C45FDE0EC79}" type="datetimeFigureOut">
              <a:rPr lang="en-IN" smtClean="0"/>
              <a:t>25-02-2019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C7AA2A-D2D9-47A3-B4A5-D42B96E85F0A}"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8477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3362166-801B-42A0-8560-2C45FDE0EC79}" type="datetimeFigureOut">
              <a:rPr lang="en-IN" smtClean="0"/>
              <a:t>25-02-2019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C7AA2A-D2D9-47A3-B4A5-D42B96E85F0A}" type="slidenum">
              <a:rPr lang="en-IN" smtClean="0"/>
              <a:t>‹#›</a:t>
            </a:fld>
            <a:endParaRPr lang="en-IN"/>
          </a:p>
        </p:txBody>
      </p:sp>
    </p:spTree>
    <p:extLst>
      <p:ext uri="{BB962C8B-B14F-4D97-AF65-F5344CB8AC3E}">
        <p14:creationId xmlns:p14="http://schemas.microsoft.com/office/powerpoint/2010/main" val="274559709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3362166-801B-42A0-8560-2C45FDE0EC79}" type="datetimeFigureOut">
              <a:rPr lang="en-IN" smtClean="0"/>
              <a:t>25-02-2019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C7AA2A-D2D9-47A3-B4A5-D42B96E85F0A}" type="slidenum">
              <a:rPr lang="en-IN" smtClean="0"/>
              <a:t>‹#›</a:t>
            </a:fld>
            <a:endParaRPr lang="en-IN"/>
          </a:p>
        </p:txBody>
      </p:sp>
    </p:spTree>
    <p:extLst>
      <p:ext uri="{BB962C8B-B14F-4D97-AF65-F5344CB8AC3E}">
        <p14:creationId xmlns:p14="http://schemas.microsoft.com/office/powerpoint/2010/main" val="104276051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3362166-801B-42A0-8560-2C45FDE0EC79}" type="datetimeFigureOut">
              <a:rPr lang="en-IN" smtClean="0"/>
              <a:t>25-02-2019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C7AA2A-D2D9-47A3-B4A5-D42B96E85F0A}" type="slidenum">
              <a:rPr lang="en-IN" smtClean="0"/>
              <a:t>‹#›</a:t>
            </a:fld>
            <a:endParaRPr lang="en-IN"/>
          </a:p>
        </p:txBody>
      </p:sp>
    </p:spTree>
    <p:extLst>
      <p:ext uri="{BB962C8B-B14F-4D97-AF65-F5344CB8AC3E}">
        <p14:creationId xmlns:p14="http://schemas.microsoft.com/office/powerpoint/2010/main" val="203470519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62166-801B-42A0-8560-2C45FDE0EC79}" type="datetimeFigureOut">
              <a:rPr lang="en-IN" smtClean="0"/>
              <a:t>25-02-2019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C7AA2A-D2D9-47A3-B4A5-D42B96E85F0A}" type="slidenum">
              <a:rPr lang="en-IN" smtClean="0"/>
              <a:t>‹#›</a:t>
            </a:fld>
            <a:endParaRPr lang="en-IN"/>
          </a:p>
        </p:txBody>
      </p:sp>
    </p:spTree>
    <p:extLst>
      <p:ext uri="{BB962C8B-B14F-4D97-AF65-F5344CB8AC3E}">
        <p14:creationId xmlns:p14="http://schemas.microsoft.com/office/powerpoint/2010/main" val="377158761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62166-801B-42A0-8560-2C45FDE0EC79}" type="datetimeFigureOut">
              <a:rPr lang="en-IN" smtClean="0"/>
              <a:t>25-02-2019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C7AA2A-D2D9-47A3-B4A5-D42B96E85F0A}" type="slidenum">
              <a:rPr lang="en-IN" smtClean="0"/>
              <a:t>‹#›</a:t>
            </a:fld>
            <a:endParaRPr lang="en-IN"/>
          </a:p>
        </p:txBody>
      </p:sp>
    </p:spTree>
    <p:extLst>
      <p:ext uri="{BB962C8B-B14F-4D97-AF65-F5344CB8AC3E}">
        <p14:creationId xmlns:p14="http://schemas.microsoft.com/office/powerpoint/2010/main" val="416616281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62166-801B-42A0-8560-2C45FDE0EC79}" type="datetimeFigureOut">
              <a:rPr lang="en-IN" smtClean="0"/>
              <a:t>25-02-2019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C7AA2A-D2D9-47A3-B4A5-D42B96E85F0A}" type="slidenum">
              <a:rPr lang="en-IN" smtClean="0"/>
              <a:t>‹#›</a:t>
            </a:fld>
            <a:endParaRPr lang="en-IN"/>
          </a:p>
        </p:txBody>
      </p:sp>
    </p:spTree>
    <p:extLst>
      <p:ext uri="{BB962C8B-B14F-4D97-AF65-F5344CB8AC3E}">
        <p14:creationId xmlns:p14="http://schemas.microsoft.com/office/powerpoint/2010/main" val="364431721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362166-801B-42A0-8560-2C45FDE0EC79}" type="datetimeFigureOut">
              <a:rPr lang="en-IN" smtClean="0"/>
              <a:t>25-02-2019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C7AA2A-D2D9-47A3-B4A5-D42B96E85F0A}" type="slidenum">
              <a:rPr lang="en-IN" smtClean="0"/>
              <a:t>‹#›</a:t>
            </a:fld>
            <a:endParaRPr lang="en-IN"/>
          </a:p>
        </p:txBody>
      </p:sp>
    </p:spTree>
    <p:extLst>
      <p:ext uri="{BB962C8B-B14F-4D97-AF65-F5344CB8AC3E}">
        <p14:creationId xmlns:p14="http://schemas.microsoft.com/office/powerpoint/2010/main" val="293603544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362166-801B-42A0-8560-2C45FDE0EC79}" type="datetimeFigureOut">
              <a:rPr lang="en-IN" smtClean="0"/>
              <a:t>25-02-2019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C7AA2A-D2D9-47A3-B4A5-D42B96E85F0A}" type="slidenum">
              <a:rPr lang="en-IN" smtClean="0"/>
              <a:t>‹#›</a:t>
            </a:fld>
            <a:endParaRPr lang="en-IN"/>
          </a:p>
        </p:txBody>
      </p:sp>
    </p:spTree>
    <p:extLst>
      <p:ext uri="{BB962C8B-B14F-4D97-AF65-F5344CB8AC3E}">
        <p14:creationId xmlns:p14="http://schemas.microsoft.com/office/powerpoint/2010/main" val="349005258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362166-801B-42A0-8560-2C45FDE0EC79}" type="datetimeFigureOut">
              <a:rPr lang="en-IN" smtClean="0"/>
              <a:t>25-02-2019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BC7AA2A-D2D9-47A3-B4A5-D42B96E85F0A}" type="slidenum">
              <a:rPr lang="en-IN" smtClean="0"/>
              <a:t>‹#›</a:t>
            </a:fld>
            <a:endParaRPr lang="en-IN"/>
          </a:p>
        </p:txBody>
      </p:sp>
    </p:spTree>
    <p:extLst>
      <p:ext uri="{BB962C8B-B14F-4D97-AF65-F5344CB8AC3E}">
        <p14:creationId xmlns:p14="http://schemas.microsoft.com/office/powerpoint/2010/main" val="255230300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362166-801B-42A0-8560-2C45FDE0EC79}" type="datetimeFigureOut">
              <a:rPr lang="en-IN" smtClean="0"/>
              <a:t>25-02-2019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C7AA2A-D2D9-47A3-B4A5-D42B96E85F0A}" type="slidenum">
              <a:rPr lang="en-IN" smtClean="0"/>
              <a:t>‹#›</a:t>
            </a:fld>
            <a:endParaRPr lang="en-IN"/>
          </a:p>
        </p:txBody>
      </p:sp>
    </p:spTree>
    <p:extLst>
      <p:ext uri="{BB962C8B-B14F-4D97-AF65-F5344CB8AC3E}">
        <p14:creationId xmlns:p14="http://schemas.microsoft.com/office/powerpoint/2010/main" val="290715931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362166-801B-42A0-8560-2C45FDE0EC79}" type="datetimeFigureOut">
              <a:rPr lang="en-IN" smtClean="0"/>
              <a:t>25-02-2019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BC7AA2A-D2D9-47A3-B4A5-D42B96E85F0A}" type="slidenum">
              <a:rPr lang="en-IN" smtClean="0"/>
              <a:t>‹#›</a:t>
            </a:fld>
            <a:endParaRPr lang="en-IN"/>
          </a:p>
        </p:txBody>
      </p:sp>
    </p:spTree>
    <p:extLst>
      <p:ext uri="{BB962C8B-B14F-4D97-AF65-F5344CB8AC3E}">
        <p14:creationId xmlns:p14="http://schemas.microsoft.com/office/powerpoint/2010/main" val="154201523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3362166-801B-42A0-8560-2C45FDE0EC79}" type="datetimeFigureOut">
              <a:rPr lang="en-IN" smtClean="0"/>
              <a:t>25-02-2019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C7AA2A-D2D9-47A3-B4A5-D42B96E85F0A}" type="slidenum">
              <a:rPr lang="en-IN" smtClean="0"/>
              <a:t>‹#›</a:t>
            </a:fld>
            <a:endParaRPr lang="en-IN"/>
          </a:p>
        </p:txBody>
      </p:sp>
    </p:spTree>
    <p:extLst>
      <p:ext uri="{BB962C8B-B14F-4D97-AF65-F5344CB8AC3E}">
        <p14:creationId xmlns:p14="http://schemas.microsoft.com/office/powerpoint/2010/main" val="381351454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3362166-801B-42A0-8560-2C45FDE0EC79}" type="datetimeFigureOut">
              <a:rPr lang="en-IN" smtClean="0"/>
              <a:t>25-02-2019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C7AA2A-D2D9-47A3-B4A5-D42B96E85F0A}" type="slidenum">
              <a:rPr lang="en-IN" smtClean="0"/>
              <a:t>‹#›</a:t>
            </a:fld>
            <a:endParaRPr lang="en-IN"/>
          </a:p>
        </p:txBody>
      </p:sp>
    </p:spTree>
    <p:extLst>
      <p:ext uri="{BB962C8B-B14F-4D97-AF65-F5344CB8AC3E}">
        <p14:creationId xmlns:p14="http://schemas.microsoft.com/office/powerpoint/2010/main" val="392881454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3362166-801B-42A0-8560-2C45FDE0EC79}" type="datetimeFigureOut">
              <a:rPr lang="en-IN" smtClean="0"/>
              <a:t>25-02-2019</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BC7AA2A-D2D9-47A3-B4A5-D42B96E85F0A}" type="slidenum">
              <a:rPr lang="en-IN" smtClean="0"/>
              <a:t>‹#›</a:t>
            </a:fld>
            <a:endParaRPr lang="en-IN"/>
          </a:p>
        </p:txBody>
      </p:sp>
    </p:spTree>
    <p:extLst>
      <p:ext uri="{BB962C8B-B14F-4D97-AF65-F5344CB8AC3E}">
        <p14:creationId xmlns:p14="http://schemas.microsoft.com/office/powerpoint/2010/main" val="918835742"/>
      </p:ext>
    </p:extLst>
  </p:cSld>
  <p:clrMap bg1="dk1" tx1="lt1" bg2="dk2" tx2="lt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 id="2147484008" r:id="rId6"/>
    <p:sldLayoutId id="2147484009" r:id="rId7"/>
    <p:sldLayoutId id="2147484010" r:id="rId8"/>
    <p:sldLayoutId id="2147484011" r:id="rId9"/>
    <p:sldLayoutId id="2147484012" r:id="rId10"/>
    <p:sldLayoutId id="2147484013" r:id="rId11"/>
    <p:sldLayoutId id="2147484014" r:id="rId12"/>
    <p:sldLayoutId id="2147484015" r:id="rId13"/>
    <p:sldLayoutId id="2147484016" r:id="rId14"/>
    <p:sldLayoutId id="2147484017" r:id="rId15"/>
    <p:sldLayoutId id="2147484018" r:id="rId16"/>
    <p:sldLayoutId id="2147484019" r:id="rId17"/>
  </p:sldLayoutIdLst>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9F9A7-70F4-4511-B5FF-CC2452E4091F}"/>
              </a:ext>
            </a:extLst>
          </p:cNvPr>
          <p:cNvSpPr>
            <a:spLocks noGrp="1"/>
          </p:cNvSpPr>
          <p:nvPr>
            <p:ph type="ctrTitle"/>
          </p:nvPr>
        </p:nvSpPr>
        <p:spPr>
          <a:xfrm>
            <a:off x="2688165" y="1107891"/>
            <a:ext cx="6815669" cy="3817397"/>
          </a:xfrm>
        </p:spPr>
        <p:txBody>
          <a:bodyPr>
            <a:normAutofit fontScale="90000"/>
          </a:bodyPr>
          <a:lstStyle/>
          <a:p>
            <a:r>
              <a:rPr lang="en-IN" dirty="0"/>
              <a:t>Online Food Ordering</a:t>
            </a:r>
            <a:br>
              <a:rPr lang="en-IN" dirty="0"/>
            </a:br>
            <a:r>
              <a:rPr lang="en-IN" dirty="0"/>
              <a:t>&amp;</a:t>
            </a:r>
            <a:br>
              <a:rPr lang="en-IN" dirty="0"/>
            </a:br>
            <a:r>
              <a:rPr lang="en-IN" dirty="0"/>
              <a:t>Table Reservation System</a:t>
            </a:r>
          </a:p>
        </p:txBody>
      </p:sp>
      <p:pic>
        <p:nvPicPr>
          <p:cNvPr id="4" name="Picture 3">
            <a:extLst>
              <a:ext uri="{FF2B5EF4-FFF2-40B4-BE49-F238E27FC236}">
                <a16:creationId xmlns:a16="http://schemas.microsoft.com/office/drawing/2014/main" id="{7AC6D636-AC74-45DE-BCAB-1E7EA7D9E3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534" y="133166"/>
            <a:ext cx="1949450" cy="1949450"/>
          </a:xfrm>
          <a:prstGeom prst="rect">
            <a:avLst/>
          </a:prstGeom>
        </p:spPr>
      </p:pic>
    </p:spTree>
    <p:extLst>
      <p:ext uri="{BB962C8B-B14F-4D97-AF65-F5344CB8AC3E}">
        <p14:creationId xmlns:p14="http://schemas.microsoft.com/office/powerpoint/2010/main" val="296828747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23CBE-0B77-4B1F-899B-7614E26469D4}"/>
              </a:ext>
            </a:extLst>
          </p:cNvPr>
          <p:cNvSpPr>
            <a:spLocks noGrp="1"/>
          </p:cNvSpPr>
          <p:nvPr>
            <p:ph type="title"/>
          </p:nvPr>
        </p:nvSpPr>
        <p:spPr/>
        <p:txBody>
          <a:bodyPr/>
          <a:lstStyle/>
          <a:p>
            <a:r>
              <a:rPr lang="en-IN" dirty="0"/>
              <a:t>Hardware Requirements</a:t>
            </a:r>
          </a:p>
        </p:txBody>
      </p:sp>
      <p:sp>
        <p:nvSpPr>
          <p:cNvPr id="3" name="Content Placeholder 2">
            <a:extLst>
              <a:ext uri="{FF2B5EF4-FFF2-40B4-BE49-F238E27FC236}">
                <a16:creationId xmlns:a16="http://schemas.microsoft.com/office/drawing/2014/main" id="{1C08615F-84AB-43FC-8B8F-9278A8B9668F}"/>
              </a:ext>
            </a:extLst>
          </p:cNvPr>
          <p:cNvSpPr>
            <a:spLocks noGrp="1"/>
          </p:cNvSpPr>
          <p:nvPr>
            <p:ph idx="1"/>
          </p:nvPr>
        </p:nvSpPr>
        <p:spPr>
          <a:xfrm>
            <a:off x="913795" y="2096065"/>
            <a:ext cx="7191518" cy="3505746"/>
          </a:xfrm>
        </p:spPr>
        <p:txBody>
          <a:bodyPr>
            <a:normAutofit/>
          </a:bodyPr>
          <a:lstStyle/>
          <a:p>
            <a:r>
              <a:rPr lang="en-IN" sz="2800" dirty="0">
                <a:solidFill>
                  <a:srgbClr val="FFFF00"/>
                </a:solidFill>
              </a:rPr>
              <a:t>Processor : </a:t>
            </a:r>
            <a:r>
              <a:rPr lang="en-IN" sz="2800"/>
              <a:t>Intel Pentium </a:t>
            </a:r>
            <a:r>
              <a:rPr lang="en-IN" sz="2800" dirty="0"/>
              <a:t>4 or higher</a:t>
            </a:r>
          </a:p>
          <a:p>
            <a:r>
              <a:rPr lang="en-IN" sz="2800" dirty="0">
                <a:solidFill>
                  <a:srgbClr val="FFFF00"/>
                </a:solidFill>
              </a:rPr>
              <a:t>RAM : </a:t>
            </a:r>
            <a:r>
              <a:rPr lang="en-IN" sz="2800" dirty="0"/>
              <a:t>512 MB or higher</a:t>
            </a:r>
          </a:p>
          <a:p>
            <a:r>
              <a:rPr lang="en-IN" sz="2800" dirty="0">
                <a:solidFill>
                  <a:srgbClr val="FFFF00"/>
                </a:solidFill>
              </a:rPr>
              <a:t>Hard-drive space : </a:t>
            </a:r>
            <a:r>
              <a:rPr lang="en-IN" sz="2800" dirty="0"/>
              <a:t>60 MB or higher</a:t>
            </a:r>
          </a:p>
          <a:p>
            <a:r>
              <a:rPr lang="en-US" sz="2800" dirty="0">
                <a:solidFill>
                  <a:srgbClr val="FFFF00"/>
                </a:solidFill>
                <a:effectLst/>
              </a:rPr>
              <a:t>Internet Connection : </a:t>
            </a:r>
            <a:r>
              <a:rPr lang="en-US" sz="2800" dirty="0">
                <a:effectLst/>
              </a:rPr>
              <a:t>4 Mbps or higher</a:t>
            </a:r>
          </a:p>
          <a:p>
            <a:r>
              <a:rPr lang="en-US" sz="2800" dirty="0">
                <a:solidFill>
                  <a:srgbClr val="FFFF00"/>
                </a:solidFill>
                <a:effectLst/>
              </a:rPr>
              <a:t>Controller : </a:t>
            </a:r>
            <a:r>
              <a:rPr lang="en-US" sz="2800" dirty="0">
                <a:effectLst/>
              </a:rPr>
              <a:t>Keyboard and a Mouse</a:t>
            </a:r>
          </a:p>
          <a:p>
            <a:endParaRPr lang="en-IN" sz="2800" dirty="0"/>
          </a:p>
          <a:p>
            <a:endParaRPr lang="en-IN" sz="2800" dirty="0"/>
          </a:p>
        </p:txBody>
      </p:sp>
    </p:spTree>
    <p:extLst>
      <p:ext uri="{BB962C8B-B14F-4D97-AF65-F5344CB8AC3E}">
        <p14:creationId xmlns:p14="http://schemas.microsoft.com/office/powerpoint/2010/main" val="33400994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09930-8608-4E6F-9889-E9978E96224C}"/>
              </a:ext>
            </a:extLst>
          </p:cNvPr>
          <p:cNvSpPr>
            <a:spLocks noGrp="1"/>
          </p:cNvSpPr>
          <p:nvPr>
            <p:ph type="title"/>
          </p:nvPr>
        </p:nvSpPr>
        <p:spPr>
          <a:xfrm>
            <a:off x="913795" y="255111"/>
            <a:ext cx="10353761" cy="1326321"/>
          </a:xfrm>
        </p:spPr>
        <p:txBody>
          <a:bodyPr/>
          <a:lstStyle/>
          <a:p>
            <a:r>
              <a:rPr lang="en-IN" dirty="0"/>
              <a:t>Software requirements</a:t>
            </a:r>
          </a:p>
        </p:txBody>
      </p:sp>
      <p:sp>
        <p:nvSpPr>
          <p:cNvPr id="3" name="Content Placeholder 2">
            <a:extLst>
              <a:ext uri="{FF2B5EF4-FFF2-40B4-BE49-F238E27FC236}">
                <a16:creationId xmlns:a16="http://schemas.microsoft.com/office/drawing/2014/main" id="{535E7FE1-4821-43F2-B29D-5156DD66B76D}"/>
              </a:ext>
            </a:extLst>
          </p:cNvPr>
          <p:cNvSpPr>
            <a:spLocks noGrp="1"/>
          </p:cNvSpPr>
          <p:nvPr>
            <p:ph idx="1"/>
          </p:nvPr>
        </p:nvSpPr>
        <p:spPr>
          <a:xfrm>
            <a:off x="924443" y="1581432"/>
            <a:ext cx="10353762" cy="4974726"/>
          </a:xfrm>
        </p:spPr>
        <p:txBody>
          <a:bodyPr>
            <a:noAutofit/>
          </a:bodyPr>
          <a:lstStyle/>
          <a:p>
            <a:r>
              <a:rPr lang="en-IN" sz="2800" dirty="0">
                <a:solidFill>
                  <a:srgbClr val="FFFF00"/>
                </a:solidFill>
              </a:rPr>
              <a:t>Operating System :  </a:t>
            </a:r>
            <a:r>
              <a:rPr lang="en-IN" sz="2800" dirty="0"/>
              <a:t>Windows ,  Mac, Linux.</a:t>
            </a:r>
          </a:p>
          <a:p>
            <a:r>
              <a:rPr lang="en-IN" sz="2800" dirty="0">
                <a:solidFill>
                  <a:srgbClr val="FFFF00"/>
                </a:solidFill>
              </a:rPr>
              <a:t>Web Technologies : </a:t>
            </a:r>
            <a:r>
              <a:rPr lang="en-IN" sz="2800" dirty="0"/>
              <a:t>Html, JavaScript, CSS, PHP</a:t>
            </a:r>
          </a:p>
          <a:p>
            <a:r>
              <a:rPr lang="en-IN" sz="2800" dirty="0">
                <a:solidFill>
                  <a:srgbClr val="FFFF00"/>
                </a:solidFill>
              </a:rPr>
              <a:t>Web Server             : </a:t>
            </a:r>
            <a:r>
              <a:rPr lang="en-IN" sz="2800" dirty="0" err="1"/>
              <a:t>Wamp</a:t>
            </a:r>
            <a:endParaRPr lang="en-IN" sz="2800" dirty="0"/>
          </a:p>
          <a:p>
            <a:r>
              <a:rPr lang="en-IN" sz="2800" dirty="0">
                <a:solidFill>
                  <a:srgbClr val="FFFF00"/>
                </a:solidFill>
              </a:rPr>
              <a:t>Database                 :</a:t>
            </a:r>
            <a:r>
              <a:rPr lang="en-IN" sz="2800" dirty="0"/>
              <a:t> My SQL</a:t>
            </a:r>
          </a:p>
          <a:p>
            <a:r>
              <a:rPr lang="en-US" sz="2800" dirty="0">
                <a:solidFill>
                  <a:srgbClr val="FFFF00"/>
                </a:solidFill>
              </a:rPr>
              <a:t>Web Browser 	      :  </a:t>
            </a:r>
            <a:r>
              <a:rPr lang="en-US" sz="2800" dirty="0"/>
              <a:t>IE, Mozilla Firefox or Google Chrome </a:t>
            </a:r>
          </a:p>
          <a:p>
            <a:r>
              <a:rPr lang="en-IN" sz="2800" dirty="0">
                <a:solidFill>
                  <a:srgbClr val="FFFF00"/>
                </a:solidFill>
              </a:rPr>
              <a:t>Browser Configuration : </a:t>
            </a:r>
            <a:r>
              <a:rPr lang="en-IN" sz="2800" dirty="0"/>
              <a:t> </a:t>
            </a:r>
            <a:r>
              <a:rPr lang="en-US" sz="2800" dirty="0">
                <a:effectLst/>
              </a:rPr>
              <a:t>JavaScript must be enabled,</a:t>
            </a:r>
          </a:p>
          <a:p>
            <a:pPr marL="0" indent="0">
              <a:buNone/>
            </a:pPr>
            <a:r>
              <a:rPr lang="en-US" sz="2800" dirty="0">
                <a:effectLst/>
              </a:rPr>
              <a:t>  Cookies must be enabled, Pop-up windows must be enabled.</a:t>
            </a:r>
          </a:p>
          <a:p>
            <a:endParaRPr lang="en-IN" sz="2800" dirty="0"/>
          </a:p>
        </p:txBody>
      </p:sp>
    </p:spTree>
    <p:extLst>
      <p:ext uri="{BB962C8B-B14F-4D97-AF65-F5344CB8AC3E}">
        <p14:creationId xmlns:p14="http://schemas.microsoft.com/office/powerpoint/2010/main" val="26037817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54AAA-F42B-4BB3-9368-7CCA470EBD5A}"/>
              </a:ext>
            </a:extLst>
          </p:cNvPr>
          <p:cNvSpPr>
            <a:spLocks noGrp="1"/>
          </p:cNvSpPr>
          <p:nvPr>
            <p:ph type="title"/>
          </p:nvPr>
        </p:nvSpPr>
        <p:spPr>
          <a:xfrm>
            <a:off x="919119" y="556679"/>
            <a:ext cx="10353761" cy="1326321"/>
          </a:xfrm>
        </p:spPr>
        <p:txBody>
          <a:bodyPr/>
          <a:lstStyle/>
          <a:p>
            <a:r>
              <a:rPr lang="en-IN" dirty="0"/>
              <a:t>Functional requirements</a:t>
            </a:r>
          </a:p>
        </p:txBody>
      </p:sp>
      <p:sp>
        <p:nvSpPr>
          <p:cNvPr id="3" name="Content Placeholder 2">
            <a:extLst>
              <a:ext uri="{FF2B5EF4-FFF2-40B4-BE49-F238E27FC236}">
                <a16:creationId xmlns:a16="http://schemas.microsoft.com/office/drawing/2014/main" id="{D7A23167-3735-4784-BFA4-15D568F1F51E}"/>
              </a:ext>
            </a:extLst>
          </p:cNvPr>
          <p:cNvSpPr>
            <a:spLocks noGrp="1"/>
          </p:cNvSpPr>
          <p:nvPr>
            <p:ph idx="1"/>
          </p:nvPr>
        </p:nvSpPr>
        <p:spPr>
          <a:xfrm>
            <a:off x="924442" y="1943023"/>
            <a:ext cx="10847347" cy="4271345"/>
          </a:xfrm>
        </p:spPr>
        <p:txBody>
          <a:bodyPr>
            <a:normAutofit/>
          </a:bodyPr>
          <a:lstStyle/>
          <a:p>
            <a:r>
              <a:rPr lang="en-IN" sz="2800" dirty="0">
                <a:solidFill>
                  <a:srgbClr val="FFFF00"/>
                </a:solidFill>
              </a:rPr>
              <a:t> Table Reservation : </a:t>
            </a:r>
            <a:r>
              <a:rPr lang="en-IN" sz="2800" dirty="0"/>
              <a:t>User can reserve any table through this 				application any time and from any where.</a:t>
            </a:r>
          </a:p>
          <a:p>
            <a:r>
              <a:rPr lang="en-IN" sz="2800" dirty="0">
                <a:solidFill>
                  <a:srgbClr val="FFFF00"/>
                </a:solidFill>
              </a:rPr>
              <a:t>Food Ordering : </a:t>
            </a:r>
            <a:r>
              <a:rPr lang="en-IN" sz="2800" dirty="0"/>
              <a:t>User can also order their favourite food 				using this application.</a:t>
            </a:r>
          </a:p>
          <a:p>
            <a:r>
              <a:rPr lang="en-IN" sz="2800" dirty="0">
                <a:solidFill>
                  <a:srgbClr val="FFFF00"/>
                </a:solidFill>
              </a:rPr>
              <a:t>Feedback : </a:t>
            </a:r>
            <a:r>
              <a:rPr lang="en-IN" sz="2800" dirty="0"/>
              <a:t>User can tell his experience for the services 			provided by giving rating in the “Rate Us” section.</a:t>
            </a:r>
          </a:p>
        </p:txBody>
      </p:sp>
    </p:spTree>
    <p:extLst>
      <p:ext uri="{BB962C8B-B14F-4D97-AF65-F5344CB8AC3E}">
        <p14:creationId xmlns:p14="http://schemas.microsoft.com/office/powerpoint/2010/main" val="36874609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8472F-D539-4FA9-8AAE-0B4A590EBC0F}"/>
              </a:ext>
            </a:extLst>
          </p:cNvPr>
          <p:cNvSpPr>
            <a:spLocks noGrp="1"/>
          </p:cNvSpPr>
          <p:nvPr>
            <p:ph type="title"/>
          </p:nvPr>
        </p:nvSpPr>
        <p:spPr/>
        <p:txBody>
          <a:bodyPr/>
          <a:lstStyle/>
          <a:p>
            <a:r>
              <a:rPr lang="en-IN" dirty="0"/>
              <a:t>Non-functional requirements</a:t>
            </a:r>
          </a:p>
        </p:txBody>
      </p:sp>
      <p:sp>
        <p:nvSpPr>
          <p:cNvPr id="3" name="Content Placeholder 2">
            <a:extLst>
              <a:ext uri="{FF2B5EF4-FFF2-40B4-BE49-F238E27FC236}">
                <a16:creationId xmlns:a16="http://schemas.microsoft.com/office/drawing/2014/main" id="{C8B4FFD1-6B82-4B28-B3BC-CCCF710B2897}"/>
              </a:ext>
            </a:extLst>
          </p:cNvPr>
          <p:cNvSpPr>
            <a:spLocks noGrp="1"/>
          </p:cNvSpPr>
          <p:nvPr>
            <p:ph idx="1"/>
          </p:nvPr>
        </p:nvSpPr>
        <p:spPr>
          <a:xfrm>
            <a:off x="913795" y="2096063"/>
            <a:ext cx="10353762" cy="4286981"/>
          </a:xfrm>
        </p:spPr>
        <p:txBody>
          <a:bodyPr>
            <a:normAutofit fontScale="92500"/>
          </a:bodyPr>
          <a:lstStyle/>
          <a:p>
            <a:r>
              <a:rPr lang="en-IN" sz="2800" dirty="0"/>
              <a:t>Real time information can be transferred from a website’s </a:t>
            </a:r>
          </a:p>
          <a:p>
            <a:pPr marL="0" indent="0">
              <a:buNone/>
            </a:pPr>
            <a:r>
              <a:rPr lang="en-IN" sz="2800" dirty="0"/>
              <a:t>   e-menu to a kitchen and cashier through wireless connection.</a:t>
            </a:r>
          </a:p>
          <a:p>
            <a:r>
              <a:rPr lang="en-IN" sz="2800" dirty="0"/>
              <a:t>User interfaces e-menu or digital menu should be user friendly and easy to use.</a:t>
            </a:r>
          </a:p>
          <a:p>
            <a:r>
              <a:rPr lang="en-IN" sz="2800" dirty="0"/>
              <a:t>E-menu on mobile or desktop can consume web services provided by a external server through internet connection.</a:t>
            </a:r>
          </a:p>
          <a:p>
            <a:r>
              <a:rPr lang="en-IN" sz="2800" dirty="0"/>
              <a:t>The system shall provide 100% access reliability.</a:t>
            </a:r>
          </a:p>
          <a:p>
            <a:endParaRPr lang="en-IN" sz="2800" dirty="0"/>
          </a:p>
          <a:p>
            <a:pPr marL="0" indent="0">
              <a:buNone/>
            </a:pPr>
            <a:endParaRPr lang="en-IN" sz="2800" dirty="0"/>
          </a:p>
        </p:txBody>
      </p:sp>
    </p:spTree>
    <p:extLst>
      <p:ext uri="{BB962C8B-B14F-4D97-AF65-F5344CB8AC3E}">
        <p14:creationId xmlns:p14="http://schemas.microsoft.com/office/powerpoint/2010/main" val="5727900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6ED09-3D35-466F-A2D5-5AA8B975E62C}"/>
              </a:ext>
            </a:extLst>
          </p:cNvPr>
          <p:cNvSpPr>
            <a:spLocks noGrp="1"/>
          </p:cNvSpPr>
          <p:nvPr>
            <p:ph type="title"/>
          </p:nvPr>
        </p:nvSpPr>
        <p:spPr/>
        <p:txBody>
          <a:bodyPr/>
          <a:lstStyle/>
          <a:p>
            <a:r>
              <a:rPr lang="en-IN" dirty="0"/>
              <a:t>Non-functional requirements</a:t>
            </a:r>
          </a:p>
        </p:txBody>
      </p:sp>
      <p:sp>
        <p:nvSpPr>
          <p:cNvPr id="3" name="Content Placeholder 2">
            <a:extLst>
              <a:ext uri="{FF2B5EF4-FFF2-40B4-BE49-F238E27FC236}">
                <a16:creationId xmlns:a16="http://schemas.microsoft.com/office/drawing/2014/main" id="{ADC43690-2428-4854-BC70-7C7ADEC23BDB}"/>
              </a:ext>
            </a:extLst>
          </p:cNvPr>
          <p:cNvSpPr>
            <a:spLocks noGrp="1"/>
          </p:cNvSpPr>
          <p:nvPr>
            <p:ph idx="1"/>
          </p:nvPr>
        </p:nvSpPr>
        <p:spPr/>
        <p:txBody>
          <a:bodyPr>
            <a:normAutofit fontScale="85000" lnSpcReduction="10000"/>
          </a:bodyPr>
          <a:lstStyle/>
          <a:p>
            <a:pPr marL="0" indent="0">
              <a:buNone/>
            </a:pPr>
            <a:r>
              <a:rPr lang="en-IN" sz="2800" dirty="0">
                <a:solidFill>
                  <a:srgbClr val="FFFF00"/>
                </a:solidFill>
              </a:rPr>
              <a:t>1.Performance requirements:</a:t>
            </a:r>
          </a:p>
          <a:p>
            <a:pPr lvl="1"/>
            <a:r>
              <a:rPr lang="en-IN" sz="2600" dirty="0"/>
              <a:t>       The system need to be reliable.</a:t>
            </a:r>
          </a:p>
          <a:p>
            <a:pPr lvl="1"/>
            <a:r>
              <a:rPr lang="en-IN" sz="2600" dirty="0"/>
              <a:t>       If unable to process the request then appropriate error message.</a:t>
            </a:r>
          </a:p>
          <a:p>
            <a:pPr lvl="1"/>
            <a:r>
              <a:rPr lang="en-IN" sz="2600" dirty="0"/>
              <a:t>       Web pages are loaded within few seconds.</a:t>
            </a:r>
          </a:p>
          <a:p>
            <a:pPr marL="0" indent="0">
              <a:buNone/>
            </a:pPr>
            <a:r>
              <a:rPr lang="en-IN" sz="2800" dirty="0">
                <a:solidFill>
                  <a:srgbClr val="FFFF00"/>
                </a:solidFill>
              </a:rPr>
              <a:t>2.Safety requirements:</a:t>
            </a:r>
          </a:p>
          <a:p>
            <a:pPr lvl="1"/>
            <a:r>
              <a:rPr lang="en-IN" sz="2600" dirty="0"/>
              <a:t>      The details need to be maintained properly.</a:t>
            </a:r>
          </a:p>
          <a:p>
            <a:pPr lvl="1"/>
            <a:r>
              <a:rPr lang="en-IN" sz="2600" dirty="0"/>
              <a:t>      Users must be authenticated.</a:t>
            </a:r>
          </a:p>
          <a:p>
            <a:pPr lvl="1"/>
            <a:r>
              <a:rPr lang="en-IN" sz="2600" dirty="0"/>
              <a:t>      The database must be kept backed up.</a:t>
            </a:r>
          </a:p>
          <a:p>
            <a:pPr marL="0" indent="0">
              <a:buNone/>
            </a:pPr>
            <a:endParaRPr lang="en-IN" sz="2800" dirty="0"/>
          </a:p>
        </p:txBody>
      </p:sp>
    </p:spTree>
    <p:extLst>
      <p:ext uri="{BB962C8B-B14F-4D97-AF65-F5344CB8AC3E}">
        <p14:creationId xmlns:p14="http://schemas.microsoft.com/office/powerpoint/2010/main" val="5707502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6ED09-3D35-466F-A2D5-5AA8B975E62C}"/>
              </a:ext>
            </a:extLst>
          </p:cNvPr>
          <p:cNvSpPr>
            <a:spLocks noGrp="1"/>
          </p:cNvSpPr>
          <p:nvPr>
            <p:ph type="title"/>
          </p:nvPr>
        </p:nvSpPr>
        <p:spPr/>
        <p:txBody>
          <a:bodyPr/>
          <a:lstStyle/>
          <a:p>
            <a:r>
              <a:rPr lang="en-IN" dirty="0"/>
              <a:t>Non-functional requirements</a:t>
            </a:r>
          </a:p>
        </p:txBody>
      </p:sp>
      <p:sp>
        <p:nvSpPr>
          <p:cNvPr id="3" name="Content Placeholder 2">
            <a:extLst>
              <a:ext uri="{FF2B5EF4-FFF2-40B4-BE49-F238E27FC236}">
                <a16:creationId xmlns:a16="http://schemas.microsoft.com/office/drawing/2014/main" id="{ADC43690-2428-4854-BC70-7C7ADEC23BDB}"/>
              </a:ext>
            </a:extLst>
          </p:cNvPr>
          <p:cNvSpPr>
            <a:spLocks noGrp="1"/>
          </p:cNvSpPr>
          <p:nvPr>
            <p:ph idx="1"/>
          </p:nvPr>
        </p:nvSpPr>
        <p:spPr>
          <a:xfrm>
            <a:off x="913795" y="1590036"/>
            <a:ext cx="10353762" cy="4908417"/>
          </a:xfrm>
        </p:spPr>
        <p:txBody>
          <a:bodyPr>
            <a:normAutofit fontScale="77500" lnSpcReduction="20000"/>
          </a:bodyPr>
          <a:lstStyle/>
          <a:p>
            <a:pPr marL="0" indent="0">
              <a:buNone/>
            </a:pPr>
            <a:r>
              <a:rPr lang="en-IN" sz="2800" dirty="0">
                <a:solidFill>
                  <a:srgbClr val="FFFF00"/>
                </a:solidFill>
              </a:rPr>
              <a:t> </a:t>
            </a:r>
            <a:r>
              <a:rPr lang="en-IN" sz="2900" dirty="0">
                <a:solidFill>
                  <a:srgbClr val="FFFF00"/>
                </a:solidFill>
              </a:rPr>
              <a:t>3.Security Requirements:</a:t>
            </a:r>
          </a:p>
          <a:p>
            <a:pPr lvl="1"/>
            <a:r>
              <a:rPr lang="en-IN" sz="2900" dirty="0"/>
              <a:t>          After entering the password and user id  only,</a:t>
            </a:r>
          </a:p>
          <a:p>
            <a:pPr marL="457200" lvl="1" indent="0">
              <a:buNone/>
            </a:pPr>
            <a:r>
              <a:rPr lang="en-IN" sz="2900" dirty="0"/>
              <a:t>	     	the user can access his  profile.                                                                         </a:t>
            </a:r>
          </a:p>
          <a:p>
            <a:pPr lvl="1"/>
            <a:r>
              <a:rPr lang="en-IN" sz="2900" dirty="0"/>
              <a:t>          The details of user must be safe and secure.</a:t>
            </a:r>
          </a:p>
          <a:p>
            <a:pPr lvl="1"/>
            <a:r>
              <a:rPr lang="en-IN" sz="2900" dirty="0"/>
              <a:t>          Sharing of details.</a:t>
            </a:r>
          </a:p>
          <a:p>
            <a:pPr lvl="1"/>
            <a:r>
              <a:rPr lang="en-IN" sz="2900" dirty="0"/>
              <a:t>          Further, the password in database can be in encrypted format </a:t>
            </a:r>
          </a:p>
          <a:p>
            <a:pPr marL="914400" lvl="2" indent="0">
              <a:buNone/>
            </a:pPr>
            <a:r>
              <a:rPr lang="en-IN" sz="2900" dirty="0"/>
              <a:t>	with SHA256  or md5 encryption techniques.</a:t>
            </a:r>
          </a:p>
          <a:p>
            <a:pPr marL="914400" lvl="2" indent="0">
              <a:buNone/>
            </a:pPr>
            <a:endParaRPr lang="en-IN" sz="2900" dirty="0">
              <a:solidFill>
                <a:srgbClr val="FFFF00"/>
              </a:solidFill>
            </a:endParaRPr>
          </a:p>
          <a:p>
            <a:pPr marL="0" indent="0">
              <a:buNone/>
            </a:pPr>
            <a:r>
              <a:rPr lang="en-IN" sz="3300" dirty="0">
                <a:solidFill>
                  <a:srgbClr val="FFFF00"/>
                </a:solidFill>
              </a:rPr>
              <a:t>Other Requirements:</a:t>
            </a:r>
          </a:p>
          <a:p>
            <a:pPr marL="914400" lvl="2" indent="0">
              <a:buNone/>
            </a:pPr>
            <a:r>
              <a:rPr lang="en-IN" sz="2600" dirty="0"/>
              <a:t>4.Verification requirements.</a:t>
            </a:r>
          </a:p>
          <a:p>
            <a:pPr marL="914400" lvl="2" indent="0">
              <a:buNone/>
            </a:pPr>
            <a:r>
              <a:rPr lang="en-IN" sz="2600" dirty="0"/>
              <a:t>5.Quality requirements.</a:t>
            </a:r>
          </a:p>
          <a:p>
            <a:pPr marL="914400" lvl="2" indent="0">
              <a:buNone/>
            </a:pPr>
            <a:r>
              <a:rPr lang="en-IN" sz="2600" dirty="0"/>
              <a:t>6.Maintainability requirements.</a:t>
            </a:r>
          </a:p>
        </p:txBody>
      </p:sp>
    </p:spTree>
    <p:extLst>
      <p:ext uri="{BB962C8B-B14F-4D97-AF65-F5344CB8AC3E}">
        <p14:creationId xmlns:p14="http://schemas.microsoft.com/office/powerpoint/2010/main" val="18282624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62510-ECB6-4E7E-AFDE-0608CC5D39E3}"/>
              </a:ext>
            </a:extLst>
          </p:cNvPr>
          <p:cNvSpPr>
            <a:spLocks noGrp="1"/>
          </p:cNvSpPr>
          <p:nvPr>
            <p:ph type="title"/>
          </p:nvPr>
        </p:nvSpPr>
        <p:spPr/>
        <p:txBody>
          <a:bodyPr/>
          <a:lstStyle/>
          <a:p>
            <a:r>
              <a:rPr lang="en-IN" dirty="0"/>
              <a:t>Problem architecture</a:t>
            </a:r>
          </a:p>
        </p:txBody>
      </p:sp>
      <p:pic>
        <p:nvPicPr>
          <p:cNvPr id="4" name="Content Placeholder 3">
            <a:extLst>
              <a:ext uri="{FF2B5EF4-FFF2-40B4-BE49-F238E27FC236}">
                <a16:creationId xmlns:a16="http://schemas.microsoft.com/office/drawing/2014/main" id="{92879E00-4C76-40E6-A753-DB2F7EEE4A1A}"/>
              </a:ext>
            </a:extLst>
          </p:cNvPr>
          <p:cNvPicPr>
            <a:picLocks noGrp="1" noChangeAspect="1"/>
          </p:cNvPicPr>
          <p:nvPr>
            <p:ph idx="1"/>
          </p:nvPr>
        </p:nvPicPr>
        <p:blipFill>
          <a:blip r:embed="rId2"/>
          <a:stretch>
            <a:fillRect/>
          </a:stretch>
        </p:blipFill>
        <p:spPr>
          <a:xfrm>
            <a:off x="1046481" y="1841500"/>
            <a:ext cx="9834880" cy="4406900"/>
          </a:xfrm>
          <a:prstGeom prst="rect">
            <a:avLst/>
          </a:prstGeom>
        </p:spPr>
      </p:pic>
    </p:spTree>
    <p:extLst>
      <p:ext uri="{BB962C8B-B14F-4D97-AF65-F5344CB8AC3E}">
        <p14:creationId xmlns:p14="http://schemas.microsoft.com/office/powerpoint/2010/main" val="40708427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1B9C9-7423-4E7B-B8F4-F2F172734D05}"/>
              </a:ext>
            </a:extLst>
          </p:cNvPr>
          <p:cNvSpPr>
            <a:spLocks noGrp="1"/>
          </p:cNvSpPr>
          <p:nvPr>
            <p:ph type="title"/>
          </p:nvPr>
        </p:nvSpPr>
        <p:spPr>
          <a:xfrm>
            <a:off x="913795" y="0"/>
            <a:ext cx="10353761" cy="1326321"/>
          </a:xfrm>
        </p:spPr>
        <p:txBody>
          <a:bodyPr/>
          <a:lstStyle/>
          <a:p>
            <a:r>
              <a:rPr lang="en-IN" dirty="0"/>
              <a:t>Problem architecture</a:t>
            </a:r>
          </a:p>
        </p:txBody>
      </p:sp>
      <p:sp>
        <p:nvSpPr>
          <p:cNvPr id="3" name="Content Placeholder 2">
            <a:extLst>
              <a:ext uri="{FF2B5EF4-FFF2-40B4-BE49-F238E27FC236}">
                <a16:creationId xmlns:a16="http://schemas.microsoft.com/office/drawing/2014/main" id="{D4E7D141-7F26-4662-9107-496C86CCD3F5}"/>
              </a:ext>
            </a:extLst>
          </p:cNvPr>
          <p:cNvSpPr>
            <a:spLocks noGrp="1"/>
          </p:cNvSpPr>
          <p:nvPr>
            <p:ph idx="1"/>
          </p:nvPr>
        </p:nvSpPr>
        <p:spPr>
          <a:xfrm>
            <a:off x="913795" y="1100831"/>
            <a:ext cx="10353762" cy="5397623"/>
          </a:xfrm>
        </p:spPr>
        <p:txBody>
          <a:bodyPr>
            <a:normAutofit fontScale="85000" lnSpcReduction="10000"/>
          </a:bodyPr>
          <a:lstStyle/>
          <a:p>
            <a:pPr marL="0" indent="0">
              <a:buNone/>
            </a:pPr>
            <a:r>
              <a:rPr lang="en-US" dirty="0"/>
              <a:t>The structure of the system can be divided into </a:t>
            </a:r>
            <a:r>
              <a:rPr lang="en-US" sz="2600" b="1" dirty="0"/>
              <a:t>5 main logical components</a:t>
            </a:r>
            <a:r>
              <a:rPr lang="en-US" dirty="0"/>
              <a:t>:</a:t>
            </a:r>
          </a:p>
          <a:p>
            <a:r>
              <a:rPr lang="en-US" b="1" dirty="0">
                <a:solidFill>
                  <a:srgbClr val="FFFF00"/>
                </a:solidFill>
              </a:rPr>
              <a:t>Web Ordering System – </a:t>
            </a:r>
          </a:p>
          <a:p>
            <a:pPr marL="0" indent="0">
              <a:buNone/>
            </a:pPr>
            <a:r>
              <a:rPr lang="en-US" dirty="0"/>
              <a:t>    	</a:t>
            </a:r>
            <a:r>
              <a:rPr lang="en-US" sz="2400" b="1" dirty="0"/>
              <a:t>P</a:t>
            </a:r>
            <a:r>
              <a:rPr lang="en-US" dirty="0"/>
              <a:t>rovides the functionality for customers to place their order and supply</a:t>
            </a:r>
            <a:r>
              <a:rPr lang="en-IN" dirty="0"/>
              <a:t> necessary details.</a:t>
            </a:r>
          </a:p>
          <a:p>
            <a:r>
              <a:rPr lang="en-US" dirty="0">
                <a:solidFill>
                  <a:srgbClr val="FFFF00"/>
                </a:solidFill>
              </a:rPr>
              <a:t> </a:t>
            </a:r>
            <a:r>
              <a:rPr lang="en-US" b="1" dirty="0">
                <a:solidFill>
                  <a:srgbClr val="FFFF00"/>
                </a:solidFill>
              </a:rPr>
              <a:t>Menu Management – </a:t>
            </a:r>
          </a:p>
          <a:p>
            <a:pPr marL="0" indent="0">
              <a:buNone/>
            </a:pPr>
            <a:r>
              <a:rPr lang="en-US" b="1" dirty="0"/>
              <a:t>	</a:t>
            </a:r>
            <a:r>
              <a:rPr lang="en-US" sz="2600" b="1" dirty="0"/>
              <a:t>A</a:t>
            </a:r>
            <a:r>
              <a:rPr lang="en-US" dirty="0"/>
              <a:t>llows</a:t>
            </a:r>
            <a:r>
              <a:rPr lang="en-US" b="1" dirty="0"/>
              <a:t> </a:t>
            </a:r>
            <a:r>
              <a:rPr lang="en-US" dirty="0"/>
              <a:t>the restaurant to control what can be ordered by the customers.</a:t>
            </a:r>
          </a:p>
          <a:p>
            <a:r>
              <a:rPr lang="en-US" b="1" dirty="0">
                <a:solidFill>
                  <a:srgbClr val="FFFF00"/>
                </a:solidFill>
              </a:rPr>
              <a:t>Order Retrieval System – </a:t>
            </a:r>
          </a:p>
          <a:p>
            <a:pPr marL="0" indent="0">
              <a:buNone/>
            </a:pPr>
            <a:r>
              <a:rPr lang="en-US" dirty="0"/>
              <a:t>	</a:t>
            </a:r>
            <a:r>
              <a:rPr lang="en-US" sz="2600" b="1" dirty="0"/>
              <a:t>A</a:t>
            </a:r>
            <a:r>
              <a:rPr lang="en-US" dirty="0"/>
              <a:t>llows restaurant to keep track of all orders placed. </a:t>
            </a:r>
          </a:p>
          <a:p>
            <a:pPr marL="0" indent="0">
              <a:buNone/>
            </a:pPr>
            <a:r>
              <a:rPr lang="en-US" dirty="0"/>
              <a:t>	This component takes care of order retrieving and displaying order information.</a:t>
            </a:r>
          </a:p>
          <a:p>
            <a:r>
              <a:rPr lang="en-US" b="1" dirty="0">
                <a:solidFill>
                  <a:srgbClr val="FFFF00"/>
                </a:solidFill>
              </a:rPr>
              <a:t>Table Reservation System </a:t>
            </a:r>
            <a:r>
              <a:rPr lang="en-US" dirty="0">
                <a:solidFill>
                  <a:srgbClr val="FFFF00"/>
                </a:solidFill>
              </a:rPr>
              <a:t>– </a:t>
            </a:r>
          </a:p>
          <a:p>
            <a:pPr marL="0" indent="0">
              <a:buNone/>
            </a:pPr>
            <a:r>
              <a:rPr lang="en-US" dirty="0"/>
              <a:t>	</a:t>
            </a:r>
            <a:r>
              <a:rPr lang="en-US" sz="2600" b="1" dirty="0"/>
              <a:t>P</a:t>
            </a:r>
            <a:r>
              <a:rPr lang="en-US" dirty="0"/>
              <a:t>rovides the functionality for customers to book a table on a specific date and time.</a:t>
            </a:r>
          </a:p>
          <a:p>
            <a:r>
              <a:rPr lang="en-IN" dirty="0">
                <a:solidFill>
                  <a:srgbClr val="FFFF00"/>
                </a:solidFill>
              </a:rPr>
              <a:t> </a:t>
            </a:r>
            <a:r>
              <a:rPr lang="en-IN" b="1" dirty="0">
                <a:solidFill>
                  <a:srgbClr val="FFFF00"/>
                </a:solidFill>
              </a:rPr>
              <a:t>Table Management -  </a:t>
            </a:r>
            <a:endParaRPr lang="en-IN" dirty="0">
              <a:solidFill>
                <a:srgbClr val="FFFF00"/>
              </a:solidFill>
            </a:endParaRPr>
          </a:p>
          <a:p>
            <a:pPr marL="0" indent="0">
              <a:buNone/>
            </a:pPr>
            <a:r>
              <a:rPr lang="en-US" sz="2600" b="1" dirty="0"/>
              <a:t>	</a:t>
            </a:r>
            <a:r>
              <a:rPr lang="en-US" b="1" dirty="0"/>
              <a:t>A</a:t>
            </a:r>
            <a:r>
              <a:rPr lang="en-US" dirty="0"/>
              <a:t>llows</a:t>
            </a:r>
            <a:r>
              <a:rPr lang="en-US" b="1" dirty="0"/>
              <a:t> </a:t>
            </a:r>
            <a:r>
              <a:rPr lang="en-US" dirty="0"/>
              <a:t>the restaurant to control and display the available and already reserved  tables.</a:t>
            </a:r>
            <a:endParaRPr lang="en-IN" dirty="0"/>
          </a:p>
        </p:txBody>
      </p:sp>
    </p:spTree>
    <p:extLst>
      <p:ext uri="{BB962C8B-B14F-4D97-AF65-F5344CB8AC3E}">
        <p14:creationId xmlns:p14="http://schemas.microsoft.com/office/powerpoint/2010/main" val="2669999961"/>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1B9C9-7423-4E7B-B8F4-F2F172734D05}"/>
              </a:ext>
            </a:extLst>
          </p:cNvPr>
          <p:cNvSpPr>
            <a:spLocks noGrp="1"/>
          </p:cNvSpPr>
          <p:nvPr>
            <p:ph type="title"/>
          </p:nvPr>
        </p:nvSpPr>
        <p:spPr>
          <a:xfrm>
            <a:off x="913795" y="0"/>
            <a:ext cx="10353761" cy="1326321"/>
          </a:xfrm>
        </p:spPr>
        <p:txBody>
          <a:bodyPr/>
          <a:lstStyle/>
          <a:p>
            <a:r>
              <a:rPr lang="en-IN" dirty="0"/>
              <a:t>Algorithms For All Functionalities</a:t>
            </a:r>
          </a:p>
        </p:txBody>
      </p:sp>
      <p:sp>
        <p:nvSpPr>
          <p:cNvPr id="3" name="Content Placeholder 2">
            <a:extLst>
              <a:ext uri="{FF2B5EF4-FFF2-40B4-BE49-F238E27FC236}">
                <a16:creationId xmlns:a16="http://schemas.microsoft.com/office/drawing/2014/main" id="{D4E7D141-7F26-4662-9107-496C86CCD3F5}"/>
              </a:ext>
            </a:extLst>
          </p:cNvPr>
          <p:cNvSpPr>
            <a:spLocks noGrp="1"/>
          </p:cNvSpPr>
          <p:nvPr>
            <p:ph idx="1"/>
          </p:nvPr>
        </p:nvSpPr>
        <p:spPr>
          <a:xfrm>
            <a:off x="1367744" y="2099569"/>
            <a:ext cx="9456512" cy="4758431"/>
          </a:xfrm>
        </p:spPr>
        <p:txBody>
          <a:bodyPr>
            <a:normAutofit/>
          </a:bodyPr>
          <a:lstStyle/>
          <a:p>
            <a:pPr marL="457200" indent="-457200">
              <a:buAutoNum type="arabicPeriod"/>
            </a:pPr>
            <a:r>
              <a:rPr lang="en-IN" sz="2200" b="1" dirty="0">
                <a:solidFill>
                  <a:srgbClr val="FFFF00"/>
                </a:solidFill>
              </a:rPr>
              <a:t>Main Functionalities:</a:t>
            </a:r>
          </a:p>
          <a:p>
            <a:pPr marL="1371600" lvl="2" indent="-457200">
              <a:buAutoNum type="arabicPeriod"/>
            </a:pPr>
            <a:r>
              <a:rPr lang="en-IN" sz="1800" b="1" dirty="0"/>
              <a:t>Food Ordering</a:t>
            </a:r>
          </a:p>
          <a:p>
            <a:pPr marL="1371600" lvl="2" indent="-457200">
              <a:buAutoNum type="arabicPeriod"/>
            </a:pPr>
            <a:r>
              <a:rPr lang="en-IN" sz="1800" b="1" dirty="0"/>
              <a:t>Table Reservation</a:t>
            </a:r>
          </a:p>
          <a:p>
            <a:pPr marL="1371600" lvl="2" indent="-457200">
              <a:buAutoNum type="arabicPeriod"/>
            </a:pPr>
            <a:r>
              <a:rPr lang="en-IN" sz="1800" b="1" dirty="0"/>
              <a:t>Rating and Feedback</a:t>
            </a:r>
          </a:p>
          <a:p>
            <a:pPr marL="457200" lvl="1" indent="0">
              <a:buNone/>
            </a:pPr>
            <a:endParaRPr lang="en-IN" b="1" dirty="0">
              <a:solidFill>
                <a:srgbClr val="FFFF00"/>
              </a:solidFill>
            </a:endParaRPr>
          </a:p>
          <a:p>
            <a:pPr marL="457200" lvl="1" indent="0">
              <a:buNone/>
            </a:pPr>
            <a:r>
              <a:rPr lang="en-IN" sz="2200" b="1" dirty="0">
                <a:solidFill>
                  <a:srgbClr val="FFFF00"/>
                </a:solidFill>
              </a:rPr>
              <a:t>Pre-requisites :</a:t>
            </a:r>
          </a:p>
          <a:p>
            <a:pPr marL="457200" lvl="1" indent="0">
              <a:buNone/>
            </a:pPr>
            <a:r>
              <a:rPr lang="en-IN" b="1" dirty="0">
                <a:solidFill>
                  <a:srgbClr val="FFFF00"/>
                </a:solidFill>
              </a:rPr>
              <a:t>	</a:t>
            </a:r>
            <a:r>
              <a:rPr lang="en-IN" sz="2000" b="1" dirty="0"/>
              <a:t>1. </a:t>
            </a:r>
            <a:r>
              <a:rPr lang="en-IN" sz="2000" b="1" dirty="0" err="1"/>
              <a:t>SignUp</a:t>
            </a:r>
            <a:endParaRPr lang="en-IN" sz="2000" b="1" dirty="0"/>
          </a:p>
          <a:p>
            <a:pPr marL="457200" lvl="1" indent="0">
              <a:buNone/>
            </a:pPr>
            <a:r>
              <a:rPr lang="en-IN" sz="2000" b="1" dirty="0"/>
              <a:t>	2. </a:t>
            </a:r>
            <a:r>
              <a:rPr lang="en-IN" sz="2000" b="1" dirty="0" err="1"/>
              <a:t>LogIn</a:t>
            </a:r>
            <a:endParaRPr lang="en-IN" sz="2000" b="1" dirty="0"/>
          </a:p>
        </p:txBody>
      </p:sp>
    </p:spTree>
    <p:extLst>
      <p:ext uri="{BB962C8B-B14F-4D97-AF65-F5344CB8AC3E}">
        <p14:creationId xmlns:p14="http://schemas.microsoft.com/office/powerpoint/2010/main" val="3703247398"/>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1B9C9-7423-4E7B-B8F4-F2F172734D05}"/>
              </a:ext>
            </a:extLst>
          </p:cNvPr>
          <p:cNvSpPr>
            <a:spLocks noGrp="1"/>
          </p:cNvSpPr>
          <p:nvPr>
            <p:ph type="title"/>
          </p:nvPr>
        </p:nvSpPr>
        <p:spPr>
          <a:xfrm>
            <a:off x="913795" y="0"/>
            <a:ext cx="10353761" cy="1326321"/>
          </a:xfrm>
        </p:spPr>
        <p:txBody>
          <a:bodyPr/>
          <a:lstStyle/>
          <a:p>
            <a:r>
              <a:rPr lang="en-IN" dirty="0"/>
              <a:t>Algorithms For All Functionalities</a:t>
            </a:r>
          </a:p>
        </p:txBody>
      </p:sp>
      <p:sp>
        <p:nvSpPr>
          <p:cNvPr id="3" name="Content Placeholder 2">
            <a:extLst>
              <a:ext uri="{FF2B5EF4-FFF2-40B4-BE49-F238E27FC236}">
                <a16:creationId xmlns:a16="http://schemas.microsoft.com/office/drawing/2014/main" id="{D4E7D141-7F26-4662-9107-496C86CCD3F5}"/>
              </a:ext>
            </a:extLst>
          </p:cNvPr>
          <p:cNvSpPr>
            <a:spLocks noGrp="1"/>
          </p:cNvSpPr>
          <p:nvPr>
            <p:ph idx="1"/>
          </p:nvPr>
        </p:nvSpPr>
        <p:spPr>
          <a:xfrm>
            <a:off x="913795" y="1100832"/>
            <a:ext cx="10353762" cy="5415378"/>
          </a:xfrm>
        </p:spPr>
        <p:txBody>
          <a:bodyPr>
            <a:normAutofit/>
          </a:bodyPr>
          <a:lstStyle/>
          <a:p>
            <a:pPr marL="457200" indent="-457200">
              <a:buAutoNum type="arabicPeriod"/>
            </a:pPr>
            <a:r>
              <a:rPr lang="en-IN" b="1" dirty="0" err="1">
                <a:solidFill>
                  <a:srgbClr val="FFFF00"/>
                </a:solidFill>
              </a:rPr>
              <a:t>SignUp</a:t>
            </a:r>
            <a:r>
              <a:rPr lang="en-IN" b="1" dirty="0">
                <a:solidFill>
                  <a:srgbClr val="FFFF00"/>
                </a:solidFill>
              </a:rPr>
              <a:t> :</a:t>
            </a:r>
          </a:p>
          <a:p>
            <a:pPr marL="914400" lvl="1" indent="-457200">
              <a:lnSpc>
                <a:spcPct val="150000"/>
              </a:lnSpc>
              <a:buAutoNum type="arabicPeriod"/>
            </a:pPr>
            <a:r>
              <a:rPr lang="en-IN" dirty="0"/>
              <a:t>Enter Website address (E.g. www.relish.in) on the address bar and click Enter.</a:t>
            </a:r>
          </a:p>
          <a:p>
            <a:pPr marL="914400" lvl="1" indent="-457200">
              <a:lnSpc>
                <a:spcPct val="150000"/>
              </a:lnSpc>
              <a:buAutoNum type="arabicPeriod"/>
            </a:pPr>
            <a:r>
              <a:rPr lang="en-IN" dirty="0"/>
              <a:t>In the homepage, Click on Signup.</a:t>
            </a:r>
          </a:p>
          <a:p>
            <a:pPr marL="914400" lvl="1" indent="-457200">
              <a:lnSpc>
                <a:spcPct val="150000"/>
              </a:lnSpc>
              <a:buAutoNum type="arabicPeriod"/>
            </a:pPr>
            <a:r>
              <a:rPr lang="en-IN" dirty="0"/>
              <a:t>Fill the form that appears next, along with a valid phone number and set a password.</a:t>
            </a:r>
          </a:p>
          <a:p>
            <a:pPr marL="914400" lvl="1" indent="-457200">
              <a:lnSpc>
                <a:spcPct val="150000"/>
              </a:lnSpc>
              <a:buAutoNum type="arabicPeriod"/>
            </a:pPr>
            <a:r>
              <a:rPr lang="en-IN" dirty="0"/>
              <a:t>Click Submit </a:t>
            </a:r>
          </a:p>
          <a:p>
            <a:pPr marL="914400" lvl="1" indent="-457200">
              <a:lnSpc>
                <a:spcPct val="150000"/>
              </a:lnSpc>
              <a:buAutoNum type="arabicPeriod"/>
            </a:pPr>
            <a:r>
              <a:rPr lang="en-IN" dirty="0"/>
              <a:t>IF the details are in the required format :</a:t>
            </a:r>
          </a:p>
          <a:p>
            <a:pPr marL="914400" lvl="2" indent="0">
              <a:lnSpc>
                <a:spcPct val="150000"/>
              </a:lnSpc>
              <a:buNone/>
            </a:pPr>
            <a:r>
              <a:rPr lang="en-IN" dirty="0"/>
              <a:t>	You will be redirected to the homepage ,</a:t>
            </a:r>
          </a:p>
          <a:p>
            <a:pPr marL="457200" lvl="1" indent="0">
              <a:lnSpc>
                <a:spcPct val="150000"/>
              </a:lnSpc>
              <a:buNone/>
            </a:pPr>
            <a:r>
              <a:rPr lang="en-IN" dirty="0"/>
              <a:t>	ELSE :</a:t>
            </a:r>
          </a:p>
          <a:p>
            <a:pPr marL="457200" lvl="1" indent="0">
              <a:lnSpc>
                <a:spcPct val="150000"/>
              </a:lnSpc>
              <a:buNone/>
            </a:pPr>
            <a:r>
              <a:rPr lang="en-IN" dirty="0"/>
              <a:t>		change the entries as specified and </a:t>
            </a:r>
            <a:r>
              <a:rPr lang="en-IN" dirty="0" err="1">
                <a:solidFill>
                  <a:srgbClr val="FFFF00"/>
                </a:solidFill>
              </a:rPr>
              <a:t>goto</a:t>
            </a:r>
            <a:r>
              <a:rPr lang="en-IN" dirty="0"/>
              <a:t> step 4.</a:t>
            </a:r>
          </a:p>
          <a:p>
            <a:pPr marL="800100" lvl="1" indent="-342900">
              <a:lnSpc>
                <a:spcPct val="150000"/>
              </a:lnSpc>
              <a:buAutoNum type="arabicPeriod" startAt="6"/>
            </a:pPr>
            <a:r>
              <a:rPr lang="en-IN" dirty="0"/>
              <a:t>After Successful Signup, You will be notified with a popup and redirected to homepage.</a:t>
            </a:r>
          </a:p>
          <a:p>
            <a:pPr marL="800100" lvl="1" indent="-342900">
              <a:buAutoNum type="arabicPeriod" startAt="6"/>
            </a:pPr>
            <a:endParaRPr lang="en-IN" dirty="0"/>
          </a:p>
          <a:p>
            <a:pPr marL="457200" lvl="1" indent="0">
              <a:buNone/>
            </a:pPr>
            <a:endParaRPr lang="en-IN" dirty="0"/>
          </a:p>
          <a:p>
            <a:pPr marL="457200" lvl="1" indent="0">
              <a:buNone/>
            </a:pPr>
            <a:endParaRPr lang="en-IN" dirty="0"/>
          </a:p>
          <a:p>
            <a:pPr marL="914400" lvl="1" indent="-457200">
              <a:buAutoNum type="arabicPeriod"/>
            </a:pPr>
            <a:endParaRPr lang="en-IN" dirty="0"/>
          </a:p>
        </p:txBody>
      </p:sp>
    </p:spTree>
    <p:extLst>
      <p:ext uri="{BB962C8B-B14F-4D97-AF65-F5344CB8AC3E}">
        <p14:creationId xmlns:p14="http://schemas.microsoft.com/office/powerpoint/2010/main" val="405646671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014EA0C-0544-421A-8C9E-8332708CC6DE}"/>
              </a:ext>
            </a:extLst>
          </p:cNvPr>
          <p:cNvGraphicFramePr>
            <a:graphicFrameLocks noGrp="1"/>
          </p:cNvGraphicFramePr>
          <p:nvPr>
            <p:extLst>
              <p:ext uri="{D42A27DB-BD31-4B8C-83A1-F6EECF244321}">
                <p14:modId xmlns:p14="http://schemas.microsoft.com/office/powerpoint/2010/main" val="2103869099"/>
              </p:ext>
            </p:extLst>
          </p:nvPr>
        </p:nvGraphicFramePr>
        <p:xfrm>
          <a:off x="1695635" y="1571348"/>
          <a:ext cx="8375588" cy="4758432"/>
        </p:xfrm>
        <a:graphic>
          <a:graphicData uri="http://schemas.openxmlformats.org/drawingml/2006/table">
            <a:tbl>
              <a:tblPr bandRow="1">
                <a:tableStyleId>{F5AB1C69-6EDB-4FF4-983F-18BD219EF322}</a:tableStyleId>
              </a:tblPr>
              <a:tblGrid>
                <a:gridCol w="4190843">
                  <a:extLst>
                    <a:ext uri="{9D8B030D-6E8A-4147-A177-3AD203B41FA5}">
                      <a16:colId xmlns:a16="http://schemas.microsoft.com/office/drawing/2014/main" val="3328189742"/>
                    </a:ext>
                  </a:extLst>
                </a:gridCol>
                <a:gridCol w="4184745">
                  <a:extLst>
                    <a:ext uri="{9D8B030D-6E8A-4147-A177-3AD203B41FA5}">
                      <a16:colId xmlns:a16="http://schemas.microsoft.com/office/drawing/2014/main" val="3179857925"/>
                    </a:ext>
                  </a:extLst>
                </a:gridCol>
              </a:tblGrid>
              <a:tr h="679776">
                <a:tc>
                  <a:txBody>
                    <a:bodyPr/>
                    <a:lstStyle/>
                    <a:p>
                      <a:r>
                        <a:rPr lang="en-IN" dirty="0" err="1"/>
                        <a:t>K.Meghana</a:t>
                      </a:r>
                      <a:r>
                        <a:rPr lang="en-IN" dirty="0"/>
                        <a:t> Chowdary</a:t>
                      </a:r>
                    </a:p>
                  </a:txBody>
                  <a:tcPr/>
                </a:tc>
                <a:tc>
                  <a:txBody>
                    <a:bodyPr/>
                    <a:lstStyle/>
                    <a:p>
                      <a:r>
                        <a:rPr lang="en-IN" dirty="0"/>
                        <a:t>316126510147</a:t>
                      </a:r>
                    </a:p>
                  </a:txBody>
                  <a:tcPr/>
                </a:tc>
                <a:extLst>
                  <a:ext uri="{0D108BD9-81ED-4DB2-BD59-A6C34878D82A}">
                    <a16:rowId xmlns:a16="http://schemas.microsoft.com/office/drawing/2014/main" val="2985930284"/>
                  </a:ext>
                </a:extLst>
              </a:tr>
              <a:tr h="679776">
                <a:tc>
                  <a:txBody>
                    <a:bodyPr/>
                    <a:lstStyle/>
                    <a:p>
                      <a:r>
                        <a:rPr lang="en-IN" dirty="0" err="1"/>
                        <a:t>K.Haritha</a:t>
                      </a:r>
                      <a:endParaRPr lang="en-IN" dirty="0"/>
                    </a:p>
                  </a:txBody>
                  <a:tcPr/>
                </a:tc>
                <a:tc>
                  <a:txBody>
                    <a:bodyPr/>
                    <a:lstStyle/>
                    <a:p>
                      <a:r>
                        <a:rPr lang="en-IN" dirty="0"/>
                        <a:t>316126510149</a:t>
                      </a:r>
                    </a:p>
                  </a:txBody>
                  <a:tcPr/>
                </a:tc>
                <a:extLst>
                  <a:ext uri="{0D108BD9-81ED-4DB2-BD59-A6C34878D82A}">
                    <a16:rowId xmlns:a16="http://schemas.microsoft.com/office/drawing/2014/main" val="1790682064"/>
                  </a:ext>
                </a:extLst>
              </a:tr>
              <a:tr h="679776">
                <a:tc>
                  <a:txBody>
                    <a:bodyPr/>
                    <a:lstStyle/>
                    <a:p>
                      <a:r>
                        <a:rPr lang="en-IN" dirty="0" err="1"/>
                        <a:t>M.Sri</a:t>
                      </a:r>
                      <a:r>
                        <a:rPr lang="en-IN" dirty="0"/>
                        <a:t> </a:t>
                      </a:r>
                      <a:r>
                        <a:rPr lang="en-IN" dirty="0" err="1"/>
                        <a:t>Manjari</a:t>
                      </a:r>
                      <a:endParaRPr lang="en-IN" dirty="0"/>
                    </a:p>
                  </a:txBody>
                  <a:tcPr/>
                </a:tc>
                <a:tc>
                  <a:txBody>
                    <a:bodyPr/>
                    <a:lstStyle/>
                    <a:p>
                      <a:r>
                        <a:rPr lang="en-IN" dirty="0"/>
                        <a:t>316126510152</a:t>
                      </a:r>
                    </a:p>
                  </a:txBody>
                  <a:tcPr/>
                </a:tc>
                <a:extLst>
                  <a:ext uri="{0D108BD9-81ED-4DB2-BD59-A6C34878D82A}">
                    <a16:rowId xmlns:a16="http://schemas.microsoft.com/office/drawing/2014/main" val="1520573436"/>
                  </a:ext>
                </a:extLst>
              </a:tr>
              <a:tr h="679776">
                <a:tc>
                  <a:txBody>
                    <a:bodyPr/>
                    <a:lstStyle/>
                    <a:p>
                      <a:r>
                        <a:rPr lang="en-IN" dirty="0" err="1"/>
                        <a:t>M.Naveen</a:t>
                      </a:r>
                      <a:endParaRPr lang="en-IN" dirty="0"/>
                    </a:p>
                  </a:txBody>
                  <a:tcPr/>
                </a:tc>
                <a:tc>
                  <a:txBody>
                    <a:bodyPr/>
                    <a:lstStyle/>
                    <a:p>
                      <a:r>
                        <a:rPr lang="en-IN" dirty="0"/>
                        <a:t>316126510156</a:t>
                      </a:r>
                    </a:p>
                  </a:txBody>
                  <a:tcPr/>
                </a:tc>
                <a:extLst>
                  <a:ext uri="{0D108BD9-81ED-4DB2-BD59-A6C34878D82A}">
                    <a16:rowId xmlns:a16="http://schemas.microsoft.com/office/drawing/2014/main" val="3781812997"/>
                  </a:ext>
                </a:extLst>
              </a:tr>
              <a:tr h="679776">
                <a:tc>
                  <a:txBody>
                    <a:bodyPr/>
                    <a:lstStyle/>
                    <a:p>
                      <a:r>
                        <a:rPr lang="en-IN" dirty="0" err="1"/>
                        <a:t>MD.Mehar</a:t>
                      </a:r>
                      <a:r>
                        <a:rPr lang="en-IN" dirty="0"/>
                        <a:t> </a:t>
                      </a:r>
                      <a:r>
                        <a:rPr lang="en-IN" dirty="0" err="1"/>
                        <a:t>Naaz</a:t>
                      </a:r>
                      <a:endParaRPr lang="en-IN" dirty="0"/>
                    </a:p>
                  </a:txBody>
                  <a:tcPr/>
                </a:tc>
                <a:tc>
                  <a:txBody>
                    <a:bodyPr/>
                    <a:lstStyle/>
                    <a:p>
                      <a:r>
                        <a:rPr lang="en-IN" dirty="0"/>
                        <a:t>316126510158</a:t>
                      </a:r>
                    </a:p>
                  </a:txBody>
                  <a:tcPr/>
                </a:tc>
                <a:extLst>
                  <a:ext uri="{0D108BD9-81ED-4DB2-BD59-A6C34878D82A}">
                    <a16:rowId xmlns:a16="http://schemas.microsoft.com/office/drawing/2014/main" val="4198860948"/>
                  </a:ext>
                </a:extLst>
              </a:tr>
              <a:tr h="679776">
                <a:tc>
                  <a:txBody>
                    <a:bodyPr/>
                    <a:lstStyle/>
                    <a:p>
                      <a:r>
                        <a:rPr lang="en-IN" dirty="0" err="1"/>
                        <a:t>K.Naren</a:t>
                      </a:r>
                      <a:r>
                        <a:rPr lang="en-IN" dirty="0"/>
                        <a:t> Sai Krishna</a:t>
                      </a:r>
                    </a:p>
                  </a:txBody>
                  <a:tcPr/>
                </a:tc>
                <a:tc>
                  <a:txBody>
                    <a:bodyPr/>
                    <a:lstStyle/>
                    <a:p>
                      <a:r>
                        <a:rPr lang="en-IN" dirty="0"/>
                        <a:t>316126510164</a:t>
                      </a:r>
                    </a:p>
                  </a:txBody>
                  <a:tcPr/>
                </a:tc>
                <a:extLst>
                  <a:ext uri="{0D108BD9-81ED-4DB2-BD59-A6C34878D82A}">
                    <a16:rowId xmlns:a16="http://schemas.microsoft.com/office/drawing/2014/main" val="3005546285"/>
                  </a:ext>
                </a:extLst>
              </a:tr>
              <a:tr h="679776">
                <a:tc>
                  <a:txBody>
                    <a:bodyPr/>
                    <a:lstStyle/>
                    <a:p>
                      <a:r>
                        <a:rPr lang="en-IN" dirty="0" err="1"/>
                        <a:t>R.Sree</a:t>
                      </a:r>
                      <a:r>
                        <a:rPr lang="en-IN" dirty="0"/>
                        <a:t> Meghana</a:t>
                      </a:r>
                    </a:p>
                  </a:txBody>
                  <a:tcPr/>
                </a:tc>
                <a:tc>
                  <a:txBody>
                    <a:bodyPr/>
                    <a:lstStyle/>
                    <a:p>
                      <a:r>
                        <a:rPr lang="en-IN" dirty="0"/>
                        <a:t>316126510170</a:t>
                      </a:r>
                    </a:p>
                  </a:txBody>
                  <a:tcPr/>
                </a:tc>
                <a:extLst>
                  <a:ext uri="{0D108BD9-81ED-4DB2-BD59-A6C34878D82A}">
                    <a16:rowId xmlns:a16="http://schemas.microsoft.com/office/drawing/2014/main" val="74952959"/>
                  </a:ext>
                </a:extLst>
              </a:tr>
            </a:tbl>
          </a:graphicData>
        </a:graphic>
      </p:graphicFrame>
      <p:sp>
        <p:nvSpPr>
          <p:cNvPr id="4" name="TextBox 3">
            <a:extLst>
              <a:ext uri="{FF2B5EF4-FFF2-40B4-BE49-F238E27FC236}">
                <a16:creationId xmlns:a16="http://schemas.microsoft.com/office/drawing/2014/main" id="{2B9A4707-F680-4A7B-ABBB-6104788DE480}"/>
              </a:ext>
            </a:extLst>
          </p:cNvPr>
          <p:cNvSpPr txBox="1"/>
          <p:nvPr/>
        </p:nvSpPr>
        <p:spPr>
          <a:xfrm>
            <a:off x="2402360" y="417250"/>
            <a:ext cx="3936296" cy="707886"/>
          </a:xfrm>
          <a:prstGeom prst="rect">
            <a:avLst/>
          </a:prstGeom>
          <a:noFill/>
        </p:spPr>
        <p:txBody>
          <a:bodyPr wrap="square" rtlCol="0">
            <a:spAutoFit/>
          </a:bodyPr>
          <a:lstStyle/>
          <a:p>
            <a:r>
              <a:rPr lang="en-IN" sz="4000" b="1" dirty="0">
                <a:effectLst>
                  <a:outerShdw blurRad="38100" dist="38100" dir="2700000" algn="tl">
                    <a:srgbClr val="000000">
                      <a:alpha val="43137"/>
                    </a:srgbClr>
                  </a:outerShdw>
                </a:effectLst>
                <a:latin typeface="+mj-lt"/>
              </a:rPr>
              <a:t>Presented By</a:t>
            </a:r>
          </a:p>
        </p:txBody>
      </p:sp>
    </p:spTree>
    <p:extLst>
      <p:ext uri="{BB962C8B-B14F-4D97-AF65-F5344CB8AC3E}">
        <p14:creationId xmlns:p14="http://schemas.microsoft.com/office/powerpoint/2010/main" val="356700924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1B9C9-7423-4E7B-B8F4-F2F172734D05}"/>
              </a:ext>
            </a:extLst>
          </p:cNvPr>
          <p:cNvSpPr>
            <a:spLocks noGrp="1"/>
          </p:cNvSpPr>
          <p:nvPr>
            <p:ph type="title"/>
          </p:nvPr>
        </p:nvSpPr>
        <p:spPr>
          <a:xfrm>
            <a:off x="913795" y="0"/>
            <a:ext cx="10353761" cy="1326321"/>
          </a:xfrm>
        </p:spPr>
        <p:txBody>
          <a:bodyPr/>
          <a:lstStyle/>
          <a:p>
            <a:r>
              <a:rPr lang="en-IN" dirty="0"/>
              <a:t>Algorithms For All Functionalities</a:t>
            </a:r>
          </a:p>
        </p:txBody>
      </p:sp>
      <p:sp>
        <p:nvSpPr>
          <p:cNvPr id="3" name="Content Placeholder 2">
            <a:extLst>
              <a:ext uri="{FF2B5EF4-FFF2-40B4-BE49-F238E27FC236}">
                <a16:creationId xmlns:a16="http://schemas.microsoft.com/office/drawing/2014/main" id="{D4E7D141-7F26-4662-9107-496C86CCD3F5}"/>
              </a:ext>
            </a:extLst>
          </p:cNvPr>
          <p:cNvSpPr>
            <a:spLocks noGrp="1"/>
          </p:cNvSpPr>
          <p:nvPr>
            <p:ph idx="1"/>
          </p:nvPr>
        </p:nvSpPr>
        <p:spPr>
          <a:xfrm>
            <a:off x="913795" y="1100831"/>
            <a:ext cx="10353762" cy="5530787"/>
          </a:xfrm>
        </p:spPr>
        <p:txBody>
          <a:bodyPr>
            <a:normAutofit lnSpcReduction="10000"/>
          </a:bodyPr>
          <a:lstStyle/>
          <a:p>
            <a:pPr marL="0" indent="0">
              <a:buNone/>
            </a:pPr>
            <a:r>
              <a:rPr lang="en-IN" b="1" dirty="0">
                <a:solidFill>
                  <a:srgbClr val="FFFF00"/>
                </a:solidFill>
              </a:rPr>
              <a:t>2.     </a:t>
            </a:r>
            <a:r>
              <a:rPr lang="en-IN" b="1" dirty="0" err="1">
                <a:solidFill>
                  <a:srgbClr val="FFFF00"/>
                </a:solidFill>
              </a:rPr>
              <a:t>LogIn</a:t>
            </a:r>
            <a:r>
              <a:rPr lang="en-IN" b="1" dirty="0">
                <a:solidFill>
                  <a:srgbClr val="FFFF00"/>
                </a:solidFill>
              </a:rPr>
              <a:t> :</a:t>
            </a:r>
          </a:p>
          <a:p>
            <a:pPr marL="914400" lvl="1" indent="-457200">
              <a:lnSpc>
                <a:spcPct val="150000"/>
              </a:lnSpc>
              <a:buAutoNum type="arabicPeriod"/>
            </a:pPr>
            <a:r>
              <a:rPr lang="en-IN" dirty="0"/>
              <a:t>Enter Website address (E.g. www.relish.in) on the address bar and click Enter.</a:t>
            </a:r>
          </a:p>
          <a:p>
            <a:pPr marL="914400" lvl="1" indent="-457200">
              <a:lnSpc>
                <a:spcPct val="150000"/>
              </a:lnSpc>
              <a:buAutoNum type="arabicPeriod"/>
            </a:pPr>
            <a:r>
              <a:rPr lang="en-IN" dirty="0"/>
              <a:t>In the homepage, Click on </a:t>
            </a:r>
            <a:r>
              <a:rPr lang="en-IN" dirty="0" err="1"/>
              <a:t>LogIn</a:t>
            </a:r>
            <a:r>
              <a:rPr lang="en-IN" dirty="0"/>
              <a:t>.</a:t>
            </a:r>
          </a:p>
          <a:p>
            <a:pPr marL="914400" lvl="1" indent="-457200">
              <a:lnSpc>
                <a:spcPct val="150000"/>
              </a:lnSpc>
              <a:buAutoNum type="arabicPeriod"/>
            </a:pPr>
            <a:r>
              <a:rPr lang="en-IN" dirty="0"/>
              <a:t>Enter your phone number and password.</a:t>
            </a:r>
          </a:p>
          <a:p>
            <a:pPr marL="914400" lvl="1" indent="-457200">
              <a:lnSpc>
                <a:spcPct val="150000"/>
              </a:lnSpc>
              <a:buAutoNum type="arabicPeriod"/>
            </a:pPr>
            <a:r>
              <a:rPr lang="en-IN" dirty="0"/>
              <a:t>Click Submit</a:t>
            </a:r>
          </a:p>
          <a:p>
            <a:pPr marL="914400" lvl="1" indent="-457200">
              <a:lnSpc>
                <a:spcPct val="150000"/>
              </a:lnSpc>
              <a:buAutoNum type="arabicPeriod"/>
            </a:pPr>
            <a:r>
              <a:rPr lang="en-IN" dirty="0"/>
              <a:t>IF the username exists in the database and matches with the password :</a:t>
            </a:r>
          </a:p>
          <a:p>
            <a:pPr marL="914400" lvl="2" indent="0">
              <a:lnSpc>
                <a:spcPct val="150000"/>
              </a:lnSpc>
              <a:buNone/>
            </a:pPr>
            <a:r>
              <a:rPr lang="en-IN" dirty="0"/>
              <a:t>	Login Successful, Redirect to Welcome page.</a:t>
            </a:r>
          </a:p>
          <a:p>
            <a:pPr marL="800100" lvl="1" indent="-342900">
              <a:lnSpc>
                <a:spcPct val="150000"/>
              </a:lnSpc>
              <a:buAutoNum type="arabicPeriod" startAt="6"/>
            </a:pPr>
            <a:r>
              <a:rPr lang="en-IN" dirty="0"/>
              <a:t>Else :	</a:t>
            </a:r>
          </a:p>
          <a:p>
            <a:pPr marL="1371600" lvl="3" indent="0">
              <a:lnSpc>
                <a:spcPct val="150000"/>
              </a:lnSpc>
              <a:buNone/>
            </a:pPr>
            <a:r>
              <a:rPr lang="en-IN" sz="1600" dirty="0"/>
              <a:t>Wrong Password Alert ! ,</a:t>
            </a:r>
          </a:p>
          <a:p>
            <a:pPr marL="1371600" lvl="3" indent="0">
              <a:lnSpc>
                <a:spcPct val="150000"/>
              </a:lnSpc>
              <a:buNone/>
            </a:pPr>
            <a:r>
              <a:rPr lang="en-IN" sz="1600" dirty="0"/>
              <a:t>IF you remember password :</a:t>
            </a:r>
          </a:p>
          <a:p>
            <a:pPr marL="914400" lvl="2" indent="0">
              <a:buNone/>
            </a:pPr>
            <a:r>
              <a:rPr lang="en-IN" dirty="0"/>
              <a:t>	</a:t>
            </a:r>
            <a:r>
              <a:rPr lang="en-IN" dirty="0" err="1"/>
              <a:t>goto</a:t>
            </a:r>
            <a:r>
              <a:rPr lang="en-IN" dirty="0"/>
              <a:t> step 3.</a:t>
            </a:r>
          </a:p>
          <a:p>
            <a:pPr marL="914400" lvl="2" indent="0">
              <a:buNone/>
            </a:pPr>
            <a:r>
              <a:rPr lang="en-IN" dirty="0"/>
              <a:t>          Else :</a:t>
            </a:r>
          </a:p>
          <a:p>
            <a:pPr marL="914400" lvl="2" indent="0">
              <a:buNone/>
            </a:pPr>
            <a:r>
              <a:rPr lang="en-IN" dirty="0"/>
              <a:t>	Click on Forgot Password.</a:t>
            </a:r>
          </a:p>
          <a:p>
            <a:pPr lvl="1"/>
            <a:endParaRPr lang="en-IN" dirty="0"/>
          </a:p>
          <a:p>
            <a:pPr lvl="1"/>
            <a:endParaRPr lang="en-IN" dirty="0"/>
          </a:p>
          <a:p>
            <a:pPr marL="914400" lvl="1" indent="-457200">
              <a:buAutoNum type="arabicPeriod"/>
            </a:pPr>
            <a:endParaRPr lang="en-IN" dirty="0"/>
          </a:p>
          <a:p>
            <a:pPr marL="914400" lvl="1" indent="-457200">
              <a:buAutoNum type="arabicPeriod"/>
            </a:pPr>
            <a:endParaRPr lang="en-IN" dirty="0"/>
          </a:p>
        </p:txBody>
      </p:sp>
      <p:pic>
        <p:nvPicPr>
          <p:cNvPr id="4" name="Picture 3">
            <a:extLst>
              <a:ext uri="{FF2B5EF4-FFF2-40B4-BE49-F238E27FC236}">
                <a16:creationId xmlns:a16="http://schemas.microsoft.com/office/drawing/2014/main" id="{A308A141-1D79-4FA8-9956-4691903A15BE}"/>
              </a:ext>
            </a:extLst>
          </p:cNvPr>
          <p:cNvPicPr>
            <a:picLocks noChangeAspect="1"/>
          </p:cNvPicPr>
          <p:nvPr/>
        </p:nvPicPr>
        <p:blipFill>
          <a:blip r:embed="rId2"/>
          <a:stretch>
            <a:fillRect/>
          </a:stretch>
        </p:blipFill>
        <p:spPr>
          <a:xfrm>
            <a:off x="7009613" y="5098097"/>
            <a:ext cx="5182387" cy="1759903"/>
          </a:xfrm>
          <a:prstGeom prst="rect">
            <a:avLst/>
          </a:prstGeom>
        </p:spPr>
      </p:pic>
    </p:spTree>
    <p:extLst>
      <p:ext uri="{BB962C8B-B14F-4D97-AF65-F5344CB8AC3E}">
        <p14:creationId xmlns:p14="http://schemas.microsoft.com/office/powerpoint/2010/main" val="117523584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1B9C9-7423-4E7B-B8F4-F2F172734D05}"/>
              </a:ext>
            </a:extLst>
          </p:cNvPr>
          <p:cNvSpPr>
            <a:spLocks noGrp="1"/>
          </p:cNvSpPr>
          <p:nvPr>
            <p:ph type="title"/>
          </p:nvPr>
        </p:nvSpPr>
        <p:spPr>
          <a:xfrm>
            <a:off x="913795" y="0"/>
            <a:ext cx="10353761" cy="1326321"/>
          </a:xfrm>
        </p:spPr>
        <p:txBody>
          <a:bodyPr/>
          <a:lstStyle/>
          <a:p>
            <a:r>
              <a:rPr lang="en-IN" dirty="0"/>
              <a:t>Algorithms For All Functionalities</a:t>
            </a:r>
          </a:p>
        </p:txBody>
      </p:sp>
      <p:sp>
        <p:nvSpPr>
          <p:cNvPr id="3" name="Content Placeholder 2">
            <a:extLst>
              <a:ext uri="{FF2B5EF4-FFF2-40B4-BE49-F238E27FC236}">
                <a16:creationId xmlns:a16="http://schemas.microsoft.com/office/drawing/2014/main" id="{D4E7D141-7F26-4662-9107-496C86CCD3F5}"/>
              </a:ext>
            </a:extLst>
          </p:cNvPr>
          <p:cNvSpPr>
            <a:spLocks noGrp="1"/>
          </p:cNvSpPr>
          <p:nvPr>
            <p:ph idx="1"/>
          </p:nvPr>
        </p:nvSpPr>
        <p:spPr>
          <a:xfrm>
            <a:off x="922673" y="1100831"/>
            <a:ext cx="10353762" cy="5530787"/>
          </a:xfrm>
        </p:spPr>
        <p:txBody>
          <a:bodyPr>
            <a:normAutofit lnSpcReduction="10000"/>
          </a:bodyPr>
          <a:lstStyle/>
          <a:p>
            <a:pPr marL="0" indent="0">
              <a:buNone/>
            </a:pPr>
            <a:r>
              <a:rPr lang="en-IN" b="1" dirty="0">
                <a:solidFill>
                  <a:srgbClr val="FFFF00"/>
                </a:solidFill>
              </a:rPr>
              <a:t>3.     Order Food :  ( Pre-requisite : Login )</a:t>
            </a:r>
          </a:p>
          <a:p>
            <a:pPr marL="914400" lvl="1" indent="-457200">
              <a:lnSpc>
                <a:spcPct val="150000"/>
              </a:lnSpc>
              <a:buAutoNum type="arabicPeriod"/>
            </a:pPr>
            <a:r>
              <a:rPr lang="en-IN" dirty="0"/>
              <a:t>On the Welcome Page, Click on Order Food.</a:t>
            </a:r>
          </a:p>
          <a:p>
            <a:pPr marL="914400" lvl="1" indent="-457200">
              <a:lnSpc>
                <a:spcPct val="150000"/>
              </a:lnSpc>
              <a:buAutoNum type="arabicPeriod"/>
            </a:pPr>
            <a:r>
              <a:rPr lang="en-IN" dirty="0"/>
              <a:t>Select the items from those that are displayed and click on “ADD TO CART”.</a:t>
            </a:r>
          </a:p>
          <a:p>
            <a:pPr marL="914400" lvl="1" indent="-457200">
              <a:lnSpc>
                <a:spcPct val="150000"/>
              </a:lnSpc>
              <a:buAutoNum type="arabicPeriod"/>
            </a:pPr>
            <a:r>
              <a:rPr lang="en-IN" dirty="0"/>
              <a:t>Remove the items from the cart if not needed.</a:t>
            </a:r>
          </a:p>
          <a:p>
            <a:pPr marL="914400" lvl="1" indent="-457200">
              <a:lnSpc>
                <a:spcPct val="150000"/>
              </a:lnSpc>
              <a:buAutoNum type="arabicPeriod"/>
            </a:pPr>
            <a:r>
              <a:rPr lang="en-IN" dirty="0"/>
              <a:t>After successful selection, Click on Checkout.</a:t>
            </a:r>
          </a:p>
          <a:p>
            <a:pPr marL="914400" lvl="1" indent="-457200">
              <a:lnSpc>
                <a:spcPct val="150000"/>
              </a:lnSpc>
              <a:buAutoNum type="arabicPeriod"/>
            </a:pPr>
            <a:r>
              <a:rPr lang="en-IN" dirty="0"/>
              <a:t>It will redirect you to the billing page which displays the total cost incl. tax.</a:t>
            </a:r>
          </a:p>
          <a:p>
            <a:pPr marL="914400" lvl="1" indent="-457200">
              <a:lnSpc>
                <a:spcPct val="150000"/>
              </a:lnSpc>
              <a:buAutoNum type="arabicPeriod"/>
            </a:pPr>
            <a:r>
              <a:rPr lang="en-IN" dirty="0"/>
              <a:t>Select the address or Enter a new one.</a:t>
            </a:r>
          </a:p>
          <a:p>
            <a:pPr marL="914400" lvl="1" indent="-457200">
              <a:lnSpc>
                <a:spcPct val="150000"/>
              </a:lnSpc>
              <a:buAutoNum type="arabicPeriod"/>
            </a:pPr>
            <a:r>
              <a:rPr lang="en-IN" dirty="0"/>
              <a:t>Select Mode of Payment (ONLINE or OFFLINE ).</a:t>
            </a:r>
          </a:p>
          <a:p>
            <a:pPr marL="914400" lvl="1" indent="-457200">
              <a:lnSpc>
                <a:spcPct val="150000"/>
              </a:lnSpc>
              <a:buAutoNum type="arabicPeriod"/>
            </a:pPr>
            <a:r>
              <a:rPr lang="en-IN" dirty="0"/>
              <a:t>IF mode is ONLINE :</a:t>
            </a:r>
          </a:p>
          <a:p>
            <a:pPr marL="914400" lvl="2" indent="0">
              <a:lnSpc>
                <a:spcPct val="150000"/>
              </a:lnSpc>
              <a:buNone/>
            </a:pPr>
            <a:r>
              <a:rPr lang="en-IN" dirty="0"/>
              <a:t>	Select Bank and perform Payment.</a:t>
            </a:r>
          </a:p>
          <a:p>
            <a:pPr marL="914400" lvl="2" indent="0">
              <a:lnSpc>
                <a:spcPct val="150000"/>
              </a:lnSpc>
              <a:buNone/>
            </a:pPr>
            <a:r>
              <a:rPr lang="en-IN" dirty="0"/>
              <a:t>ELSE :</a:t>
            </a:r>
          </a:p>
          <a:p>
            <a:pPr marL="914400" lvl="2" indent="0">
              <a:lnSpc>
                <a:spcPct val="150000"/>
              </a:lnSpc>
              <a:buNone/>
            </a:pPr>
            <a:r>
              <a:rPr lang="en-IN" dirty="0"/>
              <a:t>	Click On “PLACE MY ORDER” .</a:t>
            </a:r>
          </a:p>
          <a:p>
            <a:pPr lvl="1"/>
            <a:endParaRPr lang="en-IN" dirty="0"/>
          </a:p>
          <a:p>
            <a:pPr marL="914400" lvl="1" indent="-457200">
              <a:buAutoNum type="arabicPeriod"/>
            </a:pPr>
            <a:endParaRPr lang="en-IN" dirty="0"/>
          </a:p>
          <a:p>
            <a:pPr marL="914400" lvl="1" indent="-457200">
              <a:buAutoNum type="arabicPeriod"/>
            </a:pPr>
            <a:endParaRPr lang="en-IN" dirty="0"/>
          </a:p>
        </p:txBody>
      </p:sp>
      <p:pic>
        <p:nvPicPr>
          <p:cNvPr id="4" name="Picture 3">
            <a:extLst>
              <a:ext uri="{FF2B5EF4-FFF2-40B4-BE49-F238E27FC236}">
                <a16:creationId xmlns:a16="http://schemas.microsoft.com/office/drawing/2014/main" id="{287F1796-FCF3-4F70-BCCB-4D0278CD1EAB}"/>
              </a:ext>
            </a:extLst>
          </p:cNvPr>
          <p:cNvPicPr>
            <a:picLocks noChangeAspect="1"/>
          </p:cNvPicPr>
          <p:nvPr/>
        </p:nvPicPr>
        <p:blipFill>
          <a:blip r:embed="rId2"/>
          <a:stretch>
            <a:fillRect/>
          </a:stretch>
        </p:blipFill>
        <p:spPr>
          <a:xfrm>
            <a:off x="9874885" y="4137045"/>
            <a:ext cx="2317115" cy="2720955"/>
          </a:xfrm>
          <a:prstGeom prst="rect">
            <a:avLst/>
          </a:prstGeom>
        </p:spPr>
      </p:pic>
    </p:spTree>
    <p:extLst>
      <p:ext uri="{BB962C8B-B14F-4D97-AF65-F5344CB8AC3E}">
        <p14:creationId xmlns:p14="http://schemas.microsoft.com/office/powerpoint/2010/main" val="325300515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1B9C9-7423-4E7B-B8F4-F2F172734D05}"/>
              </a:ext>
            </a:extLst>
          </p:cNvPr>
          <p:cNvSpPr>
            <a:spLocks noGrp="1"/>
          </p:cNvSpPr>
          <p:nvPr>
            <p:ph type="title"/>
          </p:nvPr>
        </p:nvSpPr>
        <p:spPr>
          <a:xfrm>
            <a:off x="913795" y="0"/>
            <a:ext cx="10353761" cy="1326321"/>
          </a:xfrm>
        </p:spPr>
        <p:txBody>
          <a:bodyPr/>
          <a:lstStyle/>
          <a:p>
            <a:r>
              <a:rPr lang="en-IN" dirty="0"/>
              <a:t>Algorithms For All Functionalities</a:t>
            </a:r>
          </a:p>
        </p:txBody>
      </p:sp>
      <p:sp>
        <p:nvSpPr>
          <p:cNvPr id="3" name="Content Placeholder 2">
            <a:extLst>
              <a:ext uri="{FF2B5EF4-FFF2-40B4-BE49-F238E27FC236}">
                <a16:creationId xmlns:a16="http://schemas.microsoft.com/office/drawing/2014/main" id="{D4E7D141-7F26-4662-9107-496C86CCD3F5}"/>
              </a:ext>
            </a:extLst>
          </p:cNvPr>
          <p:cNvSpPr>
            <a:spLocks noGrp="1"/>
          </p:cNvSpPr>
          <p:nvPr>
            <p:ph idx="1"/>
          </p:nvPr>
        </p:nvSpPr>
        <p:spPr>
          <a:xfrm>
            <a:off x="913794" y="1100832"/>
            <a:ext cx="11034365" cy="5533648"/>
          </a:xfrm>
        </p:spPr>
        <p:txBody>
          <a:bodyPr>
            <a:normAutofit fontScale="92500" lnSpcReduction="20000"/>
          </a:bodyPr>
          <a:lstStyle/>
          <a:p>
            <a:pPr marL="0" indent="0">
              <a:buNone/>
            </a:pPr>
            <a:r>
              <a:rPr lang="en-IN" b="1" dirty="0">
                <a:solidFill>
                  <a:srgbClr val="FFFF00"/>
                </a:solidFill>
              </a:rPr>
              <a:t>4.     Reserve Tables:  ( Pre-requisite : Login )</a:t>
            </a:r>
          </a:p>
          <a:p>
            <a:pPr marL="914400" lvl="1" indent="-457200">
              <a:lnSpc>
                <a:spcPct val="150000"/>
              </a:lnSpc>
              <a:buAutoNum type="arabicPeriod"/>
            </a:pPr>
            <a:r>
              <a:rPr lang="en-IN" dirty="0"/>
              <a:t>On the Welcome Page, Click on Table Reservation.</a:t>
            </a:r>
          </a:p>
          <a:p>
            <a:pPr marL="914400" lvl="1" indent="-457200">
              <a:lnSpc>
                <a:spcPct val="150000"/>
              </a:lnSpc>
              <a:buAutoNum type="arabicPeriod"/>
            </a:pPr>
            <a:r>
              <a:rPr lang="en-IN" dirty="0"/>
              <a:t>Select the date and time from the list provided.</a:t>
            </a:r>
          </a:p>
          <a:p>
            <a:pPr marL="914400" lvl="1" indent="-457200">
              <a:lnSpc>
                <a:spcPct val="150000"/>
              </a:lnSpc>
              <a:buAutoNum type="arabicPeriod"/>
            </a:pPr>
            <a:r>
              <a:rPr lang="en-IN" dirty="0"/>
              <a:t>A webpage with the following table status will be shown:</a:t>
            </a:r>
          </a:p>
          <a:p>
            <a:pPr marL="914400" lvl="2" indent="0">
              <a:lnSpc>
                <a:spcPct val="150000"/>
              </a:lnSpc>
              <a:buNone/>
            </a:pPr>
            <a:r>
              <a:rPr lang="en-IN" dirty="0"/>
              <a:t>	</a:t>
            </a:r>
          </a:p>
          <a:p>
            <a:pPr marL="914400" lvl="2" indent="0">
              <a:lnSpc>
                <a:spcPct val="150000"/>
              </a:lnSpc>
              <a:buNone/>
            </a:pPr>
            <a:endParaRPr lang="en-IN" dirty="0"/>
          </a:p>
          <a:p>
            <a:pPr marL="914400" lvl="2" indent="0">
              <a:lnSpc>
                <a:spcPct val="150000"/>
              </a:lnSpc>
              <a:buNone/>
            </a:pPr>
            <a:endParaRPr lang="en-IN" dirty="0"/>
          </a:p>
          <a:p>
            <a:pPr marL="914400" lvl="2" indent="0">
              <a:lnSpc>
                <a:spcPct val="150000"/>
              </a:lnSpc>
              <a:buNone/>
            </a:pPr>
            <a:endParaRPr lang="en-IN" dirty="0"/>
          </a:p>
          <a:p>
            <a:pPr marL="914400" lvl="2" indent="0">
              <a:lnSpc>
                <a:spcPct val="150000"/>
              </a:lnSpc>
              <a:buNone/>
            </a:pPr>
            <a:endParaRPr lang="en-IN" dirty="0"/>
          </a:p>
          <a:p>
            <a:pPr marL="914400" lvl="2" indent="0">
              <a:lnSpc>
                <a:spcPct val="150000"/>
              </a:lnSpc>
              <a:buNone/>
            </a:pPr>
            <a:endParaRPr lang="en-IN" dirty="0"/>
          </a:p>
          <a:p>
            <a:pPr marL="914400" lvl="1" indent="-457200">
              <a:lnSpc>
                <a:spcPct val="150000"/>
              </a:lnSpc>
              <a:buAutoNum type="arabicPeriod"/>
            </a:pPr>
            <a:r>
              <a:rPr lang="en-IN" dirty="0"/>
              <a:t>Select from the available tables.</a:t>
            </a:r>
          </a:p>
          <a:p>
            <a:pPr marL="914400" lvl="1" indent="-457200">
              <a:lnSpc>
                <a:spcPct val="150000"/>
              </a:lnSpc>
              <a:buAutoNum type="arabicPeriod"/>
            </a:pPr>
            <a:r>
              <a:rPr lang="en-IN" dirty="0"/>
              <a:t>After successful selection, Click on Book Table.</a:t>
            </a:r>
          </a:p>
          <a:p>
            <a:pPr marL="914400" lvl="1" indent="-457200">
              <a:lnSpc>
                <a:spcPct val="150000"/>
              </a:lnSpc>
              <a:buAutoNum type="arabicPeriod"/>
            </a:pPr>
            <a:r>
              <a:rPr lang="en-IN" dirty="0"/>
              <a:t>You will be notified with the details, once the table is booked.</a:t>
            </a:r>
          </a:p>
          <a:p>
            <a:pPr marL="914400" lvl="1" indent="-457200">
              <a:lnSpc>
                <a:spcPct val="150000"/>
              </a:lnSpc>
              <a:buFont typeface="Arial" panose="020B0604020202020204" pitchFamily="34" charset="0"/>
              <a:buAutoNum type="arabicPeriod"/>
            </a:pPr>
            <a:r>
              <a:rPr lang="en-IN" dirty="0"/>
              <a:t>After successful completion, redirect to welcome page.</a:t>
            </a:r>
          </a:p>
          <a:p>
            <a:pPr marL="914400" lvl="1" indent="-457200">
              <a:lnSpc>
                <a:spcPct val="150000"/>
              </a:lnSpc>
              <a:buAutoNum type="arabicPeriod"/>
            </a:pPr>
            <a:endParaRPr lang="en-IN" dirty="0"/>
          </a:p>
          <a:p>
            <a:pPr marL="914400" lvl="1" indent="-457200">
              <a:buAutoNum type="arabicPeriod"/>
            </a:pPr>
            <a:endParaRPr lang="en-IN" dirty="0"/>
          </a:p>
          <a:p>
            <a:pPr marL="914400" lvl="1" indent="-457200">
              <a:buAutoNum type="arabicPeriod"/>
            </a:pPr>
            <a:endParaRPr lang="en-IN" dirty="0"/>
          </a:p>
        </p:txBody>
      </p:sp>
      <p:pic>
        <p:nvPicPr>
          <p:cNvPr id="5" name="Picture 4">
            <a:extLst>
              <a:ext uri="{FF2B5EF4-FFF2-40B4-BE49-F238E27FC236}">
                <a16:creationId xmlns:a16="http://schemas.microsoft.com/office/drawing/2014/main" id="{01DCD370-D722-415F-B236-71843D0FF6D8}"/>
              </a:ext>
            </a:extLst>
          </p:cNvPr>
          <p:cNvPicPr>
            <a:picLocks noChangeAspect="1"/>
          </p:cNvPicPr>
          <p:nvPr/>
        </p:nvPicPr>
        <p:blipFill rotWithShape="1">
          <a:blip r:embed="rId2"/>
          <a:srcRect t="17767"/>
          <a:stretch/>
        </p:blipFill>
        <p:spPr>
          <a:xfrm>
            <a:off x="3333664" y="2672375"/>
            <a:ext cx="4338320" cy="2068300"/>
          </a:xfrm>
          <a:prstGeom prst="rect">
            <a:avLst/>
          </a:prstGeom>
        </p:spPr>
      </p:pic>
      <p:pic>
        <p:nvPicPr>
          <p:cNvPr id="7" name="Picture 6">
            <a:extLst>
              <a:ext uri="{FF2B5EF4-FFF2-40B4-BE49-F238E27FC236}">
                <a16:creationId xmlns:a16="http://schemas.microsoft.com/office/drawing/2014/main" id="{2643FB4B-8117-4D81-B61C-5907A02F98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4944" y="3034594"/>
            <a:ext cx="609653" cy="609653"/>
          </a:xfrm>
          <a:prstGeom prst="rect">
            <a:avLst/>
          </a:prstGeom>
        </p:spPr>
      </p:pic>
      <p:pic>
        <p:nvPicPr>
          <p:cNvPr id="9" name="Picture 8">
            <a:extLst>
              <a:ext uri="{FF2B5EF4-FFF2-40B4-BE49-F238E27FC236}">
                <a16:creationId xmlns:a16="http://schemas.microsoft.com/office/drawing/2014/main" id="{478E38C8-4ED4-46D0-AE5C-74CDE4B28D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8503" y="4355761"/>
            <a:ext cx="609653" cy="609653"/>
          </a:xfrm>
          <a:prstGeom prst="rect">
            <a:avLst/>
          </a:prstGeom>
        </p:spPr>
      </p:pic>
      <p:pic>
        <p:nvPicPr>
          <p:cNvPr id="11" name="Picture 10">
            <a:extLst>
              <a:ext uri="{FF2B5EF4-FFF2-40B4-BE49-F238E27FC236}">
                <a16:creationId xmlns:a16="http://schemas.microsoft.com/office/drawing/2014/main" id="{3A04B42A-A47A-44B8-80AD-6E32FB14B0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18503" y="1601943"/>
            <a:ext cx="609653" cy="609653"/>
          </a:xfrm>
          <a:prstGeom prst="rect">
            <a:avLst/>
          </a:prstGeom>
        </p:spPr>
      </p:pic>
      <p:sp>
        <p:nvSpPr>
          <p:cNvPr id="12" name="TextBox 11">
            <a:extLst>
              <a:ext uri="{FF2B5EF4-FFF2-40B4-BE49-F238E27FC236}">
                <a16:creationId xmlns:a16="http://schemas.microsoft.com/office/drawing/2014/main" id="{2267F65A-461B-4078-A504-F94D70AFEDC2}"/>
              </a:ext>
            </a:extLst>
          </p:cNvPr>
          <p:cNvSpPr txBox="1"/>
          <p:nvPr/>
        </p:nvSpPr>
        <p:spPr>
          <a:xfrm>
            <a:off x="9881365" y="2117886"/>
            <a:ext cx="1924566" cy="369332"/>
          </a:xfrm>
          <a:prstGeom prst="rect">
            <a:avLst/>
          </a:prstGeom>
          <a:noFill/>
        </p:spPr>
        <p:txBody>
          <a:bodyPr wrap="none" rtlCol="0">
            <a:spAutoFit/>
          </a:bodyPr>
          <a:lstStyle/>
          <a:p>
            <a:r>
              <a:rPr lang="en-IN" dirty="0"/>
              <a:t>Available Tables</a:t>
            </a:r>
          </a:p>
        </p:txBody>
      </p:sp>
      <p:sp>
        <p:nvSpPr>
          <p:cNvPr id="13" name="TextBox 12">
            <a:extLst>
              <a:ext uri="{FF2B5EF4-FFF2-40B4-BE49-F238E27FC236}">
                <a16:creationId xmlns:a16="http://schemas.microsoft.com/office/drawing/2014/main" id="{9F8A0394-D1C9-46D7-B018-06D67BB084C0}"/>
              </a:ext>
            </a:extLst>
          </p:cNvPr>
          <p:cNvSpPr txBox="1"/>
          <p:nvPr/>
        </p:nvSpPr>
        <p:spPr>
          <a:xfrm>
            <a:off x="8579125" y="3541650"/>
            <a:ext cx="1939377" cy="369332"/>
          </a:xfrm>
          <a:prstGeom prst="rect">
            <a:avLst/>
          </a:prstGeom>
          <a:noFill/>
        </p:spPr>
        <p:txBody>
          <a:bodyPr wrap="none" rtlCol="0">
            <a:spAutoFit/>
          </a:bodyPr>
          <a:lstStyle/>
          <a:p>
            <a:r>
              <a:rPr lang="en-IN" dirty="0"/>
              <a:t>Reserved Tables</a:t>
            </a:r>
          </a:p>
        </p:txBody>
      </p:sp>
      <p:sp>
        <p:nvSpPr>
          <p:cNvPr id="14" name="TextBox 13">
            <a:extLst>
              <a:ext uri="{FF2B5EF4-FFF2-40B4-BE49-F238E27FC236}">
                <a16:creationId xmlns:a16="http://schemas.microsoft.com/office/drawing/2014/main" id="{9521C700-8268-4658-98F4-A53DA1C0F4B8}"/>
              </a:ext>
            </a:extLst>
          </p:cNvPr>
          <p:cNvSpPr txBox="1"/>
          <p:nvPr/>
        </p:nvSpPr>
        <p:spPr>
          <a:xfrm>
            <a:off x="9881365" y="5006054"/>
            <a:ext cx="1853521" cy="369332"/>
          </a:xfrm>
          <a:prstGeom prst="rect">
            <a:avLst/>
          </a:prstGeom>
          <a:noFill/>
        </p:spPr>
        <p:txBody>
          <a:bodyPr wrap="none" rtlCol="0">
            <a:spAutoFit/>
          </a:bodyPr>
          <a:lstStyle/>
          <a:p>
            <a:r>
              <a:rPr lang="en-IN" dirty="0"/>
              <a:t>Selected Tables</a:t>
            </a:r>
          </a:p>
        </p:txBody>
      </p:sp>
    </p:spTree>
    <p:extLst>
      <p:ext uri="{BB962C8B-B14F-4D97-AF65-F5344CB8AC3E}">
        <p14:creationId xmlns:p14="http://schemas.microsoft.com/office/powerpoint/2010/main" val="62974396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1B9C9-7423-4E7B-B8F4-F2F172734D05}"/>
              </a:ext>
            </a:extLst>
          </p:cNvPr>
          <p:cNvSpPr>
            <a:spLocks noGrp="1"/>
          </p:cNvSpPr>
          <p:nvPr>
            <p:ph type="title"/>
          </p:nvPr>
        </p:nvSpPr>
        <p:spPr>
          <a:xfrm>
            <a:off x="913795" y="0"/>
            <a:ext cx="10353761" cy="1326321"/>
          </a:xfrm>
        </p:spPr>
        <p:txBody>
          <a:bodyPr/>
          <a:lstStyle/>
          <a:p>
            <a:r>
              <a:rPr lang="en-IN" dirty="0"/>
              <a:t>Algorithms For All Functionalities</a:t>
            </a:r>
          </a:p>
        </p:txBody>
      </p:sp>
      <p:sp>
        <p:nvSpPr>
          <p:cNvPr id="3" name="Content Placeholder 2">
            <a:extLst>
              <a:ext uri="{FF2B5EF4-FFF2-40B4-BE49-F238E27FC236}">
                <a16:creationId xmlns:a16="http://schemas.microsoft.com/office/drawing/2014/main" id="{D4E7D141-7F26-4662-9107-496C86CCD3F5}"/>
              </a:ext>
            </a:extLst>
          </p:cNvPr>
          <p:cNvSpPr>
            <a:spLocks noGrp="1"/>
          </p:cNvSpPr>
          <p:nvPr>
            <p:ph idx="1"/>
          </p:nvPr>
        </p:nvSpPr>
        <p:spPr>
          <a:xfrm>
            <a:off x="913795" y="1100832"/>
            <a:ext cx="10353762" cy="5415378"/>
          </a:xfrm>
        </p:spPr>
        <p:txBody>
          <a:bodyPr>
            <a:normAutofit/>
          </a:bodyPr>
          <a:lstStyle/>
          <a:p>
            <a:pPr marL="0" indent="0">
              <a:buNone/>
            </a:pPr>
            <a:r>
              <a:rPr lang="en-IN" b="1" dirty="0">
                <a:solidFill>
                  <a:srgbClr val="FFFF00"/>
                </a:solidFill>
              </a:rPr>
              <a:t>5.    Rating : ( Pre-requisite : Login )</a:t>
            </a:r>
          </a:p>
          <a:p>
            <a:pPr marL="914400" lvl="1" indent="-457200">
              <a:lnSpc>
                <a:spcPct val="150000"/>
              </a:lnSpc>
              <a:buAutoNum type="arabicPeriod"/>
            </a:pPr>
            <a:r>
              <a:rPr lang="en-IN" dirty="0"/>
              <a:t>On the Welcome Page, Click on “RATE US”.</a:t>
            </a:r>
          </a:p>
          <a:p>
            <a:pPr marL="914400" lvl="1" indent="-457200">
              <a:lnSpc>
                <a:spcPct val="150000"/>
              </a:lnSpc>
              <a:buAutoNum type="arabicPeriod"/>
            </a:pPr>
            <a:r>
              <a:rPr lang="en-IN" dirty="0"/>
              <a:t>Give the rating by selecting the stars for the parameter provided.</a:t>
            </a:r>
          </a:p>
          <a:p>
            <a:pPr marL="914400" lvl="1" indent="-457200">
              <a:lnSpc>
                <a:spcPct val="150000"/>
              </a:lnSpc>
              <a:buAutoNum type="arabicPeriod"/>
            </a:pPr>
            <a:r>
              <a:rPr lang="en-IN" dirty="0"/>
              <a:t>Click on Submit.</a:t>
            </a:r>
          </a:p>
          <a:p>
            <a:pPr marL="914400" lvl="1" indent="-457200">
              <a:lnSpc>
                <a:spcPct val="150000"/>
              </a:lnSpc>
              <a:buAutoNum type="arabicPeriod"/>
            </a:pPr>
            <a:r>
              <a:rPr lang="en-IN" dirty="0"/>
              <a:t>After successful completion, redirect to welcome page.</a:t>
            </a:r>
          </a:p>
          <a:p>
            <a:pPr marL="457200" lvl="1" indent="0">
              <a:buNone/>
            </a:pPr>
            <a:endParaRPr lang="en-IN" dirty="0"/>
          </a:p>
          <a:p>
            <a:pPr marL="457200" lvl="1" indent="0">
              <a:buNone/>
            </a:pPr>
            <a:endParaRPr lang="en-IN" dirty="0"/>
          </a:p>
          <a:p>
            <a:pPr marL="914400" lvl="1" indent="-457200">
              <a:buAutoNum type="arabicPeriod"/>
            </a:pPr>
            <a:endParaRPr lang="en-IN" dirty="0"/>
          </a:p>
        </p:txBody>
      </p:sp>
      <p:pic>
        <p:nvPicPr>
          <p:cNvPr id="4" name="Picture 3">
            <a:extLst>
              <a:ext uri="{FF2B5EF4-FFF2-40B4-BE49-F238E27FC236}">
                <a16:creationId xmlns:a16="http://schemas.microsoft.com/office/drawing/2014/main" id="{C0ED938F-36D4-4162-9487-AB3892E4F7EA}"/>
              </a:ext>
            </a:extLst>
          </p:cNvPr>
          <p:cNvPicPr>
            <a:picLocks noChangeAspect="1"/>
          </p:cNvPicPr>
          <p:nvPr/>
        </p:nvPicPr>
        <p:blipFill>
          <a:blip r:embed="rId2"/>
          <a:stretch>
            <a:fillRect/>
          </a:stretch>
        </p:blipFill>
        <p:spPr>
          <a:xfrm>
            <a:off x="2377757" y="3594346"/>
            <a:ext cx="6370003" cy="2810104"/>
          </a:xfrm>
          <a:prstGeom prst="rect">
            <a:avLst/>
          </a:prstGeom>
        </p:spPr>
      </p:pic>
    </p:spTree>
    <p:extLst>
      <p:ext uri="{BB962C8B-B14F-4D97-AF65-F5344CB8AC3E}">
        <p14:creationId xmlns:p14="http://schemas.microsoft.com/office/powerpoint/2010/main" val="70859217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1B9C9-7423-4E7B-B8F4-F2F172734D05}"/>
              </a:ext>
            </a:extLst>
          </p:cNvPr>
          <p:cNvSpPr>
            <a:spLocks noGrp="1"/>
          </p:cNvSpPr>
          <p:nvPr>
            <p:ph type="title"/>
          </p:nvPr>
        </p:nvSpPr>
        <p:spPr>
          <a:xfrm>
            <a:off x="10857390" y="5291093"/>
            <a:ext cx="223735" cy="914400"/>
          </a:xfrm>
        </p:spPr>
        <p:txBody>
          <a:bodyPr/>
          <a:lstStyle/>
          <a:p>
            <a:r>
              <a:rPr lang="en-IN" dirty="0"/>
              <a:t>.</a:t>
            </a:r>
          </a:p>
        </p:txBody>
      </p:sp>
      <p:sp>
        <p:nvSpPr>
          <p:cNvPr id="3" name="Content Placeholder 2">
            <a:extLst>
              <a:ext uri="{FF2B5EF4-FFF2-40B4-BE49-F238E27FC236}">
                <a16:creationId xmlns:a16="http://schemas.microsoft.com/office/drawing/2014/main" id="{D4E7D141-7F26-4662-9107-496C86CCD3F5}"/>
              </a:ext>
            </a:extLst>
          </p:cNvPr>
          <p:cNvSpPr>
            <a:spLocks noGrp="1"/>
          </p:cNvSpPr>
          <p:nvPr>
            <p:ph idx="1"/>
          </p:nvPr>
        </p:nvSpPr>
        <p:spPr>
          <a:xfrm>
            <a:off x="2689329" y="2210540"/>
            <a:ext cx="6481304" cy="3728622"/>
          </a:xfrm>
        </p:spPr>
        <p:txBody>
          <a:bodyPr>
            <a:normAutofit/>
          </a:bodyPr>
          <a:lstStyle/>
          <a:p>
            <a:pPr marL="0" indent="0">
              <a:buNone/>
            </a:pPr>
            <a:r>
              <a:rPr lang="en-IN" sz="10000" b="1" dirty="0">
                <a:solidFill>
                  <a:srgbClr val="FFFF00"/>
                </a:solidFill>
                <a:latin typeface="Cookie" panose="02000000000000000000" pitchFamily="2" charset="0"/>
              </a:rPr>
              <a:t>THANK YOU !</a:t>
            </a:r>
            <a:endParaRPr lang="en-IN" sz="10000" b="1" dirty="0">
              <a:latin typeface="Cookie" panose="02000000000000000000" pitchFamily="2" charset="0"/>
            </a:endParaRPr>
          </a:p>
          <a:p>
            <a:pPr marL="457200" lvl="1" indent="0">
              <a:buNone/>
            </a:pPr>
            <a:endParaRPr lang="en-IN" sz="10000" b="1" dirty="0">
              <a:latin typeface="Cookie" panose="02000000000000000000" pitchFamily="2" charset="0"/>
            </a:endParaRPr>
          </a:p>
          <a:p>
            <a:pPr marL="457200" lvl="1" indent="0">
              <a:buNone/>
            </a:pPr>
            <a:endParaRPr lang="en-IN" dirty="0"/>
          </a:p>
          <a:p>
            <a:pPr marL="914400" lvl="1" indent="-457200">
              <a:buAutoNum type="arabicPeriod"/>
            </a:pPr>
            <a:endParaRPr lang="en-IN" dirty="0"/>
          </a:p>
        </p:txBody>
      </p:sp>
      <p:pic>
        <p:nvPicPr>
          <p:cNvPr id="6" name="Picture 5">
            <a:extLst>
              <a:ext uri="{FF2B5EF4-FFF2-40B4-BE49-F238E27FC236}">
                <a16:creationId xmlns:a16="http://schemas.microsoft.com/office/drawing/2014/main" id="{33DCFA05-9734-4F79-99AE-28EA0DF3B1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74" y="-147890"/>
            <a:ext cx="2675890" cy="2675890"/>
          </a:xfrm>
          <a:prstGeom prst="rect">
            <a:avLst/>
          </a:prstGeom>
        </p:spPr>
      </p:pic>
      <p:pic>
        <p:nvPicPr>
          <p:cNvPr id="8" name="Picture 7">
            <a:extLst>
              <a:ext uri="{FF2B5EF4-FFF2-40B4-BE49-F238E27FC236}">
                <a16:creationId xmlns:a16="http://schemas.microsoft.com/office/drawing/2014/main" id="{7A99481C-EA66-4809-9D4D-DD0E4E3006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0633" y="4023578"/>
            <a:ext cx="2799803" cy="2799803"/>
          </a:xfrm>
          <a:prstGeom prst="rect">
            <a:avLst/>
          </a:prstGeom>
        </p:spPr>
      </p:pic>
    </p:spTree>
    <p:extLst>
      <p:ext uri="{BB962C8B-B14F-4D97-AF65-F5344CB8AC3E}">
        <p14:creationId xmlns:p14="http://schemas.microsoft.com/office/powerpoint/2010/main" val="29908903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21C8B2-FEC0-43F4-8F62-C203BF633EC9}"/>
              </a:ext>
            </a:extLst>
          </p:cNvPr>
          <p:cNvSpPr txBox="1"/>
          <p:nvPr/>
        </p:nvSpPr>
        <p:spPr>
          <a:xfrm>
            <a:off x="4962618" y="230819"/>
            <a:ext cx="1984839" cy="584775"/>
          </a:xfrm>
          <a:prstGeom prst="rect">
            <a:avLst/>
          </a:prstGeom>
          <a:noFill/>
        </p:spPr>
        <p:txBody>
          <a:bodyPr wrap="none" rtlCol="0">
            <a:spAutoFit/>
          </a:bodyPr>
          <a:lstStyle/>
          <a:p>
            <a:r>
              <a:rPr lang="en-IN" sz="3200" b="1" dirty="0">
                <a:effectLst>
                  <a:outerShdw blurRad="38100" dist="38100" dir="2700000" algn="tl">
                    <a:srgbClr val="000000">
                      <a:alpha val="43137"/>
                    </a:srgbClr>
                  </a:outerShdw>
                </a:effectLst>
                <a:latin typeface="+mj-lt"/>
              </a:rPr>
              <a:t>Abstract</a:t>
            </a:r>
          </a:p>
        </p:txBody>
      </p:sp>
      <p:sp>
        <p:nvSpPr>
          <p:cNvPr id="4" name="TextBox 3">
            <a:extLst>
              <a:ext uri="{FF2B5EF4-FFF2-40B4-BE49-F238E27FC236}">
                <a16:creationId xmlns:a16="http://schemas.microsoft.com/office/drawing/2014/main" id="{1E5510D7-8736-4C17-8185-9A33CD7724F6}"/>
              </a:ext>
            </a:extLst>
          </p:cNvPr>
          <p:cNvSpPr txBox="1"/>
          <p:nvPr/>
        </p:nvSpPr>
        <p:spPr>
          <a:xfrm>
            <a:off x="649550" y="917912"/>
            <a:ext cx="10892900" cy="5940088"/>
          </a:xfrm>
          <a:prstGeom prst="rect">
            <a:avLst/>
          </a:prstGeom>
          <a:noFill/>
        </p:spPr>
        <p:txBody>
          <a:bodyPr wrap="square" rtlCol="0">
            <a:spAutoFit/>
          </a:bodyPr>
          <a:lstStyle/>
          <a:p>
            <a:pPr marL="285750" indent="-285750">
              <a:buFont typeface="Wingdings" panose="05000000000000000000" pitchFamily="2" charset="2"/>
              <a:buChar char="ü"/>
            </a:pPr>
            <a:r>
              <a:rPr lang="en-US" sz="1900" dirty="0"/>
              <a:t>The application is about the online food ordering and table reservation mechanism of the restaurant "Relish, A Foodie's Paradise". </a:t>
            </a:r>
          </a:p>
          <a:p>
            <a:endParaRPr lang="en-US" sz="1900" dirty="0"/>
          </a:p>
          <a:p>
            <a:pPr marL="285750" indent="-285750">
              <a:buFont typeface="Wingdings" panose="05000000000000000000" pitchFamily="2" charset="2"/>
              <a:buChar char="ü"/>
            </a:pPr>
            <a:r>
              <a:rPr lang="en-US" sz="1900" dirty="0"/>
              <a:t>The application is user-friendly and allows the user to order food by sitting relaxed at their home. </a:t>
            </a:r>
          </a:p>
          <a:p>
            <a:pPr marL="285750" indent="-285750">
              <a:buFont typeface="Wingdings" panose="05000000000000000000" pitchFamily="2" charset="2"/>
              <a:buChar char="ü"/>
            </a:pPr>
            <a:endParaRPr lang="en-US" sz="1900" dirty="0"/>
          </a:p>
          <a:p>
            <a:pPr marL="285750" indent="-285750">
              <a:buFont typeface="Wingdings" panose="05000000000000000000" pitchFamily="2" charset="2"/>
              <a:buChar char="ü"/>
            </a:pPr>
            <a:r>
              <a:rPr lang="en-US" sz="1900" dirty="0"/>
              <a:t>It also allows them to reserve their favorite table in the restaurant ,which cuts down waiting time. So this application thereby improves the revenue of the restaurant since the customer finds this way easy to satisfy their food cravings.</a:t>
            </a:r>
          </a:p>
          <a:p>
            <a:pPr marL="285750" indent="-285750">
              <a:buFont typeface="Wingdings" panose="05000000000000000000" pitchFamily="2" charset="2"/>
              <a:buChar char="ü"/>
            </a:pPr>
            <a:endParaRPr lang="en-US" sz="1900" dirty="0"/>
          </a:p>
          <a:p>
            <a:pPr marL="285750" indent="-285750">
              <a:buFont typeface="Wingdings" panose="05000000000000000000" pitchFamily="2" charset="2"/>
              <a:buChar char="ü"/>
            </a:pPr>
            <a:r>
              <a:rPr lang="en-US" sz="1900" dirty="0"/>
              <a:t>There are different components in the application: User Account, Menu Card, Details, </a:t>
            </a:r>
          </a:p>
          <a:p>
            <a:r>
              <a:rPr lang="en-US" sz="1900" dirty="0"/>
              <a:t>      Table Reservation.</a:t>
            </a:r>
          </a:p>
          <a:p>
            <a:endParaRPr lang="en-US" sz="1900" dirty="0"/>
          </a:p>
          <a:p>
            <a:pPr lvl="1"/>
            <a:r>
              <a:rPr lang="en-US" sz="1900" b="1" dirty="0">
                <a:solidFill>
                  <a:srgbClr val="FFFF00"/>
                </a:solidFill>
                <a:effectLst>
                  <a:outerShdw blurRad="38100" dist="38100" dir="2700000" algn="tl">
                    <a:srgbClr val="000000">
                      <a:alpha val="43137"/>
                    </a:srgbClr>
                  </a:outerShdw>
                </a:effectLst>
              </a:rPr>
              <a:t>1) </a:t>
            </a:r>
            <a:r>
              <a:rPr lang="en-US" sz="1900" b="1" u="sng" dirty="0">
                <a:solidFill>
                  <a:srgbClr val="FFFF00"/>
                </a:solidFill>
                <a:effectLst>
                  <a:outerShdw blurRad="38100" dist="38100" dir="2700000" algn="tl">
                    <a:srgbClr val="000000">
                      <a:alpha val="43137"/>
                    </a:srgbClr>
                  </a:outerShdw>
                </a:effectLst>
              </a:rPr>
              <a:t>Details</a:t>
            </a:r>
            <a:r>
              <a:rPr lang="en-US" sz="1900" b="1" dirty="0">
                <a:solidFill>
                  <a:srgbClr val="FFFF00"/>
                </a:solidFill>
                <a:effectLst>
                  <a:outerShdw blurRad="38100" dist="38100" dir="2700000" algn="tl">
                    <a:srgbClr val="000000">
                      <a:alpha val="43137"/>
                    </a:srgbClr>
                  </a:outerShdw>
                </a:effectLst>
              </a:rPr>
              <a:t>: </a:t>
            </a:r>
            <a:r>
              <a:rPr lang="en-US" sz="1900" dirty="0"/>
              <a:t>This tab provides the address and phone number</a:t>
            </a:r>
          </a:p>
          <a:p>
            <a:pPr lvl="1"/>
            <a:r>
              <a:rPr lang="en-US" sz="1900" dirty="0"/>
              <a:t>	of the restaurant for the sake of customer.</a:t>
            </a:r>
          </a:p>
          <a:p>
            <a:pPr lvl="1"/>
            <a:endParaRPr lang="en-US" sz="1900" dirty="0"/>
          </a:p>
          <a:p>
            <a:pPr lvl="1"/>
            <a:r>
              <a:rPr lang="en-US" sz="1900" b="1" dirty="0">
                <a:solidFill>
                  <a:srgbClr val="FFFF00"/>
                </a:solidFill>
                <a:effectLst>
                  <a:outerShdw blurRad="38100" dist="38100" dir="2700000" algn="tl">
                    <a:srgbClr val="000000">
                      <a:alpha val="43137"/>
                    </a:srgbClr>
                  </a:outerShdw>
                </a:effectLst>
              </a:rPr>
              <a:t>2) </a:t>
            </a:r>
            <a:r>
              <a:rPr lang="en-US" sz="1900" b="1" u="sng" dirty="0">
                <a:solidFill>
                  <a:srgbClr val="FFFF00"/>
                </a:solidFill>
                <a:effectLst>
                  <a:outerShdw blurRad="38100" dist="38100" dir="2700000" algn="tl">
                    <a:srgbClr val="000000">
                      <a:alpha val="43137"/>
                    </a:srgbClr>
                  </a:outerShdw>
                </a:effectLst>
              </a:rPr>
              <a:t>Menu Card</a:t>
            </a:r>
            <a:r>
              <a:rPr lang="en-US" sz="1900" b="1" dirty="0">
                <a:solidFill>
                  <a:srgbClr val="FFFF00"/>
                </a:solidFill>
                <a:effectLst>
                  <a:outerShdw blurRad="38100" dist="38100" dir="2700000" algn="tl">
                    <a:srgbClr val="000000">
                      <a:alpha val="43137"/>
                    </a:srgbClr>
                  </a:outerShdw>
                </a:effectLst>
              </a:rPr>
              <a:t>: </a:t>
            </a:r>
            <a:r>
              <a:rPr lang="en-US" sz="1900" dirty="0"/>
              <a:t>The menu card presents a variety of food  items, </a:t>
            </a:r>
          </a:p>
          <a:p>
            <a:pPr lvl="1"/>
            <a:r>
              <a:rPr lang="en-US" sz="1900" dirty="0"/>
              <a:t>                               in different cuisines like Mexican, Italian, Chinese, etc.</a:t>
            </a:r>
          </a:p>
          <a:p>
            <a:pPr lvl="1"/>
            <a:r>
              <a:rPr lang="en-US" sz="1900" dirty="0"/>
              <a:t>                               The customer can customize the items they order.</a:t>
            </a:r>
          </a:p>
          <a:p>
            <a:pPr marL="285750" indent="-285750">
              <a:buFont typeface="Wingdings" panose="05000000000000000000" pitchFamily="2" charset="2"/>
              <a:buChar char="ü"/>
            </a:pPr>
            <a:endParaRPr lang="en-IN" sz="1900" dirty="0"/>
          </a:p>
        </p:txBody>
      </p:sp>
    </p:spTree>
    <p:extLst>
      <p:ext uri="{BB962C8B-B14F-4D97-AF65-F5344CB8AC3E}">
        <p14:creationId xmlns:p14="http://schemas.microsoft.com/office/powerpoint/2010/main" val="375522337"/>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50822B-CB1E-4E7B-8BBB-D7EAF0562A5B}"/>
              </a:ext>
            </a:extLst>
          </p:cNvPr>
          <p:cNvSpPr txBox="1"/>
          <p:nvPr/>
        </p:nvSpPr>
        <p:spPr>
          <a:xfrm>
            <a:off x="323636" y="719662"/>
            <a:ext cx="11544727" cy="6817251"/>
          </a:xfrm>
          <a:prstGeom prst="rect">
            <a:avLst/>
          </a:prstGeom>
          <a:noFill/>
        </p:spPr>
        <p:txBody>
          <a:bodyPr wrap="square" rtlCol="0">
            <a:spAutoFit/>
          </a:bodyPr>
          <a:lstStyle/>
          <a:p>
            <a:r>
              <a:rPr lang="en-US" sz="1900" b="1" dirty="0">
                <a:solidFill>
                  <a:srgbClr val="FFFF00"/>
                </a:solidFill>
                <a:effectLst>
                  <a:outerShdw blurRad="38100" dist="38100" dir="2700000" algn="tl">
                    <a:srgbClr val="000000">
                      <a:alpha val="43137"/>
                    </a:srgbClr>
                  </a:outerShdw>
                </a:effectLst>
              </a:rPr>
              <a:t>3) </a:t>
            </a:r>
            <a:r>
              <a:rPr lang="en-US" sz="1900" b="1" u="sng" dirty="0">
                <a:solidFill>
                  <a:srgbClr val="FFFF00"/>
                </a:solidFill>
                <a:effectLst>
                  <a:outerShdw blurRad="38100" dist="38100" dir="2700000" algn="tl">
                    <a:srgbClr val="000000">
                      <a:alpha val="43137"/>
                    </a:srgbClr>
                  </a:outerShdw>
                </a:effectLst>
              </a:rPr>
              <a:t>User Account</a:t>
            </a:r>
            <a:r>
              <a:rPr lang="en-US" sz="1900" b="1" dirty="0">
                <a:solidFill>
                  <a:srgbClr val="FFFF00"/>
                </a:solidFill>
                <a:effectLst>
                  <a:outerShdw blurRad="38100" dist="38100" dir="2700000" algn="tl">
                    <a:srgbClr val="000000">
                      <a:alpha val="43137"/>
                    </a:srgbClr>
                  </a:outerShdw>
                </a:effectLst>
              </a:rPr>
              <a:t>: </a:t>
            </a:r>
            <a:r>
              <a:rPr lang="en-US" sz="1900" dirty="0"/>
              <a:t>A user can place order only after logging into his Relish application account.</a:t>
            </a:r>
          </a:p>
          <a:p>
            <a:endParaRPr lang="en-US" sz="1900" dirty="0"/>
          </a:p>
          <a:p>
            <a:r>
              <a:rPr lang="en-US" sz="1900" b="1" dirty="0">
                <a:solidFill>
                  <a:srgbClr val="FFFF00"/>
                </a:solidFill>
                <a:effectLst>
                  <a:outerShdw blurRad="38100" dist="38100" dir="2700000" algn="tl">
                    <a:srgbClr val="000000">
                      <a:alpha val="43137"/>
                    </a:srgbClr>
                  </a:outerShdw>
                </a:effectLst>
              </a:rPr>
              <a:t>4) </a:t>
            </a:r>
            <a:r>
              <a:rPr lang="en-US" sz="1900" b="1" u="sng" dirty="0">
                <a:solidFill>
                  <a:srgbClr val="FFFF00"/>
                </a:solidFill>
                <a:effectLst>
                  <a:outerShdw blurRad="38100" dist="38100" dir="2700000" algn="tl">
                    <a:srgbClr val="000000">
                      <a:alpha val="43137"/>
                    </a:srgbClr>
                  </a:outerShdw>
                </a:effectLst>
              </a:rPr>
              <a:t>Table Reservation</a:t>
            </a:r>
            <a:r>
              <a:rPr lang="en-US" sz="1900" b="1" dirty="0">
                <a:solidFill>
                  <a:srgbClr val="FFFF00"/>
                </a:solidFill>
                <a:effectLst>
                  <a:outerShdw blurRad="38100" dist="38100" dir="2700000" algn="tl">
                    <a:srgbClr val="000000">
                      <a:alpha val="43137"/>
                    </a:srgbClr>
                  </a:outerShdw>
                </a:effectLst>
              </a:rPr>
              <a:t>: </a:t>
            </a:r>
            <a:r>
              <a:rPr lang="en-US" sz="1900" dirty="0"/>
              <a:t>Customer can know the availability of space, select from the available 							  </a:t>
            </a:r>
            <a:r>
              <a:rPr lang="en-US" sz="1900" dirty="0" err="1"/>
              <a:t>seatings</a:t>
            </a:r>
            <a:r>
              <a:rPr lang="en-US" sz="1900" dirty="0"/>
              <a:t> having different outdoor views.</a:t>
            </a:r>
          </a:p>
          <a:p>
            <a:endParaRPr lang="en-US" sz="1900" dirty="0"/>
          </a:p>
          <a:p>
            <a:r>
              <a:rPr lang="en-US" sz="1900" b="1" u="sng" dirty="0">
                <a:solidFill>
                  <a:srgbClr val="FFFF00"/>
                </a:solidFill>
                <a:effectLst>
                  <a:outerShdw blurRad="38100" dist="38100" dir="2700000" algn="tl">
                    <a:srgbClr val="000000">
                      <a:alpha val="43137"/>
                    </a:srgbClr>
                  </a:outerShdw>
                </a:effectLst>
              </a:rPr>
              <a:t>5) Payment</a:t>
            </a:r>
            <a:r>
              <a:rPr lang="en-US" sz="1900" b="1" dirty="0">
                <a:solidFill>
                  <a:srgbClr val="FFFF00"/>
                </a:solidFill>
                <a:effectLst>
                  <a:outerShdw blurRad="38100" dist="38100" dir="2700000" algn="tl">
                    <a:srgbClr val="000000">
                      <a:alpha val="43137"/>
                    </a:srgbClr>
                  </a:outerShdw>
                </a:effectLst>
              </a:rPr>
              <a:t>:  </a:t>
            </a:r>
            <a:r>
              <a:rPr lang="en-US" sz="1900" dirty="0"/>
              <a:t>When the customer chooses what they want to eat, they choose the payment mode:</a:t>
            </a:r>
          </a:p>
          <a:p>
            <a:r>
              <a:rPr lang="en-US" sz="1900" dirty="0"/>
              <a:t>		a)Debit Card 		b)Credit Card 		c)Net banking 		d)Cash on delivery</a:t>
            </a:r>
          </a:p>
          <a:p>
            <a:endParaRPr lang="en-US" sz="1900" dirty="0"/>
          </a:p>
          <a:p>
            <a:endParaRPr lang="en-US" sz="1900" u="sng" dirty="0"/>
          </a:p>
          <a:p>
            <a:r>
              <a:rPr lang="en-US" sz="1900" b="1" u="sng" dirty="0">
                <a:solidFill>
                  <a:srgbClr val="FFFF00"/>
                </a:solidFill>
                <a:effectLst>
                  <a:outerShdw blurRad="38100" dist="38100" dir="2700000" algn="tl">
                    <a:srgbClr val="000000">
                      <a:alpha val="43137"/>
                    </a:srgbClr>
                  </a:outerShdw>
                </a:effectLst>
              </a:rPr>
              <a:t>6) Coupon Code</a:t>
            </a:r>
            <a:r>
              <a:rPr lang="en-US" sz="1900" b="1" dirty="0">
                <a:solidFill>
                  <a:srgbClr val="FFFF00"/>
                </a:solidFill>
                <a:effectLst>
                  <a:outerShdw blurRad="38100" dist="38100" dir="2700000" algn="tl">
                    <a:srgbClr val="000000">
                      <a:alpha val="43137"/>
                    </a:srgbClr>
                  </a:outerShdw>
                </a:effectLst>
              </a:rPr>
              <a:t>: </a:t>
            </a:r>
            <a:r>
              <a:rPr lang="en-US" sz="1900" dirty="0"/>
              <a:t>The customer can enter coupon code they received through their account for 					discounts.</a:t>
            </a:r>
          </a:p>
          <a:p>
            <a:r>
              <a:rPr lang="en-US" sz="1900" dirty="0"/>
              <a:t>				 The coupon codes may be specific to customers, based on how frequently they order.</a:t>
            </a:r>
          </a:p>
          <a:p>
            <a:endParaRPr lang="en-US" sz="1900" dirty="0"/>
          </a:p>
          <a:p>
            <a:r>
              <a:rPr lang="en-US" sz="1900" b="1" u="sng" dirty="0">
                <a:solidFill>
                  <a:srgbClr val="FFFF00"/>
                </a:solidFill>
                <a:effectLst>
                  <a:outerShdw blurRad="38100" dist="38100" dir="2700000" algn="tl">
                    <a:srgbClr val="000000">
                      <a:alpha val="43137"/>
                    </a:srgbClr>
                  </a:outerShdw>
                </a:effectLst>
              </a:rPr>
              <a:t>7) Rating</a:t>
            </a:r>
            <a:r>
              <a:rPr lang="en-US" sz="1900" b="1" dirty="0">
                <a:solidFill>
                  <a:srgbClr val="FFFF00"/>
                </a:solidFill>
                <a:effectLst>
                  <a:outerShdw blurRad="38100" dist="38100" dir="2700000" algn="tl">
                    <a:srgbClr val="000000">
                      <a:alpha val="43137"/>
                    </a:srgbClr>
                  </a:outerShdw>
                </a:effectLst>
              </a:rPr>
              <a:t>: </a:t>
            </a:r>
            <a:r>
              <a:rPr lang="en-US" sz="1900" dirty="0"/>
              <a:t>The application allows customers to rate the food delivery experience for the different categories:	1)taste 			2)quality	 	3)value for money		 4)delay of delivery</a:t>
            </a:r>
          </a:p>
          <a:p>
            <a:pPr marL="285750" indent="-285750">
              <a:buFont typeface="Wingdings" panose="05000000000000000000" pitchFamily="2" charset="2"/>
              <a:buChar char="ü"/>
            </a:pPr>
            <a:endParaRPr lang="en-US" sz="1900" dirty="0"/>
          </a:p>
          <a:p>
            <a:pPr marL="342900" indent="-342900">
              <a:buFont typeface="Wingdings" panose="05000000000000000000" pitchFamily="2" charset="2"/>
              <a:buChar char="ü"/>
            </a:pPr>
            <a:r>
              <a:rPr lang="en-US" sz="1900" dirty="0"/>
              <a:t>The user may also give suggestions for the benefit of the restaurant.</a:t>
            </a:r>
          </a:p>
          <a:p>
            <a:pPr marL="342900" indent="-342900">
              <a:buFont typeface="Wingdings" panose="05000000000000000000" pitchFamily="2" charset="2"/>
              <a:buChar char="ü"/>
            </a:pPr>
            <a:endParaRPr lang="en-US" sz="1900" dirty="0"/>
          </a:p>
          <a:p>
            <a:pPr marL="342900" indent="-342900">
              <a:buFont typeface="Wingdings" panose="05000000000000000000" pitchFamily="2" charset="2"/>
              <a:buChar char="ü"/>
            </a:pPr>
            <a:r>
              <a:rPr lang="en-US" sz="1900" b="1" dirty="0">
                <a:solidFill>
                  <a:srgbClr val="FFC000"/>
                </a:solidFill>
              </a:rPr>
              <a:t>Hence the application is beneficial to the customer and also promotes the food business of Relish.</a:t>
            </a:r>
          </a:p>
          <a:p>
            <a:pPr marL="285750" indent="-285750">
              <a:buFont typeface="Wingdings" panose="05000000000000000000" pitchFamily="2" charset="2"/>
              <a:buChar char="ü"/>
            </a:pPr>
            <a:endParaRPr lang="en-US" sz="1900" dirty="0"/>
          </a:p>
          <a:p>
            <a:pPr marL="285750" indent="-285750">
              <a:buFont typeface="Wingdings" panose="05000000000000000000" pitchFamily="2" charset="2"/>
              <a:buChar char="ü"/>
            </a:pPr>
            <a:endParaRPr lang="en-US" sz="1900" dirty="0"/>
          </a:p>
          <a:p>
            <a:pPr marL="285750" indent="-285750">
              <a:buFont typeface="Wingdings" panose="05000000000000000000" pitchFamily="2" charset="2"/>
              <a:buChar char="ü"/>
            </a:pPr>
            <a:endParaRPr lang="en-IN" sz="1900" dirty="0"/>
          </a:p>
        </p:txBody>
      </p:sp>
    </p:spTree>
    <p:extLst>
      <p:ext uri="{BB962C8B-B14F-4D97-AF65-F5344CB8AC3E}">
        <p14:creationId xmlns:p14="http://schemas.microsoft.com/office/powerpoint/2010/main" val="3805196629"/>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7D08D0-9B24-4608-9829-8D5BC9E74B51}"/>
              </a:ext>
            </a:extLst>
          </p:cNvPr>
          <p:cNvSpPr txBox="1"/>
          <p:nvPr/>
        </p:nvSpPr>
        <p:spPr>
          <a:xfrm>
            <a:off x="4101482" y="204186"/>
            <a:ext cx="4545367" cy="584775"/>
          </a:xfrm>
          <a:prstGeom prst="rect">
            <a:avLst/>
          </a:prstGeom>
          <a:noFill/>
        </p:spPr>
        <p:txBody>
          <a:bodyPr wrap="square" rtlCol="0">
            <a:spAutoFit/>
          </a:bodyPr>
          <a:lstStyle/>
          <a:p>
            <a:r>
              <a:rPr lang="en-IN" sz="3200" dirty="0">
                <a:latin typeface="+mj-lt"/>
              </a:rPr>
              <a:t>Problem Statement</a:t>
            </a:r>
          </a:p>
        </p:txBody>
      </p:sp>
      <p:sp>
        <p:nvSpPr>
          <p:cNvPr id="4" name="Rectangle 3">
            <a:extLst>
              <a:ext uri="{FF2B5EF4-FFF2-40B4-BE49-F238E27FC236}">
                <a16:creationId xmlns:a16="http://schemas.microsoft.com/office/drawing/2014/main" id="{2FC0621C-A5D6-4230-8BF6-136017630E7D}"/>
              </a:ext>
            </a:extLst>
          </p:cNvPr>
          <p:cNvSpPr/>
          <p:nvPr/>
        </p:nvSpPr>
        <p:spPr>
          <a:xfrm>
            <a:off x="834500" y="1330498"/>
            <a:ext cx="11629748" cy="4993739"/>
          </a:xfrm>
          <a:prstGeom prst="rect">
            <a:avLst/>
          </a:prstGeom>
        </p:spPr>
        <p:txBody>
          <a:bodyPr wrap="square">
            <a:spAutoFit/>
          </a:bodyPr>
          <a:lstStyle/>
          <a:p>
            <a:pPr marL="342900" indent="-342900">
              <a:lnSpc>
                <a:spcPct val="200000"/>
              </a:lnSpc>
              <a:buFont typeface="+mj-lt"/>
              <a:buAutoNum type="arabicPeriod"/>
            </a:pPr>
            <a:r>
              <a:rPr lang="en-US" dirty="0"/>
              <a:t>This project is online “Food ordering and Table reservation” system. </a:t>
            </a:r>
          </a:p>
          <a:p>
            <a:pPr marL="342900" indent="-342900">
              <a:lnSpc>
                <a:spcPct val="200000"/>
              </a:lnSpc>
              <a:buFont typeface="+mj-lt"/>
              <a:buAutoNum type="arabicPeriod"/>
            </a:pPr>
            <a:endParaRPr lang="en-US" dirty="0"/>
          </a:p>
          <a:p>
            <a:pPr marL="342900" indent="-342900">
              <a:lnSpc>
                <a:spcPct val="200000"/>
              </a:lnSpc>
              <a:buFont typeface="+mj-lt"/>
              <a:buAutoNum type="arabicPeriod"/>
            </a:pPr>
            <a:r>
              <a:rPr lang="en-US" dirty="0"/>
              <a:t>An imaginary restaurant  named Relish, is considered in the process of creating this application.</a:t>
            </a:r>
          </a:p>
          <a:p>
            <a:pPr marL="342900" indent="-342900">
              <a:lnSpc>
                <a:spcPct val="200000"/>
              </a:lnSpc>
              <a:buFont typeface="+mj-lt"/>
              <a:buAutoNum type="arabicPeriod"/>
            </a:pPr>
            <a:endParaRPr lang="en-US" dirty="0"/>
          </a:p>
          <a:p>
            <a:pPr marL="342900" indent="-342900">
              <a:lnSpc>
                <a:spcPct val="200000"/>
              </a:lnSpc>
              <a:buFont typeface="+mj-lt"/>
              <a:buAutoNum type="arabicPeriod"/>
            </a:pPr>
            <a:r>
              <a:rPr lang="en-US" dirty="0"/>
              <a:t>The software enables ordering food from the restaurant. Also one can reserve tables in the restaurant.</a:t>
            </a:r>
          </a:p>
          <a:p>
            <a:pPr marL="342900" indent="-342900">
              <a:lnSpc>
                <a:spcPct val="200000"/>
              </a:lnSpc>
              <a:buFont typeface="+mj-lt"/>
              <a:buAutoNum type="arabicPeriod"/>
            </a:pPr>
            <a:endParaRPr lang="en-US" dirty="0"/>
          </a:p>
          <a:p>
            <a:pPr marL="342900" indent="-342900">
              <a:lnSpc>
                <a:spcPct val="200000"/>
              </a:lnSpc>
              <a:buFont typeface="+mj-lt"/>
              <a:buAutoNum type="arabicPeriod"/>
            </a:pPr>
            <a:r>
              <a:rPr lang="en-US" dirty="0"/>
              <a:t>The customer need not make an effort to come to Relish. They can relish the scrumptious food ,part of different cuisines by staying at home ,their comfort zone. </a:t>
            </a:r>
          </a:p>
          <a:p>
            <a:pPr>
              <a:lnSpc>
                <a:spcPct val="200000"/>
              </a:lnSpc>
            </a:pPr>
            <a:endParaRPr lang="en-US" dirty="0"/>
          </a:p>
        </p:txBody>
      </p:sp>
    </p:spTree>
    <p:extLst>
      <p:ext uri="{BB962C8B-B14F-4D97-AF65-F5344CB8AC3E}">
        <p14:creationId xmlns:p14="http://schemas.microsoft.com/office/powerpoint/2010/main" val="2591670128"/>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2C4E9C-4927-48D6-A5DC-64A7213EF58F}"/>
              </a:ext>
            </a:extLst>
          </p:cNvPr>
          <p:cNvSpPr txBox="1"/>
          <p:nvPr/>
        </p:nvSpPr>
        <p:spPr>
          <a:xfrm>
            <a:off x="1136342" y="959112"/>
            <a:ext cx="10093910" cy="5293757"/>
          </a:xfrm>
          <a:prstGeom prst="rect">
            <a:avLst/>
          </a:prstGeom>
          <a:noFill/>
        </p:spPr>
        <p:txBody>
          <a:bodyPr wrap="square" rtlCol="0">
            <a:spAutoFit/>
          </a:bodyPr>
          <a:lstStyle/>
          <a:p>
            <a:pPr>
              <a:lnSpc>
                <a:spcPct val="200000"/>
              </a:lnSpc>
            </a:pPr>
            <a:r>
              <a:rPr lang="en-US" dirty="0"/>
              <a:t>5.	</a:t>
            </a:r>
            <a:r>
              <a:rPr lang="en-US" sz="2000" dirty="0"/>
              <a:t>Also ,the website eliminates the downside of waiting for long time ,at times ,in the 	process of seeking rich food and great ambience by making the best of both worlds.</a:t>
            </a:r>
          </a:p>
          <a:p>
            <a:pPr marL="342900" indent="-342900">
              <a:lnSpc>
                <a:spcPct val="200000"/>
              </a:lnSpc>
              <a:buFont typeface="+mj-lt"/>
              <a:buAutoNum type="arabicPeriod"/>
            </a:pPr>
            <a:endParaRPr lang="en-US" sz="2000" dirty="0"/>
          </a:p>
          <a:p>
            <a:pPr>
              <a:lnSpc>
                <a:spcPct val="200000"/>
              </a:lnSpc>
            </a:pPr>
            <a:r>
              <a:rPr lang="en-US" sz="2000" dirty="0"/>
              <a:t>6.	This is similar to many online food delivery applications seen these days.</a:t>
            </a:r>
          </a:p>
          <a:p>
            <a:pPr marL="342900" indent="-342900">
              <a:lnSpc>
                <a:spcPct val="200000"/>
              </a:lnSpc>
              <a:buFont typeface="+mj-lt"/>
              <a:buAutoNum type="arabicPeriod"/>
            </a:pPr>
            <a:endParaRPr lang="en-US" sz="2000" dirty="0"/>
          </a:p>
          <a:p>
            <a:pPr>
              <a:lnSpc>
                <a:spcPct val="200000"/>
              </a:lnSpc>
            </a:pPr>
            <a:r>
              <a:rPr lang="en-US" sz="2000" b="1" dirty="0">
                <a:solidFill>
                  <a:srgbClr val="FFC000"/>
                </a:solidFill>
              </a:rPr>
              <a:t>7.</a:t>
            </a:r>
            <a:r>
              <a:rPr lang="en-US" sz="2000" b="1" dirty="0"/>
              <a:t>	</a:t>
            </a:r>
            <a:r>
              <a:rPr lang="en-US" sz="2000" b="1" dirty="0">
                <a:solidFill>
                  <a:srgbClr val="FFC000"/>
                </a:solidFill>
              </a:rPr>
              <a:t>But the additional feature is table reservation. The magnificent appearance and  elaborate user-interface makes the website out of the ordinary.</a:t>
            </a:r>
          </a:p>
          <a:p>
            <a:endParaRPr lang="en-IN" dirty="0"/>
          </a:p>
        </p:txBody>
      </p:sp>
    </p:spTree>
    <p:extLst>
      <p:ext uri="{BB962C8B-B14F-4D97-AF65-F5344CB8AC3E}">
        <p14:creationId xmlns:p14="http://schemas.microsoft.com/office/powerpoint/2010/main" val="2741700577"/>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6123B-181D-486E-9955-A7EF9D26F8D3}"/>
              </a:ext>
            </a:extLst>
          </p:cNvPr>
          <p:cNvSpPr>
            <a:spLocks noGrp="1"/>
          </p:cNvSpPr>
          <p:nvPr>
            <p:ph type="title"/>
          </p:nvPr>
        </p:nvSpPr>
        <p:spPr>
          <a:xfrm>
            <a:off x="913795" y="0"/>
            <a:ext cx="10353761" cy="1326321"/>
          </a:xfrm>
        </p:spPr>
        <p:txBody>
          <a:bodyPr/>
          <a:lstStyle/>
          <a:p>
            <a:r>
              <a:rPr lang="en-IN" dirty="0"/>
              <a:t>Existing System</a:t>
            </a:r>
          </a:p>
        </p:txBody>
      </p:sp>
      <p:sp>
        <p:nvSpPr>
          <p:cNvPr id="3" name="Content Placeholder 2">
            <a:extLst>
              <a:ext uri="{FF2B5EF4-FFF2-40B4-BE49-F238E27FC236}">
                <a16:creationId xmlns:a16="http://schemas.microsoft.com/office/drawing/2014/main" id="{48248CAF-AF98-4F0E-A957-A1C081910E38}"/>
              </a:ext>
            </a:extLst>
          </p:cNvPr>
          <p:cNvSpPr>
            <a:spLocks noGrp="1"/>
          </p:cNvSpPr>
          <p:nvPr>
            <p:ph idx="1"/>
          </p:nvPr>
        </p:nvSpPr>
        <p:spPr>
          <a:xfrm>
            <a:off x="798384" y="817952"/>
            <a:ext cx="10353762" cy="6040048"/>
          </a:xfrm>
        </p:spPr>
        <p:txBody>
          <a:bodyPr>
            <a:noAutofit/>
          </a:bodyPr>
          <a:lstStyle/>
          <a:p>
            <a:pPr>
              <a:lnSpc>
                <a:spcPct val="150000"/>
              </a:lnSpc>
            </a:pPr>
            <a:r>
              <a:rPr lang="en-US" sz="2300" dirty="0"/>
              <a:t>For placing any orders customers have to visit hotels or restaurants to know about food items and then place order and pay. </a:t>
            </a:r>
          </a:p>
          <a:p>
            <a:pPr>
              <a:lnSpc>
                <a:spcPct val="150000"/>
              </a:lnSpc>
            </a:pPr>
            <a:r>
              <a:rPr lang="en-US" sz="2300" dirty="0"/>
              <a:t>In this method time and manual work is required.</a:t>
            </a:r>
          </a:p>
          <a:p>
            <a:pPr>
              <a:lnSpc>
                <a:spcPct val="150000"/>
              </a:lnSpc>
            </a:pPr>
            <a:r>
              <a:rPr lang="en-US" sz="2300" dirty="0"/>
              <a:t>While placing an order over the phone, customer lacks the physical copy of the menu item.</a:t>
            </a:r>
          </a:p>
          <a:p>
            <a:pPr>
              <a:lnSpc>
                <a:spcPct val="150000"/>
              </a:lnSpc>
            </a:pPr>
            <a:r>
              <a:rPr lang="en-US" sz="2300" dirty="0"/>
              <a:t>Lack of  visual confirmation that the order was placed correctly.</a:t>
            </a:r>
          </a:p>
          <a:p>
            <a:pPr>
              <a:lnSpc>
                <a:spcPct val="150000"/>
              </a:lnSpc>
            </a:pPr>
            <a:r>
              <a:rPr lang="en-US" sz="2300" dirty="0"/>
              <a:t>Every restaurant needs certain employees to take the order over phone or in-person, to offer a rich dining experience and process the payment. </a:t>
            </a:r>
          </a:p>
          <a:p>
            <a:pPr>
              <a:lnSpc>
                <a:spcPct val="150000"/>
              </a:lnSpc>
            </a:pPr>
            <a:r>
              <a:rPr lang="en-US" sz="2300" dirty="0"/>
              <a:t>In today’s market, labor rates are increasing day by day making it difficult to find employees when needed.</a:t>
            </a:r>
            <a:endParaRPr lang="en-IN" sz="2300" dirty="0"/>
          </a:p>
        </p:txBody>
      </p:sp>
    </p:spTree>
    <p:extLst>
      <p:ext uri="{BB962C8B-B14F-4D97-AF65-F5344CB8AC3E}">
        <p14:creationId xmlns:p14="http://schemas.microsoft.com/office/powerpoint/2010/main" val="4028550757"/>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C0CA8-285D-4F8A-AD2A-A4B8B36AC2E5}"/>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DEA29A15-D99A-47B5-8D6D-A01208F7EBB2}"/>
              </a:ext>
            </a:extLst>
          </p:cNvPr>
          <p:cNvSpPr>
            <a:spLocks noGrp="1"/>
          </p:cNvSpPr>
          <p:nvPr>
            <p:ph idx="1"/>
          </p:nvPr>
        </p:nvSpPr>
        <p:spPr>
          <a:xfrm>
            <a:off x="913795" y="1785000"/>
            <a:ext cx="10353762" cy="4571412"/>
          </a:xfrm>
        </p:spPr>
        <p:txBody>
          <a:bodyPr>
            <a:normAutofit fontScale="92500" lnSpcReduction="20000"/>
          </a:bodyPr>
          <a:lstStyle/>
          <a:p>
            <a:r>
              <a:rPr lang="en-IN" sz="2800" dirty="0"/>
              <a:t>This online application enables the end users to :</a:t>
            </a:r>
          </a:p>
          <a:p>
            <a:pPr lvl="1">
              <a:buFont typeface="Wingdings" panose="05000000000000000000" pitchFamily="2" charset="2"/>
              <a:buChar char="v"/>
            </a:pPr>
            <a:r>
              <a:rPr lang="en-IN" sz="2600" dirty="0"/>
              <a:t> Register online, </a:t>
            </a:r>
          </a:p>
          <a:p>
            <a:pPr lvl="1">
              <a:buFont typeface="Wingdings" panose="05000000000000000000" pitchFamily="2" charset="2"/>
              <a:buChar char="v"/>
            </a:pPr>
            <a:r>
              <a:rPr lang="en-IN" sz="2600" dirty="0"/>
              <a:t> Select the food items from the list available,</a:t>
            </a:r>
          </a:p>
          <a:p>
            <a:pPr lvl="1">
              <a:buFont typeface="Wingdings" panose="05000000000000000000" pitchFamily="2" charset="2"/>
              <a:buChar char="v"/>
            </a:pPr>
            <a:r>
              <a:rPr lang="en-IN" sz="2600" dirty="0"/>
              <a:t> Order food, </a:t>
            </a:r>
          </a:p>
          <a:p>
            <a:pPr lvl="1">
              <a:buFont typeface="Wingdings" panose="05000000000000000000" pitchFamily="2" charset="2"/>
              <a:buChar char="v"/>
            </a:pPr>
            <a:r>
              <a:rPr lang="en-IN" sz="2600" dirty="0"/>
              <a:t> Pay for the order, and</a:t>
            </a:r>
          </a:p>
          <a:p>
            <a:pPr lvl="1">
              <a:buFont typeface="Wingdings" panose="05000000000000000000" pitchFamily="2" charset="2"/>
              <a:buChar char="v"/>
            </a:pPr>
            <a:r>
              <a:rPr lang="en-IN" sz="2600" dirty="0"/>
              <a:t> Reserve Table at a specified date and time.</a:t>
            </a:r>
          </a:p>
          <a:p>
            <a:pPr marL="457200" lvl="1" indent="0">
              <a:buNone/>
            </a:pPr>
            <a:endParaRPr lang="en-IN" sz="2600" dirty="0"/>
          </a:p>
          <a:p>
            <a:r>
              <a:rPr lang="en-IN" sz="2800" dirty="0"/>
              <a:t>By using this application the work of the waiter is reduced. </a:t>
            </a:r>
          </a:p>
          <a:p>
            <a:r>
              <a:rPr lang="en-IN" sz="2800" dirty="0"/>
              <a:t>This application thus saves the customers time by avoiding long queues at the restaurants.</a:t>
            </a:r>
          </a:p>
        </p:txBody>
      </p:sp>
    </p:spTree>
    <p:extLst>
      <p:ext uri="{BB962C8B-B14F-4D97-AF65-F5344CB8AC3E}">
        <p14:creationId xmlns:p14="http://schemas.microsoft.com/office/powerpoint/2010/main" val="281581239"/>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89A26-A422-4612-913A-0B02F7B0DA65}"/>
              </a:ext>
            </a:extLst>
          </p:cNvPr>
          <p:cNvSpPr>
            <a:spLocks noGrp="1"/>
          </p:cNvSpPr>
          <p:nvPr>
            <p:ph type="title"/>
          </p:nvPr>
        </p:nvSpPr>
        <p:spPr>
          <a:xfrm>
            <a:off x="919119" y="440924"/>
            <a:ext cx="10353761" cy="1326321"/>
          </a:xfrm>
        </p:spPr>
        <p:txBody>
          <a:bodyPr>
            <a:normAutofit fontScale="90000"/>
          </a:bodyPr>
          <a:lstStyle/>
          <a:p>
            <a:r>
              <a:rPr lang="en-IN" sz="3100" dirty="0"/>
              <a:t>Anticipated Benefits for the proposed system are:</a:t>
            </a:r>
            <a:br>
              <a:rPr lang="en-IN" sz="3600" dirty="0"/>
            </a:br>
            <a:endParaRPr lang="en-IN" dirty="0"/>
          </a:p>
        </p:txBody>
      </p:sp>
      <p:sp>
        <p:nvSpPr>
          <p:cNvPr id="3" name="Content Placeholder 2">
            <a:extLst>
              <a:ext uri="{FF2B5EF4-FFF2-40B4-BE49-F238E27FC236}">
                <a16:creationId xmlns:a16="http://schemas.microsoft.com/office/drawing/2014/main" id="{55E2821C-9684-437A-BA57-B0D202EE1C8B}"/>
              </a:ext>
            </a:extLst>
          </p:cNvPr>
          <p:cNvSpPr>
            <a:spLocks noGrp="1"/>
          </p:cNvSpPr>
          <p:nvPr>
            <p:ph idx="1"/>
          </p:nvPr>
        </p:nvSpPr>
        <p:spPr>
          <a:xfrm>
            <a:off x="780630" y="1395619"/>
            <a:ext cx="10353762" cy="4951915"/>
          </a:xfrm>
        </p:spPr>
        <p:txBody>
          <a:bodyPr>
            <a:noAutofit/>
          </a:bodyPr>
          <a:lstStyle/>
          <a:p>
            <a:pPr marL="0" indent="0">
              <a:buNone/>
            </a:pPr>
            <a:r>
              <a:rPr lang="en-US" sz="2800" dirty="0"/>
              <a:t>1. This will minimize the number of employees at the back of 	the counter.</a:t>
            </a:r>
          </a:p>
          <a:p>
            <a:pPr marL="0" indent="0">
              <a:buNone/>
            </a:pPr>
            <a:r>
              <a:rPr lang="en-US" sz="2800" dirty="0"/>
              <a:t>2. The system will help to reduce labor cost involved.</a:t>
            </a:r>
          </a:p>
          <a:p>
            <a:pPr marL="0" indent="0">
              <a:buNone/>
            </a:pPr>
            <a:r>
              <a:rPr lang="en-US" sz="2800" dirty="0"/>
              <a:t>3. The system will be less probable to make mistake, since 	it’s a machine.</a:t>
            </a:r>
          </a:p>
          <a:p>
            <a:pPr marL="0" indent="0">
              <a:buNone/>
            </a:pPr>
            <a:r>
              <a:rPr lang="en-US" sz="2800" dirty="0"/>
              <a:t>4. This will avoid long queues at the counter due to the </a:t>
            </a:r>
          </a:p>
          <a:p>
            <a:pPr marL="0" indent="0">
              <a:buNone/>
            </a:pPr>
            <a:r>
              <a:rPr lang="en-US" sz="2800" dirty="0"/>
              <a:t>       	speed of execution and number of optimum screens to         	accommodate the maximum throughput.</a:t>
            </a:r>
            <a:endParaRPr lang="en-IN" sz="2800" dirty="0"/>
          </a:p>
        </p:txBody>
      </p:sp>
    </p:spTree>
    <p:extLst>
      <p:ext uri="{BB962C8B-B14F-4D97-AF65-F5344CB8AC3E}">
        <p14:creationId xmlns:p14="http://schemas.microsoft.com/office/powerpoint/2010/main" val="91005632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267</TotalTime>
  <Words>1068</Words>
  <Application>Microsoft Office PowerPoint</Application>
  <PresentationFormat>Widescreen</PresentationFormat>
  <Paragraphs>226</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Bookman Old Style</vt:lpstr>
      <vt:lpstr>Cookie</vt:lpstr>
      <vt:lpstr>Rockwell</vt:lpstr>
      <vt:lpstr>Wingdings</vt:lpstr>
      <vt:lpstr>Damask</vt:lpstr>
      <vt:lpstr>Online Food Ordering &amp; Table Reservation System</vt:lpstr>
      <vt:lpstr>PowerPoint Presentation</vt:lpstr>
      <vt:lpstr>PowerPoint Presentation</vt:lpstr>
      <vt:lpstr>PowerPoint Presentation</vt:lpstr>
      <vt:lpstr>PowerPoint Presentation</vt:lpstr>
      <vt:lpstr>PowerPoint Presentation</vt:lpstr>
      <vt:lpstr>Existing System</vt:lpstr>
      <vt:lpstr>Proposed system</vt:lpstr>
      <vt:lpstr>Anticipated Benefits for the proposed system are: </vt:lpstr>
      <vt:lpstr>Hardware Requirements</vt:lpstr>
      <vt:lpstr>Software requirements</vt:lpstr>
      <vt:lpstr>Functional requirements</vt:lpstr>
      <vt:lpstr>Non-functional requirements</vt:lpstr>
      <vt:lpstr>Non-functional requirements</vt:lpstr>
      <vt:lpstr>Non-functional requirements</vt:lpstr>
      <vt:lpstr>Problem architecture</vt:lpstr>
      <vt:lpstr>Problem architecture</vt:lpstr>
      <vt:lpstr>Algorithms For All Functionalities</vt:lpstr>
      <vt:lpstr>Algorithms For All Functionalities</vt:lpstr>
      <vt:lpstr>Algorithms For All Functionalities</vt:lpstr>
      <vt:lpstr>Algorithms For All Functionalities</vt:lpstr>
      <vt:lpstr>Algorithms For All Functionalities</vt:lpstr>
      <vt:lpstr>Algorithms For All Functionalities</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Food Ordering &amp; Table Reservation System</dc:title>
  <dc:creator>Haritha Kunisetti</dc:creator>
  <cp:lastModifiedBy>Naren Sai Krishna</cp:lastModifiedBy>
  <cp:revision>65</cp:revision>
  <dcterms:created xsi:type="dcterms:W3CDTF">2019-02-16T16:25:06Z</dcterms:created>
  <dcterms:modified xsi:type="dcterms:W3CDTF">2019-02-25T01:48:30Z</dcterms:modified>
</cp:coreProperties>
</file>