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showGuides="1">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00" y="322580"/>
            <a:ext cx="9144000" cy="821055"/>
          </a:xfrm>
        </p:spPr>
        <p:txBody>
          <a:bodyPr>
            <a:normAutofit fontScale="90000"/>
          </a:bodyPr>
          <a:lstStyle/>
          <a:p>
            <a:pPr algn="l"/>
            <a:r>
              <a:rPr lang="en-US" dirty="0">
                <a:latin typeface="Arial" panose="020B0604020202020204" pitchFamily="34" charset="0"/>
                <a:cs typeface="Arial" panose="020B0604020202020204" pitchFamily="34" charset="0"/>
              </a:rPr>
              <a:t>Context</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895985" y="1535430"/>
            <a:ext cx="10400030" cy="3385820"/>
          </a:xfrm>
        </p:spPr>
        <p:txBody>
          <a:bodyPr>
            <a:normAutofit/>
          </a:bodyPr>
          <a:lstStyle/>
          <a:p>
            <a:pPr algn="l"/>
            <a:r>
              <a:rPr lang="en-US" u="sng">
                <a:latin typeface="Arial" panose="020B0604020202020204" pitchFamily="34" charset="0"/>
                <a:cs typeface="Arial" panose="020B0604020202020204" pitchFamily="34" charset="0"/>
              </a:rPr>
              <a:t>Business Problem:</a:t>
            </a:r>
            <a:endParaRPr lang="en-US">
              <a:latin typeface="Arial" panose="020B0604020202020204" pitchFamily="34" charset="0"/>
              <a:cs typeface="Arial" panose="020B0604020202020204" pitchFamily="34" charset="0"/>
            </a:endParaRPr>
          </a:p>
          <a:p>
            <a:pPr algn="l"/>
            <a:r>
              <a:rPr lang="en-US">
                <a:latin typeface="Arial" panose="020B0604020202020204" pitchFamily="34" charset="0"/>
                <a:cs typeface="Arial" panose="020B0604020202020204" pitchFamily="34" charset="0"/>
              </a:rPr>
              <a:t>- Provide user friendly app to Pet owners</a:t>
            </a:r>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lgn="l"/>
            <a:r>
              <a:rPr lang="en-US" u="sng">
                <a:latin typeface="Arial" panose="020B0604020202020204" pitchFamily="34" charset="0"/>
                <a:cs typeface="Arial" panose="020B0604020202020204" pitchFamily="34" charset="0"/>
              </a:rPr>
              <a:t>Objective:</a:t>
            </a:r>
            <a:endParaRPr lang="en-US">
              <a:latin typeface="Arial" panose="020B0604020202020204" pitchFamily="34" charset="0"/>
              <a:cs typeface="Arial" panose="020B0604020202020204" pitchFamily="34" charset="0"/>
            </a:endParaRPr>
          </a:p>
          <a:p>
            <a:pPr algn="l"/>
            <a:r>
              <a:rPr lang="en-US">
                <a:latin typeface="Arial" panose="020B0604020202020204" pitchFamily="34" charset="0"/>
                <a:cs typeface="Arial" panose="020B0604020202020204" pitchFamily="34" charset="0"/>
              </a:rPr>
              <a:t>- Provide an app to Pet Owners who can easily track their pet, common places it goes to, periodical reminders about their vaccinations, medical history etc.   </a:t>
            </a:r>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0335"/>
            <a:ext cx="3909695" cy="1080135"/>
          </a:xfrm>
        </p:spPr>
        <p:txBody>
          <a:bodyPr anchor="t" anchorCtr="0">
            <a:noAutofit/>
          </a:bodyPr>
          <a:lstStyle/>
          <a:p>
            <a:pPr algn="l"/>
            <a:r>
              <a:rPr lang="en-US" sz="4400" dirty="0">
                <a:latin typeface="Arial" panose="020B0604020202020204" pitchFamily="34" charset="0"/>
                <a:cs typeface="Arial" panose="020B0604020202020204" pitchFamily="34" charset="0"/>
              </a:rPr>
              <a:t>High Level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Architecture</a:t>
            </a:r>
            <a:endParaRPr lang="en-US" sz="4400" dirty="0">
              <a:latin typeface="Arial" panose="020B0604020202020204" pitchFamily="34" charset="0"/>
              <a:cs typeface="Arial" panose="020B0604020202020204" pitchFamily="34" charset="0"/>
            </a:endParaRPr>
          </a:p>
        </p:txBody>
      </p:sp>
      <p:sp>
        <p:nvSpPr>
          <p:cNvPr id="5" name="Rounded Rectangle 4"/>
          <p:cNvSpPr/>
          <p:nvPr/>
        </p:nvSpPr>
        <p:spPr>
          <a:xfrm>
            <a:off x="6207125" y="273050"/>
            <a:ext cx="895985" cy="290830"/>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latin typeface="Arial Narrow" panose="020B0606020202030204" charset="0"/>
                <a:cs typeface="Arial Narrow" panose="020B0606020202030204" charset="0"/>
              </a:rPr>
              <a:t>mobile</a:t>
            </a:r>
            <a:endParaRPr lang="en-US" sz="1600">
              <a:solidFill>
                <a:schemeClr val="tx1"/>
              </a:solidFill>
              <a:latin typeface="Arial Narrow" panose="020B0606020202030204" charset="0"/>
              <a:cs typeface="Arial Narrow" panose="020B0606020202030204" charset="0"/>
            </a:endParaRPr>
          </a:p>
        </p:txBody>
      </p:sp>
      <p:sp>
        <p:nvSpPr>
          <p:cNvPr id="6" name="Cloud Callout 5"/>
          <p:cNvSpPr/>
          <p:nvPr/>
        </p:nvSpPr>
        <p:spPr>
          <a:xfrm>
            <a:off x="6013450" y="795020"/>
            <a:ext cx="1295400" cy="301625"/>
          </a:xfrm>
          <a:prstGeom prst="cloudCallout">
            <a:avLst>
              <a:gd name="adj1" fmla="val -19962"/>
              <a:gd name="adj2" fmla="val 45789"/>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latin typeface="Arial Narrow" panose="020B0606020202030204" charset="0"/>
                <a:cs typeface="Arial Narrow" panose="020B0606020202030204" charset="0"/>
              </a:rPr>
              <a:t>internet</a:t>
            </a:r>
            <a:endParaRPr lang="en-US" sz="1600">
              <a:solidFill>
                <a:schemeClr val="tx1"/>
              </a:solidFill>
              <a:latin typeface="Arial Narrow" panose="020B0606020202030204" charset="0"/>
              <a:cs typeface="Arial Narrow" panose="020B0606020202030204" charset="0"/>
            </a:endParaRPr>
          </a:p>
        </p:txBody>
      </p:sp>
      <p:sp>
        <p:nvSpPr>
          <p:cNvPr id="8" name="Rounded Rectangle 7"/>
          <p:cNvSpPr/>
          <p:nvPr/>
        </p:nvSpPr>
        <p:spPr>
          <a:xfrm>
            <a:off x="5800725" y="1304290"/>
            <a:ext cx="1758950" cy="21018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External IP address</a:t>
            </a:r>
            <a:endParaRPr lang="en-US" sz="1200">
              <a:solidFill>
                <a:schemeClr val="tx1"/>
              </a:solidFill>
              <a:latin typeface="Arial Narrow" panose="020B0606020202030204" charset="0"/>
              <a:cs typeface="Arial Narrow" panose="020B0606020202030204" charset="0"/>
            </a:endParaRPr>
          </a:p>
        </p:txBody>
      </p:sp>
      <p:sp>
        <p:nvSpPr>
          <p:cNvPr id="10" name="Rounded Rectangle 9"/>
          <p:cNvSpPr/>
          <p:nvPr/>
        </p:nvSpPr>
        <p:spPr>
          <a:xfrm>
            <a:off x="5658485" y="1719580"/>
            <a:ext cx="1947545" cy="290830"/>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DDOS defence service </a:t>
            </a:r>
            <a:endParaRPr lang="en-US" sz="1200">
              <a:solidFill>
                <a:schemeClr val="tx1"/>
              </a:solidFill>
              <a:latin typeface="Arial Narrow" panose="020B0606020202030204" charset="0"/>
              <a:cs typeface="Arial Narrow" panose="020B0606020202030204" charset="0"/>
            </a:endParaRPr>
          </a:p>
          <a:p>
            <a:pPr algn="ctr"/>
            <a:r>
              <a:rPr lang="en-US" sz="1200">
                <a:solidFill>
                  <a:schemeClr val="tx1"/>
                </a:solidFill>
                <a:latin typeface="Arial Narrow" panose="020B0606020202030204" charset="0"/>
                <a:cs typeface="Arial Narrow" panose="020B0606020202030204" charset="0"/>
              </a:rPr>
              <a:t>(eg. Cloudflare/armour)</a:t>
            </a:r>
            <a:endParaRPr lang="en-US" sz="1200">
              <a:solidFill>
                <a:schemeClr val="tx1"/>
              </a:solidFill>
              <a:latin typeface="Arial Narrow" panose="020B0606020202030204" charset="0"/>
              <a:cs typeface="Arial Narrow" panose="020B0606020202030204" charset="0"/>
            </a:endParaRPr>
          </a:p>
        </p:txBody>
      </p:sp>
      <p:sp>
        <p:nvSpPr>
          <p:cNvPr id="11" name="Rounded Rectangle 10"/>
          <p:cNvSpPr/>
          <p:nvPr/>
        </p:nvSpPr>
        <p:spPr>
          <a:xfrm>
            <a:off x="5658485" y="2284730"/>
            <a:ext cx="1948180" cy="241300"/>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load balancer(external)</a:t>
            </a:r>
            <a:endParaRPr lang="en-US" sz="1200">
              <a:solidFill>
                <a:schemeClr val="tx1"/>
              </a:solidFill>
              <a:latin typeface="Arial Narrow" panose="020B0606020202030204" charset="0"/>
              <a:cs typeface="Arial Narrow" panose="020B0606020202030204" charset="0"/>
            </a:endParaRPr>
          </a:p>
        </p:txBody>
      </p:sp>
      <p:sp>
        <p:nvSpPr>
          <p:cNvPr id="12" name="Rounded Rectangle 11"/>
          <p:cNvSpPr/>
          <p:nvPr/>
        </p:nvSpPr>
        <p:spPr>
          <a:xfrm>
            <a:off x="5967730" y="2799715"/>
            <a:ext cx="1355725" cy="35115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Reverse Proxy</a:t>
            </a:r>
            <a:endParaRPr lang="en-US" sz="1200">
              <a:solidFill>
                <a:schemeClr val="tx1"/>
              </a:solidFill>
              <a:latin typeface="Arial Narrow" panose="020B0606020202030204" charset="0"/>
              <a:cs typeface="Arial Narrow" panose="020B0606020202030204" charset="0"/>
            </a:endParaRPr>
          </a:p>
        </p:txBody>
      </p:sp>
      <p:sp>
        <p:nvSpPr>
          <p:cNvPr id="13" name="Rounded Rectangle 12"/>
          <p:cNvSpPr/>
          <p:nvPr/>
        </p:nvSpPr>
        <p:spPr>
          <a:xfrm>
            <a:off x="9669145" y="3388995"/>
            <a:ext cx="2139315" cy="128587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0" bIns="36195" rtlCol="0" anchor="t" anchorCtr="0"/>
          <a:p>
            <a:pPr algn="ctr"/>
            <a:r>
              <a:rPr lang="en-US" sz="1200">
                <a:solidFill>
                  <a:schemeClr val="tx1"/>
                </a:solidFill>
                <a:latin typeface="Arial Narrow" panose="020B0606020202030204" charset="0"/>
                <a:cs typeface="Arial Narrow" panose="020B0606020202030204" charset="0"/>
              </a:rPr>
              <a:t>Identity Store</a:t>
            </a:r>
            <a:endParaRPr lang="en-US" sz="1200">
              <a:solidFill>
                <a:schemeClr val="tx1"/>
              </a:solidFill>
              <a:latin typeface="Arial Narrow" panose="020B0606020202030204" charset="0"/>
              <a:cs typeface="Arial Narrow" panose="020B0606020202030204" charset="0"/>
            </a:endParaRPr>
          </a:p>
          <a:p>
            <a:pPr algn="ctr"/>
            <a:endParaRPr lang="en-US" sz="1200">
              <a:solidFill>
                <a:schemeClr val="tx1"/>
              </a:solidFill>
              <a:latin typeface="Arial Narrow" panose="020B0606020202030204" charset="0"/>
              <a:cs typeface="Arial Narrow" panose="020B0606020202030204" charset="0"/>
            </a:endParaRPr>
          </a:p>
        </p:txBody>
      </p:sp>
      <p:sp>
        <p:nvSpPr>
          <p:cNvPr id="14" name="Rounded Rectangle 13"/>
          <p:cNvSpPr/>
          <p:nvPr/>
        </p:nvSpPr>
        <p:spPr>
          <a:xfrm>
            <a:off x="10793730" y="3637915"/>
            <a:ext cx="923925" cy="35115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Transmit</a:t>
            </a:r>
            <a:endParaRPr lang="en-US" sz="1200">
              <a:solidFill>
                <a:schemeClr val="tx1"/>
              </a:solidFill>
              <a:latin typeface="Arial Narrow" panose="020B0606020202030204" charset="0"/>
              <a:cs typeface="Arial Narrow" panose="020B0606020202030204" charset="0"/>
            </a:endParaRPr>
          </a:p>
          <a:p>
            <a:pPr algn="ctr"/>
            <a:r>
              <a:rPr lang="en-US" sz="1200">
                <a:solidFill>
                  <a:schemeClr val="tx1"/>
                </a:solidFill>
                <a:latin typeface="Arial Narrow" panose="020B0606020202030204" charset="0"/>
                <a:cs typeface="Arial Narrow" panose="020B0606020202030204" charset="0"/>
              </a:rPr>
              <a:t>(biometrics)</a:t>
            </a:r>
            <a:endParaRPr lang="en-US" sz="1200">
              <a:solidFill>
                <a:schemeClr val="tx1"/>
              </a:solidFill>
              <a:latin typeface="Arial Narrow" panose="020B0606020202030204" charset="0"/>
              <a:cs typeface="Arial Narrow" panose="020B0606020202030204" charset="0"/>
            </a:endParaRPr>
          </a:p>
        </p:txBody>
      </p:sp>
      <p:sp>
        <p:nvSpPr>
          <p:cNvPr id="15" name="Rounded Rectangle 14"/>
          <p:cNvSpPr/>
          <p:nvPr/>
        </p:nvSpPr>
        <p:spPr>
          <a:xfrm>
            <a:off x="9740265" y="3660775"/>
            <a:ext cx="923925" cy="35115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Tokens &amp; Certificates</a:t>
            </a:r>
            <a:endParaRPr lang="en-US" sz="1200">
              <a:solidFill>
                <a:schemeClr val="tx1"/>
              </a:solidFill>
              <a:latin typeface="Arial Narrow" panose="020B0606020202030204" charset="0"/>
              <a:cs typeface="Arial Narrow" panose="020B0606020202030204" charset="0"/>
            </a:endParaRPr>
          </a:p>
        </p:txBody>
      </p:sp>
      <p:sp>
        <p:nvSpPr>
          <p:cNvPr id="16" name="Rounded Rectangle 15"/>
          <p:cNvSpPr/>
          <p:nvPr/>
        </p:nvSpPr>
        <p:spPr>
          <a:xfrm>
            <a:off x="10276840" y="4151630"/>
            <a:ext cx="923925" cy="35115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User credentials</a:t>
            </a:r>
            <a:endParaRPr lang="en-US" sz="1200">
              <a:solidFill>
                <a:schemeClr val="tx1"/>
              </a:solidFill>
              <a:latin typeface="Arial Narrow" panose="020B0606020202030204" charset="0"/>
              <a:cs typeface="Arial Narrow" panose="020B0606020202030204" charset="0"/>
            </a:endParaRPr>
          </a:p>
        </p:txBody>
      </p:sp>
      <p:sp>
        <p:nvSpPr>
          <p:cNvPr id="17" name="Rounded Rectangle 16"/>
          <p:cNvSpPr/>
          <p:nvPr/>
        </p:nvSpPr>
        <p:spPr>
          <a:xfrm>
            <a:off x="4599305" y="1220470"/>
            <a:ext cx="4067810" cy="130492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0" bIns="36195" rtlCol="0" anchor="t" anchorCtr="0"/>
          <a:p>
            <a:pPr algn="l"/>
            <a:r>
              <a:rPr lang="en-US" sz="1200">
                <a:solidFill>
                  <a:schemeClr val="tx1"/>
                </a:solidFill>
                <a:latin typeface="Arial Narrow" panose="020B0606020202030204" charset="0"/>
                <a:cs typeface="Arial Narrow" panose="020B0606020202030204" charset="0"/>
              </a:rPr>
              <a:t>Public</a:t>
            </a:r>
            <a:endParaRPr lang="en-US" sz="1200">
              <a:solidFill>
                <a:schemeClr val="tx1"/>
              </a:solidFill>
              <a:latin typeface="Arial Narrow" panose="020B0606020202030204" charset="0"/>
              <a:cs typeface="Arial Narrow" panose="020B0606020202030204" charset="0"/>
            </a:endParaRPr>
          </a:p>
        </p:txBody>
      </p:sp>
      <p:sp>
        <p:nvSpPr>
          <p:cNvPr id="18" name="Rounded Rectangle 17"/>
          <p:cNvSpPr/>
          <p:nvPr/>
        </p:nvSpPr>
        <p:spPr>
          <a:xfrm>
            <a:off x="4599305" y="2722880"/>
            <a:ext cx="4067810" cy="52260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0" bIns="36195" rtlCol="0" anchor="t" anchorCtr="0"/>
          <a:p>
            <a:pPr algn="l"/>
            <a:r>
              <a:rPr lang="en-US" sz="1200">
                <a:solidFill>
                  <a:schemeClr val="tx1"/>
                </a:solidFill>
                <a:latin typeface="Arial Narrow" panose="020B0606020202030204" charset="0"/>
                <a:cs typeface="Arial Narrow" panose="020B0606020202030204" charset="0"/>
              </a:rPr>
              <a:t>Firewall rules</a:t>
            </a:r>
            <a:endParaRPr lang="en-US" sz="1200">
              <a:solidFill>
                <a:schemeClr val="tx1"/>
              </a:solidFill>
              <a:latin typeface="Arial Narrow" panose="020B0606020202030204" charset="0"/>
              <a:cs typeface="Arial Narrow" panose="020B0606020202030204" charset="0"/>
            </a:endParaRPr>
          </a:p>
        </p:txBody>
      </p:sp>
      <p:sp>
        <p:nvSpPr>
          <p:cNvPr id="19" name="Rounded Rectangle 18"/>
          <p:cNvSpPr/>
          <p:nvPr/>
        </p:nvSpPr>
        <p:spPr>
          <a:xfrm>
            <a:off x="4599305" y="3469640"/>
            <a:ext cx="4067810" cy="311975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0" bIns="36195" rtlCol="0" anchor="t" anchorCtr="0"/>
          <a:p>
            <a:pPr algn="l"/>
            <a:r>
              <a:rPr lang="en-US" sz="1200">
                <a:solidFill>
                  <a:schemeClr val="tx1"/>
                </a:solidFill>
                <a:latin typeface="Arial Narrow" panose="020B0606020202030204" charset="0"/>
                <a:cs typeface="Arial Narrow" panose="020B0606020202030204" charset="0"/>
              </a:rPr>
              <a:t>Private</a:t>
            </a:r>
            <a:endParaRPr lang="en-US" sz="1200">
              <a:solidFill>
                <a:schemeClr val="tx1"/>
              </a:solidFill>
              <a:latin typeface="Arial Narrow" panose="020B0606020202030204" charset="0"/>
              <a:cs typeface="Arial Narrow" panose="020B0606020202030204" charset="0"/>
            </a:endParaRPr>
          </a:p>
        </p:txBody>
      </p:sp>
      <p:sp>
        <p:nvSpPr>
          <p:cNvPr id="20" name="Rounded Rectangle 19"/>
          <p:cNvSpPr/>
          <p:nvPr/>
        </p:nvSpPr>
        <p:spPr>
          <a:xfrm>
            <a:off x="5665470" y="3469640"/>
            <a:ext cx="1948180" cy="26352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load balancer (internal)</a:t>
            </a:r>
            <a:endParaRPr lang="en-US" sz="1200">
              <a:solidFill>
                <a:schemeClr val="tx1"/>
              </a:solidFill>
              <a:latin typeface="Arial Narrow" panose="020B0606020202030204" charset="0"/>
              <a:cs typeface="Arial Narrow" panose="020B0606020202030204" charset="0"/>
            </a:endParaRPr>
          </a:p>
        </p:txBody>
      </p:sp>
      <p:sp>
        <p:nvSpPr>
          <p:cNvPr id="21" name="Rounded Rectangle 20"/>
          <p:cNvSpPr/>
          <p:nvPr/>
        </p:nvSpPr>
        <p:spPr>
          <a:xfrm>
            <a:off x="6013450" y="3886835"/>
            <a:ext cx="1355725" cy="299720"/>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Gateway (external)</a:t>
            </a:r>
            <a:endParaRPr lang="en-US" sz="1200">
              <a:solidFill>
                <a:schemeClr val="tx1"/>
              </a:solidFill>
              <a:latin typeface="Arial Narrow" panose="020B0606020202030204" charset="0"/>
              <a:cs typeface="Arial Narrow" panose="020B0606020202030204" charset="0"/>
            </a:endParaRPr>
          </a:p>
        </p:txBody>
      </p:sp>
      <p:sp>
        <p:nvSpPr>
          <p:cNvPr id="22" name="Rounded Rectangle 21"/>
          <p:cNvSpPr/>
          <p:nvPr/>
        </p:nvSpPr>
        <p:spPr>
          <a:xfrm>
            <a:off x="5665470" y="4412615"/>
            <a:ext cx="1947545" cy="490220"/>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0" bIns="36195" rtlCol="0" anchor="t" anchorCtr="0"/>
          <a:p>
            <a:pPr algn="ctr"/>
            <a:r>
              <a:rPr lang="en-US" sz="1200">
                <a:solidFill>
                  <a:schemeClr val="tx1"/>
                </a:solidFill>
                <a:latin typeface="Arial Narrow" panose="020B0606020202030204" charset="0"/>
                <a:cs typeface="Arial Narrow" panose="020B0606020202030204" charset="0"/>
              </a:rPr>
              <a:t>Channel specific exp services</a:t>
            </a:r>
            <a:endParaRPr lang="en-US" sz="1200">
              <a:solidFill>
                <a:schemeClr val="tx1"/>
              </a:solidFill>
              <a:latin typeface="Arial Narrow" panose="020B0606020202030204" charset="0"/>
              <a:cs typeface="Arial Narrow" panose="020B0606020202030204" charset="0"/>
            </a:endParaRPr>
          </a:p>
          <a:p>
            <a:pPr algn="ctr"/>
            <a:endParaRPr lang="en-US" sz="1200">
              <a:solidFill>
                <a:schemeClr val="tx1"/>
              </a:solidFill>
              <a:latin typeface="Arial Narrow" panose="020B0606020202030204" charset="0"/>
              <a:cs typeface="Arial Narrow" panose="020B0606020202030204" charset="0"/>
            </a:endParaRPr>
          </a:p>
        </p:txBody>
      </p:sp>
      <p:sp>
        <p:nvSpPr>
          <p:cNvPr id="23" name="Rounded Rectangle 22"/>
          <p:cNvSpPr/>
          <p:nvPr/>
        </p:nvSpPr>
        <p:spPr>
          <a:xfrm>
            <a:off x="5800725" y="4662170"/>
            <a:ext cx="673100" cy="176530"/>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mobile</a:t>
            </a:r>
            <a:endParaRPr lang="en-US" sz="1200">
              <a:solidFill>
                <a:schemeClr val="tx1"/>
              </a:solidFill>
              <a:latin typeface="Arial Narrow" panose="020B0606020202030204" charset="0"/>
              <a:cs typeface="Arial Narrow" panose="020B0606020202030204" charset="0"/>
            </a:endParaRPr>
          </a:p>
        </p:txBody>
      </p:sp>
      <p:sp>
        <p:nvSpPr>
          <p:cNvPr id="24" name="Rounded Rectangle 23"/>
          <p:cNvSpPr/>
          <p:nvPr/>
        </p:nvSpPr>
        <p:spPr>
          <a:xfrm>
            <a:off x="6764655" y="4662170"/>
            <a:ext cx="673100" cy="176530"/>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desktop</a:t>
            </a:r>
            <a:endParaRPr lang="en-US" sz="1200">
              <a:solidFill>
                <a:schemeClr val="tx1"/>
              </a:solidFill>
              <a:latin typeface="Arial Narrow" panose="020B0606020202030204" charset="0"/>
              <a:cs typeface="Arial Narrow" panose="020B0606020202030204" charset="0"/>
            </a:endParaRPr>
          </a:p>
        </p:txBody>
      </p:sp>
      <p:sp>
        <p:nvSpPr>
          <p:cNvPr id="25" name="Rounded Rectangle 24"/>
          <p:cNvSpPr/>
          <p:nvPr/>
        </p:nvSpPr>
        <p:spPr>
          <a:xfrm>
            <a:off x="5687060" y="5102225"/>
            <a:ext cx="1948180" cy="16827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load balancer (internal)</a:t>
            </a:r>
            <a:endParaRPr lang="en-US" sz="1200">
              <a:solidFill>
                <a:schemeClr val="tx1"/>
              </a:solidFill>
              <a:latin typeface="Arial Narrow" panose="020B0606020202030204" charset="0"/>
              <a:cs typeface="Arial Narrow" panose="020B0606020202030204" charset="0"/>
            </a:endParaRPr>
          </a:p>
        </p:txBody>
      </p:sp>
      <p:sp>
        <p:nvSpPr>
          <p:cNvPr id="26" name="Rounded Rectangle 25"/>
          <p:cNvSpPr/>
          <p:nvPr/>
        </p:nvSpPr>
        <p:spPr>
          <a:xfrm>
            <a:off x="6013450" y="5464810"/>
            <a:ext cx="1355725" cy="232410"/>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Arial Narrow" panose="020B0606020202030204" charset="0"/>
                <a:cs typeface="Arial Narrow" panose="020B0606020202030204" charset="0"/>
              </a:rPr>
              <a:t>Gateway (internal)</a:t>
            </a:r>
            <a:endParaRPr lang="en-US" sz="1200">
              <a:solidFill>
                <a:schemeClr val="tx1"/>
              </a:solidFill>
              <a:latin typeface="Arial Narrow" panose="020B0606020202030204" charset="0"/>
              <a:cs typeface="Arial Narrow" panose="020B0606020202030204" charset="0"/>
            </a:endParaRPr>
          </a:p>
        </p:txBody>
      </p:sp>
      <p:sp>
        <p:nvSpPr>
          <p:cNvPr id="27" name="Rounded Rectangle 26"/>
          <p:cNvSpPr/>
          <p:nvPr/>
        </p:nvSpPr>
        <p:spPr>
          <a:xfrm>
            <a:off x="5717540" y="5889625"/>
            <a:ext cx="1947545" cy="63690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0" bIns="36195" rtlCol="0" anchor="t" anchorCtr="0"/>
          <a:p>
            <a:pPr algn="ctr"/>
            <a:r>
              <a:rPr lang="en-US" sz="1200">
                <a:solidFill>
                  <a:schemeClr val="tx1"/>
                </a:solidFill>
                <a:latin typeface="Arial Narrow" panose="020B0606020202030204" charset="0"/>
                <a:cs typeface="Arial Narrow" panose="020B0606020202030204" charset="0"/>
              </a:rPr>
              <a:t>microservices</a:t>
            </a:r>
            <a:endParaRPr lang="en-US" sz="1200">
              <a:solidFill>
                <a:schemeClr val="tx1"/>
              </a:solidFill>
              <a:latin typeface="Arial Narrow" panose="020B0606020202030204" charset="0"/>
              <a:cs typeface="Arial Narrow" panose="020B0606020202030204" charset="0"/>
            </a:endParaRPr>
          </a:p>
          <a:p>
            <a:pPr algn="ctr"/>
            <a:endParaRPr lang="en-US" sz="1200">
              <a:solidFill>
                <a:schemeClr val="tx1"/>
              </a:solidFill>
              <a:latin typeface="Arial Narrow" panose="020B0606020202030204" charset="0"/>
              <a:cs typeface="Arial Narrow" panose="020B0606020202030204" charset="0"/>
            </a:endParaRPr>
          </a:p>
        </p:txBody>
      </p:sp>
      <p:sp>
        <p:nvSpPr>
          <p:cNvPr id="28" name="Rounded Rectangle 27"/>
          <p:cNvSpPr/>
          <p:nvPr/>
        </p:nvSpPr>
        <p:spPr>
          <a:xfrm>
            <a:off x="5800725" y="6113145"/>
            <a:ext cx="794385" cy="35115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tIns="0" bIns="0" numCol="1" spcCol="0" rtlCol="0" fromWordArt="0" anchor="t" anchorCtr="0" forceAA="0" compatLnSpc="1">
            <a:noAutofit/>
          </a:bodyPr>
          <a:p>
            <a:pPr lvl="0" algn="ctr">
              <a:buClrTx/>
              <a:buSzTx/>
              <a:buFontTx/>
            </a:pPr>
            <a:r>
              <a:rPr lang="en-US" sz="1200">
                <a:solidFill>
                  <a:schemeClr val="tx1"/>
                </a:solidFill>
                <a:latin typeface="Arial Narrow" panose="020B0606020202030204" charset="0"/>
                <a:cs typeface="Arial Narrow" panose="020B0606020202030204" charset="0"/>
                <a:sym typeface="+mn-ea"/>
              </a:rPr>
              <a:t>pet</a:t>
            </a:r>
            <a:endParaRPr lang="en-US" sz="1200">
              <a:solidFill>
                <a:schemeClr val="tx1"/>
              </a:solidFill>
              <a:latin typeface="Arial Narrow" panose="020B0606020202030204" charset="0"/>
              <a:cs typeface="Arial Narrow" panose="020B0606020202030204" charset="0"/>
              <a:sym typeface="+mn-ea"/>
            </a:endParaRPr>
          </a:p>
        </p:txBody>
      </p:sp>
      <p:sp>
        <p:nvSpPr>
          <p:cNvPr id="29" name="Rounded Rectangle 28"/>
          <p:cNvSpPr/>
          <p:nvPr/>
        </p:nvSpPr>
        <p:spPr>
          <a:xfrm>
            <a:off x="6764655" y="6113145"/>
            <a:ext cx="741680" cy="351155"/>
          </a:xfrm>
          <a:prstGeom prst="round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p>
            <a:pPr algn="ctr"/>
            <a:r>
              <a:rPr lang="en-US" sz="1200">
                <a:solidFill>
                  <a:schemeClr val="tx1"/>
                </a:solidFill>
                <a:latin typeface="Arial Narrow" panose="020B0606020202030204" charset="0"/>
                <a:cs typeface="Arial Narrow" panose="020B0606020202030204" charset="0"/>
              </a:rPr>
              <a:t>petTravel</a:t>
            </a:r>
            <a:endParaRPr lang="en-US" sz="1200">
              <a:solidFill>
                <a:schemeClr val="tx1"/>
              </a:solidFill>
              <a:latin typeface="Arial Narrow" panose="020B0606020202030204" charset="0"/>
              <a:cs typeface="Arial Narrow" panose="020B0606020202030204" charset="0"/>
            </a:endParaRPr>
          </a:p>
        </p:txBody>
      </p:sp>
      <p:sp>
        <p:nvSpPr>
          <p:cNvPr id="30" name="Flowchart: Magnetic Disk 29"/>
          <p:cNvSpPr/>
          <p:nvPr/>
        </p:nvSpPr>
        <p:spPr>
          <a:xfrm>
            <a:off x="6035675" y="6313805"/>
            <a:ext cx="350520" cy="12763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Flowchart: Magnetic Disk 31"/>
          <p:cNvSpPr/>
          <p:nvPr/>
        </p:nvSpPr>
        <p:spPr>
          <a:xfrm>
            <a:off x="6972935" y="6313805"/>
            <a:ext cx="313055" cy="12763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3" name="Straight Arrow Connector 32"/>
          <p:cNvCxnSpPr>
            <a:stCxn id="5" idx="2"/>
            <a:endCxn id="6" idx="3"/>
          </p:cNvCxnSpPr>
          <p:nvPr/>
        </p:nvCxnSpPr>
        <p:spPr>
          <a:xfrm>
            <a:off x="6655435" y="563880"/>
            <a:ext cx="5715" cy="2482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688455" y="1096645"/>
            <a:ext cx="5715" cy="2482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52260" y="1514475"/>
            <a:ext cx="10795" cy="2057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2"/>
          </p:cNvCxnSpPr>
          <p:nvPr/>
        </p:nvCxnSpPr>
        <p:spPr>
          <a:xfrm>
            <a:off x="6632575" y="2010410"/>
            <a:ext cx="12700" cy="2743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7" idx="2"/>
            <a:endCxn id="12" idx="0"/>
          </p:cNvCxnSpPr>
          <p:nvPr/>
        </p:nvCxnSpPr>
        <p:spPr>
          <a:xfrm>
            <a:off x="6633210" y="2525395"/>
            <a:ext cx="12700" cy="2743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2" idx="3"/>
            <a:endCxn id="13" idx="0"/>
          </p:cNvCxnSpPr>
          <p:nvPr/>
        </p:nvCxnSpPr>
        <p:spPr>
          <a:xfrm>
            <a:off x="7323455" y="2975610"/>
            <a:ext cx="3415665" cy="41338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2"/>
          </p:cNvCxnSpPr>
          <p:nvPr/>
        </p:nvCxnSpPr>
        <p:spPr>
          <a:xfrm flipH="1">
            <a:off x="6638925" y="3150870"/>
            <a:ext cx="6985" cy="3517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619875" y="3733165"/>
            <a:ext cx="3810" cy="1898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1" idx="3"/>
            <a:endCxn id="13" idx="1"/>
          </p:cNvCxnSpPr>
          <p:nvPr/>
        </p:nvCxnSpPr>
        <p:spPr>
          <a:xfrm flipV="1">
            <a:off x="7369175" y="4032250"/>
            <a:ext cx="2299970" cy="44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2" idx="0"/>
          </p:cNvCxnSpPr>
          <p:nvPr/>
        </p:nvCxnSpPr>
        <p:spPr>
          <a:xfrm>
            <a:off x="6624320" y="4196715"/>
            <a:ext cx="15240" cy="215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637020" y="4902835"/>
            <a:ext cx="14605" cy="1854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661150" y="5270500"/>
            <a:ext cx="4445" cy="1943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682740" y="5697220"/>
            <a:ext cx="1270" cy="1924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6" idx="3"/>
            <a:endCxn id="13" idx="2"/>
          </p:cNvCxnSpPr>
          <p:nvPr/>
        </p:nvCxnSpPr>
        <p:spPr>
          <a:xfrm flipV="1">
            <a:off x="7369175" y="4674870"/>
            <a:ext cx="3369945" cy="90614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 y="3378835"/>
            <a:ext cx="9144000" cy="527050"/>
          </a:xfrm>
        </p:spPr>
        <p:txBody>
          <a:bodyPr>
            <a:normAutofit fontScale="90000"/>
          </a:bodyPr>
          <a:lstStyle/>
          <a:p>
            <a:pPr algn="l"/>
            <a:r>
              <a:rPr lang="en-US" sz="4000" dirty="0">
                <a:latin typeface="Arial" panose="020B0604020202020204" pitchFamily="34" charset="0"/>
                <a:cs typeface="Arial" panose="020B0604020202020204" pitchFamily="34" charset="0"/>
              </a:rPr>
              <a:t>Architecture Overview</a:t>
            </a:r>
            <a:endParaRPr lang="en-US"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76225" y="949325"/>
            <a:ext cx="11385550" cy="2134870"/>
          </a:xfrm>
        </p:spPr>
        <p:txBody>
          <a:bodyPr>
            <a:normAutofit fontScale="90000"/>
          </a:bodyPr>
          <a:lstStyle/>
          <a:p>
            <a:pPr algn="l"/>
            <a:r>
              <a:rPr lang="en-US" sz="1600">
                <a:latin typeface="Arial" panose="020B0604020202020204" pitchFamily="34" charset="0"/>
                <a:cs typeface="Arial" panose="020B0604020202020204" pitchFamily="34" charset="0"/>
              </a:rPr>
              <a:t>- Assuming it will be offered as mobile app to start with and will be expanded to desktop version in later phase.</a:t>
            </a:r>
            <a:endParaRPr lang="en-US" sz="1600">
              <a:latin typeface="Arial" panose="020B0604020202020204" pitchFamily="34" charset="0"/>
              <a:cs typeface="Arial" panose="020B0604020202020204" pitchFamily="34" charset="0"/>
            </a:endParaRPr>
          </a:p>
          <a:p>
            <a:pPr algn="l"/>
            <a:r>
              <a:rPr lang="en-US" sz="1600">
                <a:latin typeface="Arial" panose="020B0604020202020204" pitchFamily="34" charset="0"/>
                <a:cs typeface="Arial" panose="020B0604020202020204" pitchFamily="34" charset="0"/>
                <a:sym typeface="+mn-ea"/>
              </a:rPr>
              <a:t>- Assuming it will be offered as 24x7 service.</a:t>
            </a: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algn="l"/>
            <a:r>
              <a:rPr lang="en-US" sz="1600">
                <a:latin typeface="Arial" panose="020B0604020202020204" pitchFamily="34" charset="0"/>
                <a:cs typeface="Arial" panose="020B0604020202020204" pitchFamily="34" charset="0"/>
              </a:rPr>
              <a:t>- Providing features of pet medical history, vaccination details etc will be offered as part of future releases. </a:t>
            </a:r>
            <a:endParaRPr lang="en-US" sz="1600">
              <a:latin typeface="Arial" panose="020B0604020202020204" pitchFamily="34" charset="0"/>
              <a:cs typeface="Arial" panose="020B0604020202020204" pitchFamily="34" charset="0"/>
            </a:endParaRPr>
          </a:p>
          <a:p>
            <a:pPr algn="l"/>
            <a:r>
              <a:rPr lang="en-US" sz="1600">
                <a:latin typeface="Arial" panose="020B0604020202020204" pitchFamily="34" charset="0"/>
                <a:cs typeface="Arial" panose="020B0604020202020204" pitchFamily="34" charset="0"/>
              </a:rPr>
              <a:t>- These micro services will be deployed in two data centers/regions to handle diaster recovery scenarios.</a:t>
            </a:r>
            <a:endParaRPr lang="en-US" sz="1600">
              <a:latin typeface="Arial" panose="020B0604020202020204" pitchFamily="34" charset="0"/>
              <a:cs typeface="Arial" panose="020B0604020202020204" pitchFamily="34" charset="0"/>
            </a:endParaRPr>
          </a:p>
          <a:p>
            <a:pPr algn="l"/>
            <a:r>
              <a:rPr lang="en-US" sz="1600">
                <a:latin typeface="Arial" panose="020B0604020202020204" pitchFamily="34" charset="0"/>
                <a:cs typeface="Arial" panose="020B0604020202020204" pitchFamily="34" charset="0"/>
              </a:rPr>
              <a:t>- Technology choice selection will be performed in next stage of design. For this POC, MySql is considered for database, SpringBoot for API development. Gateways and loadbalances are not considered for this POC as the focus was given on application. </a:t>
            </a:r>
            <a:endParaRPr lang="en-US" sz="1600">
              <a:latin typeface="Arial" panose="020B0604020202020204" pitchFamily="34" charset="0"/>
              <a:cs typeface="Arial" panose="020B0604020202020204" pitchFamily="34" charset="0"/>
            </a:endParaRPr>
          </a:p>
          <a:p>
            <a:pPr algn="l"/>
            <a:r>
              <a:rPr lang="en-US" sz="1600">
                <a:latin typeface="Arial" panose="020B0604020202020204" pitchFamily="34" charset="0"/>
                <a:cs typeface="Arial" panose="020B0604020202020204" pitchFamily="34" charset="0"/>
              </a:rPr>
              <a:t>- Data will be encrypted both in transit and at rest</a:t>
            </a:r>
            <a:endParaRPr lang="en-US" sz="1600">
              <a:latin typeface="Arial" panose="020B0604020202020204" pitchFamily="34" charset="0"/>
              <a:cs typeface="Arial" panose="020B0604020202020204" pitchFamily="34" charset="0"/>
            </a:endParaRPr>
          </a:p>
        </p:txBody>
      </p:sp>
      <p:sp>
        <p:nvSpPr>
          <p:cNvPr id="4" name="Title 1"/>
          <p:cNvSpPr>
            <a:spLocks noGrp="1"/>
          </p:cNvSpPr>
          <p:nvPr/>
        </p:nvSpPr>
        <p:spPr>
          <a:xfrm>
            <a:off x="210820" y="422275"/>
            <a:ext cx="9144000" cy="5270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latin typeface="Arial" panose="020B0604020202020204" pitchFamily="34" charset="0"/>
                <a:cs typeface="Arial" panose="020B0604020202020204" pitchFamily="34" charset="0"/>
              </a:rPr>
              <a:t>Assumptions</a:t>
            </a:r>
            <a:endParaRPr lang="en-US" sz="4000" dirty="0">
              <a:latin typeface="Arial" panose="020B0604020202020204" pitchFamily="34" charset="0"/>
              <a:cs typeface="Arial" panose="020B0604020202020204" pitchFamily="34" charset="0"/>
            </a:endParaRPr>
          </a:p>
        </p:txBody>
      </p:sp>
      <p:sp>
        <p:nvSpPr>
          <p:cNvPr id="5" name="Subtitle 2"/>
          <p:cNvSpPr>
            <a:spLocks noGrp="1"/>
          </p:cNvSpPr>
          <p:nvPr/>
        </p:nvSpPr>
        <p:spPr>
          <a:xfrm>
            <a:off x="126365" y="3804920"/>
            <a:ext cx="11959590" cy="2538095"/>
          </a:xfrm>
          <a:prstGeom prst="rect">
            <a:avLst/>
          </a:prstGeom>
        </p:spPr>
        <p:txBody>
          <a:bodyPr vert="horz" wrap="square" lIns="91440" tIns="45720" rIns="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a:latin typeface="Arial" panose="020B0604020202020204" pitchFamily="34" charset="0"/>
                <a:cs typeface="Arial" panose="020B0604020202020204" pitchFamily="34" charset="0"/>
                <a:sym typeface="+mn-ea"/>
              </a:rPr>
              <a:t>- </a:t>
            </a:r>
            <a:r>
              <a:rPr lang="en-US" sz="1400">
                <a:latin typeface="Arial" panose="020B0604020202020204" pitchFamily="34" charset="0"/>
                <a:cs typeface="Arial" panose="020B0604020202020204" pitchFamily="34" charset="0"/>
                <a:sym typeface="+mn-ea"/>
              </a:rPr>
              <a:t>This application is recommended to deploy on Cloud for effective handling of user growth and for faster delivery</a:t>
            </a:r>
            <a:endParaRPr lang="en-US" sz="1400">
              <a:latin typeface="Arial" panose="020B0604020202020204" pitchFamily="34" charset="0"/>
              <a:cs typeface="Arial" panose="020B0604020202020204" pitchFamily="34" charset="0"/>
              <a:sym typeface="+mn-ea"/>
            </a:endParaRPr>
          </a:p>
          <a:p>
            <a:pPr algn="l"/>
            <a:r>
              <a:rPr lang="en-US" sz="1400">
                <a:latin typeface="Arial" panose="020B0604020202020204" pitchFamily="34" charset="0"/>
                <a:cs typeface="Arial" panose="020B0604020202020204" pitchFamily="34" charset="0"/>
              </a:rPr>
              <a:t>- Identity store: maintains user biometrics, credentials and is responsible for authenticating and authorizing the users. </a:t>
            </a:r>
            <a:endParaRPr lang="en-US" sz="1400">
              <a:latin typeface="Arial" panose="020B0604020202020204" pitchFamily="34" charset="0"/>
              <a:cs typeface="Arial" panose="020B0604020202020204" pitchFamily="34" charset="0"/>
            </a:endParaRPr>
          </a:p>
          <a:p>
            <a:pPr algn="l"/>
            <a:r>
              <a:rPr lang="en-US" sz="1400">
                <a:latin typeface="Arial" panose="020B0604020202020204" pitchFamily="34" charset="0"/>
                <a:cs typeface="Arial" panose="020B0604020202020204" pitchFamily="34" charset="0"/>
              </a:rPr>
              <a:t>- Channel specific experience micro services: provides channel specific user experience for better usability of application. </a:t>
            </a:r>
            <a:endParaRPr lang="en-US" sz="1400">
              <a:latin typeface="Arial" panose="020B0604020202020204" pitchFamily="34" charset="0"/>
              <a:cs typeface="Arial" panose="020B0604020202020204" pitchFamily="34" charset="0"/>
            </a:endParaRPr>
          </a:p>
          <a:p>
            <a:pPr algn="l"/>
            <a:r>
              <a:rPr lang="en-US" sz="1400">
                <a:latin typeface="Arial" panose="020B0604020202020204" pitchFamily="34" charset="0"/>
                <a:cs typeface="Arial" panose="020B0604020202020204" pitchFamily="34" charset="0"/>
              </a:rPr>
              <a:t>- pet microservice: responsible to pet maintenance and serves below use cases</a:t>
            </a:r>
            <a:endParaRPr lang="en-US" sz="1400">
              <a:latin typeface="Arial" panose="020B0604020202020204" pitchFamily="34" charset="0"/>
              <a:cs typeface="Arial" panose="020B0604020202020204" pitchFamily="34" charset="0"/>
            </a:endParaRPr>
          </a:p>
          <a:p>
            <a:pPr marL="434340" indent="10160" algn="l"/>
            <a:r>
              <a:rPr lang="en-US" sz="1400">
                <a:latin typeface="Arial" panose="020B0604020202020204" pitchFamily="34" charset="0"/>
                <a:cs typeface="Arial" panose="020B0604020202020204" pitchFamily="34" charset="0"/>
              </a:rPr>
              <a:t>- user and their pet onboarding, maintenance activities like capturing user and pet preferences, type of access to app, entitlted services etc</a:t>
            </a:r>
            <a:endParaRPr lang="en-US" sz="1400">
              <a:latin typeface="Arial" panose="020B0604020202020204" pitchFamily="34" charset="0"/>
              <a:cs typeface="Arial" panose="020B0604020202020204" pitchFamily="34" charset="0"/>
            </a:endParaRPr>
          </a:p>
          <a:p>
            <a:pPr marL="434340" indent="10160" algn="l"/>
            <a:r>
              <a:rPr lang="en-US" sz="1400">
                <a:latin typeface="Arial" panose="020B0604020202020204" pitchFamily="34" charset="0"/>
                <a:cs typeface="Arial" panose="020B0604020202020204" pitchFamily="34" charset="0"/>
              </a:rPr>
              <a:t>- Features like other pet owners in 5mile radius will be provided by this service.   </a:t>
            </a:r>
            <a:endParaRPr lang="en-US" sz="1400">
              <a:latin typeface="Arial" panose="020B0604020202020204" pitchFamily="34" charset="0"/>
              <a:cs typeface="Arial" panose="020B0604020202020204" pitchFamily="34" charset="0"/>
            </a:endParaRPr>
          </a:p>
          <a:p>
            <a:pPr algn="l"/>
            <a:r>
              <a:rPr lang="en-US" sz="1400">
                <a:latin typeface="Arial" panose="020B0604020202020204" pitchFamily="34" charset="0"/>
                <a:cs typeface="Arial" panose="020B0604020202020204" pitchFamily="34" charset="0"/>
              </a:rPr>
              <a:t>- petTravel microservice: responsible for maintenance of pet travel details. </a:t>
            </a:r>
            <a:endParaRPr lang="en-US" sz="1400">
              <a:latin typeface="Arial" panose="020B0604020202020204" pitchFamily="34" charset="0"/>
              <a:cs typeface="Arial" panose="020B0604020202020204" pitchFamily="34" charset="0"/>
            </a:endParaRPr>
          </a:p>
          <a:p>
            <a:pPr marL="434340" indent="10160" algn="l"/>
            <a:r>
              <a:rPr lang="en-US" sz="1400">
                <a:latin typeface="Arial" panose="020B0604020202020204" pitchFamily="34" charset="0"/>
                <a:cs typeface="Arial" panose="020B0604020202020204" pitchFamily="34" charset="0"/>
                <a:sym typeface="+mn-ea"/>
              </a:rPr>
              <a:t>- storing of pet travel details, retrieval of historical location data(either 1 day or 30 days based on type of access entitled to) for a pet under a user</a:t>
            </a:r>
            <a:endParaRPr lang="en-US" sz="14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2228</Words>
  <Application>WPS Presentation</Application>
  <PresentationFormat>Widescreen</PresentationFormat>
  <Paragraphs>82</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Arial Narrow</vt:lpstr>
      <vt:lpstr>Microsoft YaHei</vt:lpstr>
      <vt:lpstr>Arial Unicode MS</vt:lpstr>
      <vt:lpstr>Calibri Light</vt:lpstr>
      <vt:lpstr>Calibri</vt:lpstr>
      <vt:lpstr>Office Theme</vt:lpstr>
      <vt:lpstr>Context</vt:lpstr>
      <vt:lpstr>High Level  Architecture</vt:lpstr>
      <vt:lpstr>Architecture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dc:title>
  <dc:creator/>
  <cp:lastModifiedBy>Sidhartha</cp:lastModifiedBy>
  <cp:revision>4</cp:revision>
  <dcterms:created xsi:type="dcterms:W3CDTF">2021-06-05T19:44:00Z</dcterms:created>
  <dcterms:modified xsi:type="dcterms:W3CDTF">2021-06-05T20:56:15Z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