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58" name="Google Shape;58;g109e30ca3ca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09e30ca3ca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63"/>
        <p:cNvGrpSpPr/>
        <p:nvPr/>
      </p:nvGrpSpPr>
      <p:grpSpPr>
        <a:xfrm>
          <a:off x="0" y="0"/>
          <a:ext cx="0" cy="0"/>
          <a:chOff x="0" y="0"/>
          <a:chExt cx="0" cy="0"/>
        </a:xfrm>
      </p:grpSpPr>
      <p:sp>
        <p:nvSpPr>
          <p:cNvPr id="64" name="Google Shape;64;g109e30ca3ca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09e30ca3ca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69"/>
        <p:cNvGrpSpPr/>
        <p:nvPr/>
      </p:nvGrpSpPr>
      <p:grpSpPr>
        <a:xfrm>
          <a:off x="0" y="0"/>
          <a:ext cx="0" cy="0"/>
          <a:chOff x="0" y="0"/>
          <a:chExt cx="0" cy="0"/>
        </a:xfrm>
      </p:grpSpPr>
      <p:sp>
        <p:nvSpPr>
          <p:cNvPr id="70" name="Google Shape;70;g109f0eeb185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09f0eeb185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75"/>
        <p:cNvGrpSpPr/>
        <p:nvPr/>
      </p:nvGrpSpPr>
      <p:grpSpPr>
        <a:xfrm>
          <a:off x="0" y="0"/>
          <a:ext cx="0" cy="0"/>
          <a:chOff x="0" y="0"/>
          <a:chExt cx="0" cy="0"/>
        </a:xfrm>
      </p:grpSpPr>
      <p:sp>
        <p:nvSpPr>
          <p:cNvPr id="76" name="Google Shape;76;g109e30ca3ca_0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9e30ca3ca_0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81"/>
        <p:cNvGrpSpPr/>
        <p:nvPr/>
      </p:nvGrpSpPr>
      <p:grpSpPr>
        <a:xfrm>
          <a:off x="0" y="0"/>
          <a:ext cx="0" cy="0"/>
          <a:chOff x="0" y="0"/>
          <a:chExt cx="0" cy="0"/>
        </a:xfrm>
      </p:grpSpPr>
      <p:sp>
        <p:nvSpPr>
          <p:cNvPr id="82" name="Google Shape;82;g109f0eeb185_0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09f0eeb185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7934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2335" b="1"/>
              <a:t>DRUG RECOMMENDATION BASED ON  SENTIMENTAL ANALYSIS</a:t>
            </a:r>
            <a:endParaRPr sz="2335" b="1"/>
          </a:p>
          <a:p>
            <a:pPr marL="0" lvl="0" indent="0" algn="ctr" rtl="0">
              <a:spcBef>
                <a:spcPts val="0"/>
              </a:spcBef>
              <a:spcAft>
                <a:spcPts val="0"/>
              </a:spcAft>
              <a:buNone/>
            </a:pPr>
          </a:p>
        </p:txBody>
      </p:sp>
      <p:sp>
        <p:nvSpPr>
          <p:cNvPr id="55" name="Google Shape;55;p13"/>
          <p:cNvSpPr txBox="1"/>
          <p:nvPr>
            <p:ph type="subTitle" idx="1"/>
          </p:nvPr>
        </p:nvSpPr>
        <p:spPr>
          <a:xfrm>
            <a:off x="716450" y="3846075"/>
            <a:ext cx="8520600" cy="1297500"/>
          </a:xfrm>
          <a:prstGeom prst="rect">
            <a:avLst/>
          </a:prstGeom>
        </p:spPr>
        <p:txBody>
          <a:bodyPr spcFirstLastPara="1" wrap="square" lIns="91425" tIns="91425" rIns="91425" bIns="91425" anchor="t" anchorCtr="0">
            <a:normAutofit fontScale="25000"/>
          </a:bodyPr>
          <a:lstStyle/>
          <a:p>
            <a:pPr marL="0" lvl="0" indent="0" algn="ctr" rtl="0">
              <a:lnSpc>
                <a:spcPct val="115000"/>
              </a:lnSpc>
              <a:spcBef>
                <a:spcPts val="0"/>
              </a:spcBef>
              <a:spcAft>
                <a:spcPts val="0"/>
              </a:spcAft>
              <a:buNone/>
            </a:pPr>
            <a:r>
              <a:rPr lang="en-GB">
                <a:solidFill>
                  <a:schemeClr val="dk1"/>
                </a:solidFill>
              </a:rPr>
              <a:t>                                                 </a:t>
            </a:r>
            <a:r>
              <a:rPr lang="en-GB" sz="8055" b="1">
                <a:solidFill>
                  <a:schemeClr val="dk1"/>
                </a:solidFill>
              </a:rPr>
              <a:t>SUBMITTED BY</a:t>
            </a:r>
            <a:endParaRPr sz="8055" b="1">
              <a:solidFill>
                <a:schemeClr val="dk1"/>
              </a:solidFill>
            </a:endParaRPr>
          </a:p>
          <a:p>
            <a:pPr marL="0" lvl="0" indent="0" algn="r" rtl="0">
              <a:lnSpc>
                <a:spcPct val="115000"/>
              </a:lnSpc>
              <a:spcBef>
                <a:spcPts val="0"/>
              </a:spcBef>
              <a:spcAft>
                <a:spcPts val="0"/>
              </a:spcAft>
              <a:buNone/>
            </a:pPr>
            <a:r>
              <a:rPr lang="en-GB" sz="8055" b="1">
                <a:solidFill>
                  <a:schemeClr val="dk1"/>
                </a:solidFill>
              </a:rPr>
              <a:t>Sanjay Chinni Karthick.V-2018103586</a:t>
            </a:r>
            <a:endParaRPr sz="8055" b="1">
              <a:solidFill>
                <a:schemeClr val="dk1"/>
              </a:solidFill>
            </a:endParaRPr>
          </a:p>
          <a:p>
            <a:pPr marL="0" lvl="0" indent="0" algn="ctr" rtl="0">
              <a:lnSpc>
                <a:spcPct val="115000"/>
              </a:lnSpc>
              <a:spcBef>
                <a:spcPts val="0"/>
              </a:spcBef>
              <a:spcAft>
                <a:spcPts val="0"/>
              </a:spcAft>
              <a:buNone/>
            </a:pPr>
            <a:r>
              <a:rPr lang="en-GB" sz="8055" b="1">
                <a:solidFill>
                  <a:schemeClr val="dk1"/>
                </a:solidFill>
              </a:rPr>
              <a:t>                              Chandru.R-2018103017</a:t>
            </a:r>
            <a:endParaRPr sz="8055" b="1">
              <a:solidFill>
                <a:schemeClr val="dk1"/>
              </a:solidFill>
            </a:endParaRPr>
          </a:p>
        </p:txBody>
      </p:sp>
      <p:sp>
        <p:nvSpPr>
          <p:cNvPr id="56" name="Google Shape;56;p13"/>
          <p:cNvSpPr txBox="1"/>
          <p:nvPr/>
        </p:nvSpPr>
        <p:spPr>
          <a:xfrm>
            <a:off x="902400" y="270900"/>
            <a:ext cx="7339200" cy="954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500" b="1"/>
              <a:t>CS6030 - NATURAL LANGUAGE PROCESSING MINI PROJECT</a:t>
            </a:r>
            <a:endParaRPr sz="25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162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a:t>
            </a:r>
            <a:endParaRPr lang="en-GB"/>
          </a:p>
        </p:txBody>
      </p:sp>
      <p:sp>
        <p:nvSpPr>
          <p:cNvPr id="62" name="Google Shape;62;p14"/>
          <p:cNvSpPr txBox="1"/>
          <p:nvPr>
            <p:ph type="body" idx="1"/>
          </p:nvPr>
        </p:nvSpPr>
        <p:spPr>
          <a:xfrm>
            <a:off x="217625" y="832125"/>
            <a:ext cx="8520600" cy="4110000"/>
          </a:xfrm>
          <a:prstGeom prst="rect">
            <a:avLst/>
          </a:prstGeom>
        </p:spPr>
        <p:txBody>
          <a:bodyPr spcFirstLastPara="1" wrap="square" lIns="91425" tIns="91425" rIns="91425" bIns="91425" anchor="t" anchorCtr="0">
            <a:normAutofit fontScale="25000" lnSpcReduction="20000"/>
          </a:bodyPr>
          <a:lstStyle/>
          <a:p>
            <a:pPr marL="0" lvl="0" indent="0" algn="just" rtl="0">
              <a:lnSpc>
                <a:spcPct val="150000"/>
              </a:lnSpc>
              <a:spcBef>
                <a:spcPts val="0"/>
              </a:spcBef>
              <a:spcAft>
                <a:spcPts val="0"/>
              </a:spcAft>
              <a:buClr>
                <a:schemeClr val="dk1"/>
              </a:buClr>
              <a:buSzPts val="275"/>
              <a:buFont typeface="Arial" panose="020B0604020202020204"/>
              <a:buNone/>
            </a:pPr>
            <a:r>
              <a:rPr lang="en-GB" sz="8300">
                <a:solidFill>
                  <a:schemeClr val="dk1"/>
                </a:solidFill>
                <a:latin typeface="Times New Roman" panose="02020603050405020304"/>
                <a:ea typeface="Times New Roman" panose="02020603050405020304"/>
                <a:cs typeface="Times New Roman" panose="02020603050405020304"/>
                <a:sym typeface="Times New Roman" panose="02020603050405020304"/>
              </a:rPr>
              <a:t>One of the most commonly found concerns among patients when confronted with any medical condition is which physician to trust. There are more people every day caring about the health and medical diagnosis problem but still </a:t>
            </a:r>
            <a:r>
              <a:rPr lang="en-GB" sz="8300">
                <a:solidFill>
                  <a:srgbClr val="FF0000"/>
                </a:solidFill>
                <a:latin typeface="Times New Roman" panose="02020603050405020304"/>
                <a:ea typeface="Times New Roman" panose="02020603050405020304"/>
                <a:cs typeface="Times New Roman" panose="02020603050405020304"/>
                <a:sym typeface="Times New Roman" panose="02020603050405020304"/>
              </a:rPr>
              <a:t>many lose their lives due to medical errors</a:t>
            </a:r>
            <a:r>
              <a:rPr lang="en-GB" sz="8300">
                <a:solidFill>
                  <a:schemeClr val="dk1"/>
                </a:solidFill>
                <a:latin typeface="Times New Roman" panose="02020603050405020304"/>
                <a:ea typeface="Times New Roman" panose="02020603050405020304"/>
                <a:cs typeface="Times New Roman" panose="02020603050405020304"/>
                <a:sym typeface="Times New Roman" panose="02020603050405020304"/>
              </a:rPr>
              <a:t>. Survey says more than </a:t>
            </a:r>
            <a:r>
              <a:rPr lang="en-IN" altLang="en-GB" sz="8300">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r>
              <a:rPr lang="en-GB" sz="8300">
                <a:solidFill>
                  <a:schemeClr val="dk1"/>
                </a:solidFill>
                <a:latin typeface="Times New Roman" panose="02020603050405020304"/>
                <a:ea typeface="Times New Roman" panose="02020603050405020304"/>
                <a:cs typeface="Times New Roman" panose="02020603050405020304"/>
                <a:sym typeface="Times New Roman" panose="02020603050405020304"/>
              </a:rPr>
              <a:t>2% medication errors are caused by doctors because they write prescriptions based on their experience which is quite limited. Hence, </a:t>
            </a:r>
            <a:r>
              <a:rPr lang="en-GB" sz="8300">
                <a:solidFill>
                  <a:srgbClr val="FF0000"/>
                </a:solidFill>
                <a:latin typeface="Times New Roman" panose="02020603050405020304"/>
                <a:ea typeface="Times New Roman" panose="02020603050405020304"/>
                <a:cs typeface="Times New Roman" panose="02020603050405020304"/>
                <a:sym typeface="Times New Roman" panose="02020603050405020304"/>
              </a:rPr>
              <a:t>finding appropriate physicians to diagnose and treat medical conditions is one of the most important decisions</a:t>
            </a:r>
            <a:r>
              <a:rPr lang="en-GB" sz="8300">
                <a:solidFill>
                  <a:schemeClr val="dk1"/>
                </a:solidFill>
                <a:latin typeface="Times New Roman" panose="02020603050405020304"/>
                <a:ea typeface="Times New Roman" panose="02020603050405020304"/>
                <a:cs typeface="Times New Roman" panose="02020603050405020304"/>
                <a:sym typeface="Times New Roman" panose="02020603050405020304"/>
              </a:rPr>
              <a:t> a patient must make.Advancement in Data mining and </a:t>
            </a:r>
            <a:r>
              <a:rPr lang="en-GB" sz="8300">
                <a:solidFill>
                  <a:srgbClr val="FF0000"/>
                </a:solidFill>
                <a:latin typeface="Times New Roman" panose="02020603050405020304"/>
                <a:ea typeface="Times New Roman" panose="02020603050405020304"/>
                <a:cs typeface="Times New Roman" panose="02020603050405020304"/>
                <a:sym typeface="Times New Roman" panose="02020603050405020304"/>
              </a:rPr>
              <a:t>Recommender Technologies helps patients</a:t>
            </a:r>
            <a:r>
              <a:rPr lang="en-GB" sz="8300">
                <a:solidFill>
                  <a:schemeClr val="dk1"/>
                </a:solidFill>
                <a:latin typeface="Times New Roman" panose="02020603050405020304"/>
                <a:ea typeface="Times New Roman" panose="02020603050405020304"/>
                <a:cs typeface="Times New Roman" panose="02020603050405020304"/>
                <a:sym typeface="Times New Roman" panose="02020603050405020304"/>
              </a:rPr>
              <a:t>  to get information about  the drug  by just entering the disease they are suffering with.</a:t>
            </a:r>
            <a:endParaRPr sz="83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50000"/>
              </a:lnSpc>
              <a:spcBef>
                <a:spcPts val="800"/>
              </a:spcBef>
              <a:spcAft>
                <a:spcPts val="0"/>
              </a:spcAft>
              <a:buClr>
                <a:schemeClr val="dk1"/>
              </a:buClr>
              <a:buSzPts val="275"/>
              <a:buFont typeface="Arial" panose="020B0604020202020204"/>
              <a:buNone/>
            </a:pPr>
            <a:endParaRPr sz="83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800"/>
              </a:spcBef>
              <a:spcAft>
                <a:spcPts val="1200"/>
              </a:spcAft>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201925"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OBJECTIVE</a:t>
            </a:r>
            <a:endParaRPr lang="en-GB"/>
          </a:p>
        </p:txBody>
      </p:sp>
      <p:sp>
        <p:nvSpPr>
          <p:cNvPr id="68" name="Google Shape;68;p15"/>
          <p:cNvSpPr txBox="1"/>
          <p:nvPr>
            <p:ph type="body" idx="1"/>
          </p:nvPr>
        </p:nvSpPr>
        <p:spPr>
          <a:xfrm>
            <a:off x="201925" y="493850"/>
            <a:ext cx="8520600" cy="46497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The of main </a:t>
            </a: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objective  is to design and implement </a:t>
            </a: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a Drug Recommendation System that </a:t>
            </a: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 explore possibilities of potential knowledge from diagnosis history records and reviews and ratings on drugs to help doctors prescribe the correct medication and decrease the medication errors effectively. </a:t>
            </a:r>
            <a:r>
              <a:rPr lang="en-GB">
                <a:solidFill>
                  <a:srgbClr val="FF0000"/>
                </a:solidFill>
                <a:latin typeface="Times New Roman" panose="02020603050405020304"/>
                <a:ea typeface="Times New Roman" panose="02020603050405020304"/>
                <a:cs typeface="Times New Roman" panose="02020603050405020304"/>
                <a:sym typeface="Times New Roman" panose="02020603050405020304"/>
              </a:rPr>
              <a:t>Sentimental Analysis is applied on the drug reviews</a:t>
            </a: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 and based on the probabilistic score of the side effects of the drugs the most apt and popular drug is recommended.</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800"/>
              </a:spcBef>
              <a:spcAft>
                <a:spcPts val="0"/>
              </a:spcAft>
              <a:buNone/>
            </a:pPr>
          </a:p>
          <a:p>
            <a:pPr marL="0" lvl="0" indent="0" algn="l" rtl="0">
              <a:spcBef>
                <a:spcPts val="1200"/>
              </a:spcBef>
              <a:spcAft>
                <a:spcPts val="1200"/>
              </a:spcAft>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107850" y="1000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DATASETS</a:t>
            </a:r>
            <a:endParaRPr lang="en-GB"/>
          </a:p>
        </p:txBody>
      </p:sp>
      <p:sp>
        <p:nvSpPr>
          <p:cNvPr id="74" name="Google Shape;74;p16"/>
          <p:cNvSpPr txBox="1"/>
          <p:nvPr>
            <p:ph type="body" idx="1"/>
          </p:nvPr>
        </p:nvSpPr>
        <p:spPr>
          <a:xfrm>
            <a:off x="107850" y="672750"/>
            <a:ext cx="8520600" cy="4158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solidFill>
                  <a:schemeClr val="dk1"/>
                </a:solidFill>
              </a:rPr>
              <a:t>Drug Review dataset</a:t>
            </a:r>
            <a:r>
              <a:rPr lang="en-GB">
                <a:solidFill>
                  <a:schemeClr val="dk1"/>
                </a:solidFill>
              </a:rPr>
              <a:t>-The dataset is gathered from the </a:t>
            </a:r>
            <a:r>
              <a:rPr lang="en-GB">
                <a:solidFill>
                  <a:srgbClr val="FF0000"/>
                </a:solidFill>
              </a:rPr>
              <a:t>UCI Machine Learning Repository for DrugReview</a:t>
            </a:r>
            <a:r>
              <a:rPr lang="en-GB">
                <a:solidFill>
                  <a:schemeClr val="dk1"/>
                </a:solidFill>
              </a:rPr>
              <a:t> which provides patient reviews on specific drugs along with related conditions and a 10-star patient rating reflecting overall patient satisfaction.It contains 7 columns ID, Drug name, Disease, Symptoms, Review, Rating, Date, Useful count</a:t>
            </a:r>
            <a:endParaRPr>
              <a:solidFill>
                <a:schemeClr val="dk1"/>
              </a:solidFill>
            </a:endParaRPr>
          </a:p>
          <a:p>
            <a:pPr marL="0" lvl="0" indent="0" algn="l" rtl="0">
              <a:spcBef>
                <a:spcPts val="1200"/>
              </a:spcBef>
              <a:spcAft>
                <a:spcPts val="1200"/>
              </a:spcAft>
              <a:buNone/>
            </a:pPr>
            <a:r>
              <a:rPr lang="en-GB" b="1">
                <a:solidFill>
                  <a:schemeClr val="dk1"/>
                </a:solidFill>
              </a:rPr>
              <a:t>Drugs Side effects dataset</a:t>
            </a:r>
            <a:r>
              <a:rPr lang="en-GB">
                <a:solidFill>
                  <a:schemeClr val="dk1"/>
                </a:solidFill>
              </a:rPr>
              <a:t>-This dataset is again gathered from </a:t>
            </a:r>
            <a:r>
              <a:rPr lang="en-GB">
                <a:solidFill>
                  <a:srgbClr val="FF0000"/>
                </a:solidFill>
              </a:rPr>
              <a:t>UCI Machine Learning Repository for Side Effects of Drugs</a:t>
            </a:r>
            <a:r>
              <a:rPr lang="en-GB">
                <a:solidFill>
                  <a:schemeClr val="dk1"/>
                </a:solidFill>
              </a:rPr>
              <a:t> along with some raw data gathered from druglib.com.This Dataset contains a lot of columns similar to the drug review dataset, but it does not have a lot of rows. Hence only the “Side Effects” column  from this dataset will be combined with drug review datasets for recommendation.</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8" name="Shape 78"/>
        <p:cNvGrpSpPr/>
        <p:nvPr/>
      </p:nvGrpSpPr>
      <p:grpSpPr>
        <a:xfrm>
          <a:off x="0" y="0"/>
          <a:ext cx="0" cy="0"/>
          <a:chOff x="0" y="0"/>
          <a:chExt cx="0" cy="0"/>
        </a:xfrm>
      </p:grpSpPr>
      <p:sp>
        <p:nvSpPr>
          <p:cNvPr id="79" name="Google Shape;79;p17"/>
          <p:cNvSpPr txBox="1"/>
          <p:nvPr/>
        </p:nvSpPr>
        <p:spPr>
          <a:xfrm>
            <a:off x="439350" y="95125"/>
            <a:ext cx="47043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100" b="1">
                <a:latin typeface="Times New Roman" panose="02020603050405020304"/>
                <a:ea typeface="Times New Roman" panose="02020603050405020304"/>
                <a:cs typeface="Times New Roman" panose="02020603050405020304"/>
                <a:sym typeface="Times New Roman" panose="02020603050405020304"/>
              </a:rPr>
              <a:t>METHODOLOGY DIAGRAM</a:t>
            </a:r>
            <a:endParaRPr sz="21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80" name="Google Shape;80;p17"/>
          <p:cNvPicPr preferRelativeResize="0"/>
          <p:nvPr/>
        </p:nvPicPr>
        <p:blipFill>
          <a:blip r:embed="rId1"/>
          <a:stretch>
            <a:fillRect/>
          </a:stretch>
        </p:blipFill>
        <p:spPr>
          <a:xfrm>
            <a:off x="152400" y="755425"/>
            <a:ext cx="8839199" cy="401459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PERFOMANCE </a:t>
            </a:r>
            <a:endParaRPr lang="en-GB"/>
          </a:p>
        </p:txBody>
      </p:sp>
      <p:sp>
        <p:nvSpPr>
          <p:cNvPr id="86" name="Google Shape;86;p18"/>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Multinomial Naive  Bayes and Random Forest Classifiers are used for </a:t>
            </a:r>
            <a:r>
              <a:rPr lang="en-GB"/>
              <a:t>Sentimental Analysis. Random Forest show comparatively high accuracy on this drug review dataset. It achieved an accuracy of 88.8%</a:t>
            </a:r>
            <a:endParaRPr lang="en-GB"/>
          </a:p>
          <a:p>
            <a:pPr marL="0" lvl="0" indent="0" algn="l" rtl="0">
              <a:spcBef>
                <a:spcPts val="1200"/>
              </a:spcBef>
              <a:spcAft>
                <a:spcPts val="1200"/>
              </a:spcAft>
              <a:buNone/>
            </a:pPr>
          </a:p>
        </p:txBody>
      </p:sp>
      <p:pic>
        <p:nvPicPr>
          <p:cNvPr id="87" name="Google Shape;87;p18"/>
          <p:cNvPicPr preferRelativeResize="0"/>
          <p:nvPr/>
        </p:nvPicPr>
        <p:blipFill>
          <a:blip r:embed="rId1"/>
          <a:stretch>
            <a:fillRect/>
          </a:stretch>
        </p:blipFill>
        <p:spPr>
          <a:xfrm>
            <a:off x="2363825" y="2571738"/>
            <a:ext cx="4667250" cy="23336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2417</Words>
  <Application>WPS Presentation</Application>
  <PresentationFormat/>
  <Paragraphs>33</Paragraphs>
  <Slides>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Arial</vt:lpstr>
      <vt:lpstr>SimSun</vt:lpstr>
      <vt:lpstr>Wingdings</vt:lpstr>
      <vt:lpstr>Arial</vt:lpstr>
      <vt:lpstr>Times New Roman</vt:lpstr>
      <vt:lpstr>Microsoft YaHei</vt:lpstr>
      <vt:lpstr>Arial Unicode MS</vt:lpstr>
      <vt:lpstr>Simple Light</vt:lpstr>
      <vt:lpstr>DRUG RECOMMENDATION BASED ON  SENTIMENTAL ANALYSIS</vt:lpstr>
      <vt:lpstr>INTRODUCTION</vt:lpstr>
      <vt:lpstr>OBJECTIVE</vt:lpstr>
      <vt:lpstr>DATASETS</vt:lpstr>
      <vt:lpstr>PowerPoint 演示文稿</vt:lpstr>
      <vt:lpstr>PERFOMANCE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 RECOMMENDATION BASED ON  SENTIMENTAL ANALYSIS</dc:title>
  <dc:creator/>
  <cp:lastModifiedBy>sanjay</cp:lastModifiedBy>
  <cp:revision>1</cp:revision>
  <dcterms:created xsi:type="dcterms:W3CDTF">2021-12-29T02:18:23Z</dcterms:created>
  <dcterms:modified xsi:type="dcterms:W3CDTF">2021-12-29T02:18:23Z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