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1" r:id="rId9"/>
    <p:sldId id="262" r:id="rId10"/>
    <p:sldId id="264" r:id="rId11"/>
    <p:sldId id="265" r:id="rId12"/>
    <p:sldId id="266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84035"/>
  </p:normalViewPr>
  <p:slideViewPr>
    <p:cSldViewPr snapToGrid="0" snapToObjects="1">
      <p:cViewPr varScale="1">
        <p:scale>
          <a:sx n="91" d="100"/>
          <a:sy n="91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58B1A-F007-3B4B-9A1E-CA819D3DF1AD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F700F-F740-C94E-8870-50F61CAC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88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Lots of information in large graphs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Each node has multiple attributes having multiple values each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Linearly increasing processing time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Similar queries asked many times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Here we explore graph summarization to get approximate answers to these queries.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F700F-F740-C94E-8870-50F61CACB7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0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F700F-F740-C94E-8870-50F61CACB7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47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 Explain</a:t>
            </a:r>
            <a:r>
              <a:rPr lang="en-US" baseline="0" dirty="0" smtClean="0"/>
              <a:t> inflection point.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F700F-F740-C94E-8870-50F61CACB7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82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 Peak in figures</a:t>
            </a:r>
            <a:r>
              <a:rPr lang="en-US" baseline="0" dirty="0" smtClean="0"/>
              <a:t> – Because in that particular chunk of data, rows with those particular values did not appear </a:t>
            </a:r>
            <a:r>
              <a:rPr lang="en-US" b="1" baseline="0" dirty="0" smtClean="0"/>
              <a:t>(Since data is not uniformly distributed)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F700F-F740-C94E-8870-50F61CACB7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6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F700F-F740-C94E-8870-50F61CACB7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90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F700F-F740-C94E-8870-50F61CACB7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14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F700F-F740-C94E-8870-50F61CACB7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Tradeoff</a:t>
            </a:r>
            <a:r>
              <a:rPr lang="en-US" baseline="0" dirty="0" smtClean="0"/>
              <a:t> between Efficiency and Accuracy.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not need exact results -&gt; approximate is good enough.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More important to give quick results.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Same query type repeated.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F700F-F740-C94E-8870-50F61CACB7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Orange means</a:t>
            </a:r>
            <a:r>
              <a:rPr lang="en-US" baseline="0" dirty="0" smtClean="0"/>
              <a:t> why we are not doing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F700F-F740-C94E-8870-50F61CACB7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7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   Step 1)</a:t>
            </a:r>
            <a:r>
              <a:rPr lang="en-US" baseline="0" dirty="0" smtClean="0"/>
              <a:t> For all of k attributes, compute pairwise summary graphs - </a:t>
            </a:r>
            <a:r>
              <a:rPr lang="en-US" b="1" baseline="0" dirty="0" smtClean="0"/>
              <a:t>&lt;Explain edge weights&gt;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Step 2) Naïve Bayes for inferred attributes  a &amp; b (</a:t>
            </a:r>
            <a:r>
              <a:rPr lang="en-US" b="1" baseline="0" dirty="0" smtClean="0"/>
              <a:t>conditionally </a:t>
            </a:r>
            <a:r>
              <a:rPr lang="en-US" baseline="0" dirty="0" smtClean="0"/>
              <a:t>independent).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Step 3) Given attributes c &amp; d are </a:t>
            </a:r>
            <a:r>
              <a:rPr lang="en-US" b="1" baseline="0" dirty="0" smtClean="0"/>
              <a:t>independent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F700F-F740-C94E-8870-50F61CACB7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40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   Step 1)</a:t>
            </a:r>
            <a:r>
              <a:rPr lang="en-US" baseline="0" dirty="0" smtClean="0"/>
              <a:t> For all of k attributes, compute pairwise summary graphs - </a:t>
            </a:r>
            <a:r>
              <a:rPr lang="en-US" b="1" baseline="0" dirty="0" smtClean="0"/>
              <a:t>&lt;Explain edge weights&gt;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Step 2) Naïve Bayes for inferred attributes  a &amp; b (</a:t>
            </a:r>
            <a:r>
              <a:rPr lang="en-US" b="1" baseline="0" dirty="0" smtClean="0"/>
              <a:t>conditionally </a:t>
            </a:r>
            <a:r>
              <a:rPr lang="en-US" baseline="0" dirty="0" smtClean="0"/>
              <a:t>independent).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Step 3) Given attributes c &amp; d are </a:t>
            </a:r>
            <a:r>
              <a:rPr lang="en-US" b="1" baseline="0" dirty="0" smtClean="0"/>
              <a:t>independent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F700F-F740-C94E-8870-50F61CACB7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04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F700F-F740-C94E-8870-50F61CACB7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   Step 1)</a:t>
            </a:r>
            <a:r>
              <a:rPr lang="en-US" baseline="0" dirty="0" smtClean="0"/>
              <a:t> For all of k attributes, compute pairwise summary graphs - </a:t>
            </a:r>
            <a:r>
              <a:rPr lang="en-US" b="1" baseline="0" dirty="0" smtClean="0"/>
              <a:t>&lt;Explain edge weights&gt;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Step 2) Naïve Bayes for inferred attributes  a &amp; b (</a:t>
            </a:r>
            <a:r>
              <a:rPr lang="en-US" b="1" baseline="0" dirty="0" smtClean="0"/>
              <a:t>conditionally </a:t>
            </a:r>
            <a:r>
              <a:rPr lang="en-US" baseline="0" dirty="0" smtClean="0"/>
              <a:t>independent).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Step 3) Given attributes c &amp; d are </a:t>
            </a:r>
            <a:r>
              <a:rPr lang="en-US" b="1" baseline="0" dirty="0" smtClean="0"/>
              <a:t>independent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F700F-F740-C94E-8870-50F61CACB7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00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</a:t>
            </a:r>
            <a:r>
              <a:rPr lang="en-US" baseline="0" dirty="0" smtClean="0"/>
              <a:t> Probability that a student is from Undergrad university A and applies to Grad school S for 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F700F-F740-C94E-8870-50F61CACB7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43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F700F-F740-C94E-8870-50F61CACB7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5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9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16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250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37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19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12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24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6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2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8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6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6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5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2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31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650" y="350514"/>
            <a:ext cx="8825658" cy="3329581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  <a:latin typeface="Calibri" charset="0"/>
                <a:ea typeface="Calibri" charset="0"/>
                <a:cs typeface="Calibri" charset="0"/>
              </a:rPr>
              <a:t>EQUALGAS</a:t>
            </a:r>
            <a:endParaRPr lang="en-US" b="1" dirty="0">
              <a:solidFill>
                <a:srgbClr val="FFC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3294" y="5795677"/>
            <a:ext cx="879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Narender</a:t>
            </a:r>
            <a:r>
              <a:rPr lang="en-US" dirty="0" smtClean="0"/>
              <a:t> Gupta, Chinmay Kulkarni, </a:t>
            </a:r>
            <a:r>
              <a:rPr lang="en-US" dirty="0" err="1" smtClean="0"/>
              <a:t>Chaitanya</a:t>
            </a:r>
            <a:r>
              <a:rPr lang="en-US" dirty="0" smtClean="0"/>
              <a:t> </a:t>
            </a:r>
            <a:r>
              <a:rPr lang="en-US" dirty="0" err="1" smtClean="0"/>
              <a:t>Datye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4650" y="3680095"/>
            <a:ext cx="11037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E</a:t>
            </a:r>
            <a:r>
              <a:rPr lang="en-US" sz="2400" b="1" dirty="0" smtClean="0">
                <a:solidFill>
                  <a:schemeClr val="accent1"/>
                </a:solidFill>
              </a:rPr>
              <a:t>fficient </a:t>
            </a:r>
            <a:r>
              <a:rPr lang="en-US" sz="3200" b="1" dirty="0" smtClean="0">
                <a:solidFill>
                  <a:srgbClr val="FFC000"/>
                </a:solidFill>
              </a:rPr>
              <a:t>Qu</a:t>
            </a:r>
            <a:r>
              <a:rPr lang="en-US" sz="2400" b="1" dirty="0" smtClean="0">
                <a:solidFill>
                  <a:schemeClr val="accent1"/>
                </a:solidFill>
              </a:rPr>
              <a:t>ery </a:t>
            </a:r>
            <a:r>
              <a:rPr lang="en-US" sz="3200" b="1" dirty="0" smtClean="0">
                <a:solidFill>
                  <a:srgbClr val="FFC000"/>
                </a:solidFill>
              </a:rPr>
              <a:t>A</a:t>
            </a:r>
            <a:r>
              <a:rPr lang="en-US" sz="2400" b="1" dirty="0" smtClean="0">
                <a:solidFill>
                  <a:schemeClr val="accent1"/>
                </a:solidFill>
              </a:rPr>
              <a:t>pproximation on </a:t>
            </a:r>
            <a:r>
              <a:rPr lang="en-US" sz="3200" b="1" dirty="0" smtClean="0">
                <a:solidFill>
                  <a:srgbClr val="FFC000"/>
                </a:solidFill>
              </a:rPr>
              <a:t>L</a:t>
            </a:r>
            <a:r>
              <a:rPr lang="en-US" sz="2400" b="1" dirty="0" smtClean="0">
                <a:solidFill>
                  <a:schemeClr val="accent1"/>
                </a:solidFill>
              </a:rPr>
              <a:t>arge </a:t>
            </a:r>
            <a:r>
              <a:rPr lang="en-US" sz="3200" b="1" dirty="0" smtClean="0">
                <a:solidFill>
                  <a:srgbClr val="FFC000"/>
                </a:solidFill>
              </a:rPr>
              <a:t>G</a:t>
            </a:r>
            <a:r>
              <a:rPr lang="en-US" sz="2400" b="1" dirty="0" smtClean="0">
                <a:solidFill>
                  <a:schemeClr val="accent1"/>
                </a:solidFill>
              </a:rPr>
              <a:t>raphs using </a:t>
            </a:r>
            <a:r>
              <a:rPr lang="en-US" sz="3200" b="1" dirty="0" smtClean="0">
                <a:solidFill>
                  <a:srgbClr val="FFC000"/>
                </a:solidFill>
              </a:rPr>
              <a:t>A</a:t>
            </a:r>
            <a:r>
              <a:rPr lang="en-US" sz="2400" b="1" dirty="0" smtClean="0">
                <a:solidFill>
                  <a:schemeClr val="accent1"/>
                </a:solidFill>
              </a:rPr>
              <a:t>ttribute-based </a:t>
            </a:r>
            <a:r>
              <a:rPr lang="en-US" sz="3200" b="1" dirty="0" smtClean="0">
                <a:solidFill>
                  <a:srgbClr val="FFC000"/>
                </a:solidFill>
              </a:rPr>
              <a:t>S</a:t>
            </a:r>
            <a:r>
              <a:rPr lang="en-US" sz="2400" b="1" dirty="0" smtClean="0">
                <a:solidFill>
                  <a:schemeClr val="accent1"/>
                </a:solidFill>
              </a:rPr>
              <a:t>ummaries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Dataset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879" y="1634062"/>
            <a:ext cx="6523953" cy="4851144"/>
          </a:xfrm>
          <a:ln>
            <a:noFill/>
          </a:ln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46111" y="1634062"/>
            <a:ext cx="4396341" cy="485114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University admissions data.</a:t>
            </a:r>
          </a:p>
          <a:p>
            <a:endParaRPr lang="en-US" sz="2400" dirty="0" smtClean="0"/>
          </a:p>
          <a:p>
            <a:r>
              <a:rPr lang="en-US" sz="2400" dirty="0" smtClean="0"/>
              <a:t>Extracted from </a:t>
            </a:r>
            <a:r>
              <a:rPr lang="en-US" sz="2400" dirty="0" err="1" smtClean="0"/>
              <a:t>Edulix</a:t>
            </a:r>
            <a:r>
              <a:rPr lang="en-US" sz="2400" baseline="30000" dirty="0" smtClean="0"/>
              <a:t>[1]</a:t>
            </a:r>
            <a:r>
              <a:rPr lang="en-US" sz="2400" dirty="0" smtClean="0"/>
              <a:t> forum for graduate admissions.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C000"/>
                </a:solidFill>
              </a:rPr>
              <a:t>Application – University Graph</a:t>
            </a:r>
          </a:p>
          <a:p>
            <a:endParaRPr lang="en-US" sz="2400" dirty="0"/>
          </a:p>
          <a:p>
            <a:r>
              <a:rPr lang="en-US" sz="2400" dirty="0" smtClean="0"/>
              <a:t>Each node (application) has many attributes (ex: UG, Term, Major, Program, scores, etc.)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46111" y="6485206"/>
            <a:ext cx="9145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[1]</a:t>
            </a:r>
            <a:r>
              <a:rPr lang="en-US" sz="1400" dirty="0" err="1" smtClean="0"/>
              <a:t>www.edulix.com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890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2947" y="294448"/>
            <a:ext cx="9404350" cy="676224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Example Query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634762" y="2302414"/>
            <a:ext cx="2946400" cy="576263"/>
          </a:xfrm>
        </p:spPr>
        <p:txBody>
          <a:bodyPr/>
          <a:lstStyle/>
          <a:p>
            <a:r>
              <a:rPr lang="en-US" dirty="0" smtClean="0"/>
              <a:t>Undergrad – Grad	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3952189" y="2302414"/>
            <a:ext cx="2936875" cy="576263"/>
          </a:xfrm>
        </p:spPr>
        <p:txBody>
          <a:bodyPr/>
          <a:lstStyle/>
          <a:p>
            <a:r>
              <a:rPr lang="en-US" dirty="0" smtClean="0"/>
              <a:t>Grad – Program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7267584" y="2283655"/>
            <a:ext cx="2932112" cy="576263"/>
          </a:xfrm>
        </p:spPr>
        <p:txBody>
          <a:bodyPr/>
          <a:lstStyle/>
          <a:p>
            <a:r>
              <a:rPr lang="en-US" dirty="0" smtClean="0"/>
              <a:t>Program – Undergrad 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47" y="3024555"/>
            <a:ext cx="2948215" cy="3376503"/>
          </a:xfrm>
          <a:prstGeom prst="rect">
            <a:avLst/>
          </a:prstGeom>
        </p:spPr>
      </p:pic>
      <p:pic>
        <p:nvPicPr>
          <p:cNvPr id="15" name="Picture 1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84" y="3012846"/>
            <a:ext cx="2944368" cy="337650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952189" y="3015213"/>
            <a:ext cx="2944368" cy="3374136"/>
            <a:chOff x="3952189" y="3015213"/>
            <a:chExt cx="2944368" cy="3374136"/>
          </a:xfrm>
        </p:grpSpPr>
        <p:pic>
          <p:nvPicPr>
            <p:cNvPr id="16" name="Picture 15"/>
            <p:cNvPicPr preferRelativeResize="0"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2189" y="3015213"/>
              <a:ext cx="2944368" cy="337413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2039" y="4585429"/>
              <a:ext cx="215900" cy="2032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801858" y="1181686"/>
                <a:ext cx="9235439" cy="911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Estimate:</a:t>
                </a:r>
                <a:r>
                  <a:rPr lang="en-US" sz="2200" b="0" dirty="0" smtClean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sz="2200" b="0" i="1" smtClean="0">
                                <a:solidFill>
                                  <a:srgbClr val="FFC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rgbClr val="FFC000"/>
                                </a:solidFill>
                                <a:latin typeface="Cambria Math" charset="0"/>
                              </a:rPr>
                              <m:t>𝑀𝑆</m:t>
                            </m:r>
                            <m:r>
                              <a:rPr lang="en-US" sz="2200" b="0" i="1" smtClean="0">
                                <a:solidFill>
                                  <a:srgbClr val="FFC00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sz="2200" b="0" i="1" smtClean="0">
                                <a:solidFill>
                                  <a:srgbClr val="FFC000"/>
                                </a:solidFill>
                                <a:latin typeface="Cambria Math" charset="0"/>
                              </a:rPr>
                              <m:t>𝑆</m:t>
                            </m:r>
                            <m:r>
                              <a:rPr lang="en-US" sz="2200" b="0" i="1" smtClean="0">
                                <a:solidFill>
                                  <a:srgbClr val="FFC000"/>
                                </a:solidFill>
                                <a:latin typeface="Cambria Math" charset="0"/>
                              </a:rPr>
                              <m:t> </m:t>
                            </m:r>
                          </m:e>
                        </m:d>
                        <m: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endChr m:val="|"/>
                                <m:ctrlPr>
                                  <a:rPr lang="en-US" sz="2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𝑆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  <m:r>
                          <a:rPr lang="en-US" sz="22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)  × </m:t>
                        </m:r>
                        <m:func>
                          <m:func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endChr m:val="|"/>
                                <m:ctrlPr>
                                  <a:rPr lang="en-US" sz="2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𝑀𝑆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  <m:r>
                          <a:rPr lang="en-US" sz="22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)</m:t>
                        </m:r>
                      </m:e>
                    </m:func>
                    <m:r>
                      <a:rPr lang="en-US" sz="22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charset="0"/>
                          </a:rPr>
                          <m:t>32</m:t>
                        </m:r>
                      </m:num>
                      <m:den>
                        <m:r>
                          <a:rPr lang="en-US" sz="2200" b="0" i="1" smtClean="0">
                            <a:latin typeface="Cambria Math" charset="0"/>
                          </a:rPr>
                          <m:t>50</m:t>
                        </m:r>
                      </m:den>
                    </m:f>
                    <m:r>
                      <a:rPr lang="en-US" sz="2200" b="0" i="1" smtClean="0">
                        <a:latin typeface="Cambria Math" charset="0"/>
                      </a:rPr>
                      <m:t> ×</m:t>
                    </m:r>
                    <m:f>
                      <m:f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charset="0"/>
                          </a:rPr>
                          <m:t>43</m:t>
                        </m:r>
                      </m:num>
                      <m:den>
                        <m:r>
                          <a:rPr lang="en-US" sz="2200" b="0" i="1" smtClean="0">
                            <a:latin typeface="Cambria Math" charset="0"/>
                          </a:rPr>
                          <m:t>50</m:t>
                        </m:r>
                      </m:den>
                    </m:f>
                    <m:r>
                      <a:rPr lang="en-US" sz="2200" b="0" i="1" smtClean="0">
                        <a:latin typeface="Cambria Math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rgbClr val="FFC000"/>
                        </a:solidFill>
                        <a:latin typeface="Cambria Math" charset="0"/>
                      </a:rPr>
                      <m:t>𝟎</m:t>
                    </m:r>
                    <m:r>
                      <a:rPr lang="en-US" sz="2200" b="1" i="1" smtClean="0">
                        <a:solidFill>
                          <a:srgbClr val="FFC000"/>
                        </a:solidFill>
                        <a:latin typeface="Cambria Math" charset="0"/>
                      </a:rPr>
                      <m:t>.</m:t>
                    </m:r>
                    <m:r>
                      <a:rPr lang="en-US" sz="2200" b="1" i="1" smtClean="0">
                        <a:solidFill>
                          <a:srgbClr val="FFC000"/>
                        </a:solidFill>
                        <a:latin typeface="Cambria Math" charset="0"/>
                      </a:rPr>
                      <m:t>𝟓𝟓</m:t>
                    </m:r>
                    <m:r>
                      <a:rPr lang="en-US" sz="2200" b="1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200" b="1" dirty="0" smtClean="0"/>
              </a:p>
              <a:p>
                <a:r>
                  <a:rPr lang="en-US" sz="2200" b="1" dirty="0" smtClean="0"/>
                  <a:t>Bounds: 		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𝟎</m:t>
                    </m:r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.</m:t>
                    </m:r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𝟓𝟒</m:t>
                    </m:r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𝟎</m:t>
                    </m:r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.</m:t>
                    </m:r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𝟔𝟒</m:t>
                    </m:r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endParaRPr lang="en-US" sz="2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58" y="1181686"/>
                <a:ext cx="9235439" cy="911788"/>
              </a:xfrm>
              <a:prstGeom prst="rect">
                <a:avLst/>
              </a:prstGeom>
              <a:blipFill rotWithShape="0">
                <a:blip r:embed="rId7"/>
                <a:stretch>
                  <a:fillRect l="-858" b="-1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1674058" y="3587259"/>
            <a:ext cx="407963" cy="281353"/>
          </a:xfrm>
          <a:prstGeom prst="ellipse">
            <a:avLst/>
          </a:prstGeom>
          <a:noFill/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07054" y="4290005"/>
            <a:ext cx="407963" cy="281353"/>
          </a:xfrm>
          <a:prstGeom prst="ellipse">
            <a:avLst/>
          </a:prstGeom>
          <a:noFill/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82021" y="5204854"/>
            <a:ext cx="407963" cy="281353"/>
          </a:xfrm>
          <a:prstGeom prst="ellipse">
            <a:avLst/>
          </a:prstGeom>
          <a:noFill/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529658" y="3265780"/>
            <a:ext cx="407963" cy="281353"/>
          </a:xfrm>
          <a:prstGeom prst="ellipse">
            <a:avLst/>
          </a:prstGeom>
          <a:noFill/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808615" y="4827564"/>
            <a:ext cx="407963" cy="281353"/>
          </a:xfrm>
          <a:prstGeom prst="ellipse">
            <a:avLst/>
          </a:prstGeom>
          <a:noFill/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37" y="101022"/>
            <a:ext cx="9404723" cy="743036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Complexity Analysis</a:t>
            </a:r>
            <a:endParaRPr 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7637" y="844058"/>
                <a:ext cx="11545888" cy="6302326"/>
              </a:xfrm>
            </p:spPr>
            <p:txBody>
              <a:bodyPr>
                <a:noAutofit/>
              </a:bodyPr>
              <a:lstStyle/>
              <a:p>
                <a:r>
                  <a:rPr lang="en-US" sz="2800" b="1" dirty="0" smtClean="0"/>
                  <a:t>Time Complexity:</a:t>
                </a:r>
              </a:p>
              <a:p>
                <a:pPr lvl="1"/>
                <a:r>
                  <a:rPr lang="en-US" sz="2400" dirty="0" smtClean="0"/>
                  <a:t>Preprocessing: </a:t>
                </a:r>
              </a:p>
              <a:p>
                <a:pPr lvl="2"/>
                <a:r>
                  <a:rPr lang="en-US" sz="2000" dirty="0" smtClean="0"/>
                  <a:t>To construct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∁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p>
                    </m:sSub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summary graphs, we need to traverse all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sz="2000" dirty="0" smtClean="0"/>
                  <a:t> nodes. </a:t>
                </a:r>
              </a:p>
              <a:p>
                <a:pPr lvl="2"/>
                <a:r>
                  <a:rPr lang="en-US" sz="2000" dirty="0" smtClean="0"/>
                  <a:t>Complexity: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C000"/>
                        </a:solidFill>
                        <a:latin typeface="Cambria Math" charset="0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rgbClr val="FFC000"/>
                        </a:solidFill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𝒌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𝟐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rgbClr val="FFC000"/>
                        </a:solidFill>
                        <a:latin typeface="Cambria Math" charset="0"/>
                      </a:rPr>
                      <m:t>𝑵</m:t>
                    </m:r>
                    <m:r>
                      <a:rPr lang="en-US" sz="2000" b="1" i="1" dirty="0" smtClean="0">
                        <a:solidFill>
                          <a:srgbClr val="FFC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lvl="1"/>
                <a:r>
                  <a:rPr lang="en-US" sz="2400" dirty="0" smtClean="0"/>
                  <a:t>Query Approximation:</a:t>
                </a:r>
              </a:p>
              <a:p>
                <a:pPr lvl="2"/>
                <a:r>
                  <a:rPr lang="en-US" sz="2000" dirty="0" smtClean="0"/>
                  <a:t>For each query of the form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𝑃𝑟</m:t>
                    </m:r>
                    <m:d>
                      <m:dPr>
                        <m:ctrlPr>
                          <a:rPr lang="en-US" sz="20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, we need to consider a maximum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∁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/>
                  <a:t>) summary graphs each with a maximum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𝑉</m:t>
                    </m:r>
                    <m:r>
                      <a:rPr lang="en-US" sz="200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values per attribute.</a:t>
                </a:r>
              </a:p>
              <a:p>
                <a:pPr lvl="2"/>
                <a:r>
                  <a:rPr lang="en-US" sz="2000" dirty="0" smtClean="0"/>
                  <a:t>Complexity: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C000"/>
                        </a:solidFill>
                        <a:latin typeface="Cambria Math" charset="0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rgbClr val="FFC000"/>
                        </a:solidFill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𝒌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𝟐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rgbClr val="FFC000"/>
                        </a:solidFill>
                        <a:latin typeface="Cambria Math" charset="0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FFC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lvl="2"/>
                <a:r>
                  <a:rPr lang="en-US" sz="2000" dirty="0" smtClean="0"/>
                  <a:t>Complexity without summary graphs: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FFC000"/>
                        </a:solidFill>
                        <a:latin typeface="Cambria Math" charset="0"/>
                      </a:rPr>
                      <m:t>𝑶</m:t>
                    </m:r>
                    <m:r>
                      <a:rPr lang="en-US" sz="2000" b="1" i="1" dirty="0">
                        <a:solidFill>
                          <a:srgbClr val="FFC000"/>
                        </a:solidFill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𝑵</m:t>
                        </m:r>
                        <m:r>
                          <a:rPr lang="en-US" sz="2000" b="1" i="1" dirty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𝒌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FFC000"/>
                        </a:solidFill>
                        <a:latin typeface="Cambria Math" charset="0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FFC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since for each query, we need to go over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𝑁</m:t>
                    </m:r>
                    <m:r>
                      <a:rPr lang="en-US" sz="200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nodes,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  <m:r>
                      <a:rPr lang="en-US" sz="200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attributes and all possible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𝑉</m:t>
                    </m:r>
                    <m:r>
                      <a:rPr lang="en-US" sz="200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values per attribute in the worst case.</a:t>
                </a:r>
              </a:p>
              <a:p>
                <a:r>
                  <a:rPr lang="en-US" sz="2800" b="1" dirty="0" smtClean="0"/>
                  <a:t>Space Complexity: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C000"/>
                        </a:solidFill>
                        <a:latin typeface="Cambria Math" charset="0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rgbClr val="FFC000"/>
                        </a:solidFill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𝒌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𝟐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rgbClr val="FFC000"/>
                        </a:solidFill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sz="2000" dirty="0" smtClean="0"/>
                  <a:t>summary graphs each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C000"/>
                        </a:solidFill>
                        <a:latin typeface="Cambria Math" charset="0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rgbClr val="FFC000"/>
                        </a:solidFill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𝑽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𝟐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rgbClr val="FFC000"/>
                        </a:solidFill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sz="2000" dirty="0" smtClean="0"/>
                  <a:t>edges.</a:t>
                </a:r>
              </a:p>
              <a:p>
                <a:pPr lvl="1"/>
                <a:r>
                  <a:rPr lang="en-US" sz="2000" dirty="0" smtClean="0"/>
                  <a:t>Complexity: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C000"/>
                        </a:solidFill>
                        <a:latin typeface="Cambria Math" charset="0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rgbClr val="FFC000"/>
                        </a:solidFill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𝒌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sz="2000" b="1" i="1" dirty="0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𝑽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𝟐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rgbClr val="FFC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914400" lvl="2" indent="0">
                  <a:buNone/>
                </a:pPr>
                <a:r>
                  <a:rPr lang="en-US" sz="2000" b="1" dirty="0"/>
                  <a:t>	</a:t>
                </a:r>
                <a:endParaRPr lang="en-US" sz="2000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37" y="844058"/>
                <a:ext cx="11545888" cy="6302326"/>
              </a:xfrm>
              <a:blipFill rotWithShape="0">
                <a:blip r:embed="rId3"/>
                <a:stretch>
                  <a:fillRect l="-686" t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6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19" y="368308"/>
            <a:ext cx="9404723" cy="743036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Experimental Evaluation</a:t>
            </a:r>
            <a:endParaRPr 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005819" y="1419872"/>
                <a:ext cx="10796975" cy="527635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/>
                  <a:t>Evaluation Metrics:</a:t>
                </a:r>
              </a:p>
              <a:p>
                <a:pPr lvl="1"/>
                <a:r>
                  <a:rPr lang="en-US" sz="2400" dirty="0" smtClean="0"/>
                  <a:t>Per-query Runtime </a:t>
                </a:r>
              </a:p>
              <a:p>
                <a:pPr lvl="1"/>
                <a:r>
                  <a:rPr lang="en-US" sz="2400" dirty="0" smtClean="0"/>
                  <a:t>Per-query Error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Experiments were run for simple as well as complex queries.</a:t>
                </a:r>
                <a:endParaRPr lang="en-US" sz="2800" dirty="0"/>
              </a:p>
              <a:p>
                <a:pPr lvl="1"/>
                <a:r>
                  <a:rPr lang="en-US" sz="2400" dirty="0" smtClean="0"/>
                  <a:t>Simple query: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𝑃𝑟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𝑀𝑆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𝐶𝑆</m:t>
                        </m:r>
                      </m:e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𝐹𝑎𝑙𝑙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 smtClean="0"/>
                  <a:t>Complex query: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𝑃𝑟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𝑀𝑆</m:t>
                        </m:r>
                        <m:r>
                          <a:rPr lang="en-US" sz="2400" i="1">
                            <a:latin typeface="Cambria Math" charset="0"/>
                          </a:rPr>
                          <m:t>, </m:t>
                        </m:r>
                        <m:r>
                          <a:rPr lang="en-US" sz="2400" i="1">
                            <a:latin typeface="Cambria Math" charset="0"/>
                          </a:rPr>
                          <m:t>𝐶𝑆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𝑁𝐶𝑆𝑈</m:t>
                        </m:r>
                      </m:e>
                      <m:e>
                        <m:r>
                          <a:rPr lang="en-US" sz="2400" i="1">
                            <a:latin typeface="Cambria Math" charset="0"/>
                          </a:rPr>
                          <m:t>𝐹𝑎𝑙𝑙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𝐵𝐼𝑇𝑆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𝑃𝑖𝑙𝑎𝑛𝑖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lvl="1"/>
                <a:endParaRPr lang="en-US" sz="2400" dirty="0" smtClean="0"/>
              </a:p>
              <a:p>
                <a:r>
                  <a:rPr lang="en-US" sz="2800" dirty="0" smtClean="0"/>
                  <a:t>Experiments were carried out in varying data sizes and query complexities.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5819" y="1419872"/>
                <a:ext cx="10796975" cy="5276350"/>
              </a:xfrm>
              <a:blipFill rotWithShape="0">
                <a:blip r:embed="rId3"/>
                <a:stretch>
                  <a:fillRect l="-734" t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59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75" y="2128526"/>
            <a:ext cx="5003419" cy="3752564"/>
          </a:xfrm>
          <a:ln>
            <a:solidFill>
              <a:srgbClr val="0070C0"/>
            </a:solidFill>
            <a:prstDash val="solid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48" y="352035"/>
            <a:ext cx="9404723" cy="996254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Results – Efficiency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59846" y="1544407"/>
            <a:ext cx="4396341" cy="5323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Simple Query</a:t>
            </a:r>
            <a:endParaRPr lang="en-US" sz="2400" b="1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6601879" y="1544407"/>
            <a:ext cx="4396341" cy="53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smtClean="0"/>
              <a:t>Complex Query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5681" y="6199028"/>
            <a:ext cx="469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Fig.1 Data Size vs. Runtime for Simple Query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50744" y="6199028"/>
            <a:ext cx="469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Fig.2 Data Size vs. Runtime for Complex Query</a:t>
            </a:r>
            <a:endParaRPr lang="en-US" i="1" dirty="0"/>
          </a:p>
        </p:txBody>
      </p:sp>
      <p:sp>
        <p:nvSpPr>
          <p:cNvPr id="9" name="Oval 8"/>
          <p:cNvSpPr/>
          <p:nvPr/>
        </p:nvSpPr>
        <p:spPr>
          <a:xfrm>
            <a:off x="1237958" y="4979963"/>
            <a:ext cx="407963" cy="281353"/>
          </a:xfrm>
          <a:prstGeom prst="ellipse">
            <a:avLst/>
          </a:prstGeom>
          <a:noFill/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879" y="2130288"/>
            <a:ext cx="5001768" cy="37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48" y="352035"/>
            <a:ext cx="9404723" cy="996254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Results – Accuracy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6" y="2158286"/>
            <a:ext cx="5170281" cy="3877711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59846" y="1544407"/>
            <a:ext cx="4396341" cy="5323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Simple Query</a:t>
            </a:r>
            <a:endParaRPr lang="en-US" sz="2400" b="1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6477300" y="1552545"/>
            <a:ext cx="4396341" cy="53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smtClean="0"/>
              <a:t>Complex Query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5681" y="6199028"/>
            <a:ext cx="469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Fig.3 Data Size vs. Error for Simple Query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53459" y="6199028"/>
            <a:ext cx="469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Fig.4 Data Size vs. Error for Complex Query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70711" y="4424153"/>
            <a:ext cx="2121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Error reduces </a:t>
            </a:r>
            <a:r>
              <a:rPr lang="en-US" i="1" smtClean="0">
                <a:solidFill>
                  <a:srgbClr val="FF0000"/>
                </a:solidFill>
              </a:rPr>
              <a:t>with increase in data </a:t>
            </a:r>
            <a:r>
              <a:rPr lang="en-US" i="1" dirty="0" smtClean="0">
                <a:solidFill>
                  <a:srgbClr val="FF0000"/>
                </a:solidFill>
              </a:rPr>
              <a:t>size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00" y="2158286"/>
            <a:ext cx="5166360" cy="38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19" y="368308"/>
            <a:ext cx="9404723" cy="743036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Conclusion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05819" y="1419872"/>
            <a:ext cx="10796975" cy="5276350"/>
          </a:xfrm>
        </p:spPr>
        <p:txBody>
          <a:bodyPr>
            <a:noAutofit/>
          </a:bodyPr>
          <a:lstStyle/>
          <a:p>
            <a:r>
              <a:rPr lang="en-US" sz="2800" dirty="0" smtClean="0"/>
              <a:t>With summary graphs, we achieve huge improvements in runtime.</a:t>
            </a:r>
          </a:p>
          <a:p>
            <a:r>
              <a:rPr lang="en-US" sz="2800" dirty="0" smtClean="0"/>
              <a:t>Reduction in query runtime by an order of </a:t>
            </a:r>
            <a:r>
              <a:rPr lang="en-US" sz="2800" i="1" dirty="0" smtClean="0">
                <a:solidFill>
                  <a:srgbClr val="FFC000"/>
                </a:solidFill>
              </a:rPr>
              <a:t>N</a:t>
            </a:r>
            <a:r>
              <a:rPr lang="en-US" sz="2800" dirty="0" smtClean="0"/>
              <a:t> (graph size).</a:t>
            </a:r>
            <a:endParaRPr lang="en-US" sz="2800" dirty="0"/>
          </a:p>
          <a:p>
            <a:r>
              <a:rPr lang="en-US" sz="2800" dirty="0" smtClean="0"/>
              <a:t>As data size increases, the error shows a decreasing trend.</a:t>
            </a:r>
            <a:endParaRPr lang="en-US" sz="2800" dirty="0"/>
          </a:p>
          <a:p>
            <a:r>
              <a:rPr lang="en-US" sz="2800" dirty="0" smtClean="0"/>
              <a:t>By compromising a little on accuracy, we get significant gains on efficiency.</a:t>
            </a:r>
            <a:endParaRPr lang="en-US" sz="2800" dirty="0"/>
          </a:p>
          <a:p>
            <a:r>
              <a:rPr lang="en-US" sz="2800" dirty="0" smtClean="0"/>
              <a:t>Significantly less storage required than indexing based solutions, which need </a:t>
            </a:r>
            <a:r>
              <a:rPr lang="en-US" sz="2800" i="1" dirty="0" smtClean="0"/>
              <a:t>O(N)</a:t>
            </a:r>
            <a:r>
              <a:rPr lang="en-US" sz="2800" dirty="0" smtClean="0"/>
              <a:t> space.</a:t>
            </a:r>
          </a:p>
        </p:txBody>
      </p:sp>
    </p:spTree>
    <p:extLst>
      <p:ext uri="{BB962C8B-B14F-4D97-AF65-F5344CB8AC3E}">
        <p14:creationId xmlns:p14="http://schemas.microsoft.com/office/powerpoint/2010/main" val="953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19" y="368308"/>
            <a:ext cx="9404723" cy="743036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Future Work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05819" y="1419872"/>
            <a:ext cx="10796975" cy="5276350"/>
          </a:xfrm>
        </p:spPr>
        <p:txBody>
          <a:bodyPr>
            <a:noAutofit/>
          </a:bodyPr>
          <a:lstStyle/>
          <a:p>
            <a:r>
              <a:rPr lang="en-US" sz="2800" dirty="0" smtClean="0"/>
              <a:t>Explore modeling this as inference in Markov Networks (undirected Bayesian Belief Networks) </a:t>
            </a:r>
            <a:r>
              <a:rPr lang="en-US" sz="2800" dirty="0" smtClean="0">
                <a:solidFill>
                  <a:srgbClr val="FFC000"/>
                </a:solidFill>
              </a:rPr>
              <a:t>[More space intensive though]</a:t>
            </a:r>
          </a:p>
          <a:p>
            <a:endParaRPr lang="en-US" sz="2800" dirty="0"/>
          </a:p>
          <a:p>
            <a:r>
              <a:rPr lang="en-US" sz="2800" dirty="0" smtClean="0"/>
              <a:t>Lazy initialization of summary graphs based on popularity of attributes.</a:t>
            </a:r>
          </a:p>
          <a:p>
            <a:endParaRPr lang="en-US" sz="2800" dirty="0"/>
          </a:p>
          <a:p>
            <a:r>
              <a:rPr lang="en-US" sz="2800" dirty="0" smtClean="0"/>
              <a:t>Evaluation on very large scale social networks e.g. Twitter, Facebook etc.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048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96" y="2011680"/>
            <a:ext cx="9924778" cy="2757268"/>
          </a:xfrm>
        </p:spPr>
        <p:txBody>
          <a:bodyPr/>
          <a:lstStyle/>
          <a:p>
            <a:pPr algn="ctr"/>
            <a:r>
              <a:rPr lang="en-US" sz="7200" dirty="0" smtClean="0">
                <a:solidFill>
                  <a:srgbClr val="FFC000"/>
                </a:solidFill>
              </a:rPr>
              <a:t>Thank You! </a:t>
            </a:r>
            <a:br>
              <a:rPr lang="en-US" sz="7200" dirty="0" smtClean="0">
                <a:solidFill>
                  <a:srgbClr val="FFC000"/>
                </a:solidFill>
              </a:rPr>
            </a:br>
            <a:r>
              <a:rPr lang="en-US" sz="7200" dirty="0" smtClean="0">
                <a:solidFill>
                  <a:srgbClr val="FFC000"/>
                </a:solidFill>
              </a:rPr>
              <a:t>Questions?</a:t>
            </a:r>
            <a:endParaRPr lang="en-US" sz="7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7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Agenda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88141"/>
            <a:ext cx="8946541" cy="4831977"/>
          </a:xfrm>
        </p:spPr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Proposed Methodology</a:t>
            </a:r>
          </a:p>
          <a:p>
            <a:r>
              <a:rPr lang="en-US" dirty="0" smtClean="0"/>
              <a:t>Dataset</a:t>
            </a:r>
          </a:p>
          <a:p>
            <a:r>
              <a:rPr lang="en-US" dirty="0" smtClean="0"/>
              <a:t>Experimental Evaluations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Strength and Weakness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860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158" y="5266765"/>
            <a:ext cx="9404723" cy="1400530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Background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Motivation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9304" y="3556560"/>
            <a:ext cx="392066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Accuracy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Tolerance </a:t>
            </a:r>
            <a:r>
              <a:rPr lang="en-US" sz="2800" dirty="0">
                <a:solidFill>
                  <a:schemeClr val="bg1"/>
                </a:solidFill>
              </a:rPr>
              <a:t>with respect to minor errors.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859" y="3556559"/>
            <a:ext cx="489472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Efficiency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High-frequency </a:t>
            </a:r>
            <a:r>
              <a:rPr lang="en-US" sz="2800" dirty="0">
                <a:solidFill>
                  <a:schemeClr val="bg1"/>
                </a:solidFill>
              </a:rPr>
              <a:t>computationally expensive queries.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Related Work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2983"/>
            <a:ext cx="11086344" cy="40383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Graph Summarization </a:t>
            </a:r>
            <a:r>
              <a:rPr lang="en-US" dirty="0" smtClean="0">
                <a:solidFill>
                  <a:srgbClr val="FFC000"/>
                </a:solidFill>
              </a:rPr>
              <a:t>[No query-based approach]</a:t>
            </a:r>
          </a:p>
          <a:p>
            <a:pPr lvl="1"/>
            <a:r>
              <a:rPr lang="en-US" dirty="0" smtClean="0"/>
              <a:t>Focuses on reducing MDL and graph compression. </a:t>
            </a:r>
            <a:r>
              <a:rPr lang="en-US" baseline="30000" dirty="0" smtClean="0"/>
              <a:t>[1][2]</a:t>
            </a:r>
          </a:p>
          <a:p>
            <a:pPr lvl="1"/>
            <a:r>
              <a:rPr lang="en-US" dirty="0" smtClean="0"/>
              <a:t>Construction of super-nodes using interesting-ness driven techniques. </a:t>
            </a:r>
            <a:r>
              <a:rPr lang="en-US" baseline="30000" dirty="0" smtClean="0"/>
              <a:t>[3]</a:t>
            </a:r>
          </a:p>
          <a:p>
            <a:r>
              <a:rPr lang="en-US" dirty="0" smtClean="0"/>
              <a:t>Graph Sampling </a:t>
            </a:r>
            <a:r>
              <a:rPr lang="en-US" dirty="0" smtClean="0">
                <a:solidFill>
                  <a:srgbClr val="FFC000"/>
                </a:solidFill>
              </a:rPr>
              <a:t>[No attribute-based summaries]</a:t>
            </a:r>
          </a:p>
          <a:p>
            <a:pPr lvl="1"/>
            <a:r>
              <a:rPr lang="en-US" dirty="0" smtClean="0"/>
              <a:t>Samples based on edge-connectivity and topology of nodes. </a:t>
            </a:r>
            <a:r>
              <a:rPr lang="en-US" baseline="30000" dirty="0" smtClean="0"/>
              <a:t>[4]</a:t>
            </a:r>
          </a:p>
          <a:p>
            <a:r>
              <a:rPr lang="en-US" dirty="0" smtClean="0"/>
              <a:t>Query Processing Techniques </a:t>
            </a:r>
            <a:r>
              <a:rPr lang="en-US" dirty="0" smtClean="0">
                <a:solidFill>
                  <a:srgbClr val="FFC000"/>
                </a:solidFill>
              </a:rPr>
              <a:t>[Storage usually in order of O(N)]</a:t>
            </a:r>
          </a:p>
          <a:p>
            <a:pPr lvl="1"/>
            <a:r>
              <a:rPr lang="en-US" dirty="0" smtClean="0"/>
              <a:t>Indexing and caching based techniques. </a:t>
            </a:r>
            <a:r>
              <a:rPr lang="en-US" baseline="30000" dirty="0" smtClean="0"/>
              <a:t>[5][6]</a:t>
            </a:r>
          </a:p>
          <a:p>
            <a:pPr lvl="1"/>
            <a:r>
              <a:rPr lang="en-US" dirty="0" smtClean="0"/>
              <a:t>No reuse of previously computed metadata in SQL based approaches. </a:t>
            </a:r>
            <a:r>
              <a:rPr lang="en-US" baseline="30000" dirty="0" smtClean="0"/>
              <a:t>[7]</a:t>
            </a:r>
          </a:p>
          <a:p>
            <a:r>
              <a:rPr lang="en-US" dirty="0" smtClean="0"/>
              <a:t>Bayesian Belief Networks </a:t>
            </a:r>
            <a:r>
              <a:rPr lang="en-US" dirty="0" smtClean="0">
                <a:solidFill>
                  <a:srgbClr val="FFC000"/>
                </a:solidFill>
              </a:rPr>
              <a:t>[Computationally expensive]</a:t>
            </a:r>
          </a:p>
          <a:p>
            <a:pPr lvl="1"/>
            <a:r>
              <a:rPr lang="en-US" dirty="0" smtClean="0"/>
              <a:t>Needs re-computation of all edge probabilities with each graph update.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5556739"/>
            <a:ext cx="106221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[1]</a:t>
            </a:r>
            <a:r>
              <a:rPr lang="en-US" sz="1200" dirty="0"/>
              <a:t> Leskovec, J. and Faloutsos, C. 2006. Sampling from large graphs</a:t>
            </a:r>
            <a:r>
              <a:rPr lang="en-US" sz="1200" dirty="0" smtClean="0"/>
              <a:t>. [2] </a:t>
            </a:r>
            <a:r>
              <a:rPr lang="en-US" sz="1200" dirty="0"/>
              <a:t>Paolo </a:t>
            </a:r>
            <a:r>
              <a:rPr lang="en-US" sz="1200" dirty="0" err="1"/>
              <a:t>Boldi</a:t>
            </a:r>
            <a:r>
              <a:rPr lang="en-US" sz="1200" dirty="0"/>
              <a:t> and </a:t>
            </a:r>
            <a:r>
              <a:rPr lang="en-US" sz="1200" dirty="0" err="1"/>
              <a:t>Sebastiano</a:t>
            </a:r>
            <a:r>
              <a:rPr lang="en-US" sz="1200" dirty="0"/>
              <a:t> </a:t>
            </a:r>
            <a:r>
              <a:rPr lang="en-US" sz="1200" dirty="0" err="1"/>
              <a:t>Vigna</a:t>
            </a:r>
            <a:r>
              <a:rPr lang="en-US" sz="1200" dirty="0"/>
              <a:t>. The </a:t>
            </a:r>
            <a:r>
              <a:rPr lang="en-US" sz="1200" dirty="0" err="1"/>
              <a:t>WebGraph</a:t>
            </a:r>
            <a:r>
              <a:rPr lang="en-US" sz="1200" dirty="0"/>
              <a:t> framework I: </a:t>
            </a:r>
            <a:r>
              <a:rPr lang="en-US" sz="1200" dirty="0" smtClean="0"/>
              <a:t>Compression </a:t>
            </a:r>
            <a:r>
              <a:rPr lang="en-US" sz="1200" dirty="0"/>
              <a:t>techniques. </a:t>
            </a:r>
            <a:r>
              <a:rPr lang="en-US" sz="1200" dirty="0" smtClean="0"/>
              <a:t>[3] </a:t>
            </a:r>
            <a:r>
              <a:rPr lang="en-US" sz="1200" dirty="0"/>
              <a:t>Qu, Q., Liu, S., Jensen, C. S., Zhu, F., &amp; Faloutsos, C. (2014). Interestingness-Driven Diffusion Process Summarization in Dynamic Net- works. </a:t>
            </a:r>
            <a:r>
              <a:rPr lang="en-US" sz="1200" dirty="0" smtClean="0"/>
              <a:t>[4] </a:t>
            </a:r>
            <a:r>
              <a:rPr lang="en-US" sz="1200" dirty="0"/>
              <a:t>Ahmed, N. K., Neville, J., and </a:t>
            </a:r>
            <a:r>
              <a:rPr lang="en-US" sz="1200" dirty="0" err="1"/>
              <a:t>Kompella</a:t>
            </a:r>
            <a:r>
              <a:rPr lang="en-US" sz="1200" dirty="0"/>
              <a:t>, R., 2013. Network sampling: from static to streaming graphs. </a:t>
            </a:r>
            <a:r>
              <a:rPr lang="en-US" sz="1200" dirty="0" smtClean="0"/>
              <a:t> [5] </a:t>
            </a:r>
            <a:r>
              <a:rPr lang="en-US" sz="1200" dirty="0" err="1"/>
              <a:t>S.Sakr</a:t>
            </a:r>
            <a:r>
              <a:rPr lang="en-US" sz="1200" dirty="0"/>
              <a:t> and G. Al-</a:t>
            </a:r>
            <a:r>
              <a:rPr lang="en-US" sz="1200" dirty="0" err="1"/>
              <a:t>Naymat</a:t>
            </a:r>
            <a:r>
              <a:rPr lang="en-US" sz="1200" dirty="0"/>
              <a:t>. Efficient Relational Techniques for Processing Graph Queries </a:t>
            </a:r>
            <a:endParaRPr lang="en-US" sz="1200" dirty="0"/>
          </a:p>
          <a:p>
            <a:r>
              <a:rPr lang="en-US" sz="1200" dirty="0" smtClean="0"/>
              <a:t>[6] </a:t>
            </a:r>
            <a:r>
              <a:rPr lang="en-US" sz="1200" dirty="0"/>
              <a:t>M. Saber, M. </a:t>
            </a:r>
            <a:r>
              <a:rPr lang="en-US" sz="1200" dirty="0" err="1"/>
              <a:t>Aref</a:t>
            </a:r>
            <a:r>
              <a:rPr lang="en-US" sz="1200" dirty="0"/>
              <a:t>, T. </a:t>
            </a:r>
            <a:r>
              <a:rPr lang="en-US" sz="1200" dirty="0" err="1"/>
              <a:t>Gharib</a:t>
            </a:r>
            <a:r>
              <a:rPr lang="en-US" sz="1200" dirty="0"/>
              <a:t>. An Efficient Filtering Technique for Super- Graph Query Processing </a:t>
            </a:r>
            <a:r>
              <a:rPr lang="en-US" sz="1200" dirty="0" smtClean="0"/>
              <a:t>. [7] </a:t>
            </a:r>
            <a:r>
              <a:rPr lang="en-US" sz="1200" dirty="0"/>
              <a:t>P. Zhao and J. Han. On Graph Query Optimization in Large Networks 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330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Proposed Methodology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09578"/>
            <a:ext cx="4311769" cy="4771952"/>
          </a:xfrm>
          <a:ln>
            <a:noFill/>
          </a:ln>
        </p:spPr>
        <p:txBody>
          <a:bodyPr/>
          <a:lstStyle/>
          <a:p>
            <a:r>
              <a:rPr lang="en-US" sz="2400" dirty="0" smtClean="0"/>
              <a:t>Preprocessing to compute all summary graphs. </a:t>
            </a:r>
            <a:r>
              <a:rPr lang="en-US" sz="2400" dirty="0" smtClean="0">
                <a:solidFill>
                  <a:srgbClr val="FFC000"/>
                </a:solidFill>
              </a:rPr>
              <a:t>(ONCE)</a:t>
            </a:r>
          </a:p>
          <a:p>
            <a:endParaRPr lang="en-US" sz="2400" dirty="0" smtClean="0">
              <a:solidFill>
                <a:srgbClr val="FFC000"/>
              </a:solidFill>
            </a:endParaRPr>
          </a:p>
          <a:p>
            <a:r>
              <a:rPr lang="en-US" sz="2400" dirty="0" smtClean="0"/>
              <a:t>For each query, use </a:t>
            </a:r>
            <a:r>
              <a:rPr lang="en-US" sz="2400" dirty="0" smtClean="0">
                <a:solidFill>
                  <a:srgbClr val="FFC000"/>
                </a:solidFill>
              </a:rPr>
              <a:t>relevant</a:t>
            </a:r>
            <a:r>
              <a:rPr lang="en-US" sz="2400" dirty="0" smtClean="0"/>
              <a:t> summary graphs to estimate query result.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581" y="1509578"/>
            <a:ext cx="5560255" cy="27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Terminology</a:t>
            </a:r>
            <a:endParaRPr 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Number of nodes in the graph =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C000"/>
                        </a:solidFill>
                        <a:latin typeface="Cambria Math" charset="0"/>
                      </a:rPr>
                      <m:t>𝑵</m:t>
                    </m:r>
                  </m:oMath>
                </a14:m>
                <a:endParaRPr lang="en-US" sz="2400" b="1" dirty="0" smtClean="0">
                  <a:solidFill>
                    <a:srgbClr val="FFC000"/>
                  </a:solidFill>
                </a:endParaRP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Number of attributes =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C000"/>
                        </a:solidFill>
                        <a:latin typeface="Cambria Math" charset="0"/>
                      </a:rPr>
                      <m:t>𝒌</m:t>
                    </m:r>
                  </m:oMath>
                </a14:m>
                <a:endParaRPr lang="en-US" sz="2400" b="1" dirty="0" smtClean="0">
                  <a:solidFill>
                    <a:srgbClr val="FFC000"/>
                  </a:solidFill>
                </a:endParaRP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Maximum number of values per attribute =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C000"/>
                        </a:solidFill>
                        <a:latin typeface="Cambria Math" charset="0"/>
                      </a:rPr>
                      <m:t>𝑽</m:t>
                    </m:r>
                  </m:oMath>
                </a14:m>
                <a:endParaRPr lang="en-US" sz="2400" b="1" dirty="0" smtClean="0">
                  <a:solidFill>
                    <a:srgbClr val="FFC000"/>
                  </a:solidFill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5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1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Algorithm</a:t>
            </a:r>
            <a:endParaRPr 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509578"/>
                <a:ext cx="8946541" cy="4771952"/>
              </a:xfrm>
              <a:ln>
                <a:noFill/>
              </a:ln>
            </p:spPr>
            <p:txBody>
              <a:bodyPr/>
              <a:lstStyle/>
              <a:p>
                <a:r>
                  <a:rPr lang="en-US" sz="2400" dirty="0" smtClean="0"/>
                  <a:t>Summary Graph Construction</a:t>
                </a:r>
              </a:p>
              <a:p>
                <a:pPr lvl="1"/>
                <a:r>
                  <a:rPr lang="en-US" sz="2200" dirty="0" smtClean="0"/>
                  <a:t>For every pair of attributes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1" i="1" smtClean="0">
                            <a:solidFill>
                              <a:srgbClr val="FFC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2200" b="1" i="1" smtClean="0">
                            <a:solidFill>
                              <a:srgbClr val="FFC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∁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FFC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rgbClr val="FFC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sz="2200" b="1" dirty="0" smtClean="0">
                    <a:solidFill>
                      <a:srgbClr val="FFC000"/>
                    </a:solidFill>
                  </a:rPr>
                  <a:t> summary graphs.</a:t>
                </a:r>
              </a:p>
              <a:p>
                <a:pPr marL="457200" lvl="1" indent="0">
                  <a:buNone/>
                </a:pPr>
                <a:endParaRPr lang="en-US" b="1" dirty="0">
                  <a:solidFill>
                    <a:srgbClr val="FFC000"/>
                  </a:solidFill>
                </a:endParaRPr>
              </a:p>
              <a:p>
                <a:r>
                  <a:rPr lang="en-US" sz="2400" dirty="0" smtClean="0"/>
                  <a:t>Query Resolution using the </a:t>
                </a:r>
                <a:r>
                  <a:rPr lang="en-US" sz="2400" dirty="0" smtClean="0">
                    <a:solidFill>
                      <a:srgbClr val="FFC000"/>
                    </a:solidFill>
                  </a:rPr>
                  <a:t>Naïve Bayes</a:t>
                </a:r>
                <a:r>
                  <a:rPr lang="en-US" sz="2400" dirty="0" smtClean="0"/>
                  <a:t> Approximation</a:t>
                </a:r>
              </a:p>
              <a:p>
                <a:pPr lvl="1"/>
                <a:r>
                  <a:rPr lang="en-US" sz="2200" b="0" dirty="0" smtClean="0">
                    <a:solidFill>
                      <a:schemeClr val="tx1"/>
                    </a:solidFill>
                  </a:rPr>
                  <a:t>Inferred 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ttributes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:</m:t>
                    </m:r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charset="0"/>
                      </a:rPr>
                      <m:t>𝑃𝑟</m:t>
                    </m:r>
                    <m:d>
                      <m:dPr>
                        <m:ctrlPr>
                          <a:rPr lang="en-US" sz="2200" i="1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e>
                        <m: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𝑐</m:t>
                        </m:r>
                        <m: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𝑑</m:t>
                        </m:r>
                      </m:e>
                    </m:d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charset="0"/>
                      </a:rPr>
                      <m:t>𝑃𝑟</m:t>
                    </m:r>
                    <m:d>
                      <m:dPr>
                        <m:ctrlPr>
                          <a:rPr lang="en-US" sz="2200" i="1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e>
                        <m: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𝑐</m:t>
                        </m:r>
                        <m: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𝑑</m:t>
                        </m:r>
                      </m:e>
                    </m:d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charset="0"/>
                      </a:rPr>
                      <m:t> × </m:t>
                    </m:r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charset="0"/>
                      </a:rPr>
                      <m:t>𝑃𝑟</m:t>
                    </m:r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charset="0"/>
                      </a:rPr>
                      <m:t>|</m:t>
                    </m:r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charset="0"/>
                      </a:rPr>
                      <m:t>𝑐</m:t>
                    </m:r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charset="0"/>
                      </a:rPr>
                      <m:t>𝑑</m:t>
                    </m:r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FFC000"/>
                  </a:solidFill>
                </a:endParaRP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Independence Assumption</a:t>
                </a:r>
              </a:p>
              <a:p>
                <a:pPr lvl="1"/>
                <a:r>
                  <a:rPr lang="en-US" sz="2200" dirty="0" smtClean="0"/>
                  <a:t>Given attributes:</a:t>
                </a:r>
                <a:r>
                  <a:rPr lang="en-US" sz="2200" dirty="0">
                    <a:solidFill>
                      <a:srgbClr val="FFC000"/>
                    </a:solidFill>
                  </a:rPr>
                  <a:t> </a:t>
                </a:r>
                <a:r>
                  <a:rPr lang="en-US" sz="2200" dirty="0" smtClean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FFC000"/>
                        </a:solidFill>
                        <a:latin typeface="Cambria Math" charset="0"/>
                      </a:rPr>
                      <m:t>𝑃</m:t>
                    </m:r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charset="0"/>
                      </a:rPr>
                      <m:t>𝑟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𝑐</m:t>
                        </m:r>
                        <m: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𝑑</m:t>
                        </m:r>
                      </m:e>
                    </m:d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charset="0"/>
                      </a:rPr>
                      <m:t>𝑃𝑟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charset="0"/>
                      </a:rPr>
                      <m:t> × </m:t>
                    </m:r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charset="0"/>
                      </a:rPr>
                      <m:t>𝑃𝑟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𝑑</m:t>
                        </m:r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509578"/>
                <a:ext cx="8946541" cy="4771952"/>
              </a:xfrm>
              <a:blipFill rotWithShape="0">
                <a:blip r:embed="rId3"/>
                <a:stretch>
                  <a:fillRect l="-545" t="-10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2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5508"/>
          </a:xfrm>
        </p:spPr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Query Approximation</a:t>
            </a:r>
            <a:endParaRPr 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509578"/>
                <a:ext cx="10411846" cy="5348422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342900" lvl="1" indent="-342900"/>
                <a:r>
                  <a:rPr lang="en-US" sz="2200" dirty="0" smtClean="0">
                    <a:solidFill>
                      <a:schemeClr val="tx1"/>
                    </a:solidFill>
                  </a:rPr>
                  <a:t>Query Structure: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𝑟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/>
                  <a:t> 	</a:t>
                </a:r>
              </a:p>
              <a:p>
                <a:pPr marL="742950" lvl="2" indent="-342900"/>
                <a:r>
                  <a:rPr lang="en-US" sz="2000" dirty="0"/>
                  <a:t>I</a:t>
                </a:r>
                <a:r>
                  <a:rPr lang="en-US" sz="2000" dirty="0" smtClean="0"/>
                  <a:t>nferred Attributes: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742950" lvl="2" indent="-342900"/>
                <a:r>
                  <a:rPr lang="en-US" sz="2000" dirty="0" smtClean="0"/>
                  <a:t>Given Attributes: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𝑟</m:t>
                      </m:r>
                      <m:d>
                        <m:d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𝑞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is-IS" sz="22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charset="0"/>
                            </a:rPr>
                            <m:t>𝑞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𝑃𝑟</m:t>
                          </m:r>
                          <m:d>
                            <m:dPr>
                              <m:endChr m:val="|"/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pPr marL="0" lvl="1" indent="0">
                  <a:buNone/>
                </a:pPr>
                <a:endParaRPr lang="en-US" sz="2200" dirty="0" smtClean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200" i="1" smtClean="0"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is-IS" sz="22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charset="0"/>
                                </a:rPr>
                                <m:t>𝑞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,…, 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200" i="1">
                                  <a:latin typeface="Cambria Math" charset="0"/>
                                </a:rPr>
                                <m:t>× </m:t>
                              </m:r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charset="0"/>
                                </a:rPr>
                                <m:t>Pr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, …, 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𝑞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 smtClean="0"/>
              </a:p>
              <a:p>
                <a:pPr marL="0" lvl="1" indent="0">
                  <a:buNone/>
                </a:pPr>
                <a:endParaRPr lang="en-US" sz="2200" dirty="0" smtClean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lang="bg-BG" sz="2200" b="1" i="1" smtClean="0">
                              <a:solidFill>
                                <a:srgbClr val="FFC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is-IS" sz="2200" b="1" i="1">
                                  <a:solidFill>
                                    <a:srgbClr val="FFC000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b="1" i="1">
                                  <a:solidFill>
                                    <a:srgbClr val="FFC000"/>
                                  </a:solidFill>
                                  <a:latin typeface="Cambria Math" charset="0"/>
                                </a:rPr>
                                <m:t>𝒊</m:t>
                              </m:r>
                              <m:r>
                                <a:rPr lang="en-US" sz="2200" b="1" i="1">
                                  <a:solidFill>
                                    <a:srgbClr val="FFC000"/>
                                  </a:solidFill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2200" b="1" i="1">
                                  <a:solidFill>
                                    <a:srgbClr val="FFC00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200" b="1" i="1">
                                  <a:solidFill>
                                    <a:srgbClr val="FFC000"/>
                                  </a:solidFill>
                                  <a:latin typeface="Cambria Math" charset="0"/>
                                </a:rPr>
                                <m:t>𝒒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is-IS" sz="2200" b="1" i="1" smtClean="0">
                                      <a:solidFill>
                                        <a:srgbClr val="FFC000"/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200" b="1" i="1" smtClean="0">
                                      <a:solidFill>
                                        <a:srgbClr val="FFC000"/>
                                      </a:solidFill>
                                      <a:latin typeface="Cambria Math" charset="0"/>
                                    </a:rPr>
                                    <m:t>𝒋</m:t>
                                  </m:r>
                                  <m:r>
                                    <a:rPr lang="en-US" sz="2200" b="1" i="1" smtClean="0">
                                      <a:solidFill>
                                        <a:srgbClr val="FFC000"/>
                                      </a:solidFill>
                                      <a:latin typeface="Cambria Math" charset="0"/>
                                    </a:rPr>
                                    <m:t>=</m:t>
                                  </m:r>
                                  <m:r>
                                    <a:rPr lang="en-US" sz="2200" b="1" i="1" smtClean="0">
                                      <a:solidFill>
                                        <a:srgbClr val="FFC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200" b="1" i="1" smtClean="0">
                                      <a:solidFill>
                                        <a:srgbClr val="FFC000"/>
                                      </a:solidFill>
                                      <a:latin typeface="Cambria Math" charset="0"/>
                                    </a:rPr>
                                    <m:t>𝒓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200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200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charset="0"/>
                                        </a:rPr>
                                        <m:t>𝑷𝒓</m:t>
                                      </m:r>
                                    </m:fName>
                                    <m:e>
                                      <m:r>
                                        <a:rPr lang="en-US" sz="2200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200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charset="0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sz="2200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r>
                                        <a:rPr lang="en-US" sz="2200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charset="0"/>
                                        </a:rPr>
                                        <m:t>|</m:t>
                                      </m:r>
                                    </m:e>
                                  </m:func>
                                  <m:sSub>
                                    <m:sSubPr>
                                      <m:ctrlPr>
                                        <a:rPr lang="en-US" sz="2200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sz="2200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200" b="1" i="1" smtClean="0">
                                      <a:solidFill>
                                        <a:srgbClr val="FFC000"/>
                                      </a:solidFill>
                                      <a:latin typeface="Cambria Math" charset="0"/>
                                    </a:rPr>
                                    <m:t>) </m:t>
                                  </m:r>
                                </m:e>
                              </m:nary>
                              <m:r>
                                <a:rPr lang="en-US" sz="2200" b="1" i="1">
                                  <a:solidFill>
                                    <a:srgbClr val="FFC000"/>
                                  </a:solidFill>
                                  <a:latin typeface="Cambria Math" charset="0"/>
                                </a:rPr>
                                <m:t>× </m:t>
                              </m:r>
                              <m:r>
                                <a:rPr lang="en-US" sz="2200" b="1" i="1">
                                  <a:solidFill>
                                    <a:srgbClr val="FFC000"/>
                                  </a:solidFill>
                                  <a:latin typeface="Cambria Math" charset="0"/>
                                </a:rPr>
                                <m:t>𝑷𝒓</m:t>
                              </m:r>
                              <m:r>
                                <a:rPr lang="en-US" sz="2200" b="1" i="1">
                                  <a:solidFill>
                                    <a:srgbClr val="FFC000"/>
                                  </a:solidFill>
                                  <a:latin typeface="Cambria Math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2200" b="1" i="1">
                                      <a:solidFill>
                                        <a:srgbClr val="FFC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FFC000"/>
                                      </a:solidFill>
                                      <a:latin typeface="Cambria Math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200" b="1" i="1">
                                      <a:solidFill>
                                        <a:srgbClr val="FFC000"/>
                                      </a:solidFill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200" b="1" i="1">
                                  <a:solidFill>
                                    <a:srgbClr val="FFC000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is-IS" sz="2200" b="1" i="1" smtClean="0">
                                  <a:solidFill>
                                    <a:srgbClr val="FFC000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b="1" i="1" smtClean="0">
                                  <a:solidFill>
                                    <a:srgbClr val="FFC000"/>
                                  </a:solidFill>
                                  <a:latin typeface="Cambria Math" charset="0"/>
                                </a:rPr>
                                <m:t>𝒋</m:t>
                              </m:r>
                              <m:r>
                                <a:rPr lang="en-US" sz="2200" b="1" i="1" smtClean="0">
                                  <a:solidFill>
                                    <a:srgbClr val="FFC000"/>
                                  </a:solidFill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2200" b="1" i="1" smtClean="0">
                                  <a:solidFill>
                                    <a:srgbClr val="FFC000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200" b="1" i="1" smtClean="0">
                                  <a:solidFill>
                                    <a:srgbClr val="FFC000"/>
                                  </a:solidFill>
                                  <a:latin typeface="Cambria Math" charset="0"/>
                                </a:rPr>
                                <m:t>𝒓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200" b="1" i="1" smtClean="0">
                                      <a:solidFill>
                                        <a:srgbClr val="FFC00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func>
                                    <m:funcPr>
                                      <m:ctrlPr>
                                        <a:rPr lang="en-US" sz="2200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200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charset="0"/>
                                        </a:rPr>
                                        <m:t>𝑷𝒓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200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b="1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b="1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charset="0"/>
                                                </a:rPr>
                                                <m:t>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1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  <m:sup>
                                  <m:r>
                                    <a:rPr lang="en-US" sz="2200" b="1" i="1" smtClean="0">
                                      <a:solidFill>
                                        <a:srgbClr val="FFC000"/>
                                      </a:solidFill>
                                      <a:latin typeface="Cambria Math" charset="0"/>
                                    </a:rPr>
                                    <m:t>𝒒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200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509578"/>
                <a:ext cx="10411846" cy="5348422"/>
              </a:xfrm>
              <a:blipFill rotWithShape="0">
                <a:blip r:embed="rId3"/>
                <a:stretch>
                  <a:fillRect l="-351" t="-7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45496" y="5367130"/>
            <a:ext cx="3882887" cy="100716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697</TotalTime>
  <Words>924</Words>
  <Application>Microsoft Macintosh PowerPoint</Application>
  <PresentationFormat>Widescreen</PresentationFormat>
  <Paragraphs>164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Cambria Math</vt:lpstr>
      <vt:lpstr>Wingdings 3</vt:lpstr>
      <vt:lpstr>Arial</vt:lpstr>
      <vt:lpstr>Ion</vt:lpstr>
      <vt:lpstr>EQUALGAS</vt:lpstr>
      <vt:lpstr>Agenda</vt:lpstr>
      <vt:lpstr>Background</vt:lpstr>
      <vt:lpstr>Motivation</vt:lpstr>
      <vt:lpstr>Related Work</vt:lpstr>
      <vt:lpstr>Proposed Methodology</vt:lpstr>
      <vt:lpstr>Terminology</vt:lpstr>
      <vt:lpstr>Algorithm</vt:lpstr>
      <vt:lpstr>Query Approximation</vt:lpstr>
      <vt:lpstr>Dataset</vt:lpstr>
      <vt:lpstr>Example Query</vt:lpstr>
      <vt:lpstr>Complexity Analysis</vt:lpstr>
      <vt:lpstr>Experimental Evaluation</vt:lpstr>
      <vt:lpstr>Results – Efficiency</vt:lpstr>
      <vt:lpstr>Results – Accuracy</vt:lpstr>
      <vt:lpstr>Conclusion</vt:lpstr>
      <vt:lpstr>Future Work</vt:lpstr>
      <vt:lpstr>Thank You! 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EQUALGAS</dc:title>
  <dc:creator>Kulkarni, Chinmay Sanjay</dc:creator>
  <cp:lastModifiedBy>Kulkarni, Chinmay Sanjay</cp:lastModifiedBy>
  <cp:revision>101</cp:revision>
  <dcterms:created xsi:type="dcterms:W3CDTF">2015-12-08T06:31:24Z</dcterms:created>
  <dcterms:modified xsi:type="dcterms:W3CDTF">2015-12-08T18:09:11Z</dcterms:modified>
</cp:coreProperties>
</file>