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3" r:id="rId3"/>
    <p:sldId id="257" r:id="rId4"/>
    <p:sldId id="271" r:id="rId5"/>
    <p:sldId id="259" r:id="rId6"/>
    <p:sldId id="258" r:id="rId7"/>
    <p:sldId id="260" r:id="rId8"/>
    <p:sldId id="261" r:id="rId9"/>
    <p:sldId id="268" r:id="rId10"/>
    <p:sldId id="264" r:id="rId11"/>
    <p:sldId id="276" r:id="rId12"/>
    <p:sldId id="277" r:id="rId13"/>
    <p:sldId id="278" r:id="rId14"/>
    <p:sldId id="270" r:id="rId15"/>
    <p:sldId id="275" r:id="rId16"/>
    <p:sldId id="274" r:id="rId17"/>
    <p:sldId id="269"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p:scale>
          <a:sx n="75" d="100"/>
          <a:sy n="75" d="100"/>
        </p:scale>
        <p:origin x="-124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92F23BE-90ED-4D15-9E7E-3BBFEACABB5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2F23BE-90ED-4D15-9E7E-3BBFEACABB5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92F23BE-90ED-4D15-9E7E-3BBFEACABB5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F8E748-13FE-4C2E-92AB-1BD191455676}" type="datetimeFigureOut">
              <a:rPr lang="en-US" smtClean="0"/>
              <a:pPr/>
              <a:t>17/04/2022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92F23BE-90ED-4D15-9E7E-3BBFEACABB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AF8E748-13FE-4C2E-92AB-1BD191455676}" type="datetimeFigureOut">
              <a:rPr lang="en-US" smtClean="0"/>
              <a:pPr/>
              <a:t>17/04/2022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92F23BE-90ED-4D15-9E7E-3BBFEACABB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AF8E748-13FE-4C2E-92AB-1BD191455676}" type="datetimeFigureOut">
              <a:rPr lang="en-US" smtClean="0"/>
              <a:pPr/>
              <a:t>17/04/2022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92F23BE-90ED-4D15-9E7E-3BBFEACABB5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371600"/>
            <a:ext cx="7010400" cy="3048000"/>
          </a:xfrm>
        </p:spPr>
        <p:txBody>
          <a:bodyPr>
            <a:normAutofit fontScale="90000"/>
          </a:bodyPr>
          <a:lstStyle/>
          <a:p>
            <a:r>
              <a:rPr lang="en-IN" sz="2400" dirty="0" smtClean="0"/>
              <a:t/>
            </a:r>
            <a:br>
              <a:rPr lang="en-IN" sz="2400" dirty="0" smtClean="0"/>
            </a:br>
            <a:r>
              <a:rPr lang="en-IN" sz="2400" dirty="0" smtClean="0"/>
              <a:t/>
            </a:r>
            <a:br>
              <a:rPr lang="en-IN" sz="2400" dirty="0" smtClean="0"/>
            </a:br>
            <a:r>
              <a:rPr lang="en-IN" sz="2400" dirty="0" smtClean="0"/>
              <a:t>Department of Information Technology</a:t>
            </a:r>
            <a:br>
              <a:rPr lang="en-IN" sz="2400" dirty="0" smtClean="0"/>
            </a:br>
            <a:r>
              <a:rPr lang="en-IN" sz="2400" dirty="0" smtClean="0"/>
              <a:t>presents </a:t>
            </a:r>
            <a:br>
              <a:rPr lang="en-IN" sz="2400" dirty="0" smtClean="0"/>
            </a:br>
            <a:r>
              <a:rPr lang="en-IN" sz="2200" dirty="0" smtClean="0"/>
              <a:t>PROJECT ON </a:t>
            </a:r>
            <a:r>
              <a:rPr lang="en-IN" sz="3600" dirty="0" smtClean="0"/>
              <a:t>:-</a:t>
            </a:r>
            <a:r>
              <a:rPr lang="en-IN" sz="2400" dirty="0" smtClean="0"/>
              <a:t> </a:t>
            </a:r>
            <a:r>
              <a:rPr lang="en-IN" b="1" dirty="0" smtClean="0">
                <a:latin typeface="Bahnschrift SemiBold" pitchFamily="34" charset="0"/>
              </a:rPr>
              <a:t>VIRTUAL TOURIST GUIDE</a:t>
            </a:r>
            <a:br>
              <a:rPr lang="en-IN" b="1" dirty="0" smtClean="0">
                <a:latin typeface="Bahnschrift SemiBold" pitchFamily="34" charset="0"/>
              </a:rPr>
            </a:br>
            <a:r>
              <a:rPr lang="en-IN" dirty="0" smtClean="0">
                <a:latin typeface="Bahnschrift SemiBold" pitchFamily="34" charset="0"/>
              </a:rPr>
              <a:t/>
            </a:r>
            <a:br>
              <a:rPr lang="en-IN" dirty="0" smtClean="0">
                <a:latin typeface="Bahnschrift SemiBold" pitchFamily="34" charset="0"/>
              </a:rPr>
            </a:br>
            <a:r>
              <a:rPr lang="en-IN" b="1" dirty="0" smtClean="0">
                <a:latin typeface="Bahnschrift SemiBold" pitchFamily="34" charset="0"/>
              </a:rPr>
              <a:t/>
            </a:r>
            <a:br>
              <a:rPr lang="en-IN" b="1" dirty="0" smtClean="0">
                <a:latin typeface="Bahnschrift SemiBold" pitchFamily="34" charset="0"/>
              </a:rPr>
            </a:br>
            <a:r>
              <a:rPr lang="en-IN" b="1" dirty="0" smtClean="0">
                <a:latin typeface="Bahnschrift SemiBold" pitchFamily="34" charset="0"/>
              </a:rPr>
              <a:t/>
            </a:r>
            <a:br>
              <a:rPr lang="en-IN" b="1" dirty="0" smtClean="0">
                <a:latin typeface="Bahnschrift SemiBold" pitchFamily="34" charset="0"/>
              </a:rPr>
            </a:br>
            <a:endParaRPr lang="en-US" b="1" dirty="0">
              <a:latin typeface="Bahnschrift SemiBold" pitchFamily="34" charset="0"/>
            </a:endParaRPr>
          </a:p>
        </p:txBody>
      </p:sp>
      <p:sp>
        <p:nvSpPr>
          <p:cNvPr id="3" name="Subtitle 2"/>
          <p:cNvSpPr>
            <a:spLocks noGrp="1"/>
          </p:cNvSpPr>
          <p:nvPr>
            <p:ph type="subTitle" idx="1"/>
          </p:nvPr>
        </p:nvSpPr>
        <p:spPr>
          <a:xfrm>
            <a:off x="381000" y="304800"/>
            <a:ext cx="8229600" cy="838200"/>
          </a:xfrm>
        </p:spPr>
        <p:txBody>
          <a:bodyPr>
            <a:normAutofit/>
          </a:bodyPr>
          <a:lstStyle/>
          <a:p>
            <a:pPr algn="ctr"/>
            <a:r>
              <a:rPr lang="en-IN" b="1" dirty="0" smtClean="0"/>
              <a:t>		SSBT’s College Of Engineering </a:t>
            </a:r>
            <a:r>
              <a:rPr lang="en-IN" dirty="0" smtClean="0"/>
              <a:t> and T</a:t>
            </a:r>
            <a:r>
              <a:rPr lang="en-IN" b="1" dirty="0" smtClean="0"/>
              <a:t>echnology, 			</a:t>
            </a:r>
            <a:r>
              <a:rPr lang="en-IN" b="1" dirty="0" err="1" smtClean="0"/>
              <a:t>Bambhori</a:t>
            </a:r>
            <a:r>
              <a:rPr lang="en-IN" b="1" dirty="0" smtClean="0"/>
              <a:t>, </a:t>
            </a:r>
            <a:r>
              <a:rPr lang="en-IN" b="1" dirty="0" err="1" smtClean="0"/>
              <a:t>Jalgaon</a:t>
            </a:r>
            <a:r>
              <a:rPr lang="en-IN" b="1" dirty="0" smtClean="0"/>
              <a:t>.</a:t>
            </a:r>
            <a:endParaRPr lang="en-US" b="1" dirty="0"/>
          </a:p>
        </p:txBody>
      </p:sp>
      <p:sp>
        <p:nvSpPr>
          <p:cNvPr id="4" name="TextBox 3"/>
          <p:cNvSpPr txBox="1"/>
          <p:nvPr/>
        </p:nvSpPr>
        <p:spPr>
          <a:xfrm>
            <a:off x="2286000" y="4419600"/>
            <a:ext cx="5943600" cy="2154436"/>
          </a:xfrm>
          <a:prstGeom prst="rect">
            <a:avLst/>
          </a:prstGeom>
          <a:noFill/>
        </p:spPr>
        <p:txBody>
          <a:bodyPr wrap="square" rtlCol="0">
            <a:spAutoFit/>
          </a:bodyPr>
          <a:lstStyle/>
          <a:p>
            <a:endParaRPr lang="en-IN" dirty="0" smtClean="0"/>
          </a:p>
          <a:p>
            <a:r>
              <a:rPr lang="en-IN" dirty="0" smtClean="0"/>
              <a:t>PRESENTED BY:- </a:t>
            </a:r>
          </a:p>
          <a:p>
            <a:endParaRPr lang="en-IN" dirty="0" smtClean="0"/>
          </a:p>
          <a:p>
            <a:r>
              <a:rPr lang="en-IN" dirty="0" smtClean="0"/>
              <a:t>	  </a:t>
            </a:r>
            <a:r>
              <a:rPr lang="en-IN" sz="2000" b="1" dirty="0" smtClean="0"/>
              <a:t>1)  PIYUSH RAJKUMAR SAHU</a:t>
            </a:r>
          </a:p>
          <a:p>
            <a:r>
              <a:rPr lang="en-IN" sz="2000" b="1" dirty="0" smtClean="0"/>
              <a:t>                   2)  RAHUL GOPAL PATIL</a:t>
            </a:r>
          </a:p>
          <a:p>
            <a:r>
              <a:rPr lang="en-IN" sz="2000" b="1" dirty="0" smtClean="0"/>
              <a:t>	 3)  NARENDRA GOKUL PATIL</a:t>
            </a:r>
          </a:p>
          <a:p>
            <a:r>
              <a:rPr lang="en-IN" sz="2000" b="1" dirty="0" smtClean="0"/>
              <a:t>	 4)  SAURAV RANJAN</a:t>
            </a:r>
          </a:p>
        </p:txBody>
      </p:sp>
      <p:sp>
        <p:nvSpPr>
          <p:cNvPr id="5" name="TextBox 4"/>
          <p:cNvSpPr txBox="1"/>
          <p:nvPr/>
        </p:nvSpPr>
        <p:spPr>
          <a:xfrm>
            <a:off x="2133600" y="3962400"/>
            <a:ext cx="6629400" cy="369332"/>
          </a:xfrm>
          <a:prstGeom prst="rect">
            <a:avLst/>
          </a:prstGeom>
          <a:noFill/>
        </p:spPr>
        <p:txBody>
          <a:bodyPr wrap="square" rtlCol="0">
            <a:spAutoFit/>
          </a:bodyPr>
          <a:lstStyle/>
          <a:p>
            <a:r>
              <a:rPr lang="en-IN" dirty="0" smtClean="0"/>
              <a:t>UNDER  THE GUIDANCE  OF  :-  </a:t>
            </a:r>
            <a:r>
              <a:rPr lang="en-IN" b="1" dirty="0" smtClean="0"/>
              <a:t>DR.  K.  P.   ADHIYA</a:t>
            </a:r>
            <a:endParaRPr lang="en-US" b="1" dirty="0"/>
          </a:p>
        </p:txBody>
      </p:sp>
      <p:pic>
        <p:nvPicPr>
          <p:cNvPr id="8" name="Picture 7" descr="1.JPEG"/>
          <p:cNvPicPr/>
          <p:nvPr/>
        </p:nvPicPr>
        <p:blipFill>
          <a:blip r:embed="rId2" cstate="print"/>
          <a:stretch>
            <a:fillRect/>
          </a:stretch>
        </p:blipFill>
        <p:spPr>
          <a:xfrm>
            <a:off x="381000" y="228600"/>
            <a:ext cx="1371600" cy="1447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781800" cy="609600"/>
          </a:xfrm>
        </p:spPr>
        <p:txBody>
          <a:bodyPr/>
          <a:lstStyle/>
          <a:p>
            <a:pPr algn="ctr"/>
            <a:r>
              <a:rPr lang="en-IN" sz="3200" dirty="0" smtClean="0"/>
              <a:t> STATE DIAGRAM/CHART</a:t>
            </a:r>
            <a:endParaRPr lang="en-US" sz="3200" dirty="0"/>
          </a:p>
        </p:txBody>
      </p:sp>
      <p:pic>
        <p:nvPicPr>
          <p:cNvPr id="8" name="Content Placeholder 7" descr="1cd96c08-a7bf-47d1-bc9a-e2a1e0571109.jpg"/>
          <p:cNvPicPr>
            <a:picLocks noGrp="1" noChangeAspect="1"/>
          </p:cNvPicPr>
          <p:nvPr>
            <p:ph idx="1"/>
          </p:nvPr>
        </p:nvPicPr>
        <p:blipFill>
          <a:blip r:embed="rId2" cstate="print"/>
          <a:srcRect r="6061" b="27979"/>
          <a:stretch>
            <a:fillRect/>
          </a:stretch>
        </p:blipFill>
        <p:spPr>
          <a:xfrm>
            <a:off x="762000" y="1447800"/>
            <a:ext cx="7865939" cy="4572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781800" cy="609600"/>
          </a:xfrm>
        </p:spPr>
        <p:txBody>
          <a:bodyPr/>
          <a:lstStyle/>
          <a:p>
            <a:pPr algn="ctr"/>
            <a:r>
              <a:rPr lang="en-US" sz="3200" dirty="0" smtClean="0"/>
              <a:t>Class</a:t>
            </a:r>
            <a:r>
              <a:rPr lang="en-US" sz="3200" dirty="0" smtClean="0"/>
              <a:t> Diagram</a:t>
            </a:r>
            <a:endParaRPr lang="en-US" sz="3200" dirty="0"/>
          </a:p>
        </p:txBody>
      </p:sp>
      <p:pic>
        <p:nvPicPr>
          <p:cNvPr id="5" name="Content Placeholder 4" descr="class.jfif"/>
          <p:cNvPicPr>
            <a:picLocks noGrp="1" noChangeAspect="1"/>
          </p:cNvPicPr>
          <p:nvPr>
            <p:ph idx="1"/>
          </p:nvPr>
        </p:nvPicPr>
        <p:blipFill>
          <a:blip r:embed="rId2"/>
          <a:stretch>
            <a:fillRect/>
          </a:stretch>
        </p:blipFill>
        <p:spPr>
          <a:xfrm>
            <a:off x="1905000" y="1143000"/>
            <a:ext cx="5784643" cy="543772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781800" cy="609600"/>
          </a:xfrm>
        </p:spPr>
        <p:txBody>
          <a:bodyPr/>
          <a:lstStyle/>
          <a:p>
            <a:pPr algn="ctr"/>
            <a:r>
              <a:rPr lang="en-IN" sz="3200" dirty="0" smtClean="0"/>
              <a:t>Deployment Diagram</a:t>
            </a:r>
            <a:endParaRPr lang="en-US" sz="3200" dirty="0"/>
          </a:p>
        </p:txBody>
      </p:sp>
      <p:pic>
        <p:nvPicPr>
          <p:cNvPr id="5" name="Content Placeholder 4" descr="deployment.jfif"/>
          <p:cNvPicPr>
            <a:picLocks noGrp="1" noChangeAspect="1"/>
          </p:cNvPicPr>
          <p:nvPr>
            <p:ph idx="1"/>
          </p:nvPr>
        </p:nvPicPr>
        <p:blipFill>
          <a:blip r:embed="rId2"/>
          <a:stretch>
            <a:fillRect/>
          </a:stretch>
        </p:blipFill>
        <p:spPr>
          <a:xfrm>
            <a:off x="1828800" y="1600200"/>
            <a:ext cx="5776503" cy="49787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781800" cy="609600"/>
          </a:xfrm>
        </p:spPr>
        <p:txBody>
          <a:bodyPr/>
          <a:lstStyle/>
          <a:p>
            <a:pPr algn="ctr"/>
            <a:r>
              <a:rPr lang="en-IN" sz="3200" dirty="0" smtClean="0"/>
              <a:t>Used-case Diagram</a:t>
            </a:r>
            <a:endParaRPr lang="en-US" sz="3200" dirty="0"/>
          </a:p>
        </p:txBody>
      </p:sp>
      <p:pic>
        <p:nvPicPr>
          <p:cNvPr id="6" name="Content Placeholder 5" descr="used-case-dig.jpg"/>
          <p:cNvPicPr>
            <a:picLocks noGrp="1" noChangeAspect="1"/>
          </p:cNvPicPr>
          <p:nvPr>
            <p:ph idx="1"/>
          </p:nvPr>
        </p:nvPicPr>
        <p:blipFill>
          <a:blip r:embed="rId2"/>
          <a:srcRect b="39028"/>
          <a:stretch>
            <a:fillRect/>
          </a:stretch>
        </p:blipFill>
        <p:spPr>
          <a:xfrm>
            <a:off x="1600200" y="1524000"/>
            <a:ext cx="5947198" cy="469265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53000"/>
          </a:xfrm>
        </p:spPr>
        <p:txBody>
          <a:bodyPr>
            <a:normAutofit fontScale="47500" lnSpcReduction="20000"/>
          </a:bodyPr>
          <a:lstStyle/>
          <a:p>
            <a:endParaRPr lang="en-IN" sz="4400" b="1" dirty="0" smtClean="0"/>
          </a:p>
          <a:p>
            <a:pPr algn="just">
              <a:buNone/>
            </a:pPr>
            <a:r>
              <a:rPr lang="en-GB" sz="4400" b="1" dirty="0" smtClean="0"/>
              <a:t>   1.HARDWARE REQUIREMENTS</a:t>
            </a:r>
            <a:r>
              <a:rPr lang="en-GB" sz="3300" b="1" dirty="0" smtClean="0"/>
              <a:t>:-</a:t>
            </a:r>
            <a:endParaRPr lang="en-GB" sz="3300" dirty="0" smtClean="0"/>
          </a:p>
          <a:p>
            <a:pPr marL="342900" indent="-342900" algn="just">
              <a:buFont typeface="Arial" panose="020B0604020202020204" pitchFamily="34" charset="0"/>
              <a:buChar char="•"/>
            </a:pPr>
            <a:r>
              <a:rPr lang="en-GB" sz="3800" dirty="0" smtClean="0"/>
              <a:t>Intel</a:t>
            </a:r>
            <a:r>
              <a:rPr lang="en-GB" altLang="en-GB" sz="3800" dirty="0" smtClean="0"/>
              <a:t> i3 processor based computer or higher .</a:t>
            </a:r>
            <a:endParaRPr lang="en-GB" altLang="zh-CN" sz="3800" dirty="0" smtClean="0"/>
          </a:p>
          <a:p>
            <a:pPr marL="342900" indent="-342900" algn="just">
              <a:buFont typeface="Arial" panose="020B0604020202020204" pitchFamily="34" charset="0"/>
              <a:buChar char="•"/>
            </a:pPr>
            <a:r>
              <a:rPr lang="en-GB" altLang="en-GB" sz="3800" dirty="0" smtClean="0"/>
              <a:t>RAM:-4gb  ( minimum)</a:t>
            </a:r>
            <a:r>
              <a:rPr lang="en-GB" sz="3800" dirty="0" smtClean="0"/>
              <a:t> </a:t>
            </a:r>
            <a:endParaRPr lang="en-GB" altLang="zh-CN" sz="3800" dirty="0" smtClean="0"/>
          </a:p>
          <a:p>
            <a:pPr marL="342900" indent="-342900" algn="just">
              <a:buFont typeface="Arial" panose="020B0604020202020204" pitchFamily="34" charset="0"/>
              <a:buChar char="•"/>
            </a:pPr>
            <a:r>
              <a:rPr lang="en-GB" sz="3800" dirty="0" smtClean="0"/>
              <a:t>Storage:-10GB(minimum)</a:t>
            </a:r>
          </a:p>
          <a:p>
            <a:pPr marL="342900" indent="-342900" algn="just">
              <a:buFont typeface="Arial" panose="020B0604020202020204" pitchFamily="34" charset="0"/>
              <a:buChar char="•"/>
            </a:pPr>
            <a:endParaRPr lang="en-GB" altLang="zh-CN" sz="2800" dirty="0" smtClean="0"/>
          </a:p>
          <a:p>
            <a:pPr algn="just">
              <a:buNone/>
            </a:pPr>
            <a:r>
              <a:rPr lang="en-GB" sz="4400" b="1" dirty="0" smtClean="0"/>
              <a:t>   2.SOFTWARE REQUIREMENTS:-</a:t>
            </a:r>
            <a:endParaRPr lang="en-GB" sz="4400" dirty="0" smtClean="0"/>
          </a:p>
          <a:p>
            <a:pPr marL="342900" indent="-342900" algn="just">
              <a:buFont typeface="Arial" panose="020B0604020202020204" pitchFamily="34" charset="0"/>
              <a:buChar char="•"/>
            </a:pPr>
            <a:r>
              <a:rPr lang="en-GB" altLang="zh-CN" sz="3800" dirty="0" smtClean="0"/>
              <a:t>Windows 7 or higher </a:t>
            </a:r>
          </a:p>
          <a:p>
            <a:pPr marL="342900" indent="-342900" algn="just">
              <a:buFont typeface="Arial" panose="020B0604020202020204" pitchFamily="34" charset="0"/>
              <a:buChar char="•"/>
            </a:pPr>
            <a:r>
              <a:rPr lang="en-GB" altLang="zh-CN" sz="3800" dirty="0" smtClean="0"/>
              <a:t>Google Chrome browser </a:t>
            </a:r>
          </a:p>
          <a:p>
            <a:pPr marL="342900" indent="-342900" algn="just">
              <a:buNone/>
            </a:pPr>
            <a:endParaRPr lang="en-GB" altLang="zh-CN" sz="2800" dirty="0" smtClean="0"/>
          </a:p>
          <a:p>
            <a:pPr marL="0" indent="0" algn="just">
              <a:buNone/>
            </a:pPr>
            <a:r>
              <a:rPr lang="en-GB" altLang="zh-CN" sz="4400" b="1" dirty="0" smtClean="0"/>
              <a:t>    3. Languages  used :-</a:t>
            </a:r>
          </a:p>
          <a:p>
            <a:pPr marL="0" indent="0" algn="just">
              <a:buNone/>
            </a:pPr>
            <a:r>
              <a:rPr lang="en-GB" altLang="zh-CN" sz="2800" dirty="0" smtClean="0"/>
              <a:t>        </a:t>
            </a:r>
            <a:r>
              <a:rPr lang="en-GB" altLang="zh-CN" sz="3800" dirty="0" smtClean="0"/>
              <a:t>Front end :- HTML , CSS , JAVASCRIPT , BOOTSTRAP, PYTHON (TKINNT MODULE)</a:t>
            </a:r>
          </a:p>
          <a:p>
            <a:pPr marL="0" indent="0" algn="just">
              <a:buNone/>
            </a:pPr>
            <a:r>
              <a:rPr lang="en-GB" altLang="zh-CN" sz="3800" dirty="0" smtClean="0"/>
              <a:t>      Backend:- PHP , MYSQL</a:t>
            </a:r>
          </a:p>
          <a:p>
            <a:pPr marL="0" indent="0" algn="just">
              <a:buNone/>
            </a:pPr>
            <a:endParaRPr lang="en-GB" altLang="zh-CN" dirty="0" smtClean="0"/>
          </a:p>
          <a:p>
            <a:pPr>
              <a:buNone/>
            </a:pPr>
            <a:r>
              <a:rPr lang="en-IN" dirty="0" smtClean="0"/>
              <a:t> </a:t>
            </a:r>
          </a:p>
          <a:p>
            <a:pPr>
              <a:buNone/>
            </a:pPr>
            <a:endParaRPr lang="en-US" dirty="0"/>
          </a:p>
        </p:txBody>
      </p:sp>
      <p:sp>
        <p:nvSpPr>
          <p:cNvPr id="4" name="Title 3"/>
          <p:cNvSpPr>
            <a:spLocks noGrp="1"/>
          </p:cNvSpPr>
          <p:nvPr>
            <p:ph type="title"/>
          </p:nvPr>
        </p:nvSpPr>
        <p:spPr/>
        <p:txBody>
          <a:bodyPr/>
          <a:lstStyle/>
          <a:p>
            <a:pPr algn="ctr"/>
            <a:r>
              <a:rPr lang="en-IN" sz="3200" dirty="0" smtClean="0"/>
              <a:t>  SYSTEM REQUIREMENTS</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OUTPUTS</a:t>
            </a:r>
            <a:endParaRPr lang="en-US" dirty="0"/>
          </a:p>
        </p:txBody>
      </p:sp>
      <p:pic>
        <p:nvPicPr>
          <p:cNvPr id="9" name="Content Placeholder 8" descr="8.jfif"/>
          <p:cNvPicPr>
            <a:picLocks noGrp="1" noChangeAspect="1"/>
          </p:cNvPicPr>
          <p:nvPr>
            <p:ph idx="1"/>
          </p:nvPr>
        </p:nvPicPr>
        <p:blipFill>
          <a:blip r:embed="rId2"/>
          <a:stretch>
            <a:fillRect/>
          </a:stretch>
        </p:blipFill>
        <p:spPr>
          <a:xfrm>
            <a:off x="1676400" y="1371600"/>
            <a:ext cx="6242304" cy="3048000"/>
          </a:xfrm>
        </p:spPr>
      </p:pic>
      <p:pic>
        <p:nvPicPr>
          <p:cNvPr id="10" name="Picture 9" descr="7.jfif"/>
          <p:cNvPicPr>
            <a:picLocks noChangeAspect="1"/>
          </p:cNvPicPr>
          <p:nvPr/>
        </p:nvPicPr>
        <p:blipFill>
          <a:blip r:embed="rId3" cstate="print"/>
          <a:stretch>
            <a:fillRect/>
          </a:stretch>
        </p:blipFill>
        <p:spPr>
          <a:xfrm>
            <a:off x="5105400" y="4660702"/>
            <a:ext cx="3810000" cy="2044898"/>
          </a:xfrm>
          <a:prstGeom prst="rect">
            <a:avLst/>
          </a:prstGeom>
        </p:spPr>
      </p:pic>
      <p:pic>
        <p:nvPicPr>
          <p:cNvPr id="11" name="Picture 10" descr="6.jfif"/>
          <p:cNvPicPr>
            <a:picLocks noChangeAspect="1"/>
          </p:cNvPicPr>
          <p:nvPr/>
        </p:nvPicPr>
        <p:blipFill>
          <a:blip r:embed="rId4" cstate="print"/>
          <a:stretch>
            <a:fillRect/>
          </a:stretch>
        </p:blipFill>
        <p:spPr>
          <a:xfrm>
            <a:off x="533400" y="4648200"/>
            <a:ext cx="4119600" cy="1966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OUTPUTS</a:t>
            </a:r>
            <a:endParaRPr lang="en-US" dirty="0"/>
          </a:p>
        </p:txBody>
      </p:sp>
      <p:pic>
        <p:nvPicPr>
          <p:cNvPr id="4" name="Content Placeholder 3" descr="4.jfif"/>
          <p:cNvPicPr>
            <a:picLocks noGrp="1" noChangeAspect="1"/>
          </p:cNvPicPr>
          <p:nvPr>
            <p:ph idx="1"/>
          </p:nvPr>
        </p:nvPicPr>
        <p:blipFill>
          <a:blip r:embed="rId2"/>
          <a:stretch>
            <a:fillRect/>
          </a:stretch>
        </p:blipFill>
        <p:spPr>
          <a:xfrm>
            <a:off x="457200" y="4783192"/>
            <a:ext cx="4793400" cy="1846208"/>
          </a:xfrm>
        </p:spPr>
      </p:pic>
      <p:pic>
        <p:nvPicPr>
          <p:cNvPr id="6" name="Picture 5" descr="2.jfif"/>
          <p:cNvPicPr>
            <a:picLocks noChangeAspect="1"/>
          </p:cNvPicPr>
          <p:nvPr/>
        </p:nvPicPr>
        <p:blipFill>
          <a:blip r:embed="rId3" cstate="print"/>
          <a:stretch>
            <a:fillRect/>
          </a:stretch>
        </p:blipFill>
        <p:spPr>
          <a:xfrm>
            <a:off x="5334000" y="4797743"/>
            <a:ext cx="3657600" cy="1831657"/>
          </a:xfrm>
          <a:prstGeom prst="rect">
            <a:avLst/>
          </a:prstGeom>
        </p:spPr>
      </p:pic>
      <p:pic>
        <p:nvPicPr>
          <p:cNvPr id="7" name="Picture 6" descr="1.jfif"/>
          <p:cNvPicPr>
            <a:picLocks noChangeAspect="1"/>
          </p:cNvPicPr>
          <p:nvPr/>
        </p:nvPicPr>
        <p:blipFill>
          <a:blip r:embed="rId4"/>
          <a:stretch>
            <a:fillRect/>
          </a:stretch>
        </p:blipFill>
        <p:spPr>
          <a:xfrm>
            <a:off x="1143000" y="1066800"/>
            <a:ext cx="6966857" cy="3429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09600"/>
            <a:ext cx="2971800" cy="808038"/>
          </a:xfrm>
        </p:spPr>
        <p:txBody>
          <a:bodyPr/>
          <a:lstStyle/>
          <a:p>
            <a:pPr algn="ctr"/>
            <a:r>
              <a:rPr lang="en-IN"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Consumer behavior towards the tourism depends on various factors and the main aim of this project is focused on this aspects and a detailed evaluation is done against this key aspect to understand the consumer behavior towards choosing a particular place as the tourism destination. The required primary source of information is gathered from various types of tourism websites and research papers including the experiments done to find out the problems which are currently present in the tourism industry.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4" name="Content Placeholder 3"/>
          <p:cNvSpPr>
            <a:spLocks noGrp="1"/>
          </p:cNvSpPr>
          <p:nvPr>
            <p:ph idx="1"/>
          </p:nvPr>
        </p:nvSpPr>
        <p:spPr/>
        <p:txBody>
          <a:bodyPr>
            <a:normAutofit lnSpcReduction="10000"/>
          </a:bodyPr>
          <a:lstStyle/>
          <a:p>
            <a:r>
              <a:rPr lang="en-IN" sz="2400" dirty="0" smtClean="0"/>
              <a:t>Growth and performance of tourism in India by Vijay M. </a:t>
            </a:r>
            <a:r>
              <a:rPr lang="en-IN" sz="2400" dirty="0" err="1" smtClean="0"/>
              <a:t>Kumbhar</a:t>
            </a:r>
            <a:r>
              <a:rPr lang="en-IN" sz="2400" dirty="0" smtClean="0"/>
              <a:t>, from DGC college of commerce , </a:t>
            </a:r>
            <a:r>
              <a:rPr lang="en-IN" sz="2400" dirty="0" err="1" smtClean="0"/>
              <a:t>Satara</a:t>
            </a:r>
            <a:r>
              <a:rPr lang="en-IN" sz="2400" dirty="0" smtClean="0"/>
              <a:t>.</a:t>
            </a:r>
          </a:p>
          <a:p>
            <a:endParaRPr lang="en-IN" sz="2400" dirty="0" smtClean="0"/>
          </a:p>
          <a:p>
            <a:r>
              <a:rPr lang="en-IN" sz="2400" dirty="0" smtClean="0"/>
              <a:t>International Journal Of Tourism Research.</a:t>
            </a:r>
          </a:p>
          <a:p>
            <a:endParaRPr lang="en-IN" sz="2400" dirty="0" smtClean="0"/>
          </a:p>
          <a:p>
            <a:r>
              <a:rPr lang="en-IN" sz="2400" dirty="0" smtClean="0"/>
              <a:t>Sustainable Tourism Research by S K Nepal 2009.</a:t>
            </a:r>
          </a:p>
          <a:p>
            <a:endParaRPr lang="en-IN" sz="2400" dirty="0" smtClean="0"/>
          </a:p>
          <a:p>
            <a:r>
              <a:rPr lang="en-IN" sz="2400" dirty="0" smtClean="0"/>
              <a:t>New tourism Research by J Tribe 2005.</a:t>
            </a:r>
          </a:p>
          <a:p>
            <a:pPr>
              <a:buNone/>
            </a:pPr>
            <a:endParaRPr lang="en-IN" sz="2400" dirty="0" smtClean="0"/>
          </a:p>
          <a:p>
            <a:r>
              <a:rPr lang="en-IN" sz="2400" dirty="0" smtClean="0"/>
              <a:t>Towards innovation and sustainable tourism Research </a:t>
            </a:r>
          </a:p>
          <a:p>
            <a:pPr>
              <a:buNone/>
            </a:pPr>
            <a:r>
              <a:rPr lang="en-IN" sz="2400" dirty="0" smtClean="0"/>
              <a:t>        by L </a:t>
            </a:r>
            <a:r>
              <a:rPr lang="en-IN" sz="2400" dirty="0" err="1" smtClean="0"/>
              <a:t>Ruhanen</a:t>
            </a:r>
            <a:r>
              <a:rPr lang="en-IN" sz="2400" dirty="0" smtClean="0"/>
              <a:t>, B </a:t>
            </a:r>
            <a:r>
              <a:rPr lang="en-IN" sz="2400" dirty="0" err="1" smtClean="0"/>
              <a:t>Weiler</a:t>
            </a:r>
            <a:r>
              <a:rPr lang="en-IN" sz="2400" dirty="0" smtClean="0"/>
              <a:t> , B D </a:t>
            </a:r>
            <a:r>
              <a:rPr lang="en-IN" sz="2400" dirty="0" err="1" smtClean="0"/>
              <a:t>moyale</a:t>
            </a:r>
            <a:r>
              <a:rPr lang="en-IN" sz="2400" dirty="0" smtClean="0"/>
              <a:t>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
            </a:r>
            <a:br>
              <a:rPr lang="en-IN" sz="4400" b="1" dirty="0" smtClean="0"/>
            </a:br>
            <a:r>
              <a:rPr lang="en-IN" sz="4400" b="1" dirty="0" smtClean="0"/>
              <a:t/>
            </a:r>
            <a:br>
              <a:rPr lang="en-IN" sz="4400" b="1" dirty="0" smtClean="0"/>
            </a:br>
            <a:r>
              <a:rPr lang="en-IN" sz="4400" b="1" dirty="0" smtClean="0"/>
              <a:t> VIRTUAL TOURIST GUIDE, </a:t>
            </a:r>
            <a:br>
              <a:rPr lang="en-IN" sz="4400" b="1" dirty="0" smtClean="0"/>
            </a:br>
            <a:r>
              <a:rPr lang="en-IN" sz="4400" b="1" dirty="0" smtClean="0"/>
              <a:t>  HOW’S THIS POSSIBLE? </a:t>
            </a:r>
            <a:endParaRPr lang="en-US" sz="4400" b="1" dirty="0"/>
          </a:p>
        </p:txBody>
      </p:sp>
      <p:sp>
        <p:nvSpPr>
          <p:cNvPr id="3" name="Content Placeholder 2"/>
          <p:cNvSpPr>
            <a:spLocks noGrp="1"/>
          </p:cNvSpPr>
          <p:nvPr>
            <p:ph idx="1"/>
          </p:nvPr>
        </p:nvSpPr>
        <p:spPr>
          <a:xfrm>
            <a:off x="914400" y="5638800"/>
            <a:ext cx="7772400" cy="716760"/>
          </a:xfrm>
        </p:spPr>
        <p:txBody>
          <a:bodyPr/>
          <a:lstStyle/>
          <a:p>
            <a:pPr>
              <a:buNone/>
            </a:pPr>
            <a:r>
              <a:rPr lang="en-IN" dirty="0" smtClean="0"/>
              <a:t>.</a:t>
            </a:r>
            <a:endParaRPr lang="en-US" dirty="0"/>
          </a:p>
        </p:txBody>
      </p:sp>
      <p:pic>
        <p:nvPicPr>
          <p:cNvPr id="1026" name="Picture 2" descr="https://tse4.mm.bing.net/th?id=OIP.jqOrdbI_HEMDwvPecQwO4QHaNq&amp;pid=Api&amp;P=0&amp;w=300&amp;h=300"/>
          <p:cNvPicPr>
            <a:picLocks noChangeAspect="1" noChangeArrowheads="1"/>
          </p:cNvPicPr>
          <p:nvPr/>
        </p:nvPicPr>
        <p:blipFill>
          <a:blip r:embed="rId2" cstate="print"/>
          <a:srcRect/>
          <a:stretch>
            <a:fillRect/>
          </a:stretch>
        </p:blipFill>
        <p:spPr bwMode="auto">
          <a:xfrm>
            <a:off x="3505200" y="3733800"/>
            <a:ext cx="1676400" cy="2590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CONTENTS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 INTRODUCTION AND PROBLEM STATEMENT </a:t>
            </a:r>
          </a:p>
          <a:p>
            <a:pPr>
              <a:buNone/>
            </a:pPr>
            <a:endParaRPr lang="en-IN" dirty="0" smtClean="0"/>
          </a:p>
          <a:p>
            <a:r>
              <a:rPr lang="en-IN" dirty="0" smtClean="0"/>
              <a:t> OBJECTIVES OF THE PROJECT</a:t>
            </a:r>
          </a:p>
          <a:p>
            <a:endParaRPr lang="en-IN" dirty="0" smtClean="0"/>
          </a:p>
          <a:p>
            <a:r>
              <a:rPr lang="en-IN" dirty="0" smtClean="0"/>
              <a:t> MOTIVATION</a:t>
            </a:r>
          </a:p>
          <a:p>
            <a:pPr>
              <a:buNone/>
            </a:pPr>
            <a:endParaRPr lang="en-IN" dirty="0" smtClean="0"/>
          </a:p>
          <a:p>
            <a:r>
              <a:rPr lang="en-IN" dirty="0" smtClean="0"/>
              <a:t> DESIGN</a:t>
            </a:r>
          </a:p>
          <a:p>
            <a:endParaRPr lang="en-IN" dirty="0" smtClean="0"/>
          </a:p>
          <a:p>
            <a:r>
              <a:rPr lang="en-IN" dirty="0" smtClean="0"/>
              <a:t>OUTPUTS</a:t>
            </a:r>
            <a:endParaRPr lang="en-IN" dirty="0" smtClean="0"/>
          </a:p>
          <a:p>
            <a:pPr>
              <a:buNone/>
            </a:pPr>
            <a:endParaRPr lang="en-IN" dirty="0" smtClean="0"/>
          </a:p>
          <a:p>
            <a:r>
              <a:rPr lang="en-IN" dirty="0" smtClean="0"/>
              <a:t>SYSTEM REQUIREMNTS</a:t>
            </a:r>
          </a:p>
          <a:p>
            <a:pPr>
              <a:buNone/>
            </a:pPr>
            <a:endParaRPr lang="en-IN" dirty="0" smtClean="0"/>
          </a:p>
          <a:p>
            <a:r>
              <a:rPr lang="en-IN" dirty="0" smtClean="0"/>
              <a:t> CONCLUSION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Our project </a:t>
            </a:r>
            <a:r>
              <a:rPr lang="en-US" b="1" dirty="0" smtClean="0"/>
              <a:t>“Virtual Tourist Guide”</a:t>
            </a:r>
            <a:r>
              <a:rPr lang="en-US" dirty="0" smtClean="0"/>
              <a:t> is meant to be useful for facing  challenges such as Lack of proper infrastructure, lack of skilled human resources, insufficient promotion and marketing, taxation, security issues, etc.  efficiently and will be a safe and best alternative for the tourists to choose without any doubts or hesitation. From source to destination, our virtual tourist guide will be there for the tourists to help and to answer their every question. Though government has many tourism websites but they are not to be meant as user friendly as our website will be. The basic aim of this project is to provide hassle-free service to the tourists travelling at any particular place.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914400" y="228600"/>
            <a:ext cx="7772400" cy="914400"/>
          </a:xfrm>
        </p:spPr>
        <p:txBody>
          <a:bodyPr>
            <a:normAutofit/>
          </a:bodyPr>
          <a:lstStyle/>
          <a:p>
            <a:r>
              <a:rPr lang="en-IN" dirty="0" smtClean="0"/>
              <a:t>      </a:t>
            </a:r>
            <a:r>
              <a:rPr lang="en-IN" sz="3600" dirty="0" smtClean="0"/>
              <a:t>PROBLEM STATEMENT</a:t>
            </a:r>
            <a:endParaRPr lang="en-US" sz="3600" dirty="0"/>
          </a:p>
        </p:txBody>
      </p:sp>
      <p:sp>
        <p:nvSpPr>
          <p:cNvPr id="3" name="Content Placeholder 2"/>
          <p:cNvSpPr>
            <a:spLocks noGrp="1"/>
          </p:cNvSpPr>
          <p:nvPr>
            <p:ph idx="1"/>
          </p:nvPr>
        </p:nvSpPr>
        <p:spPr/>
        <p:txBody>
          <a:bodyPr>
            <a:normAutofit fontScale="77500" lnSpcReduction="20000"/>
          </a:bodyPr>
          <a:lstStyle/>
          <a:p>
            <a:pPr algn="just"/>
            <a:r>
              <a:rPr lang="en-IN" dirty="0" smtClean="0"/>
              <a:t>PROBLEM STATEMENT - </a:t>
            </a:r>
            <a:r>
              <a:rPr lang="en-GB" dirty="0" smtClean="0"/>
              <a:t>The reason behind developing this project is problems such as lack of proper infrastructure, lack of qualified human resource, insufficient promotion and marketing, taxation, security issues etc. Governmental efforts have also been insufficient to create a better option. This section must be treated with caution in order to give a simple and powerful solution to this problem else it will fail to justify this research. To overcome these challenges, the main factor is to study the consumer behaviour that deals with the potential customers, and tourism that deals with the requirements of the consumer. Our project will try to provide each and every type of experience to the user and will try to meet their expectations. </a:t>
            </a:r>
            <a:endParaRPr lang="en-US" dirty="0" smtClean="0"/>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315200" cy="914400"/>
          </a:xfrm>
        </p:spPr>
        <p:txBody>
          <a:bodyPr>
            <a:noAutofit/>
          </a:bodyPr>
          <a:lstStyle/>
          <a:p>
            <a:r>
              <a:rPr lang="en-IN" sz="3200" dirty="0" smtClean="0"/>
              <a:t>          </a:t>
            </a:r>
            <a:r>
              <a:rPr lang="en-IN" sz="3600" dirty="0" smtClean="0"/>
              <a:t>INTRODUCTION </a:t>
            </a:r>
            <a:endParaRPr lang="en-US" sz="3600" dirty="0"/>
          </a:p>
        </p:txBody>
      </p:sp>
      <p:sp>
        <p:nvSpPr>
          <p:cNvPr id="3" name="Content Placeholder 2"/>
          <p:cNvSpPr>
            <a:spLocks noGrp="1"/>
          </p:cNvSpPr>
          <p:nvPr>
            <p:ph idx="1"/>
          </p:nvPr>
        </p:nvSpPr>
        <p:spPr/>
        <p:txBody>
          <a:bodyPr>
            <a:normAutofit fontScale="85000" lnSpcReduction="20000"/>
          </a:bodyPr>
          <a:lstStyle/>
          <a:p>
            <a:r>
              <a:rPr lang="en-IN" dirty="0" smtClean="0"/>
              <a:t>INTRODUCTION - </a:t>
            </a:r>
            <a:r>
              <a:rPr lang="en-GB" dirty="0" smtClean="0"/>
              <a:t>Virtual Tourist Guide is developed by using python for desktop application and HTML, CSS and another frameworks for web development. It is developed by planning and project decision to guide the new tourist. This research has led to development of decision guide as a tool for practitioner to reach balance decision for enhancing travelling capacity.</a:t>
            </a:r>
            <a:endParaRPr lang="en-US" dirty="0" smtClean="0"/>
          </a:p>
          <a:p>
            <a:pPr algn="just"/>
            <a:r>
              <a:rPr lang="en-GB" dirty="0" smtClean="0"/>
              <a:t>This project supports some research efforts by developing a blueprint for visioning linked closely to the decision guide. The objective of project is to providing the information about tourism and places with appropriate guidance.</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dirty="0" smtClean="0"/>
              <a:t>		   OBJECTIVES</a:t>
            </a:r>
            <a:endParaRPr lang="en-US" dirty="0"/>
          </a:p>
        </p:txBody>
      </p:sp>
      <p:sp>
        <p:nvSpPr>
          <p:cNvPr id="3" name="Content Placeholder 2"/>
          <p:cNvSpPr>
            <a:spLocks noGrp="1"/>
          </p:cNvSpPr>
          <p:nvPr>
            <p:ph idx="1"/>
          </p:nvPr>
        </p:nvSpPr>
        <p:spPr>
          <a:xfrm>
            <a:off x="914400" y="1066800"/>
            <a:ext cx="7772400" cy="5410200"/>
          </a:xfrm>
        </p:spPr>
        <p:txBody>
          <a:bodyPr>
            <a:normAutofit fontScale="62500" lnSpcReduction="20000"/>
          </a:bodyPr>
          <a:lstStyle/>
          <a:p>
            <a:pPr>
              <a:buNone/>
            </a:pPr>
            <a:r>
              <a:rPr lang="en-IN" dirty="0" smtClean="0"/>
              <a:t>OBJECTIVES -</a:t>
            </a:r>
            <a:r>
              <a:rPr lang="en-US" dirty="0" smtClean="0"/>
              <a:t>The overall objective  of the project Information are as follows:</a:t>
            </a:r>
            <a:r>
              <a:rPr lang="en-GB" dirty="0" smtClean="0"/>
              <a:t> </a:t>
            </a:r>
            <a:endParaRPr lang="en-US" dirty="0" smtClean="0"/>
          </a:p>
          <a:p>
            <a:pPr lvl="0" algn="just"/>
            <a:r>
              <a:rPr lang="en-GB" dirty="0" smtClean="0"/>
              <a:t>1) Provide security for securing users data.</a:t>
            </a:r>
            <a:endParaRPr lang="en-US" dirty="0" smtClean="0"/>
          </a:p>
          <a:p>
            <a:pPr>
              <a:buNone/>
            </a:pPr>
            <a:r>
              <a:rPr lang="en-GB" dirty="0" smtClean="0"/>
              <a:t> </a:t>
            </a:r>
            <a:endParaRPr lang="en-US" dirty="0" smtClean="0"/>
          </a:p>
          <a:p>
            <a:r>
              <a:rPr lang="en-GB" dirty="0" smtClean="0"/>
              <a:t>2) Guide the tourist virtually avoiding the risk like direct travelling without any guidance.</a:t>
            </a:r>
            <a:endParaRPr lang="en-US" dirty="0" smtClean="0"/>
          </a:p>
          <a:p>
            <a:pPr>
              <a:buNone/>
            </a:pPr>
            <a:r>
              <a:rPr lang="en-GB" dirty="0" smtClean="0"/>
              <a:t> </a:t>
            </a:r>
            <a:endParaRPr lang="en-US" dirty="0" smtClean="0"/>
          </a:p>
          <a:p>
            <a:r>
              <a:rPr lang="en-GB" dirty="0" smtClean="0"/>
              <a:t>3)  To save the time and money of the tourists being efficient in every term.</a:t>
            </a:r>
            <a:endParaRPr lang="en-US" dirty="0" smtClean="0"/>
          </a:p>
          <a:p>
            <a:pPr>
              <a:buNone/>
            </a:pPr>
            <a:r>
              <a:rPr lang="en-GB" dirty="0" smtClean="0"/>
              <a:t> </a:t>
            </a:r>
            <a:endParaRPr lang="en-US" dirty="0" smtClean="0"/>
          </a:p>
          <a:p>
            <a:r>
              <a:rPr lang="en-GB" dirty="0" smtClean="0"/>
              <a:t>4) Will provide appropriate information about their destination places.</a:t>
            </a:r>
            <a:endParaRPr lang="en-US" dirty="0" smtClean="0"/>
          </a:p>
          <a:p>
            <a:pPr>
              <a:buNone/>
            </a:pPr>
            <a:r>
              <a:rPr lang="en-GB" dirty="0" smtClean="0"/>
              <a:t> </a:t>
            </a:r>
            <a:endParaRPr lang="en-US" dirty="0" smtClean="0"/>
          </a:p>
          <a:p>
            <a:r>
              <a:rPr lang="en-GB" dirty="0" smtClean="0"/>
              <a:t>5) Will be able to avoid  fraudsters and scammers .</a:t>
            </a:r>
            <a:endParaRPr lang="en-US" dirty="0" smtClean="0"/>
          </a:p>
          <a:p>
            <a:pPr>
              <a:buNone/>
            </a:pPr>
            <a:r>
              <a:rPr lang="en-GB" dirty="0" smtClean="0"/>
              <a:t> </a:t>
            </a:r>
            <a:endParaRPr lang="en-US" dirty="0" smtClean="0"/>
          </a:p>
          <a:p>
            <a:r>
              <a:rPr lang="en-GB" dirty="0" smtClean="0"/>
              <a:t>6) Showing the important things to carry during the tours.</a:t>
            </a:r>
            <a:endParaRPr lang="en-US" dirty="0" smtClean="0"/>
          </a:p>
          <a:p>
            <a:pPr>
              <a:buNone/>
            </a:pP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4648200" cy="868362"/>
          </a:xfrm>
        </p:spPr>
        <p:txBody>
          <a:bodyPr>
            <a:normAutofit/>
          </a:bodyPr>
          <a:lstStyle/>
          <a:p>
            <a:pPr algn="ctr"/>
            <a:r>
              <a:rPr lang="en-IN" dirty="0" smtClean="0"/>
              <a:t>   MOTIVATION </a:t>
            </a:r>
            <a:endParaRPr lang="en-US" dirty="0"/>
          </a:p>
        </p:txBody>
      </p:sp>
      <p:sp>
        <p:nvSpPr>
          <p:cNvPr id="3" name="Content Placeholder 2"/>
          <p:cNvSpPr>
            <a:spLocks noGrp="1"/>
          </p:cNvSpPr>
          <p:nvPr>
            <p:ph idx="1"/>
          </p:nvPr>
        </p:nvSpPr>
        <p:spPr>
          <a:xfrm>
            <a:off x="381000" y="1219200"/>
            <a:ext cx="8305800" cy="5181600"/>
          </a:xfrm>
        </p:spPr>
        <p:txBody>
          <a:bodyPr>
            <a:normAutofit lnSpcReduction="10000"/>
          </a:bodyPr>
          <a:lstStyle/>
          <a:p>
            <a:r>
              <a:rPr lang="en-IN" dirty="0" smtClean="0"/>
              <a:t>MOTIVATION :- </a:t>
            </a:r>
            <a:r>
              <a:rPr lang="en-US" dirty="0" smtClean="0"/>
              <a:t> For many people, tourism is a way of satisfying their psychological needs such as travelling, performing leisure activities, exploring novelty and capabilities, self-expression and self-assurance, creativity, competition, need for relaxation, and belongingness. The intrinsic motivations pertain to assuring one’s capabilities on different emotional fronts. Intrinsic motivation drives the tourists to opt for tourism for intangible rewards such as fun, assurance, and other emotional needs.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74638"/>
            <a:ext cx="3276600" cy="1143000"/>
          </a:xfrm>
        </p:spPr>
        <p:txBody>
          <a:bodyPr>
            <a:normAutofit/>
          </a:bodyPr>
          <a:lstStyle/>
          <a:p>
            <a:pPr algn="ctr"/>
            <a:r>
              <a:rPr lang="en-IN" dirty="0" smtClean="0"/>
              <a:t>DESIGN </a:t>
            </a:r>
            <a:endParaRPr lang="en-US" dirty="0"/>
          </a:p>
        </p:txBody>
      </p:sp>
      <p:sp>
        <p:nvSpPr>
          <p:cNvPr id="3" name="Content Placeholder 2"/>
          <p:cNvSpPr>
            <a:spLocks noGrp="1"/>
          </p:cNvSpPr>
          <p:nvPr>
            <p:ph idx="1"/>
          </p:nvPr>
        </p:nvSpPr>
        <p:spPr/>
        <p:txBody>
          <a:bodyPr/>
          <a:lstStyle/>
          <a:p>
            <a:r>
              <a:rPr lang="en-IN" dirty="0" smtClean="0"/>
              <a:t>STATE CHART:- </a:t>
            </a:r>
          </a:p>
          <a:p>
            <a:pPr algn="just">
              <a:buNone/>
            </a:pPr>
            <a:r>
              <a:rPr lang="en-IN" dirty="0" smtClean="0"/>
              <a:t>	In this part we will get to see the design of the project</a:t>
            </a:r>
          </a:p>
          <a:p>
            <a:pPr algn="just">
              <a:buNone/>
            </a:pPr>
            <a:r>
              <a:rPr lang="en-IN" dirty="0" smtClean="0"/>
              <a:t>     interaction part, roles given to the admin and user and various</a:t>
            </a:r>
          </a:p>
          <a:p>
            <a:pPr algn="just">
              <a:buNone/>
            </a:pPr>
            <a:r>
              <a:rPr lang="en-IN" dirty="0" smtClean="0"/>
              <a:t>    parts of the project explained with the help of the USE CASE diagram shown below:-</a:t>
            </a:r>
          </a:p>
          <a:p>
            <a:pPr algn="just">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338</TotalTime>
  <Words>614</Words>
  <Application>Microsoft Office PowerPoint</Application>
  <PresentationFormat>On-screen Show (4:3)</PresentationFormat>
  <Paragraphs>90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vt:lpstr>
      <vt:lpstr>  Department of Information Technology presents  PROJECT ON :- VIRTUAL TOURIST GUIDE    </vt:lpstr>
      <vt:lpstr>   VIRTUAL TOURIST GUIDE,    HOW’S THIS POSSIBLE? </vt:lpstr>
      <vt:lpstr>         CONTENTS</vt:lpstr>
      <vt:lpstr>         ABSTRACT</vt:lpstr>
      <vt:lpstr>      PROBLEM STATEMENT</vt:lpstr>
      <vt:lpstr>          INTRODUCTION </vt:lpstr>
      <vt:lpstr>     OBJECTIVES</vt:lpstr>
      <vt:lpstr>   MOTIVATION </vt:lpstr>
      <vt:lpstr>DESIGN </vt:lpstr>
      <vt:lpstr> STATE DIAGRAM/CHART</vt:lpstr>
      <vt:lpstr>Class Diagram</vt:lpstr>
      <vt:lpstr>Deployment Diagram</vt:lpstr>
      <vt:lpstr>Used-case Diagram</vt:lpstr>
      <vt:lpstr>  SYSTEM REQUIREMENTS</vt:lpstr>
      <vt:lpstr>OUTPUTS</vt:lpstr>
      <vt:lpstr>OUTPUTS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43</cp:revision>
  <dcterms:created xsi:type="dcterms:W3CDTF">2021-12-08T10:41:40Z</dcterms:created>
  <dcterms:modified xsi:type="dcterms:W3CDTF">2022-04-17T18:37:59Z</dcterms:modified>
</cp:coreProperties>
</file>