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4"/>
  </p:sldMasterIdLst>
  <p:notesMasterIdLst>
    <p:notesMasterId r:id="rId19"/>
  </p:notesMasterIdLst>
  <p:sldIdLst>
    <p:sldId id="367" r:id="rId5"/>
    <p:sldId id="368" r:id="rId6"/>
    <p:sldId id="369" r:id="rId7"/>
    <p:sldId id="370" r:id="rId8"/>
    <p:sldId id="371" r:id="rId9"/>
    <p:sldId id="372" r:id="rId10"/>
    <p:sldId id="373" r:id="rId11"/>
    <p:sldId id="374" r:id="rId12"/>
    <p:sldId id="375" r:id="rId13"/>
    <p:sldId id="376" r:id="rId14"/>
    <p:sldId id="377" r:id="rId15"/>
    <p:sldId id="349" r:id="rId16"/>
    <p:sldId id="378" r:id="rId17"/>
    <p:sldId id="348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588" userDrawn="1">
          <p15:clr>
            <a:srgbClr val="A4A3A4"/>
          </p15:clr>
        </p15:guide>
        <p15:guide id="2" pos="144" userDrawn="1">
          <p15:clr>
            <a:srgbClr val="A4A3A4"/>
          </p15:clr>
        </p15:guide>
        <p15:guide id="3" orient="horz" pos="852" userDrawn="1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47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00A8"/>
    <a:srgbClr val="213163"/>
    <a:srgbClr val="223366"/>
    <a:srgbClr val="001131"/>
    <a:srgbClr val="DDE8FF"/>
    <a:srgbClr val="851910"/>
    <a:srgbClr val="FFD5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206" autoAdjust="0"/>
  </p:normalViewPr>
  <p:slideViewPr>
    <p:cSldViewPr snapToGrid="0">
      <p:cViewPr varScale="1">
        <p:scale>
          <a:sx n="67" d="100"/>
          <a:sy n="67" d="100"/>
        </p:scale>
        <p:origin x="898" y="82"/>
      </p:cViewPr>
      <p:guideLst>
        <p:guide orient="horz" pos="588"/>
        <p:guide pos="144"/>
        <p:guide orient="horz" pos="8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51" Type="http://schemas.openxmlformats.org/officeDocument/2006/relationships/tableStyles" Target="tableStyles.xml"/><Relationship Id="rId3" Type="http://schemas.openxmlformats.org/officeDocument/2006/relationships/customXml" Target="../customXml/item3.xml"/><Relationship Id="rId47" Type="http://customschemas.google.com/relationships/presentationmetadata" Target="metadata"/><Relationship Id="rId50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49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4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08025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23E65BA-FB28-47C4-A217-44F00343302E}" type="slidenum">
              <a:rPr lang="en-US" sz="1400" b="0" strike="noStrike" spc="-1">
                <a:latin typeface="Times New Roman"/>
              </a:rPr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369362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b="1">
                <a:latin typeface="Calibri"/>
                <a:cs typeface="Calibri"/>
              </a:rPr>
              <a:t>These are the list of chapters that we are going to cover in these foundation codes. Those are chapter one what are AI and ML? chapter 2 applied Python programming in AI,  and chapter 3 is</a:t>
            </a:r>
            <a:r>
              <a:rPr lang="en-US" b="1"/>
              <a:t> exploratory data analysis for ML.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23E65BA-FB28-47C4-A217-44F00343302E}" type="slidenum">
              <a:rPr lang="en-US" sz="1400" b="0" strike="noStrike" spc="-1">
                <a:latin typeface="Times New Roman"/>
              </a:rPr>
              <a:t>2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517701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8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 pitchFamily="34" charset="0"/>
              <a:buNone/>
              <a:tabLst>
                <a:tab pos="0" algn="l"/>
              </a:tabLst>
              <a:defRPr/>
            </a:pPr>
            <a:r>
              <a:rPr lang="en-US" sz="2000" b="1">
                <a:solidFill>
                  <a:srgbClr val="213163"/>
                </a:solidFill>
              </a:rPr>
              <a:t>Reference</a:t>
            </a:r>
            <a:endParaRPr lang="en-US" sz="2000"/>
          </a:p>
          <a:p>
            <a:pPr marL="173736" indent="-173736"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en-IN" sz="2000" spc="-1"/>
          </a:p>
          <a:p>
            <a:pPr marL="173736" indent="-173736"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IN" sz="2000" spc="-1"/>
              <a:t>These are the references for this session.</a:t>
            </a:r>
            <a:endParaRPr lang="en-IN" sz="2000" b="0" strike="noStrike" spc="-1">
              <a:latin typeface="Arial"/>
            </a:endParaRPr>
          </a:p>
        </p:txBody>
      </p:sp>
      <p:sp>
        <p:nvSpPr>
          <p:cNvPr id="381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E9D2A155-03D1-406C-89CB-ED7F9F0CCA44}" type="slidenum">
              <a:rPr lang="en-IN" sz="1200" b="0" strike="noStrike" spc="-1">
                <a:latin typeface="Times New Roman"/>
              </a:rPr>
              <a:t>12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194567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8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en-IN" sz="2000" b="0" spc="-1"/>
              <a:t>thank you very much for joining</a:t>
            </a:r>
            <a:r>
              <a:rPr lang="en-IN" b="0"/>
              <a:t> this </a:t>
            </a:r>
            <a:r>
              <a:rPr lang="en-IN"/>
              <a:t>PPT</a:t>
            </a:r>
            <a:r>
              <a:rPr lang="en-IN" b="0"/>
              <a:t>, keep learning.</a:t>
            </a:r>
          </a:p>
        </p:txBody>
      </p:sp>
      <p:sp>
        <p:nvSpPr>
          <p:cNvPr id="381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E9D2A155-03D1-406C-89CB-ED7F9F0CCA44}" type="slidenum">
              <a:rPr lang="en-IN" sz="1200" b="0" strike="noStrike" spc="-1">
                <a:latin typeface="Times New Roman"/>
              </a:rPr>
              <a:t>14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85314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28560" y="273780"/>
            <a:ext cx="7886430" cy="99387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3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110" y="1203390"/>
            <a:ext cx="822933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2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36418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B20AF-DAB3-AF56-0E9E-AF09366E1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E94062-A8DA-FF94-75FB-627CFD210D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7C2465-8FB6-450F-4CAF-67F82FD4C1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81BF06D3-496D-4060-A653-877D7024FA53}" type="datetime1">
              <a:rPr lang="en-IN" smtClean="0"/>
              <a:t>30-04-2024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C3B52-DF7D-6850-E242-C3F4757D8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730AA-ACFB-BBDD-7AA3-8CDEE55C3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5F533B4F-60C7-445E-9813-BC2C392C2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378" lvl="1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2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378" lvl="1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378" lvl="1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2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3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3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3428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22859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DCED223-EF63-605A-08B3-3B52963FC6A6}"/>
              </a:ext>
            </a:extLst>
          </p:cNvPr>
          <p:cNvSpPr/>
          <p:nvPr userDrawn="1"/>
        </p:nvSpPr>
        <p:spPr>
          <a:xfrm>
            <a:off x="1" y="-78892"/>
            <a:ext cx="7088224" cy="467289"/>
          </a:xfrm>
          <a:prstGeom prst="rect">
            <a:avLst/>
          </a:prstGeom>
          <a:solidFill>
            <a:srgbClr val="223366"/>
          </a:solidFill>
          <a:ln>
            <a:solidFill>
              <a:srgbClr val="223366"/>
            </a:solidFill>
          </a:ln>
          <a:effectLst>
            <a:outerShdw blurRad="50800" dist="38100" dir="54000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dirty="0"/>
              <a:t>Project Title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F9D9AD1-C7C2-FFF1-54BA-8514D18B8369}"/>
              </a:ext>
            </a:extLst>
          </p:cNvPr>
          <p:cNvSpPr/>
          <p:nvPr userDrawn="1"/>
        </p:nvSpPr>
        <p:spPr>
          <a:xfrm>
            <a:off x="0" y="4935061"/>
            <a:ext cx="9144000" cy="208439"/>
          </a:xfrm>
          <a:prstGeom prst="rect">
            <a:avLst/>
          </a:prstGeom>
          <a:solidFill>
            <a:srgbClr val="85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2055C93-3B68-7B2F-D1BC-57DBBDF9047B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rcRect/>
          <a:stretch/>
        </p:blipFill>
        <p:spPr>
          <a:xfrm>
            <a:off x="7435308" y="29029"/>
            <a:ext cx="1245494" cy="405088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27CC02B-8BB1-0D1C-2198-59015B45F89B}"/>
              </a:ext>
            </a:extLst>
          </p:cNvPr>
          <p:cNvSpPr/>
          <p:nvPr userDrawn="1"/>
        </p:nvSpPr>
        <p:spPr>
          <a:xfrm>
            <a:off x="9027886" y="0"/>
            <a:ext cx="116114" cy="467289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50800" dist="38100" dir="54000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  <p:sldLayoutId id="2147483652" r:id="rId2"/>
    <p:sldLayoutId id="2147483653" r:id="rId3"/>
    <p:sldLayoutId id="2147483654" r:id="rId4"/>
    <p:sldLayoutId id="2147483668" r:id="rId5"/>
    <p:sldLayoutId id="2147483669" r:id="rId6"/>
    <p:sldLayoutId id="2147483670" r:id="rId7"/>
    <p:sldLayoutId id="2147483656" r:id="rId8"/>
    <p:sldLayoutId id="2147483657" r:id="rId9"/>
    <p:sldLayoutId id="2147483674" r:id="rId10"/>
    <p:sldLayoutId id="2147483687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15EB3E8-4D66-E74C-AA85-D6FA3DDF1F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-111681"/>
            <a:ext cx="9144000" cy="51435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6E0006D-E6E5-1C29-48B1-80051C6B8CF6}"/>
              </a:ext>
            </a:extLst>
          </p:cNvPr>
          <p:cNvSpPr txBox="1"/>
          <p:nvPr/>
        </p:nvSpPr>
        <p:spPr>
          <a:xfrm>
            <a:off x="2274736" y="4468992"/>
            <a:ext cx="4594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Disclaimer: The content is curated for educational purposes only.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BFECF01-5B37-F500-F5BF-94F4716E2D91}"/>
              </a:ext>
            </a:extLst>
          </p:cNvPr>
          <p:cNvSpPr/>
          <p:nvPr/>
        </p:nvSpPr>
        <p:spPr>
          <a:xfrm>
            <a:off x="1122744" y="1001693"/>
            <a:ext cx="6898511" cy="3102015"/>
          </a:xfrm>
          <a:prstGeom prst="roundRect">
            <a:avLst>
              <a:gd name="adj" fmla="val 8142"/>
            </a:avLst>
          </a:prstGeom>
          <a:solidFill>
            <a:srgbClr val="E5EEFF"/>
          </a:solidFill>
          <a:ln>
            <a:solidFill>
              <a:srgbClr val="9BDBF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/>
          </a:p>
        </p:txBody>
      </p:sp>
      <p:pic>
        <p:nvPicPr>
          <p:cNvPr id="8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5DCF4E0-0C65-1FEB-0A76-8E20240537A0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62557" y="1374495"/>
            <a:ext cx="1232810" cy="49362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FD0626E-7FFA-F384-1DF5-056574800B20}"/>
              </a:ext>
            </a:extLst>
          </p:cNvPr>
          <p:cNvSpPr txBox="1"/>
          <p:nvPr/>
        </p:nvSpPr>
        <p:spPr>
          <a:xfrm>
            <a:off x="1311965" y="1551831"/>
            <a:ext cx="652006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en-IN" dirty="0">
              <a:latin typeface="Arial" panose="020B0604020202020204" pitchFamily="34" charset="0"/>
            </a:endParaRPr>
          </a:p>
          <a:p>
            <a:pPr algn="ctr"/>
            <a:endParaRPr lang="en-IN" dirty="0">
              <a:latin typeface="Arial" panose="020B0604020202020204" pitchFamily="34" charset="0"/>
            </a:endParaRPr>
          </a:p>
          <a:p>
            <a:pPr algn="ctr"/>
            <a:r>
              <a:rPr lang="en-IN" sz="3600" dirty="0">
                <a:latin typeface="Arial" panose="020B0604020202020204" pitchFamily="34" charset="0"/>
              </a:rPr>
              <a:t>C</a:t>
            </a:r>
            <a:r>
              <a:rPr lang="en-IN" sz="3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artoonify-image</a:t>
            </a:r>
            <a:endParaRPr lang="en-US" dirty="0"/>
          </a:p>
          <a:p>
            <a:endParaRPr lang="en-US" sz="1400" dirty="0"/>
          </a:p>
          <a:p>
            <a:r>
              <a:rPr lang="en-US" sz="1400" dirty="0"/>
              <a:t>Team Members:  </a:t>
            </a:r>
            <a:r>
              <a:rPr lang="en-US" dirty="0"/>
              <a:t>More Narendra</a:t>
            </a:r>
            <a:r>
              <a:rPr lang="en-US" sz="1400" dirty="0"/>
              <a:t>                                Guide:  Abdul </a:t>
            </a:r>
            <a:r>
              <a:rPr lang="en-US" dirty="0"/>
              <a:t>A</a:t>
            </a:r>
            <a:r>
              <a:rPr lang="en-US" sz="1400" dirty="0"/>
              <a:t>ziz md</a:t>
            </a:r>
          </a:p>
          <a:p>
            <a:r>
              <a:rPr lang="en-US" dirty="0"/>
              <a:t>                            Tamboli Piyush                                             Master Trainer</a:t>
            </a:r>
          </a:p>
          <a:p>
            <a:r>
              <a:rPr lang="en-US" sz="1400" dirty="0"/>
              <a:t>                            Ratva Jayram                                               Edunet Foundation</a:t>
            </a:r>
          </a:p>
          <a:p>
            <a:r>
              <a:rPr lang="en-US" sz="1400" dirty="0"/>
              <a:t>                            Patel Harsh</a:t>
            </a:r>
          </a:p>
          <a:p>
            <a:pPr algn="ctr"/>
            <a:endParaRPr lang="en-US" dirty="0"/>
          </a:p>
          <a:p>
            <a:pPr algn="ctr"/>
            <a:endParaRPr lang="en-US" sz="1400" dirty="0"/>
          </a:p>
        </p:txBody>
      </p:sp>
      <p:pic>
        <p:nvPicPr>
          <p:cNvPr id="9" name="Picture 8" descr="A light bulb with a circuit board&#10;&#10;Description automatically generated">
            <a:extLst>
              <a:ext uri="{FF2B5EF4-FFF2-40B4-BE49-F238E27FC236}">
                <a16:creationId xmlns:a16="http://schemas.microsoft.com/office/drawing/2014/main" id="{517146C1-F52A-4937-FB9E-853075CAE6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0892" y="1267993"/>
            <a:ext cx="757328" cy="720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717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90F4B-9803-CB1B-02A8-FB5D111C9F43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en-IN" sz="24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E009217-E30D-495E-B189-8C3281F92B49}"/>
              </a:ext>
            </a:extLst>
          </p:cNvPr>
          <p:cNvSpPr txBox="1">
            <a:spLocks/>
          </p:cNvSpPr>
          <p:nvPr/>
        </p:nvSpPr>
        <p:spPr>
          <a:xfrm>
            <a:off x="311700" y="941672"/>
            <a:ext cx="8520600" cy="1477328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b="0" i="0" dirty="0">
                <a:solidFill>
                  <a:schemeClr val="tx1"/>
                </a:solidFill>
                <a:effectLst/>
                <a:latin typeface="Söhne"/>
              </a:rPr>
              <a:t>The Cartoonify Image AI project successfully demonstrates the potential of artificial intelligence and machine learning in transforming regular images into vibrant and customizable cartoon-style illustrations. By providing an intuitive user interface and a range of customization options, the application offers a fun and engaging way for users to reimagine their images.</a:t>
            </a:r>
            <a:endParaRPr lang="en-IN" sz="1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47845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10A2C-122D-B694-9544-674D5B7F3F6D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Future Scope</a:t>
            </a:r>
            <a:endParaRPr lang="en-IN" sz="24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7E707EF-EE0C-464B-A964-072DBC873B0C}"/>
              </a:ext>
            </a:extLst>
          </p:cNvPr>
          <p:cNvSpPr txBox="1">
            <a:spLocks/>
          </p:cNvSpPr>
          <p:nvPr/>
        </p:nvSpPr>
        <p:spPr>
          <a:xfrm>
            <a:off x="311700" y="1017725"/>
            <a:ext cx="8520600" cy="2308324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tx1"/>
                </a:solidFill>
                <a:effectLst/>
                <a:latin typeface="Söhne"/>
              </a:rPr>
              <a:t>The Cartoonify Image AI project has a promising future with opportunities for further development and enhancement. Key areas of future scope include: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i="0" dirty="0">
                <a:solidFill>
                  <a:schemeClr val="tx1"/>
                </a:solidFill>
                <a:effectLst/>
                <a:latin typeface="Söhne"/>
              </a:rPr>
              <a:t>Style Expansion: Introduce more cartoon styles and artistic effects, giving users a broader range of options to transform their images.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i="0" dirty="0">
                <a:solidFill>
                  <a:schemeClr val="tx1"/>
                </a:solidFill>
                <a:effectLst/>
                <a:latin typeface="Söhne"/>
              </a:rPr>
              <a:t>Performance Optimization: Enhance the speed and efficiency of the application to provide a smoother and more responsive user experience.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i="0" dirty="0">
                <a:solidFill>
                  <a:schemeClr val="tx1"/>
                </a:solidFill>
                <a:effectLst/>
                <a:latin typeface="Söhne"/>
              </a:rPr>
              <a:t>Integration with Other Platforms: Explore potential collaborations with popular social media platforms and design software to integrate Cartoonify Image AI features.</a:t>
            </a:r>
          </a:p>
        </p:txBody>
      </p:sp>
    </p:spTree>
    <p:extLst>
      <p:ext uri="{BB962C8B-B14F-4D97-AF65-F5344CB8AC3E}">
        <p14:creationId xmlns:p14="http://schemas.microsoft.com/office/powerpoint/2010/main" val="7051142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1;g5fab984687_2_0">
            <a:extLst>
              <a:ext uri="{FF2B5EF4-FFF2-40B4-BE49-F238E27FC236}">
                <a16:creationId xmlns:a16="http://schemas.microsoft.com/office/drawing/2014/main" id="{8D66D476-62A2-1223-50DE-D356C5F99B3C}"/>
              </a:ext>
            </a:extLst>
          </p:cNvPr>
          <p:cNvSpPr txBox="1">
            <a:spLocks/>
          </p:cNvSpPr>
          <p:nvPr/>
        </p:nvSpPr>
        <p:spPr>
          <a:xfrm>
            <a:off x="144173" y="642794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US" sz="1600" b="1" dirty="0">
                <a:solidFill>
                  <a:srgbClr val="213163"/>
                </a:solidFill>
              </a:rPr>
              <a:t>Reference</a:t>
            </a:r>
            <a:endParaRPr lang="en-US" sz="1600" dirty="0"/>
          </a:p>
        </p:txBody>
      </p:sp>
      <p:sp>
        <p:nvSpPr>
          <p:cNvPr id="3" name="Google Shape;62;g5fab984687_2_0">
            <a:extLst>
              <a:ext uri="{FF2B5EF4-FFF2-40B4-BE49-F238E27FC236}">
                <a16:creationId xmlns:a16="http://schemas.microsoft.com/office/drawing/2014/main" id="{AE76DA37-EEF4-E854-985B-BBFC06857B90}"/>
              </a:ext>
            </a:extLst>
          </p:cNvPr>
          <p:cNvSpPr txBox="1">
            <a:spLocks/>
          </p:cNvSpPr>
          <p:nvPr/>
        </p:nvSpPr>
        <p:spPr>
          <a:xfrm>
            <a:off x="144173" y="965057"/>
            <a:ext cx="8572435" cy="272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lvl="1" indent="-285750">
              <a:lnSpc>
                <a:spcPct val="107000"/>
              </a:lnSpc>
              <a:spcBef>
                <a:spcPts val="499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r>
              <a:rPr lang="en-US" u="sng" spc="-1" dirty="0">
                <a:solidFill>
                  <a:srgbClr val="0000FF"/>
                </a:solidFill>
                <a:latin typeface="+mn-lt"/>
                <a:cs typeface="Times New Roman"/>
              </a:rPr>
              <a:t>https://projectworlds.in/image-to-cartoon-python-opencv-machine-learni/</a:t>
            </a:r>
            <a:endParaRPr lang="en-US" b="0" u="sng" strike="noStrike" spc="-1" dirty="0">
              <a:solidFill>
                <a:srgbClr val="0000FF"/>
              </a:solidFill>
              <a:latin typeface="+mn-lt"/>
              <a:cs typeface="Times New Roman"/>
            </a:endParaRPr>
          </a:p>
          <a:p>
            <a:pPr marL="173736" lvl="1" indent="-173736">
              <a:lnSpc>
                <a:spcPct val="107000"/>
              </a:lnSpc>
              <a:spcBef>
                <a:spcPts val="499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r>
              <a:rPr lang="en-US" b="0" u="sng" strike="noStrike" spc="-1" dirty="0">
                <a:solidFill>
                  <a:srgbClr val="0000FF"/>
                </a:solidFill>
                <a:latin typeface="+mn-lt"/>
                <a:cs typeface="Times New Roman"/>
              </a:rPr>
              <a:t>  https://youtu.be/kmdbsEp9xQA?si=UtOKfXL4enAcb9V6</a:t>
            </a:r>
          </a:p>
        </p:txBody>
      </p:sp>
    </p:spTree>
    <p:extLst>
      <p:ext uri="{BB962C8B-B14F-4D97-AF65-F5344CB8AC3E}">
        <p14:creationId xmlns:p14="http://schemas.microsoft.com/office/powerpoint/2010/main" val="37091900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WhatsApp Video 2024-04-30 at 08.02.38_b5e2d542">
            <a:hlinkClick r:id="" action="ppaction://media"/>
            <a:extLst>
              <a:ext uri="{FF2B5EF4-FFF2-40B4-BE49-F238E27FC236}">
                <a16:creationId xmlns:a16="http://schemas.microsoft.com/office/drawing/2014/main" id="{86ECB4D8-BCCE-5B3A-D50F-F39FE6B971D1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9144000" cy="514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14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044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2;g5fab984687_2_0">
            <a:extLst>
              <a:ext uri="{FF2B5EF4-FFF2-40B4-BE49-F238E27FC236}">
                <a16:creationId xmlns:a16="http://schemas.microsoft.com/office/drawing/2014/main" id="{AE76DA37-EEF4-E854-985B-BBFC06857B90}"/>
              </a:ext>
            </a:extLst>
          </p:cNvPr>
          <p:cNvSpPr txBox="1">
            <a:spLocks/>
          </p:cNvSpPr>
          <p:nvPr/>
        </p:nvSpPr>
        <p:spPr>
          <a:xfrm>
            <a:off x="3161462" y="2041411"/>
            <a:ext cx="2821075" cy="530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Bef>
                <a:spcPts val="600"/>
              </a:spcBef>
            </a:pPr>
            <a:r>
              <a:rPr lang="en-US" sz="3000" b="1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882378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" name="TextBox 1174">
            <a:extLst>
              <a:ext uri="{FF2B5EF4-FFF2-40B4-BE49-F238E27FC236}">
                <a16:creationId xmlns:a16="http://schemas.microsoft.com/office/drawing/2014/main" id="{927410B5-1C26-2D39-1160-ABCF2EAFC484}"/>
              </a:ext>
            </a:extLst>
          </p:cNvPr>
          <p:cNvSpPr txBox="1"/>
          <p:nvPr/>
        </p:nvSpPr>
        <p:spPr>
          <a:xfrm>
            <a:off x="366152" y="598433"/>
            <a:ext cx="462421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  <a:endParaRPr lang="en-US" sz="9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494DD5-904E-76E9-38C0-10A35CC5BDD0}"/>
              </a:ext>
            </a:extLst>
          </p:cNvPr>
          <p:cNvSpPr txBox="1"/>
          <p:nvPr/>
        </p:nvSpPr>
        <p:spPr>
          <a:xfrm>
            <a:off x="624661" y="1436524"/>
            <a:ext cx="6935087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Arial"/>
                <a:ea typeface="+mn-lt"/>
                <a:cs typeface="Arial"/>
              </a:rPr>
              <a:t>Abstract     </a:t>
            </a:r>
            <a:endParaRPr lang="en-US" sz="1800" dirty="0">
              <a:latin typeface="Arial"/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Arial"/>
                <a:ea typeface="+mn-lt"/>
                <a:cs typeface="Arial"/>
              </a:rPr>
              <a:t>Problem Statement</a:t>
            </a:r>
            <a:endParaRPr lang="en-US" sz="1800" dirty="0">
              <a:latin typeface="Arial"/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Arial"/>
                <a:ea typeface="+mn-lt"/>
                <a:cs typeface="Arial"/>
              </a:rPr>
              <a:t>Aims, Objective &amp; Proposed System/Solution</a:t>
            </a:r>
            <a:endParaRPr lang="en-US" sz="1800" dirty="0">
              <a:latin typeface="Arial"/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Arial"/>
                <a:ea typeface="+mn-lt"/>
                <a:cs typeface="Arial"/>
              </a:rPr>
              <a:t>System Design/Architecture </a:t>
            </a:r>
            <a:endParaRPr lang="en-US" sz="1800" dirty="0">
              <a:latin typeface="Arial"/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Arial"/>
                <a:ea typeface="+mn-lt"/>
                <a:cs typeface="+mn-lt"/>
              </a:rPr>
              <a:t>System Development Approach (Technology Used)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Arial"/>
                <a:ea typeface="+mn-lt"/>
                <a:cs typeface="+mn-lt"/>
              </a:rPr>
              <a:t>Algorithm &amp; Deployment  </a:t>
            </a:r>
            <a:endParaRPr lang="en-US" sz="1800" dirty="0">
              <a:latin typeface="Arial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Arial"/>
                <a:ea typeface="+mn-lt"/>
                <a:cs typeface="Arial"/>
              </a:rPr>
              <a:t>Conclusion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Arial"/>
                <a:ea typeface="+mn-lt"/>
                <a:cs typeface="Arial"/>
              </a:rPr>
              <a:t>Future Scope</a:t>
            </a:r>
            <a:endParaRPr lang="en-IN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Arial"/>
                <a:ea typeface="+mn-lt"/>
                <a:cs typeface="Arial"/>
              </a:rPr>
              <a:t>References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a typeface="+mn-lt"/>
              </a:rPr>
              <a:t>Video of the Project</a:t>
            </a:r>
            <a:endParaRPr lang="en-US" sz="1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5300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78195-9B03-00E3-45B8-00FA85409CCC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Abstract</a:t>
            </a:r>
            <a:endParaRPr lang="en-IN" sz="24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2FFC185-6782-4C99-AF70-BC8E7DA3AB9F}"/>
              </a:ext>
            </a:extLst>
          </p:cNvPr>
          <p:cNvSpPr txBox="1">
            <a:spLocks/>
          </p:cNvSpPr>
          <p:nvPr/>
        </p:nvSpPr>
        <p:spPr>
          <a:xfrm>
            <a:off x="311700" y="1017725"/>
            <a:ext cx="8520600" cy="1231106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b="0" i="0" dirty="0">
                <a:solidFill>
                  <a:schemeClr val="tx1"/>
                </a:solidFill>
                <a:effectLst/>
                <a:latin typeface="Söhne"/>
              </a:rPr>
              <a:t>The project, Cartoonify Image AI, is focused on the development of an innovative AI-based application that transforms regular images into cartoon-style illustrations. Utilizing advanced image processing and machine learning techniques, the application can analyze and manipulate images to create fun and customizable cartoon visuals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Söhne"/>
              </a:rPr>
              <a:t>.</a:t>
            </a:r>
            <a:endParaRPr lang="en-IN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215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2E813-CB30-52BE-482F-A822E8D42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100" y="1255776"/>
            <a:ext cx="8520600" cy="2779776"/>
          </a:xfrm>
        </p:spPr>
        <p:txBody>
          <a:bodyPr/>
          <a:lstStyle/>
          <a:p>
            <a:r>
              <a:rPr lang="en-US" sz="1800" b="1" kern="0" spc="-66" dirty="0">
                <a:solidFill>
                  <a:srgbClr val="2B2E3C"/>
                </a:solidFill>
                <a:latin typeface="+mj-lt"/>
                <a:ea typeface="Bitter" pitchFamily="34" charset="-122"/>
                <a:cs typeface="Arial" panose="020B0604020202020204" pitchFamily="34" charset="0"/>
              </a:rPr>
              <a:t>Lack of Automation:</a:t>
            </a:r>
            <a:br>
              <a:rPr lang="en-US" sz="1800" dirty="0">
                <a:latin typeface="+mj-lt"/>
                <a:cs typeface="Arial" panose="020B0604020202020204" pitchFamily="34" charset="0"/>
              </a:rPr>
            </a:br>
            <a:r>
              <a:rPr lang="en-US" sz="1800" kern="0" spc="-35" dirty="0">
                <a:solidFill>
                  <a:srgbClr val="2B2E3C"/>
                </a:solidFill>
                <a:latin typeface="+mj-lt"/>
                <a:ea typeface="Open Sans" pitchFamily="34" charset="-122"/>
                <a:cs typeface="Arial" panose="020B0604020202020204" pitchFamily="34" charset="0"/>
              </a:rPr>
              <a:t>Current image processing techniques require extensive manual effort and are time-consuming. There is a need for more automated and efficient methods.</a:t>
            </a:r>
            <a:br>
              <a:rPr lang="en-US" sz="1800" dirty="0">
                <a:latin typeface="+mj-lt"/>
                <a:cs typeface="Arial" panose="020B0604020202020204" pitchFamily="34" charset="0"/>
              </a:rPr>
            </a:br>
            <a:r>
              <a:rPr lang="en-US" sz="1800" b="1" kern="0" spc="-66" dirty="0">
                <a:solidFill>
                  <a:srgbClr val="2B2E3C"/>
                </a:solidFill>
                <a:latin typeface="+mj-lt"/>
                <a:ea typeface="Bitter" pitchFamily="34" charset="-122"/>
                <a:cs typeface="Arial" panose="020B0604020202020204" pitchFamily="34" charset="0"/>
              </a:rPr>
              <a:t>Limited Creativity:</a:t>
            </a:r>
            <a:br>
              <a:rPr lang="en-US" sz="1800" dirty="0">
                <a:latin typeface="+mj-lt"/>
                <a:cs typeface="Arial" panose="020B0604020202020204" pitchFamily="34" charset="0"/>
              </a:rPr>
            </a:br>
            <a:r>
              <a:rPr lang="en-US" sz="1800" kern="0" spc="-35" dirty="0">
                <a:solidFill>
                  <a:srgbClr val="2B2E3C"/>
                </a:solidFill>
                <a:latin typeface="+mj-lt"/>
                <a:ea typeface="Open Sans" pitchFamily="34" charset="-122"/>
                <a:cs typeface="Arial" panose="020B0604020202020204" pitchFamily="34" charset="0"/>
              </a:rPr>
              <a:t>Traditional image editing tools often produce generic, uninspired results. There is a desire for more innovative, expressive, and personalized image transformations</a:t>
            </a:r>
            <a:br>
              <a:rPr lang="en-US" sz="1800" kern="0" spc="-35" dirty="0">
                <a:solidFill>
                  <a:srgbClr val="2B2E3C"/>
                </a:solidFill>
                <a:latin typeface="+mj-lt"/>
                <a:ea typeface="Open Sans" pitchFamily="34" charset="-122"/>
                <a:cs typeface="Arial" panose="020B0604020202020204" pitchFamily="34" charset="0"/>
              </a:rPr>
            </a:br>
            <a:r>
              <a:rPr lang="en-US" sz="1800" b="1" kern="0" spc="-66" dirty="0">
                <a:solidFill>
                  <a:srgbClr val="2B2E3C"/>
                </a:solidFill>
                <a:latin typeface="+mj-lt"/>
                <a:ea typeface="Bitter" pitchFamily="34" charset="-122"/>
                <a:cs typeface="Arial" panose="020B0604020202020204" pitchFamily="34" charset="0"/>
              </a:rPr>
              <a:t>Accessibility Challenges:</a:t>
            </a:r>
            <a:br>
              <a:rPr lang="en-US" sz="1800" dirty="0">
                <a:latin typeface="+mj-lt"/>
                <a:cs typeface="Arial" panose="020B0604020202020204" pitchFamily="34" charset="0"/>
              </a:rPr>
            </a:br>
            <a:r>
              <a:rPr lang="en-US" sz="1800" kern="0" spc="-35" dirty="0">
                <a:solidFill>
                  <a:srgbClr val="2B2E3C"/>
                </a:solidFill>
                <a:latin typeface="+mj-lt"/>
                <a:ea typeface="Open Sans" pitchFamily="34" charset="-122"/>
                <a:cs typeface="Arial" panose="020B0604020202020204" pitchFamily="34" charset="0"/>
              </a:rPr>
              <a:t>Complex image editing software can be difficult for non-expert users to navigate. There is a need for more user-friendly tools that enable creative expression for a wider audience.</a:t>
            </a:r>
            <a:br>
              <a:rPr lang="en-US" sz="1400" dirty="0">
                <a:latin typeface="+mj-lt"/>
              </a:rPr>
            </a:br>
            <a:endParaRPr lang="en-US" dirty="0">
              <a:latin typeface="+mj-lt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01B7C66-62D4-470B-ABBC-EA71F5B84046}"/>
              </a:ext>
            </a:extLst>
          </p:cNvPr>
          <p:cNvSpPr txBox="1">
            <a:spLocks/>
          </p:cNvSpPr>
          <p:nvPr/>
        </p:nvSpPr>
        <p:spPr>
          <a:xfrm>
            <a:off x="464100" y="597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</a:t>
            </a:r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Statement</a:t>
            </a:r>
            <a:endParaRPr lang="en-IN" sz="24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1695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DBB60-3489-C70E-E0A6-2C0A7BC99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8520600" cy="461665"/>
          </a:xfr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Aim and Objective</a:t>
            </a:r>
            <a:endParaRPr lang="en-IN" sz="24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C03B254E-0EDE-414F-B787-4A3B8DDA5BDC}"/>
              </a:ext>
            </a:extLst>
          </p:cNvPr>
          <p:cNvSpPr txBox="1">
            <a:spLocks/>
          </p:cNvSpPr>
          <p:nvPr/>
        </p:nvSpPr>
        <p:spPr>
          <a:xfrm>
            <a:off x="311700" y="1030918"/>
            <a:ext cx="8520600" cy="646331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b="1" dirty="0"/>
              <a:t>Aim: </a:t>
            </a:r>
            <a:r>
              <a:rPr lang="en-US" sz="1800" dirty="0"/>
              <a:t>The aim of this project is to develop an AI-powered </a:t>
            </a:r>
            <a:r>
              <a:rPr lang="en-US" sz="1800" dirty="0" err="1"/>
              <a:t>cartoonification</a:t>
            </a:r>
            <a:r>
              <a:rPr lang="en-US" sz="1800" dirty="0"/>
              <a:t> tool that can transform realistic images into visually appealing cartoon-style illustrations.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00E0F47-5A7F-41AE-AD03-BE1F9A9A849C}"/>
              </a:ext>
            </a:extLst>
          </p:cNvPr>
          <p:cNvSpPr txBox="1">
            <a:spLocks/>
          </p:cNvSpPr>
          <p:nvPr/>
        </p:nvSpPr>
        <p:spPr>
          <a:xfrm>
            <a:off x="311700" y="1677249"/>
            <a:ext cx="8520600" cy="923330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b="1" dirty="0"/>
              <a:t>Objective: </a:t>
            </a:r>
            <a:r>
              <a:rPr lang="en-US" sz="1800" dirty="0"/>
              <a:t>The primary objective is to create an intuitive and user-friendly application that can automatically convert any input image into a stylized cartoon-like output, preserving the essence and key features of the original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73291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745DE-B712-F06B-67FA-D3D7D6FBF5DF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IN" sz="24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CE27FA3-77C0-4FF9-A93F-C2F54A8C2A8F}"/>
              </a:ext>
            </a:extLst>
          </p:cNvPr>
          <p:cNvSpPr txBox="1">
            <a:spLocks/>
          </p:cNvSpPr>
          <p:nvPr/>
        </p:nvSpPr>
        <p:spPr>
          <a:xfrm>
            <a:off x="311700" y="1017725"/>
            <a:ext cx="8520600" cy="3631763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b="1" dirty="0"/>
              <a:t>AI-Powered </a:t>
            </a:r>
            <a:r>
              <a:rPr lang="en-US" sz="1800" b="1" dirty="0" err="1"/>
              <a:t>Cartoonification</a:t>
            </a:r>
            <a:endParaRPr lang="en-US" sz="1800" b="1" dirty="0"/>
          </a:p>
          <a:p>
            <a:r>
              <a:rPr lang="en-US" sz="1800" dirty="0"/>
              <a:t>Develop an AI-driven system that can automatically convert any image into a visually engaging, stylized cartoon or comic book illustration.</a:t>
            </a:r>
          </a:p>
          <a:p>
            <a:endParaRPr lang="en-US" sz="1800" dirty="0"/>
          </a:p>
          <a:p>
            <a:r>
              <a:rPr lang="en-US" sz="1800" b="1" dirty="0"/>
              <a:t>Machine Learning Algorithms</a:t>
            </a:r>
          </a:p>
          <a:p>
            <a:r>
              <a:rPr lang="en-US" sz="1800" dirty="0"/>
              <a:t>Advanced machine learning techniques such as generative adversarial networks (GANs) and neural style transfer to learn the artistic patterns and techniques of professional cartoonists.</a:t>
            </a:r>
          </a:p>
          <a:p>
            <a:endParaRPr lang="en-US" sz="1800" dirty="0"/>
          </a:p>
          <a:p>
            <a:r>
              <a:rPr lang="en-US" sz="1800" b="1" dirty="0"/>
              <a:t>Intuitive User Interface</a:t>
            </a:r>
          </a:p>
          <a:p>
            <a:r>
              <a:rPr lang="en-US" sz="1800" dirty="0"/>
              <a:t>Create a user-friendly web application or mobile app that allows users to upload images and instantly transform them into dynamic, cartoon-like visuals.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400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4">
            <a:extLst>
              <a:ext uri="{FF2B5EF4-FFF2-40B4-BE49-F238E27FC236}">
                <a16:creationId xmlns:a16="http://schemas.microsoft.com/office/drawing/2014/main" id="{6AB8DAF2-B141-0C0D-4015-6BE8A25CF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444500"/>
            <a:ext cx="8521700" cy="573088"/>
          </a:xfr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 Architecture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F02A3B-DC36-4DF9-83E8-55094CE35F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5600"/>
            <a:ext cx="3230880" cy="38327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4B2B8C0-20F1-4538-80F5-4BD2D8B634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5664" y="1201574"/>
            <a:ext cx="6376416" cy="3347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68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78E5F-86A5-ECAF-68D6-5878ABFD3AED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 Deployment Approach</a:t>
            </a:r>
            <a:endParaRPr lang="en-IN" sz="24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357346-3A02-4467-B1AE-A39317A4FE44}"/>
              </a:ext>
            </a:extLst>
          </p:cNvPr>
          <p:cNvSpPr txBox="1"/>
          <p:nvPr/>
        </p:nvSpPr>
        <p:spPr>
          <a:xfrm>
            <a:off x="311700" y="1017725"/>
            <a:ext cx="8369004" cy="36317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Machine Learning Models</a:t>
            </a:r>
          </a:p>
          <a:p>
            <a:r>
              <a:rPr lang="en-US" sz="1800" dirty="0"/>
              <a:t>Sophisticated ML algorithms are trained on vast datasets of cartoon-style images, enabling the system to learn the distinct visual characteristics and patterns that define the </a:t>
            </a:r>
            <a:r>
              <a:rPr lang="en-US" sz="1800" dirty="0" err="1"/>
              <a:t>cartoonification</a:t>
            </a:r>
            <a:r>
              <a:rPr lang="en-US" sz="1800" dirty="0"/>
              <a:t> process.</a:t>
            </a:r>
          </a:p>
          <a:p>
            <a:r>
              <a:rPr lang="en-US" sz="1800" b="1" dirty="0"/>
              <a:t>Image Processing</a:t>
            </a:r>
          </a:p>
          <a:p>
            <a:r>
              <a:rPr lang="en-US" sz="1800" dirty="0"/>
              <a:t>Advanced image processing techniques, such as edge detection, color manipulation, and texture analysis, are employed to deconstruct the original image and reconstruct it in a cartoon-like style.</a:t>
            </a:r>
          </a:p>
          <a:p>
            <a:r>
              <a:rPr lang="en-US" sz="1800" b="1" dirty="0"/>
              <a:t>Neural Networks</a:t>
            </a:r>
          </a:p>
          <a:p>
            <a:r>
              <a:rPr lang="en-US" sz="1800" dirty="0"/>
              <a:t>Deep neural networks, including Convolutional Neural Networks (CNNs), play a crucial role in the automated feature extraction and style transfer capabilities that power the </a:t>
            </a:r>
            <a:r>
              <a:rPr lang="en-US" sz="1800" dirty="0" err="1"/>
              <a:t>cartoonification</a:t>
            </a:r>
            <a:r>
              <a:rPr lang="en-US" sz="1800" dirty="0"/>
              <a:t> process.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61987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6545A-A71E-998F-6939-7CE2A3612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8520600" cy="461665"/>
          </a:xfr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 &amp; Deployment</a:t>
            </a:r>
            <a:endParaRPr lang="en-IN" sz="24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46A87FA-863F-4045-8FA3-D866EE42EC7E}"/>
              </a:ext>
            </a:extLst>
          </p:cNvPr>
          <p:cNvSpPr txBox="1">
            <a:spLocks/>
          </p:cNvSpPr>
          <p:nvPr/>
        </p:nvSpPr>
        <p:spPr>
          <a:xfrm>
            <a:off x="311700" y="1011953"/>
            <a:ext cx="8520600" cy="3416320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b="1" dirty="0"/>
              <a:t>Image Capture</a:t>
            </a:r>
          </a:p>
          <a:p>
            <a:r>
              <a:rPr lang="en-US" sz="1800" dirty="0"/>
              <a:t>The process begins by capturing a digital photo, either from a camera or an existing image file.</a:t>
            </a:r>
          </a:p>
          <a:p>
            <a:r>
              <a:rPr lang="en-US" sz="1800" b="1" dirty="0"/>
              <a:t>Image Analysis</a:t>
            </a:r>
          </a:p>
          <a:p>
            <a:r>
              <a:rPr lang="en-US" sz="1800" dirty="0"/>
              <a:t>ML algorithms examine the image data, identifying key visual elements like shapes, lines, and colors.</a:t>
            </a:r>
          </a:p>
          <a:p>
            <a:r>
              <a:rPr lang="en-US" sz="1800" b="1" dirty="0"/>
              <a:t>Style Transfer</a:t>
            </a:r>
          </a:p>
          <a:p>
            <a:r>
              <a:rPr lang="en-US" sz="1800" dirty="0"/>
              <a:t>The system then applies artistic filters and transformations to the image, mimicking the look of hand-drawn cartoons.</a:t>
            </a:r>
          </a:p>
          <a:p>
            <a:r>
              <a:rPr lang="en-US" sz="1800" b="1" dirty="0"/>
              <a:t>Rendering</a:t>
            </a:r>
          </a:p>
          <a:p>
            <a:r>
              <a:rPr lang="en-US" sz="1800" dirty="0"/>
              <a:t>The final </a:t>
            </a:r>
            <a:r>
              <a:rPr lang="en-US" sz="1800" dirty="0" err="1"/>
              <a:t>cartoonified</a:t>
            </a:r>
            <a:r>
              <a:rPr lang="en-US" sz="1800" dirty="0"/>
              <a:t> image is rendered and displayed to the user, providing a unique and whimsical visual experience.</a:t>
            </a:r>
          </a:p>
        </p:txBody>
      </p:sp>
    </p:spTree>
    <p:extLst>
      <p:ext uri="{BB962C8B-B14F-4D97-AF65-F5344CB8AC3E}">
        <p14:creationId xmlns:p14="http://schemas.microsoft.com/office/powerpoint/2010/main" val="197968417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5" ma:contentTypeDescription="Create a new document." ma:contentTypeScope="" ma:versionID="7670618c03e54fbae4a17ecb2d0ed10f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3d63de1c5a217044e31e0c8b260d3d71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162bd5b-4ed9-4da3-b376-05204580ba3f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D9E5D5E-A365-4A49-8140-C8CC82A61608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A6559A34-456E-49A1-8157-9E3D18BFAD36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3706AB80-2608-47D7-8AC8-FA6BC8A9B27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332</TotalTime>
  <Words>794</Words>
  <Application>Microsoft Office PowerPoint</Application>
  <PresentationFormat>On-screen Show (16:9)</PresentationFormat>
  <Paragraphs>73</Paragraphs>
  <Slides>14</Slides>
  <Notes>4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Söhne</vt:lpstr>
      <vt:lpstr>Times New Roman</vt:lpstr>
      <vt:lpstr>Simple Light</vt:lpstr>
      <vt:lpstr>PowerPoint Presentation</vt:lpstr>
      <vt:lpstr>PowerPoint Presentation</vt:lpstr>
      <vt:lpstr>Abstract</vt:lpstr>
      <vt:lpstr>Lack of Automation: Current image processing techniques require extensive manual effort and are time-consuming. There is a need for more automated and efficient methods. Limited Creativity: Traditional image editing tools often produce generic, uninspired results. There is a desire for more innovative, expressive, and personalized image transformations Accessibility Challenges: Complex image editing software can be difficult for non-expert users to navigate. There is a need for more user-friendly tools that enable creative expression for a wider audience. </vt:lpstr>
      <vt:lpstr>Aim and Objective</vt:lpstr>
      <vt:lpstr>Proposed Solution</vt:lpstr>
      <vt:lpstr>System Architecture</vt:lpstr>
      <vt:lpstr>System Deployment Approach</vt:lpstr>
      <vt:lpstr>Algorithm &amp; Deployment</vt:lpstr>
      <vt:lpstr>Conclusion</vt:lpstr>
      <vt:lpstr>Future Scope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Moinudeen Syed</dc:creator>
  <cp:lastModifiedBy>PIYUSH TAMBOLI</cp:lastModifiedBy>
  <cp:revision>172</cp:revision>
  <dcterms:modified xsi:type="dcterms:W3CDTF">2024-04-30T06:07:21Z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  <property fmtid="{D5CDD505-2E9C-101B-9397-08002B2CF9AE}" pid="3" name="MSIP_Label_defa4170-0d19-0005-0004-bc88714345d2_Enabled">
    <vt:lpwstr>true</vt:lpwstr>
  </property>
  <property fmtid="{D5CDD505-2E9C-101B-9397-08002B2CF9AE}" pid="4" name="MSIP_Label_defa4170-0d19-0005-0004-bc88714345d2_SetDate">
    <vt:lpwstr>2023-07-11T03:09:09Z</vt:lpwstr>
  </property>
  <property fmtid="{D5CDD505-2E9C-101B-9397-08002B2CF9AE}" pid="5" name="MSIP_Label_defa4170-0d19-0005-0004-bc88714345d2_Method">
    <vt:lpwstr>Standard</vt:lpwstr>
  </property>
  <property fmtid="{D5CDD505-2E9C-101B-9397-08002B2CF9AE}" pid="6" name="MSIP_Label_defa4170-0d19-0005-0004-bc88714345d2_Name">
    <vt:lpwstr>defa4170-0d19-0005-0004-bc88714345d2</vt:lpwstr>
  </property>
  <property fmtid="{D5CDD505-2E9C-101B-9397-08002B2CF9AE}" pid="7" name="MSIP_Label_defa4170-0d19-0005-0004-bc88714345d2_SiteId">
    <vt:lpwstr>698b2528-286a-444d-a68d-b8bbb1f69870</vt:lpwstr>
  </property>
  <property fmtid="{D5CDD505-2E9C-101B-9397-08002B2CF9AE}" pid="8" name="MSIP_Label_defa4170-0d19-0005-0004-bc88714345d2_ActionId">
    <vt:lpwstr>9e872e44-4725-4b90-87d6-01f911260b79</vt:lpwstr>
  </property>
  <property fmtid="{D5CDD505-2E9C-101B-9397-08002B2CF9AE}" pid="9" name="MSIP_Label_defa4170-0d19-0005-0004-bc88714345d2_ContentBits">
    <vt:lpwstr>0</vt:lpwstr>
  </property>
</Properties>
</file>