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8"/>
  </p:notesMasterIdLst>
  <p:handoutMasterIdLst>
    <p:handoutMasterId r:id="rId19"/>
  </p:handoutMasterIdLst>
  <p:sldIdLst>
    <p:sldId id="311" r:id="rId2"/>
    <p:sldId id="361" r:id="rId3"/>
    <p:sldId id="338" r:id="rId4"/>
    <p:sldId id="347" r:id="rId5"/>
    <p:sldId id="348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01" r:id="rId17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FEAE83-0A43-4078-B1F2-4F5AA015EB83}">
          <p14:sldIdLst>
            <p14:sldId id="311"/>
            <p14:sldId id="361"/>
            <p14:sldId id="338"/>
            <p14:sldId id="347"/>
            <p14:sldId id="348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78">
          <p15:clr>
            <a:srgbClr val="A4A3A4"/>
          </p15:clr>
        </p15:guide>
        <p15:guide id="2" orient="horz" pos="868">
          <p15:clr>
            <a:srgbClr val="A4A3A4"/>
          </p15:clr>
        </p15:guide>
        <p15:guide id="3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AB33"/>
    <a:srgbClr val="86A315"/>
    <a:srgbClr val="D69600"/>
    <a:srgbClr val="2E63AC"/>
    <a:srgbClr val="F48516"/>
    <a:srgbClr val="909C09"/>
    <a:srgbClr val="0C3A78"/>
    <a:srgbClr val="125ABA"/>
    <a:srgbClr val="CC590A"/>
    <a:srgbClr val="F29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1" autoAdjust="0"/>
    <p:restoredTop sz="94647" autoAdjust="0"/>
  </p:normalViewPr>
  <p:slideViewPr>
    <p:cSldViewPr snapToGrid="0" showGuides="1">
      <p:cViewPr varScale="1">
        <p:scale>
          <a:sx n="96" d="100"/>
          <a:sy n="96" d="100"/>
        </p:scale>
        <p:origin x="720" y="36"/>
      </p:cViewPr>
      <p:guideLst>
        <p:guide orient="horz" pos="678"/>
        <p:guide orient="horz" pos="868"/>
        <p:guide pos="381"/>
      </p:guideLst>
    </p:cSldViewPr>
  </p:slideViewPr>
  <p:outlineViewPr>
    <p:cViewPr>
      <p:scale>
        <a:sx n="33" d="100"/>
        <a:sy n="33" d="100"/>
      </p:scale>
      <p:origin x="0" y="2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19BDF-9145-794E-A370-966EB34AF467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981B-B450-674E-B0E5-2603318FDB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78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9F682-F547-564B-B230-341C76FB7F9F}" type="datetimeFigureOut">
              <a:rPr lang="de-DE" smtClean="0"/>
              <a:pPr/>
              <a:t>23.09.2019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BBE5A-5EFA-1F4E-AFEA-3DF1716D3DD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45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BBE5A-5EFA-1F4E-AFEA-3DF1716D3DD1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1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766376" y="3838575"/>
            <a:ext cx="5098223" cy="357188"/>
          </a:xfrm>
        </p:spPr>
        <p:txBody>
          <a:bodyPr>
            <a:noAutofit/>
          </a:bodyPr>
          <a:lstStyle>
            <a:lvl1pPr marL="0" indent="0">
              <a:buFontTx/>
              <a:buNone/>
              <a:defRPr kumimoji="0" lang="de-DE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Frutiger 45 Light" pitchFamily="34" charset="0"/>
              </a:defRPr>
            </a:lvl1pPr>
          </a:lstStyle>
          <a:p>
            <a:r>
              <a:rPr lang="de-DE" dirty="0"/>
              <a:t>SUBHEAD EINFÜGEN</a:t>
            </a:r>
          </a:p>
        </p:txBody>
      </p:sp>
      <p:sp>
        <p:nvSpPr>
          <p:cNvPr id="15" name="Titel 14"/>
          <p:cNvSpPr>
            <a:spLocks noGrp="1"/>
          </p:cNvSpPr>
          <p:nvPr userDrawn="1">
            <p:ph type="title" hasCustomPrompt="1"/>
          </p:nvPr>
        </p:nvSpPr>
        <p:spPr>
          <a:xfrm>
            <a:off x="3766376" y="3502342"/>
            <a:ext cx="5085523" cy="357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="1" cap="all" baseline="0">
                <a:solidFill>
                  <a:srgbClr val="86A315"/>
                </a:solidFill>
              </a:defRPr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6" name="Bild 19"/>
          <p:cNvPicPr preferRelativeResize="0">
            <a:picLocks/>
          </p:cNvPicPr>
          <p:nvPr userDrawn="1"/>
        </p:nvPicPr>
        <p:blipFill>
          <a:blip r:embed="rId2" cstate="print">
            <a:alphaModFix amt="71000"/>
          </a:blip>
          <a:stretch>
            <a:fillRect/>
          </a:stretch>
        </p:blipFill>
        <p:spPr>
          <a:xfrm>
            <a:off x="0" y="2047217"/>
            <a:ext cx="9144000" cy="1134133"/>
          </a:xfrm>
          <a:prstGeom prst="rect">
            <a:avLst/>
          </a:prstGeom>
        </p:spPr>
      </p:pic>
      <p:pic>
        <p:nvPicPr>
          <p:cNvPr id="18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6" y="2046082"/>
            <a:ext cx="1134895" cy="11348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04838" y="464344"/>
            <a:ext cx="6545262" cy="716757"/>
          </a:xfrm>
        </p:spPr>
        <p:txBody>
          <a:bodyPr/>
          <a:lstStyle>
            <a:lvl1pPr>
              <a:defRPr sz="2400" b="0">
                <a:solidFill>
                  <a:srgbClr val="2E63AC"/>
                </a:solidFill>
              </a:defRPr>
            </a:lvl1pPr>
          </a:lstStyle>
          <a:p>
            <a:r>
              <a:rPr lang="de-DE" dirty="0">
                <a:latin typeface="Frutiger 45 light" pitchFamily="34" charset="0"/>
              </a:rPr>
              <a:t>Headline</a:t>
            </a:r>
            <a:br>
              <a:rPr lang="de-DE" dirty="0">
                <a:latin typeface="Frutiger 45 light" pitchFamily="34" charset="0"/>
              </a:rPr>
            </a:br>
            <a:r>
              <a:rPr lang="de-DE" dirty="0"/>
              <a:t>(immer nach unten ausrichten)</a:t>
            </a:r>
            <a:endParaRPr lang="de-DE" dirty="0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2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7145"/>
            <a:ext cx="9144000" cy="3864428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" y="1659163"/>
            <a:ext cx="9144000" cy="2056275"/>
          </a:xfrm>
        </p:spPr>
        <p:txBody>
          <a:bodyPr lIns="0">
            <a:noAutofit/>
          </a:bodyPr>
          <a:lstStyle>
            <a:lvl1pPr marL="0" indent="0" algn="ctr">
              <a:buClr>
                <a:schemeClr val="bg1"/>
              </a:buClr>
              <a:buFontTx/>
              <a:buNone/>
              <a:defRPr sz="2800" cap="all" baseline="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2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itel 8"/>
          <p:cNvSpPr>
            <a:spLocks noGrp="1"/>
          </p:cNvSpPr>
          <p:nvPr>
            <p:ph type="title" hasCustomPrompt="1"/>
          </p:nvPr>
        </p:nvSpPr>
        <p:spPr>
          <a:xfrm>
            <a:off x="604838" y="340661"/>
            <a:ext cx="6545262" cy="8494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cap="all" baseline="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Inhaltsverzeichnis</a:t>
            </a:r>
          </a:p>
        </p:txBody>
      </p:sp>
      <p:sp>
        <p:nvSpPr>
          <p:cNvPr id="7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371600"/>
            <a:ext cx="8128800" cy="2943000"/>
          </a:xfrm>
        </p:spPr>
        <p:txBody>
          <a:bodyPr>
            <a:noAutofit/>
          </a:bodyPr>
          <a:lstStyle>
            <a:lvl1pPr marL="0" indent="0">
              <a:lnSpc>
                <a:spcPts val="2500"/>
              </a:lnSpc>
              <a:spcBef>
                <a:spcPts val="0"/>
              </a:spcBef>
              <a:buClr>
                <a:schemeClr val="accent2"/>
              </a:buClr>
              <a:buFont typeface="Frutiger LT Std 47 Light Cn" pitchFamily="34" charset="0"/>
              <a:buNone/>
              <a:defRPr sz="240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Fließtext einfügen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604838" y="340661"/>
            <a:ext cx="6545262" cy="8494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cap="all" baseline="0">
                <a:solidFill>
                  <a:srgbClr val="86A315"/>
                </a:solidFill>
                <a:latin typeface="Frutiger 45 light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(immer nach unten ausrichten)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86A31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20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86A31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 dirty="0"/>
              <a:t>Titel durch Klicken bearbeiten </a:t>
            </a:r>
            <a:endParaRPr 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EDAB3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4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7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41" y="0"/>
            <a:ext cx="1134133" cy="11341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Zwischenfolie_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11416" y="0"/>
            <a:ext cx="9155077" cy="3857283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algn="l" defTabSz="914400" rtl="0" eaLnBrk="1" latinLnBrk="0" hangingPunct="1"/>
            <a:endParaRPr lang="de-DE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884400" y="521101"/>
            <a:ext cx="4654800" cy="742511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ts val="3500"/>
              </a:lnSpc>
              <a:defRPr sz="2400" b="0" cap="all" baseline="0">
                <a:solidFill>
                  <a:schemeClr val="bg1"/>
                </a:solidFill>
                <a:latin typeface="Frutiger 45 light" pitchFamily="34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Inhaltsplatzhalter 2"/>
          <p:cNvSpPr>
            <a:spLocks noGrp="1"/>
          </p:cNvSpPr>
          <p:nvPr>
            <p:ph sz="half" idx="1"/>
          </p:nvPr>
        </p:nvSpPr>
        <p:spPr>
          <a:xfrm>
            <a:off x="3884400" y="1452600"/>
            <a:ext cx="4572000" cy="1406700"/>
          </a:xfrm>
        </p:spPr>
        <p:txBody>
          <a:bodyPr lIns="0">
            <a:noAutofit/>
          </a:bodyPr>
          <a:lstStyle>
            <a:lvl1pPr marL="358775" indent="-358775">
              <a:lnSpc>
                <a:spcPts val="3500"/>
              </a:lnSpc>
              <a:spcBef>
                <a:spcPts val="0"/>
              </a:spcBef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  <a:latin typeface="Frutiger 45 light" pitchFamily="34" charset="0"/>
              </a:defRPr>
            </a:lvl1pPr>
            <a:lvl2pPr marL="0" indent="0">
              <a:buFontTx/>
              <a:buNone/>
              <a:defRPr sz="2400">
                <a:solidFill>
                  <a:schemeClr val="bg1"/>
                </a:solidFill>
                <a:latin typeface="Frutiger LT Std 57 Cn" pitchFamily="34" charset="0"/>
              </a:defRPr>
            </a:lvl2pPr>
            <a:lvl3pPr marL="0" indent="0">
              <a:buClr>
                <a:schemeClr val="bg1"/>
              </a:buClr>
              <a:buFontTx/>
              <a:buNone/>
              <a:defRPr sz="2000">
                <a:solidFill>
                  <a:schemeClr val="bg1"/>
                </a:solidFill>
                <a:latin typeface="Frutiger LT Std 57 Cn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Frutiger LT Std 57 Cn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Frutiger LT Std 57 Cn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1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chelor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EDAB3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604838" y="1378745"/>
            <a:ext cx="8069262" cy="371475"/>
          </a:xfrm>
        </p:spPr>
        <p:txBody>
          <a:bodyPr>
            <a:noAutofit/>
          </a:bodyPr>
          <a:lstStyle>
            <a:lvl1pPr marL="358775" indent="-358775">
              <a:buNone/>
              <a:defRPr sz="2400" cap="none" baseline="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/>
              <a:t>Subheadline einfügen</a:t>
            </a:r>
          </a:p>
        </p:txBody>
      </p:sp>
      <p:sp>
        <p:nvSpPr>
          <p:cNvPr id="25" name="Inhaltsplatzhalter 24"/>
          <p:cNvSpPr>
            <a:spLocks noGrp="1"/>
          </p:cNvSpPr>
          <p:nvPr>
            <p:ph sz="quarter" idx="12" hasCustomPrompt="1"/>
          </p:nvPr>
        </p:nvSpPr>
        <p:spPr>
          <a:xfrm>
            <a:off x="604838" y="1878807"/>
            <a:ext cx="8081962" cy="2412206"/>
          </a:xfrm>
        </p:spPr>
        <p:txBody>
          <a:bodyPr>
            <a:noAutofit/>
          </a:bodyPr>
          <a:lstStyle>
            <a:lvl1pPr marL="342900" indent="-342900">
              <a:lnSpc>
                <a:spcPts val="2800"/>
              </a:lnSpc>
              <a:spcBef>
                <a:spcPts val="1200"/>
              </a:spcBef>
              <a:buClrTx/>
              <a:buFont typeface="Frutiger 45 light" panose="020B0500000000000000" pitchFamily="34" charset="0"/>
              <a:buChar char="&gt;"/>
              <a:defRPr sz="2000">
                <a:solidFill>
                  <a:schemeClr val="tx1"/>
                </a:solidFill>
                <a:latin typeface="Frutiger 45 light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einfügen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04838" y="464344"/>
            <a:ext cx="6545262" cy="716757"/>
          </a:xfrm>
        </p:spPr>
        <p:txBody>
          <a:bodyPr/>
          <a:lstStyle>
            <a:lvl1pPr>
              <a:defRPr sz="2400" b="0">
                <a:solidFill>
                  <a:srgbClr val="D69600"/>
                </a:solidFill>
              </a:defRPr>
            </a:lvl1pPr>
          </a:lstStyle>
          <a:p>
            <a:r>
              <a:rPr lang="de-DE" dirty="0">
                <a:latin typeface="Frutiger 45 light" pitchFamily="34" charset="0"/>
              </a:rPr>
              <a:t>Headline</a:t>
            </a:r>
            <a:br>
              <a:rPr lang="de-DE" dirty="0">
                <a:latin typeface="Frutiger 45 light" pitchFamily="34" charset="0"/>
              </a:rPr>
            </a:br>
            <a:r>
              <a:rPr lang="de-DE" dirty="0"/>
              <a:t>(immer nach unten ausrichten)</a:t>
            </a:r>
            <a:endParaRPr lang="de-DE" dirty="0">
              <a:latin typeface="Frutiger 45 light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_Zwischenfoli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2732485"/>
            <a:ext cx="9144000" cy="1135856"/>
          </a:xfrm>
          <a:prstGeom prst="rect">
            <a:avLst/>
          </a:prstGeom>
          <a:solidFill>
            <a:srgbClr val="2E63A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-11415" y="4954500"/>
            <a:ext cx="9155077" cy="189000"/>
          </a:xfrm>
          <a:prstGeom prst="rect">
            <a:avLst/>
          </a:prstGeom>
          <a:solidFill>
            <a:srgbClr val="2E63A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604838" y="2755345"/>
            <a:ext cx="8164762" cy="1077515"/>
          </a:xfrm>
        </p:spPr>
        <p:txBody>
          <a:bodyPr anchor="ctr"/>
          <a:lstStyle>
            <a:lvl1pPr>
              <a:lnSpc>
                <a:spcPts val="3500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‹#›</a:t>
            </a:fld>
            <a:endParaRPr lang="en-US" kern="1000" dirty="0"/>
          </a:p>
        </p:txBody>
      </p:sp>
      <p:pic>
        <p:nvPicPr>
          <p:cNvPr id="13" name="Picture 5" descr="\\Ithdver-fs4\CICD_Marketing\11_360_SRH_Brandnet\02_SRH_Hochschulen\01_Designkonstanten\01_Logos\SRH_HS_HEIDELBERG\01 RZ Logo HS HD\SRH_HS_HEIDELBERG_RGB_für_PPT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42811" y="3868340"/>
            <a:ext cx="3081473" cy="108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616" y="0"/>
            <a:ext cx="1134895" cy="11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4838" y="13775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>
          <a:xfrm>
            <a:off x="604838" y="242047"/>
            <a:ext cx="8094662" cy="9569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Datumsplatzhalter 4"/>
          <p:cNvSpPr txBox="1">
            <a:spLocks/>
          </p:cNvSpPr>
          <p:nvPr userDrawn="1"/>
        </p:nvSpPr>
        <p:spPr>
          <a:xfrm>
            <a:off x="473946" y="4905242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23.09.2019</a:t>
            </a:fld>
            <a:r>
              <a:rPr kumimoji="0" lang="en-US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 </a:t>
            </a:r>
            <a:r>
              <a:rPr kumimoji="0" lang="de-DE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Seite </a:t>
            </a:r>
            <a:fld id="{B0EC0A60-F7A1-4071-A771-7EB6B88B79FF}" type="slidenum">
              <a:rPr kumimoji="0" lang="en-US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0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Std 45 Light"/>
              <a:ea typeface="+mn-ea"/>
              <a:cs typeface="+mn-cs"/>
            </a:endParaRPr>
          </a:p>
        </p:txBody>
      </p:sp>
      <p:sp>
        <p:nvSpPr>
          <p:cNvPr id="12" name="Datumsplatzhalter 4"/>
          <p:cNvSpPr txBox="1">
            <a:spLocks/>
          </p:cNvSpPr>
          <p:nvPr userDrawn="1"/>
        </p:nvSpPr>
        <p:spPr>
          <a:xfrm>
            <a:off x="626346" y="4940414"/>
            <a:ext cx="2133600" cy="273844"/>
          </a:xfrm>
          <a:prstGeom prst="rect">
            <a:avLst/>
          </a:prstGeom>
        </p:spPr>
        <p:txBody>
          <a:bodyPr anchor="ctr" anchorCtr="0"/>
          <a:lstStyle>
            <a:lvl1pPr>
              <a:defRPr sz="900" kern="1000" baseline="0">
                <a:solidFill>
                  <a:schemeClr val="bg1"/>
                </a:solidFill>
                <a:latin typeface="Frutiger LT Std 45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97E831-7BC6-3E4C-AECC-E9FA8FBA2FB6}" type="datetime1">
              <a:rPr kumimoji="0" lang="de-DE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23.09.2019</a:t>
            </a:fld>
            <a:r>
              <a:rPr kumimoji="0" lang="en-US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 </a:t>
            </a:r>
            <a:r>
              <a:rPr kumimoji="0" lang="de-DE" sz="900" b="0" i="0" u="none" strike="noStrike" kern="10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t>Seite </a:t>
            </a:r>
            <a:fld id="{B0EC0A60-F7A1-4071-A771-7EB6B88B79FF}" type="slidenum">
              <a:rPr kumimoji="0" lang="en-US" sz="900" b="0" i="0" u="none" strike="noStrike" kern="10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LT Std 45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0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LT Std 45 Ligh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683" r:id="rId2"/>
    <p:sldLayoutId id="2147483743" r:id="rId3"/>
    <p:sldLayoutId id="2147483716" r:id="rId4"/>
    <p:sldLayoutId id="2147483739" r:id="rId5"/>
    <p:sldLayoutId id="2147483750" r:id="rId6"/>
    <p:sldLayoutId id="2147483749" r:id="rId7"/>
    <p:sldLayoutId id="2147483752" r:id="rId8"/>
    <p:sldLayoutId id="2147483748" r:id="rId9"/>
    <p:sldLayoutId id="2147483751" r:id="rId10"/>
    <p:sldLayoutId id="2147483753" r:id="rId11"/>
    <p:sldLayoutId id="2147483745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2400" b="0" kern="1200" cap="all" baseline="0" dirty="0">
          <a:solidFill>
            <a:srgbClr val="86A315"/>
          </a:solidFill>
          <a:latin typeface="Frutiger 45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Frutiger 45 light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4620" y="0"/>
            <a:ext cx="3232404" cy="318135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7024" y="-762"/>
            <a:ext cx="3236976" cy="3182112"/>
          </a:xfrm>
          <a:prstGeom prst="rect">
            <a:avLst/>
          </a:prstGeom>
        </p:spPr>
      </p:pic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766376" y="3409122"/>
            <a:ext cx="5098223" cy="2166729"/>
          </a:xfrm>
        </p:spPr>
        <p:txBody>
          <a:bodyPr/>
          <a:lstStyle/>
          <a:p>
            <a:r>
              <a:rPr lang="en-IN" sz="1600" dirty="0"/>
              <a:t>Submitted By:</a:t>
            </a:r>
          </a:p>
          <a:p>
            <a:r>
              <a:rPr lang="en-IN" sz="1400" dirty="0"/>
              <a:t>Ali Mustaq</a:t>
            </a:r>
          </a:p>
          <a:p>
            <a:r>
              <a:rPr lang="en-IN" sz="1400" dirty="0"/>
              <a:t>Anish Umesh</a:t>
            </a:r>
          </a:p>
          <a:p>
            <a:r>
              <a:rPr lang="en-IN" sz="1400" dirty="0"/>
              <a:t>Jasmine Kaur</a:t>
            </a:r>
          </a:p>
          <a:p>
            <a:r>
              <a:rPr lang="en-IN" sz="1400" dirty="0"/>
              <a:t>Narendra Medisetti</a:t>
            </a:r>
          </a:p>
          <a:p>
            <a:r>
              <a:rPr lang="en-IN" sz="1400" dirty="0"/>
              <a:t>Fahmida</a:t>
            </a:r>
          </a:p>
          <a:p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766376" y="3180978"/>
            <a:ext cx="5085523" cy="377232"/>
          </a:xfrm>
        </p:spPr>
        <p:txBody>
          <a:bodyPr/>
          <a:lstStyle/>
          <a:p>
            <a:r>
              <a:rPr lang="de-DE" dirty="0"/>
              <a:t>Big data programming-1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76" y="2046455"/>
            <a:ext cx="1134895" cy="1134895"/>
          </a:xfrm>
          <a:prstGeom prst="rect">
            <a:avLst/>
          </a:prstGeom>
        </p:spPr>
      </p:pic>
      <p:pic>
        <p:nvPicPr>
          <p:cNvPr id="1026" name="Picture 2" descr="M:\Marketing\Bilder\Architektur\1SHREB027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462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d 19"/>
          <p:cNvPicPr preferRelativeResize="0">
            <a:picLocks/>
          </p:cNvPicPr>
          <p:nvPr/>
        </p:nvPicPr>
        <p:blipFill>
          <a:blip r:embed="rId7" cstate="print">
            <a:alphaModFix amt="71000"/>
          </a:blip>
          <a:stretch>
            <a:fillRect/>
          </a:stretch>
        </p:blipFill>
        <p:spPr>
          <a:xfrm>
            <a:off x="0" y="2047217"/>
            <a:ext cx="9144000" cy="113413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46" y="2046082"/>
            <a:ext cx="1134895" cy="11348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AB82-32A5-41C9-9FAB-8084D45392F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4839" y="1878807"/>
            <a:ext cx="6451944" cy="24122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Lemmatization is the process of reducing inflected form of a word While still ensuring that the reduced form  belongs to the language. This reduced form or root word is called lemma.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3FD2A-19AD-4157-B6D1-790B0F02B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10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B8AFE8-EE9E-4357-A92A-86C06B0B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lemmatization</a:t>
            </a:r>
          </a:p>
        </p:txBody>
      </p:sp>
    </p:spTree>
    <p:extLst>
      <p:ext uri="{BB962C8B-B14F-4D97-AF65-F5344CB8AC3E}">
        <p14:creationId xmlns:p14="http://schemas.microsoft.com/office/powerpoint/2010/main" val="344446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9833E-EAB8-4A92-967B-4E8C30062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11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AD6919-A22A-481E-8F81-4194A68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pic>
        <p:nvPicPr>
          <p:cNvPr id="6" name="image10.jpeg">
            <a:extLst>
              <a:ext uri="{FF2B5EF4-FFF2-40B4-BE49-F238E27FC236}">
                <a16:creationId xmlns:a16="http://schemas.microsoft.com/office/drawing/2014/main" id="{37891099-A746-4E7B-B83D-4E5ADD975A6E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743114" y="1366043"/>
            <a:ext cx="6681415" cy="35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27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EF8B4-304D-4382-BECC-1CE598EF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12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9C4846-1752-4998-A5A5-C6ACBEC2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pic>
        <p:nvPicPr>
          <p:cNvPr id="6" name="image11.jpeg">
            <a:extLst>
              <a:ext uri="{FF2B5EF4-FFF2-40B4-BE49-F238E27FC236}">
                <a16:creationId xmlns:a16="http://schemas.microsoft.com/office/drawing/2014/main" id="{51528BE1-6DBE-4D71-B7F5-1AF8C3989205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444940" y="1366043"/>
            <a:ext cx="7466607" cy="343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8039-EC06-4E17-8AF7-F694A8EF4C8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4838" y="1878807"/>
            <a:ext cx="7207319" cy="2412206"/>
          </a:xfrm>
        </p:spPr>
        <p:txBody>
          <a:bodyPr/>
          <a:lstStyle/>
          <a:p>
            <a:r>
              <a:rPr lang="en-IN" dirty="0"/>
              <a:t>Name Entity recognition (NER) is a sub- task of information (IE) that seek out and categorise specified entities in a body or bodies text.</a:t>
            </a:r>
          </a:p>
          <a:p>
            <a:r>
              <a:rPr lang="en-IN" dirty="0"/>
              <a:t>NER is used in many fields in Artificial Intelligence (AI) including Natural Language processing (NLP) and Machine Learning.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DC589-93AC-4386-A8DB-5045543AF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13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304CFE-870C-4FC1-A1F9-0C3D7DEE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entity recognition</a:t>
            </a:r>
          </a:p>
        </p:txBody>
      </p:sp>
    </p:spTree>
    <p:extLst>
      <p:ext uri="{BB962C8B-B14F-4D97-AF65-F5344CB8AC3E}">
        <p14:creationId xmlns:p14="http://schemas.microsoft.com/office/powerpoint/2010/main" val="1389030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E96A-E329-4B71-9424-3CDA5685B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14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E80372-CD4F-463C-981C-CF5802BD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6" name="image13.jpeg">
            <a:extLst>
              <a:ext uri="{FF2B5EF4-FFF2-40B4-BE49-F238E27FC236}">
                <a16:creationId xmlns:a16="http://schemas.microsoft.com/office/drawing/2014/main" id="{9E02C0C4-F353-46F2-963F-4CCF27113A3C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604650" y="1381540"/>
            <a:ext cx="6680733" cy="35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3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55B2-88EA-4C74-BB2F-8578D8D353F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IN" dirty="0"/>
              <a:t>Sentence tokenization process should be fast.</a:t>
            </a:r>
          </a:p>
          <a:p>
            <a:pPr lvl="0"/>
            <a:r>
              <a:rPr lang="en-IN" dirty="0"/>
              <a:t>Spacy should increase language support.</a:t>
            </a:r>
          </a:p>
          <a:p>
            <a:pPr lvl="0"/>
            <a:r>
              <a:rPr lang="en-IN" dirty="0"/>
              <a:t>Efficient entity recognition label, Tags.</a:t>
            </a:r>
          </a:p>
          <a:p>
            <a:pPr lvl="0"/>
            <a:r>
              <a:rPr lang="en-IN" dirty="0"/>
              <a:t>Media recognition (audio, video, images).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9525C-3F57-469F-9918-B18D5FDD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15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F216DE-2832-4EEC-ADE7-00AC0729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89497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Thinking you</a:t>
            </a:r>
          </a:p>
        </p:txBody>
      </p:sp>
      <p:sp>
        <p:nvSpPr>
          <p:cNvPr id="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604650" y="4968000"/>
            <a:ext cx="1872000" cy="16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Frutiger LT Std 45 Light"/>
              </a:defRPr>
            </a:lvl1pPr>
          </a:lstStyle>
          <a:p>
            <a:r>
              <a:rPr lang="de-DE" kern="1000" dirty="0"/>
              <a:t>Seite </a:t>
            </a:r>
            <a:fld id="{B0EC0A60-F7A1-4071-A771-7EB6B88B79FF}" type="slidenum">
              <a:rPr lang="en-US" kern="1000" smtClean="0"/>
              <a:pPr/>
              <a:t>16</a:t>
            </a:fld>
            <a:endParaRPr lang="en-US" kern="1000" dirty="0"/>
          </a:p>
        </p:txBody>
      </p:sp>
    </p:spTree>
    <p:extLst>
      <p:ext uri="{BB962C8B-B14F-4D97-AF65-F5344CB8AC3E}">
        <p14:creationId xmlns:p14="http://schemas.microsoft.com/office/powerpoint/2010/main" val="42493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DAFA-4A02-4278-95C3-2938385F6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SpaCy python library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BBD31-8815-4D1A-A569-9440D5F9C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2</a:t>
            </a:fld>
            <a:endParaRPr lang="en-US" kern="1000" dirty="0"/>
          </a:p>
        </p:txBody>
      </p:sp>
    </p:spTree>
    <p:extLst>
      <p:ext uri="{BB962C8B-B14F-4D97-AF65-F5344CB8AC3E}">
        <p14:creationId xmlns:p14="http://schemas.microsoft.com/office/powerpoint/2010/main" val="285867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en-IN" dirty="0"/>
              <a:t>SpaCy is an open-source software library for advanced natural language processing (NLP) in python.</a:t>
            </a:r>
          </a:p>
          <a:p>
            <a:pPr algn="just"/>
            <a:r>
              <a:rPr lang="en-IN" dirty="0"/>
              <a:t>It’s design specifically for production usage and help you build application that process and understand large volume of text.</a:t>
            </a:r>
            <a:endParaRPr lang="de-DE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3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838" y="246082"/>
            <a:ext cx="6545262" cy="948019"/>
          </a:xfrm>
        </p:spPr>
        <p:txBody>
          <a:bodyPr/>
          <a:lstStyle/>
          <a:p>
            <a:r>
              <a:rPr lang="de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6657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4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838" y="246082"/>
            <a:ext cx="6545262" cy="948019"/>
          </a:xfrm>
        </p:spPr>
        <p:txBody>
          <a:bodyPr/>
          <a:lstStyle/>
          <a:p>
            <a:r>
              <a:rPr lang="de-DE" dirty="0"/>
              <a:t>history</a:t>
            </a:r>
          </a:p>
        </p:txBody>
      </p:sp>
      <p:pic>
        <p:nvPicPr>
          <p:cNvPr id="9" name="image3.jpeg">
            <a:extLst>
              <a:ext uri="{FF2B5EF4-FFF2-40B4-BE49-F238E27FC236}">
                <a16:creationId xmlns:a16="http://schemas.microsoft.com/office/drawing/2014/main" id="{29F34862-CF97-4793-970A-EFA0447ED7F7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745434" y="1321904"/>
            <a:ext cx="7166113" cy="357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5</a:t>
            </a:fld>
            <a:endParaRPr lang="en-US" kern="1000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604838" y="246082"/>
            <a:ext cx="6545262" cy="948019"/>
          </a:xfrm>
        </p:spPr>
        <p:txBody>
          <a:bodyPr/>
          <a:lstStyle/>
          <a:p>
            <a:r>
              <a:rPr lang="de-DE" dirty="0"/>
              <a:t>Company using spacy</a:t>
            </a:r>
          </a:p>
        </p:txBody>
      </p:sp>
      <p:sp>
        <p:nvSpPr>
          <p:cNvPr id="8" name="Rechteck 7"/>
          <p:cNvSpPr/>
          <p:nvPr/>
        </p:nvSpPr>
        <p:spPr>
          <a:xfrm>
            <a:off x="7536180" y="0"/>
            <a:ext cx="144018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image4.jpeg">
            <a:extLst>
              <a:ext uri="{FF2B5EF4-FFF2-40B4-BE49-F238E27FC236}">
                <a16:creationId xmlns:a16="http://schemas.microsoft.com/office/drawing/2014/main" id="{17F4811A-6273-481F-A2C9-F58C1C1A5F7F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834888" y="1292087"/>
            <a:ext cx="6701292" cy="331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0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1441-6F1F-400D-91BE-400B1E8DCB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4838" y="1878807"/>
            <a:ext cx="6760058" cy="241220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Spacy is written to help you get things done. It’s minimal and opinionated. It provides you with exactly one way to do it -- the right way.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AAC04-648C-48CF-AA12-97C359C58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6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47B37E-7338-4367-82AF-8A1C7727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spacy?</a:t>
            </a:r>
          </a:p>
        </p:txBody>
      </p:sp>
    </p:spTree>
    <p:extLst>
      <p:ext uri="{BB962C8B-B14F-4D97-AF65-F5344CB8AC3E}">
        <p14:creationId xmlns:p14="http://schemas.microsoft.com/office/powerpoint/2010/main" val="23883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AD40-E8B9-4DDD-8C58-2F1936CD00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4838" y="1262270"/>
            <a:ext cx="8081962" cy="3028743"/>
          </a:xfrm>
        </p:spPr>
        <p:txBody>
          <a:bodyPr/>
          <a:lstStyle/>
          <a:p>
            <a:pPr algn="just"/>
            <a:r>
              <a:rPr lang="en-IN" dirty="0"/>
              <a:t>It returns string or lists of string as output. Whereas, spacy use object-oriented approach.</a:t>
            </a:r>
          </a:p>
          <a:p>
            <a:pPr algn="just"/>
            <a:r>
              <a:rPr lang="en-IN" dirty="0"/>
              <a:t>Spacy has support word vectors whereas NLTK does not.</a:t>
            </a:r>
          </a:p>
          <a:p>
            <a:pPr algn="just"/>
            <a:r>
              <a:rPr lang="en-IN" dirty="0"/>
              <a:t>In word tokenization and POS-tagging spacy performs better, but in sentence tokenization, NLTK outperforms spacy.</a:t>
            </a:r>
          </a:p>
          <a:p>
            <a:pPr algn="just"/>
            <a:r>
              <a:rPr lang="en-IN" dirty="0"/>
              <a:t>   NLTK support various languages whereas spacy have statistical models for 7 languages (English, German, Spanish, French, Portuguese, Italian, Dutch). It also support name entities for multi languages.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B1C84-EDD3-47F1-836E-0E22925F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7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8D6851-5A40-46BF-A648-2C24CE3B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Nltk vs spacy</a:t>
            </a:r>
          </a:p>
        </p:txBody>
      </p:sp>
    </p:spTree>
    <p:extLst>
      <p:ext uri="{BB962C8B-B14F-4D97-AF65-F5344CB8AC3E}">
        <p14:creationId xmlns:p14="http://schemas.microsoft.com/office/powerpoint/2010/main" val="366940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605F2-3BDA-4CA6-8666-3E2B7585C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8</a:t>
            </a:fld>
            <a:endParaRPr lang="en-US" kern="1000" dirty="0"/>
          </a:p>
        </p:txBody>
      </p:sp>
      <p:pic>
        <p:nvPicPr>
          <p:cNvPr id="6" name="image7.jpeg">
            <a:extLst>
              <a:ext uri="{FF2B5EF4-FFF2-40B4-BE49-F238E27FC236}">
                <a16:creationId xmlns:a16="http://schemas.microsoft.com/office/drawing/2014/main" id="{F9952305-D526-4648-B4AA-6AAD27489DE4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824948" y="1023730"/>
            <a:ext cx="6778487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5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55144-8D80-4C31-A04D-3A94A402C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kern="1000"/>
              <a:t>Seite </a:t>
            </a:r>
            <a:fld id="{B0EC0A60-F7A1-4071-A771-7EB6B88B79FF}" type="slidenum">
              <a:rPr lang="en-US" kern="1000" smtClean="0"/>
              <a:pPr/>
              <a:t>9</a:t>
            </a:fld>
            <a:endParaRPr lang="en-US" kern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1C1A63-EE35-463D-930F-A32A8568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spacy, nltk and corenlp</a:t>
            </a:r>
          </a:p>
        </p:txBody>
      </p:sp>
      <p:pic>
        <p:nvPicPr>
          <p:cNvPr id="6" name="image8.jpeg">
            <a:extLst>
              <a:ext uri="{FF2B5EF4-FFF2-40B4-BE49-F238E27FC236}">
                <a16:creationId xmlns:a16="http://schemas.microsoft.com/office/drawing/2014/main" id="{FED9EBFB-4934-414E-A49A-698FD0507971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2" cstate="print"/>
          <a:stretch>
            <a:fillRect/>
          </a:stretch>
        </p:blipFill>
        <p:spPr>
          <a:xfrm>
            <a:off x="983973" y="1371600"/>
            <a:ext cx="6639339" cy="321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66435"/>
      </p:ext>
    </p:extLst>
  </p:cSld>
  <p:clrMapOvr>
    <a:masterClrMapping/>
  </p:clrMapOvr>
</p:sld>
</file>

<file path=ppt/theme/theme1.xml><?xml version="1.0" encoding="utf-8"?>
<a:theme xmlns:a="http://schemas.openxmlformats.org/drawingml/2006/main" name="SRH Holding">
  <a:themeElements>
    <a:clrScheme name="SRH Holding">
      <a:dk1>
        <a:sysClr val="windowText" lastClr="000000"/>
      </a:dk1>
      <a:lt1>
        <a:sysClr val="window" lastClr="FFFFFF"/>
      </a:lt1>
      <a:dk2>
        <a:srgbClr val="0C3A78"/>
      </a:dk2>
      <a:lt2>
        <a:srgbClr val="F08300"/>
      </a:lt2>
      <a:accent1>
        <a:srgbClr val="909C09"/>
      </a:accent1>
      <a:accent2>
        <a:srgbClr val="717F80"/>
      </a:accent2>
      <a:accent3>
        <a:srgbClr val="860830"/>
      </a:accent3>
      <a:accent4>
        <a:srgbClr val="2E63AC"/>
      </a:accent4>
      <a:accent5>
        <a:srgbClr val="FEC958"/>
      </a:accent5>
      <a:accent6>
        <a:srgbClr val="EDAB33"/>
      </a:accent6>
      <a:hlink>
        <a:srgbClr val="0000FF"/>
      </a:hlink>
      <a:folHlink>
        <a:srgbClr val="800080"/>
      </a:folHlink>
    </a:clrScheme>
    <a:fontScheme name="SRH Bildung">
      <a:majorFont>
        <a:latin typeface="Frutiger 45 light"/>
        <a:ea typeface=""/>
        <a:cs typeface=""/>
      </a:majorFont>
      <a:minorFont>
        <a:latin typeface="Frutiger 45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311</Words>
  <Application>Microsoft Office PowerPoint</Application>
  <PresentationFormat>On-screen Show (16:9)</PresentationFormat>
  <Paragraphs>55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Frutiger 45 Light</vt:lpstr>
      <vt:lpstr>Frutiger 45 Light</vt:lpstr>
      <vt:lpstr>Frutiger LT Std 45 Light</vt:lpstr>
      <vt:lpstr>Frutiger LT Std 47 Light Cn</vt:lpstr>
      <vt:lpstr>Frutiger LT Std 57 Cn</vt:lpstr>
      <vt:lpstr>SRH Holding</vt:lpstr>
      <vt:lpstr>Big data programming-1</vt:lpstr>
      <vt:lpstr>PowerPoint Presentation</vt:lpstr>
      <vt:lpstr>Introduction</vt:lpstr>
      <vt:lpstr>history</vt:lpstr>
      <vt:lpstr>Company using spacy</vt:lpstr>
      <vt:lpstr>Why use spacy?</vt:lpstr>
      <vt:lpstr>Nltk vs spacy</vt:lpstr>
      <vt:lpstr>PowerPoint Presentation</vt:lpstr>
      <vt:lpstr>Difference between spacy, nltk and corenlp</vt:lpstr>
      <vt:lpstr>lemmatization</vt:lpstr>
      <vt:lpstr>Example 1</vt:lpstr>
      <vt:lpstr>Example 2</vt:lpstr>
      <vt:lpstr>Name entity recognition</vt:lpstr>
      <vt:lpstr>example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SRH Kliniken PPT Master</dc:title>
  <dc:creator>SRH Holding</dc:creator>
  <cp:lastModifiedBy>Narendra Medisetti</cp:lastModifiedBy>
  <cp:revision>348</cp:revision>
  <dcterms:created xsi:type="dcterms:W3CDTF">2011-07-17T14:24:41Z</dcterms:created>
  <dcterms:modified xsi:type="dcterms:W3CDTF">2019-09-22T20:58:00Z</dcterms:modified>
</cp:coreProperties>
</file>